
<file path=[Content_Types].xml><?xml version="1.0" encoding="utf-8"?>
<Types xmlns="http://schemas.openxmlformats.org/package/2006/content-types">
  <Default Extension="bin" ContentType="application/vnd.openxmlformats-officedocument.oleObject"/>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presProps.xml" ContentType="application/vnd.openxmlformats-officedocument.presentationml.presProps+xml"/>
  <Override PartName="/docProps/core.xml" ContentType="application/vnd.openxmlformats-package.core-properties+xml"/>
  <Override PartName="/ppt/presentation.xml" ContentType="application/vnd.openxmlformats-officedocument.presentationml.presentation.main+xml"/>
  <Override PartName="/ppt/metadata" ContentType="application/binary"/>
  <Override PartName="/ppt/embeddings/oleObject1.bin" ContentType="application/vnd.openxmlformats-officedocument.oleObject"/>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custom-properties" Target="docProps/custom.xml"/><Relationship Id="rId2" Type="http://schemas.openxmlformats.org/officeDocument/2006/relationships/officeDocument" Target="ppt/presentation.xml"/><Relationship Id="rId1"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 id="318" r:id="rId67"/>
    <p:sldId id="319" r:id="rId68"/>
    <p:sldId id="320" r:id="rId69"/>
    <p:sldId id="321" r:id="rId70"/>
    <p:sldId id="322" r:id="rId71"/>
    <p:sldId id="323" r:id="rId72"/>
    <p:sldId id="324" r:id="rId73"/>
    <p:sldId id="325" r:id="rId74"/>
    <p:sldId id="326" r:id="rId75"/>
    <p:sldId id="327" r:id="rId76"/>
    <p:sldId id="328" r:id="rId77"/>
    <p:sldId id="329" r:id="rId78"/>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79" roundtripDataSignature="AMtx7mi0MgEC2Z3XrPG37c24tv+XTzaf7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21" Type="http://schemas.openxmlformats.org/officeDocument/2006/relationships/slide" Target="slides/slide17.xml"/><Relationship Id="rId68" Type="http://schemas.openxmlformats.org/officeDocument/2006/relationships/slide" Target="slides/slide64.xml"/><Relationship Id="rId16" Type="http://schemas.openxmlformats.org/officeDocument/2006/relationships/slide" Target="slides/slide12.xml"/><Relationship Id="rId74" Type="http://schemas.openxmlformats.org/officeDocument/2006/relationships/slide" Target="slides/slide70.xml"/><Relationship Id="rId32" Type="http://schemas.openxmlformats.org/officeDocument/2006/relationships/slide" Target="slides/slide28.xml"/><Relationship Id="rId79" Type="http://customschemas.google.com/relationships/presentationmetadata" Target="metadata"/><Relationship Id="rId37" Type="http://schemas.openxmlformats.org/officeDocument/2006/relationships/slide" Target="slides/slide33.xml"/><Relationship Id="rId53" Type="http://schemas.openxmlformats.org/officeDocument/2006/relationships/slide" Target="slides/slide49.xml"/><Relationship Id="rId11" Type="http://schemas.openxmlformats.org/officeDocument/2006/relationships/slide" Target="slides/slide7.xml"/><Relationship Id="rId58" Type="http://schemas.openxmlformats.org/officeDocument/2006/relationships/slide" Target="slides/slide54.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customXml" Target="../customXml/item3.xml"/><Relationship Id="rId19" Type="http://schemas.openxmlformats.org/officeDocument/2006/relationships/slide" Target="slides/slide15.xml"/><Relationship Id="rId43" Type="http://schemas.openxmlformats.org/officeDocument/2006/relationships/slide" Target="slides/slide39.xml"/><Relationship Id="rId48" Type="http://schemas.openxmlformats.org/officeDocument/2006/relationships/slide" Target="slides/slide44.xml"/><Relationship Id="rId30" Type="http://schemas.openxmlformats.org/officeDocument/2006/relationships/slide" Target="slides/slide26.xml"/><Relationship Id="rId77" Type="http://schemas.openxmlformats.org/officeDocument/2006/relationships/slide" Target="slides/slide73.xml"/><Relationship Id="rId35" Type="http://schemas.openxmlformats.org/officeDocument/2006/relationships/slide" Target="slides/slide31.xml"/><Relationship Id="rId64" Type="http://schemas.openxmlformats.org/officeDocument/2006/relationships/slide" Target="slides/slide60.xml"/><Relationship Id="rId22" Type="http://schemas.openxmlformats.org/officeDocument/2006/relationships/slide" Target="slides/slide18.xml"/><Relationship Id="rId69" Type="http://schemas.openxmlformats.org/officeDocument/2006/relationships/slide" Target="slides/slide65.xml"/><Relationship Id="rId27" Type="http://schemas.openxmlformats.org/officeDocument/2006/relationships/slide" Target="slides/slide23.xml"/><Relationship Id="rId56" Type="http://schemas.openxmlformats.org/officeDocument/2006/relationships/slide" Target="slides/slide52.xml"/><Relationship Id="rId14" Type="http://schemas.openxmlformats.org/officeDocument/2006/relationships/slide" Target="slides/slide10.xml"/><Relationship Id="rId8" Type="http://schemas.openxmlformats.org/officeDocument/2006/relationships/slide" Target="slides/slide4.xml"/><Relationship Id="rId72" Type="http://schemas.openxmlformats.org/officeDocument/2006/relationships/slide" Target="slides/slide68.xml"/><Relationship Id="rId51" Type="http://schemas.openxmlformats.org/officeDocument/2006/relationships/slide" Target="slides/slide47.xml"/><Relationship Id="rId80" Type="http://schemas.openxmlformats.org/officeDocument/2006/relationships/customXml" Target="../customXml/item1.xml"/><Relationship Id="rId3" Type="http://schemas.openxmlformats.org/officeDocument/2006/relationships/slideMaster" Target="slideMasters/slideMaster1.xml"/><Relationship Id="rId46" Type="http://schemas.openxmlformats.org/officeDocument/2006/relationships/slide" Target="slides/slide42.xml"/><Relationship Id="rId33" Type="http://schemas.openxmlformats.org/officeDocument/2006/relationships/slide" Target="slides/slide29.xml"/><Relationship Id="rId38" Type="http://schemas.openxmlformats.org/officeDocument/2006/relationships/slide" Target="slides/slide34.xml"/><Relationship Id="rId67" Type="http://schemas.openxmlformats.org/officeDocument/2006/relationships/slide" Target="slides/slide63.xml"/><Relationship Id="rId25" Type="http://schemas.openxmlformats.org/officeDocument/2006/relationships/slide" Target="slides/slide21.xml"/><Relationship Id="rId12" Type="http://schemas.openxmlformats.org/officeDocument/2006/relationships/slide" Target="slides/slide8.xml"/><Relationship Id="rId59" Type="http://schemas.openxmlformats.org/officeDocument/2006/relationships/slide" Target="slides/slide55.xml"/><Relationship Id="rId17" Type="http://schemas.openxmlformats.org/officeDocument/2006/relationships/slide" Target="slides/slide13.xml"/><Relationship Id="rId41" Type="http://schemas.openxmlformats.org/officeDocument/2006/relationships/slide" Target="slides/slide37.xml"/><Relationship Id="rId75" Type="http://schemas.openxmlformats.org/officeDocument/2006/relationships/slide" Target="slides/slide71.xml"/><Relationship Id="rId70" Type="http://schemas.openxmlformats.org/officeDocument/2006/relationships/slide" Target="slides/slide66.xml"/><Relationship Id="rId62" Type="http://schemas.openxmlformats.org/officeDocument/2006/relationships/slide" Target="slides/slide58.xml"/><Relationship Id="rId20" Type="http://schemas.openxmlformats.org/officeDocument/2006/relationships/slide" Target="slides/slide16.xml"/><Relationship Id="rId54" Type="http://schemas.openxmlformats.org/officeDocument/2006/relationships/slide" Target="slides/slide50.xml"/><Relationship Id="rId1" Type="http://schemas.openxmlformats.org/officeDocument/2006/relationships/theme" Target="theme/theme2.xml"/><Relationship Id="rId6" Type="http://schemas.openxmlformats.org/officeDocument/2006/relationships/slide" Target="slides/slide2.xml"/><Relationship Id="rId49" Type="http://schemas.openxmlformats.org/officeDocument/2006/relationships/slide" Target="slides/slide45.xml"/><Relationship Id="rId36" Type="http://schemas.openxmlformats.org/officeDocument/2006/relationships/slide" Target="slides/slide32.xml"/><Relationship Id="rId23" Type="http://schemas.openxmlformats.org/officeDocument/2006/relationships/slide" Target="slides/slide19.xml"/><Relationship Id="rId28" Type="http://schemas.openxmlformats.org/officeDocument/2006/relationships/slide" Target="slides/slide24.xml"/><Relationship Id="rId57" Type="http://schemas.openxmlformats.org/officeDocument/2006/relationships/slide" Target="slides/slide53.xml"/><Relationship Id="rId15" Type="http://schemas.openxmlformats.org/officeDocument/2006/relationships/slide" Target="slides/slide11.xml"/><Relationship Id="rId44" Type="http://schemas.openxmlformats.org/officeDocument/2006/relationships/slide" Target="slides/slide40.xml"/><Relationship Id="rId73" Type="http://schemas.openxmlformats.org/officeDocument/2006/relationships/slide" Target="slides/slide69.xml"/><Relationship Id="rId31" Type="http://schemas.openxmlformats.org/officeDocument/2006/relationships/slide" Target="slides/slide27.xml"/><Relationship Id="rId78" Type="http://schemas.openxmlformats.org/officeDocument/2006/relationships/slide" Target="slides/slide74.xml"/><Relationship Id="rId65" Type="http://schemas.openxmlformats.org/officeDocument/2006/relationships/slide" Target="slides/slide61.xml"/><Relationship Id="rId60" Type="http://schemas.openxmlformats.org/officeDocument/2006/relationships/slide" Target="slides/slide56.xml"/><Relationship Id="rId52" Type="http://schemas.openxmlformats.org/officeDocument/2006/relationships/slide" Target="slides/slide48.xml"/><Relationship Id="rId10" Type="http://schemas.openxmlformats.org/officeDocument/2006/relationships/slide" Target="slides/slide6.xml"/><Relationship Id="rId81" Type="http://schemas.openxmlformats.org/officeDocument/2006/relationships/customXml" Target="../customXml/item2.xml"/><Relationship Id="rId4" Type="http://schemas.openxmlformats.org/officeDocument/2006/relationships/notesMaster" Target="notesMasters/notesMaster1.xml"/><Relationship Id="rId9" Type="http://schemas.openxmlformats.org/officeDocument/2006/relationships/slide" Target="slides/slide5.xml"/><Relationship Id="rId39" Type="http://schemas.openxmlformats.org/officeDocument/2006/relationships/slide" Target="slides/slide35.xml"/><Relationship Id="rId13" Type="http://schemas.openxmlformats.org/officeDocument/2006/relationships/slide" Target="slides/slide9.xml"/><Relationship Id="rId18" Type="http://schemas.openxmlformats.org/officeDocument/2006/relationships/slide" Target="slides/slide14.xml"/><Relationship Id="rId76" Type="http://schemas.openxmlformats.org/officeDocument/2006/relationships/slide" Target="slides/slide72.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presProps" Target="presProps.xml"/><Relationship Id="rId29" Type="http://schemas.openxmlformats.org/officeDocument/2006/relationships/slide" Target="slides/slide25.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24" Type="http://schemas.openxmlformats.org/officeDocument/2006/relationships/slide" Target="slides/slide2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113" name="Google Shape;113;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8" name="Google Shape;188;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6" name="Google Shape;196;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4" name="Google Shape;204;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6" name="Google Shape;216;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4" name="Google Shape;224;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1" name="Google Shape;271;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6" name="Google Shape;276;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4" name="Google Shape;284;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2" name="Google Shape;292;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8" name="Shape 298"/>
        <p:cNvGrpSpPr/>
        <p:nvPr/>
      </p:nvGrpSpPr>
      <p:grpSpPr>
        <a:xfrm>
          <a:off x="0" y="0"/>
          <a:ext cx="0" cy="0"/>
          <a:chOff x="0" y="0"/>
          <a:chExt cx="0" cy="0"/>
        </a:xfrm>
      </p:grpSpPr>
      <p:sp>
        <p:nvSpPr>
          <p:cNvPr id="299" name="Google Shape;299;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0" name="Google Shape;300;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122" name="Google Shape;122;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2" name="Google Shape;322;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0" name="Google Shape;330;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83" name="Google Shape;383;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1" name="Google Shape;391;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4" name="Shape 394"/>
        <p:cNvGrpSpPr/>
        <p:nvPr/>
      </p:nvGrpSpPr>
      <p:grpSpPr>
        <a:xfrm>
          <a:off x="0" y="0"/>
          <a:ext cx="0" cy="0"/>
          <a:chOff x="0" y="0"/>
          <a:chExt cx="0" cy="0"/>
        </a:xfrm>
      </p:grpSpPr>
      <p:sp>
        <p:nvSpPr>
          <p:cNvPr id="395" name="Google Shape;395;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96" name="Google Shape;396;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p2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5" name="Google Shape;415;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7" name="Shape 427"/>
        <p:cNvGrpSpPr/>
        <p:nvPr/>
      </p:nvGrpSpPr>
      <p:grpSpPr>
        <a:xfrm>
          <a:off x="0" y="0"/>
          <a:ext cx="0" cy="0"/>
          <a:chOff x="0" y="0"/>
          <a:chExt cx="0" cy="0"/>
        </a:xfrm>
      </p:grpSpPr>
      <p:sp>
        <p:nvSpPr>
          <p:cNvPr id="428" name="Google Shape;428;p2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9" name="Google Shape;429;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p2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8" name="Google Shape;438;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 name="Shape 456"/>
        <p:cNvGrpSpPr/>
        <p:nvPr/>
      </p:nvGrpSpPr>
      <p:grpSpPr>
        <a:xfrm>
          <a:off x="0" y="0"/>
          <a:ext cx="0" cy="0"/>
          <a:chOff x="0" y="0"/>
          <a:chExt cx="0" cy="0"/>
        </a:xfrm>
      </p:grpSpPr>
      <p:sp>
        <p:nvSpPr>
          <p:cNvPr id="457" name="Google Shape;457;p2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58" name="Google Shape;458;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5" name="Shape 465"/>
        <p:cNvGrpSpPr/>
        <p:nvPr/>
      </p:nvGrpSpPr>
      <p:grpSpPr>
        <a:xfrm>
          <a:off x="0" y="0"/>
          <a:ext cx="0" cy="0"/>
          <a:chOff x="0" y="0"/>
          <a:chExt cx="0" cy="0"/>
        </a:xfrm>
      </p:grpSpPr>
      <p:sp>
        <p:nvSpPr>
          <p:cNvPr id="466" name="Google Shape;466;p2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67" name="Google Shape;467;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0" name="Shape 130"/>
        <p:cNvGrpSpPr/>
        <p:nvPr/>
      </p:nvGrpSpPr>
      <p:grpSpPr>
        <a:xfrm>
          <a:off x="0" y="0"/>
          <a:ext cx="0" cy="0"/>
          <a:chOff x="0" y="0"/>
          <a:chExt cx="0" cy="0"/>
        </a:xfrm>
      </p:grpSpPr>
      <p:sp>
        <p:nvSpPr>
          <p:cNvPr id="131" name="Google Shape;131;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200"/>
              <a:buFont typeface="Calibri"/>
              <a:buNone/>
            </a:pPr>
            <a:r>
              <a:t/>
            </a:r>
            <a:endParaRPr/>
          </a:p>
        </p:txBody>
      </p:sp>
      <p:sp>
        <p:nvSpPr>
          <p:cNvPr id="132" name="Google Shape;132;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3" name="Shape 473"/>
        <p:cNvGrpSpPr/>
        <p:nvPr/>
      </p:nvGrpSpPr>
      <p:grpSpPr>
        <a:xfrm>
          <a:off x="0" y="0"/>
          <a:ext cx="0" cy="0"/>
          <a:chOff x="0" y="0"/>
          <a:chExt cx="0" cy="0"/>
        </a:xfrm>
      </p:grpSpPr>
      <p:sp>
        <p:nvSpPr>
          <p:cNvPr id="474" name="Google Shape;474;p3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75" name="Google Shape;475;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1" name="Shape 481"/>
        <p:cNvGrpSpPr/>
        <p:nvPr/>
      </p:nvGrpSpPr>
      <p:grpSpPr>
        <a:xfrm>
          <a:off x="0" y="0"/>
          <a:ext cx="0" cy="0"/>
          <a:chOff x="0" y="0"/>
          <a:chExt cx="0" cy="0"/>
        </a:xfrm>
      </p:grpSpPr>
      <p:sp>
        <p:nvSpPr>
          <p:cNvPr id="482" name="Google Shape;482;p3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3" name="Google Shape;483;p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6" name="Shape 486"/>
        <p:cNvGrpSpPr/>
        <p:nvPr/>
      </p:nvGrpSpPr>
      <p:grpSpPr>
        <a:xfrm>
          <a:off x="0" y="0"/>
          <a:ext cx="0" cy="0"/>
          <a:chOff x="0" y="0"/>
          <a:chExt cx="0" cy="0"/>
        </a:xfrm>
      </p:grpSpPr>
      <p:sp>
        <p:nvSpPr>
          <p:cNvPr id="487" name="Google Shape;487;p3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88" name="Google Shape;488;p3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4" name="Shape 494"/>
        <p:cNvGrpSpPr/>
        <p:nvPr/>
      </p:nvGrpSpPr>
      <p:grpSpPr>
        <a:xfrm>
          <a:off x="0" y="0"/>
          <a:ext cx="0" cy="0"/>
          <a:chOff x="0" y="0"/>
          <a:chExt cx="0" cy="0"/>
        </a:xfrm>
      </p:grpSpPr>
      <p:sp>
        <p:nvSpPr>
          <p:cNvPr id="495" name="Google Shape;495;p3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96" name="Google Shape;496;p3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2" name="Shape 502"/>
        <p:cNvGrpSpPr/>
        <p:nvPr/>
      </p:nvGrpSpPr>
      <p:grpSpPr>
        <a:xfrm>
          <a:off x="0" y="0"/>
          <a:ext cx="0" cy="0"/>
          <a:chOff x="0" y="0"/>
          <a:chExt cx="0" cy="0"/>
        </a:xfrm>
      </p:grpSpPr>
      <p:sp>
        <p:nvSpPr>
          <p:cNvPr id="503" name="Google Shape;503;p3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4" name="Google Shape;504;p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0" name="Shape 510"/>
        <p:cNvGrpSpPr/>
        <p:nvPr/>
      </p:nvGrpSpPr>
      <p:grpSpPr>
        <a:xfrm>
          <a:off x="0" y="0"/>
          <a:ext cx="0" cy="0"/>
          <a:chOff x="0" y="0"/>
          <a:chExt cx="0" cy="0"/>
        </a:xfrm>
      </p:grpSpPr>
      <p:sp>
        <p:nvSpPr>
          <p:cNvPr id="511" name="Google Shape;511;p3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2" name="Google Shape;512;p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8" name="Shape 518"/>
        <p:cNvGrpSpPr/>
        <p:nvPr/>
      </p:nvGrpSpPr>
      <p:grpSpPr>
        <a:xfrm>
          <a:off x="0" y="0"/>
          <a:ext cx="0" cy="0"/>
          <a:chOff x="0" y="0"/>
          <a:chExt cx="0" cy="0"/>
        </a:xfrm>
      </p:grpSpPr>
      <p:sp>
        <p:nvSpPr>
          <p:cNvPr id="519" name="Google Shape;519;p3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0" name="Google Shape;520;p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8" name="Shape 528"/>
        <p:cNvGrpSpPr/>
        <p:nvPr/>
      </p:nvGrpSpPr>
      <p:grpSpPr>
        <a:xfrm>
          <a:off x="0" y="0"/>
          <a:ext cx="0" cy="0"/>
          <a:chOff x="0" y="0"/>
          <a:chExt cx="0" cy="0"/>
        </a:xfrm>
      </p:grpSpPr>
      <p:sp>
        <p:nvSpPr>
          <p:cNvPr id="529" name="Google Shape;529;p3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0" name="Google Shape;530;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6" name="Shape 536"/>
        <p:cNvGrpSpPr/>
        <p:nvPr/>
      </p:nvGrpSpPr>
      <p:grpSpPr>
        <a:xfrm>
          <a:off x="0" y="0"/>
          <a:ext cx="0" cy="0"/>
          <a:chOff x="0" y="0"/>
          <a:chExt cx="0" cy="0"/>
        </a:xfrm>
      </p:grpSpPr>
      <p:sp>
        <p:nvSpPr>
          <p:cNvPr id="537" name="Google Shape;537;p3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8" name="Google Shape;538;p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4" name="Shape 544"/>
        <p:cNvGrpSpPr/>
        <p:nvPr/>
      </p:nvGrpSpPr>
      <p:grpSpPr>
        <a:xfrm>
          <a:off x="0" y="0"/>
          <a:ext cx="0" cy="0"/>
          <a:chOff x="0" y="0"/>
          <a:chExt cx="0" cy="0"/>
        </a:xfrm>
      </p:grpSpPr>
      <p:sp>
        <p:nvSpPr>
          <p:cNvPr id="545" name="Google Shape;545;p3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6" name="Google Shape;546;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4:notes"/>
          <p:cNvSpPr/>
          <p:nvPr>
            <p:ph idx="2" type="sldImg"/>
          </p:nvPr>
        </p:nvSpPr>
        <p:spPr>
          <a:xfrm>
            <a:off x="-317500" y="1466850"/>
            <a:ext cx="7035800" cy="3957638"/>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9" name="Google Shape;139;p4:notes"/>
          <p:cNvSpPr txBox="1"/>
          <p:nvPr>
            <p:ph idx="1" type="body"/>
          </p:nvPr>
        </p:nvSpPr>
        <p:spPr>
          <a:xfrm>
            <a:off x="640080" y="5644317"/>
            <a:ext cx="5120640" cy="4618077"/>
          </a:xfrm>
          <a:prstGeom prst="rect">
            <a:avLst/>
          </a:prstGeom>
          <a:noFill/>
          <a:ln>
            <a:noFill/>
          </a:ln>
        </p:spPr>
        <p:txBody>
          <a:bodyPr anchorCtr="0" anchor="t" bIns="49500" lIns="99025" spcFirstLastPara="1" rIns="99025" wrap="square" tIns="49500">
            <a:noAutofit/>
          </a:bodyPr>
          <a:lstStyle/>
          <a:p>
            <a:pPr indent="0" lvl="0" marL="0" rtl="0" algn="l">
              <a:spcBef>
                <a:spcPts val="0"/>
              </a:spcBef>
              <a:spcAft>
                <a:spcPts val="0"/>
              </a:spcAft>
              <a:buClr>
                <a:schemeClr val="dk1"/>
              </a:buClr>
              <a:buSzPts val="1200"/>
              <a:buFont typeface="Calibri"/>
              <a:buNone/>
            </a:pPr>
            <a:r>
              <a:t/>
            </a:r>
            <a:endParaRPr/>
          </a:p>
        </p:txBody>
      </p:sp>
      <p:sp>
        <p:nvSpPr>
          <p:cNvPr id="140" name="Google Shape;140;p4:notes"/>
          <p:cNvSpPr txBox="1"/>
          <p:nvPr>
            <p:ph idx="12" type="sldNum"/>
          </p:nvPr>
        </p:nvSpPr>
        <p:spPr>
          <a:xfrm>
            <a:off x="3625639" y="11139994"/>
            <a:ext cx="2773680" cy="588458"/>
          </a:xfrm>
          <a:prstGeom prst="rect">
            <a:avLst/>
          </a:prstGeom>
          <a:noFill/>
          <a:ln>
            <a:noFill/>
          </a:ln>
        </p:spPr>
        <p:txBody>
          <a:bodyPr anchorCtr="0" anchor="b" bIns="49500" lIns="99025" spcFirstLastPara="1" rIns="99025" wrap="square" tIns="49500">
            <a:noAutofit/>
          </a:bodyPr>
          <a:lstStyle/>
          <a:p>
            <a:pPr indent="0" lvl="0" marL="0" marR="0" rtl="0" algn="r">
              <a:lnSpc>
                <a:spcPct val="100000"/>
              </a:lnSpc>
              <a:spcBef>
                <a:spcPts val="0"/>
              </a:spcBef>
              <a:spcAft>
                <a:spcPts val="0"/>
              </a:spcAft>
              <a:buClr>
                <a:srgbClr val="000000"/>
              </a:buClr>
              <a:buSzPts val="1400"/>
              <a:buFont typeface="Arial"/>
              <a:buNone/>
            </a:pPr>
            <a:fld id="{00000000-1234-1234-1234-123412341234}" type="slidenum">
              <a:rPr b="0" i="0" lang="en-GB"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2" name="Shape 552"/>
        <p:cNvGrpSpPr/>
        <p:nvPr/>
      </p:nvGrpSpPr>
      <p:grpSpPr>
        <a:xfrm>
          <a:off x="0" y="0"/>
          <a:ext cx="0" cy="0"/>
          <a:chOff x="0" y="0"/>
          <a:chExt cx="0" cy="0"/>
        </a:xfrm>
      </p:grpSpPr>
      <p:sp>
        <p:nvSpPr>
          <p:cNvPr id="553" name="Google Shape;553;p4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4" name="Google Shape;554;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57" name="Shape 557"/>
        <p:cNvGrpSpPr/>
        <p:nvPr/>
      </p:nvGrpSpPr>
      <p:grpSpPr>
        <a:xfrm>
          <a:off x="0" y="0"/>
          <a:ext cx="0" cy="0"/>
          <a:chOff x="0" y="0"/>
          <a:chExt cx="0" cy="0"/>
        </a:xfrm>
      </p:grpSpPr>
      <p:sp>
        <p:nvSpPr>
          <p:cNvPr id="558" name="Google Shape;558;p4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59" name="Google Shape;559;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5" name="Shape 565"/>
        <p:cNvGrpSpPr/>
        <p:nvPr/>
      </p:nvGrpSpPr>
      <p:grpSpPr>
        <a:xfrm>
          <a:off x="0" y="0"/>
          <a:ext cx="0" cy="0"/>
          <a:chOff x="0" y="0"/>
          <a:chExt cx="0" cy="0"/>
        </a:xfrm>
      </p:grpSpPr>
      <p:sp>
        <p:nvSpPr>
          <p:cNvPr id="566" name="Google Shape;566;p4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67" name="Google Shape;567;p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3" name="Shape 573"/>
        <p:cNvGrpSpPr/>
        <p:nvPr/>
      </p:nvGrpSpPr>
      <p:grpSpPr>
        <a:xfrm>
          <a:off x="0" y="0"/>
          <a:ext cx="0" cy="0"/>
          <a:chOff x="0" y="0"/>
          <a:chExt cx="0" cy="0"/>
        </a:xfrm>
      </p:grpSpPr>
      <p:sp>
        <p:nvSpPr>
          <p:cNvPr id="574" name="Google Shape;574;p4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75" name="Google Shape;575;p4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1" name="Shape 581"/>
        <p:cNvGrpSpPr/>
        <p:nvPr/>
      </p:nvGrpSpPr>
      <p:grpSpPr>
        <a:xfrm>
          <a:off x="0" y="0"/>
          <a:ext cx="0" cy="0"/>
          <a:chOff x="0" y="0"/>
          <a:chExt cx="0" cy="0"/>
        </a:xfrm>
      </p:grpSpPr>
      <p:sp>
        <p:nvSpPr>
          <p:cNvPr id="582" name="Google Shape;582;p4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83" name="Google Shape;583;p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9" name="Shape 589"/>
        <p:cNvGrpSpPr/>
        <p:nvPr/>
      </p:nvGrpSpPr>
      <p:grpSpPr>
        <a:xfrm>
          <a:off x="0" y="0"/>
          <a:ext cx="0" cy="0"/>
          <a:chOff x="0" y="0"/>
          <a:chExt cx="0" cy="0"/>
        </a:xfrm>
      </p:grpSpPr>
      <p:sp>
        <p:nvSpPr>
          <p:cNvPr id="590" name="Google Shape;590;p4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1" name="Google Shape;591;p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7" name="Shape 597"/>
        <p:cNvGrpSpPr/>
        <p:nvPr/>
      </p:nvGrpSpPr>
      <p:grpSpPr>
        <a:xfrm>
          <a:off x="0" y="0"/>
          <a:ext cx="0" cy="0"/>
          <a:chOff x="0" y="0"/>
          <a:chExt cx="0" cy="0"/>
        </a:xfrm>
      </p:grpSpPr>
      <p:sp>
        <p:nvSpPr>
          <p:cNvPr id="598" name="Google Shape;598;p4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99" name="Google Shape;599;p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9" name="Shape 629"/>
        <p:cNvGrpSpPr/>
        <p:nvPr/>
      </p:nvGrpSpPr>
      <p:grpSpPr>
        <a:xfrm>
          <a:off x="0" y="0"/>
          <a:ext cx="0" cy="0"/>
          <a:chOff x="0" y="0"/>
          <a:chExt cx="0" cy="0"/>
        </a:xfrm>
      </p:grpSpPr>
      <p:sp>
        <p:nvSpPr>
          <p:cNvPr id="630" name="Google Shape;630;p4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31" name="Google Shape;631;p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1" name="Shape 661"/>
        <p:cNvGrpSpPr/>
        <p:nvPr/>
      </p:nvGrpSpPr>
      <p:grpSpPr>
        <a:xfrm>
          <a:off x="0" y="0"/>
          <a:ext cx="0" cy="0"/>
          <a:chOff x="0" y="0"/>
          <a:chExt cx="0" cy="0"/>
        </a:xfrm>
      </p:grpSpPr>
      <p:sp>
        <p:nvSpPr>
          <p:cNvPr id="662" name="Google Shape;662;p4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63" name="Google Shape;663;p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3" name="Shape 693"/>
        <p:cNvGrpSpPr/>
        <p:nvPr/>
      </p:nvGrpSpPr>
      <p:grpSpPr>
        <a:xfrm>
          <a:off x="0" y="0"/>
          <a:ext cx="0" cy="0"/>
          <a:chOff x="0" y="0"/>
          <a:chExt cx="0" cy="0"/>
        </a:xfrm>
      </p:grpSpPr>
      <p:sp>
        <p:nvSpPr>
          <p:cNvPr id="694" name="Google Shape;694;p4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95" name="Google Shape;695;p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0" name="Google Shape;150;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98" name="Shape 698"/>
        <p:cNvGrpSpPr/>
        <p:nvPr/>
      </p:nvGrpSpPr>
      <p:grpSpPr>
        <a:xfrm>
          <a:off x="0" y="0"/>
          <a:ext cx="0" cy="0"/>
          <a:chOff x="0" y="0"/>
          <a:chExt cx="0" cy="0"/>
        </a:xfrm>
      </p:grpSpPr>
      <p:sp>
        <p:nvSpPr>
          <p:cNvPr id="699" name="Google Shape;699;p5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0" name="Google Shape;700;p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6" name="Shape 706"/>
        <p:cNvGrpSpPr/>
        <p:nvPr/>
      </p:nvGrpSpPr>
      <p:grpSpPr>
        <a:xfrm>
          <a:off x="0" y="0"/>
          <a:ext cx="0" cy="0"/>
          <a:chOff x="0" y="0"/>
          <a:chExt cx="0" cy="0"/>
        </a:xfrm>
      </p:grpSpPr>
      <p:sp>
        <p:nvSpPr>
          <p:cNvPr id="707" name="Google Shape;707;p5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08" name="Google Shape;708;p5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8" name="Shape 738"/>
        <p:cNvGrpSpPr/>
        <p:nvPr/>
      </p:nvGrpSpPr>
      <p:grpSpPr>
        <a:xfrm>
          <a:off x="0" y="0"/>
          <a:ext cx="0" cy="0"/>
          <a:chOff x="0" y="0"/>
          <a:chExt cx="0" cy="0"/>
        </a:xfrm>
      </p:grpSpPr>
      <p:sp>
        <p:nvSpPr>
          <p:cNvPr id="739" name="Google Shape;739;p5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40" name="Google Shape;740;p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6" name="Shape 746"/>
        <p:cNvGrpSpPr/>
        <p:nvPr/>
      </p:nvGrpSpPr>
      <p:grpSpPr>
        <a:xfrm>
          <a:off x="0" y="0"/>
          <a:ext cx="0" cy="0"/>
          <a:chOff x="0" y="0"/>
          <a:chExt cx="0" cy="0"/>
        </a:xfrm>
      </p:grpSpPr>
      <p:sp>
        <p:nvSpPr>
          <p:cNvPr id="747" name="Google Shape;747;p5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48" name="Google Shape;748;p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1" name="Shape 751"/>
        <p:cNvGrpSpPr/>
        <p:nvPr/>
      </p:nvGrpSpPr>
      <p:grpSpPr>
        <a:xfrm>
          <a:off x="0" y="0"/>
          <a:ext cx="0" cy="0"/>
          <a:chOff x="0" y="0"/>
          <a:chExt cx="0" cy="0"/>
        </a:xfrm>
      </p:grpSpPr>
      <p:sp>
        <p:nvSpPr>
          <p:cNvPr id="752" name="Google Shape;752;p5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53" name="Google Shape;753;p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9" name="Shape 759"/>
        <p:cNvGrpSpPr/>
        <p:nvPr/>
      </p:nvGrpSpPr>
      <p:grpSpPr>
        <a:xfrm>
          <a:off x="0" y="0"/>
          <a:ext cx="0" cy="0"/>
          <a:chOff x="0" y="0"/>
          <a:chExt cx="0" cy="0"/>
        </a:xfrm>
      </p:grpSpPr>
      <p:sp>
        <p:nvSpPr>
          <p:cNvPr id="760" name="Google Shape;760;p5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61" name="Google Shape;761;p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7" name="Shape 767"/>
        <p:cNvGrpSpPr/>
        <p:nvPr/>
      </p:nvGrpSpPr>
      <p:grpSpPr>
        <a:xfrm>
          <a:off x="0" y="0"/>
          <a:ext cx="0" cy="0"/>
          <a:chOff x="0" y="0"/>
          <a:chExt cx="0" cy="0"/>
        </a:xfrm>
      </p:grpSpPr>
      <p:sp>
        <p:nvSpPr>
          <p:cNvPr id="768" name="Google Shape;768;p5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69" name="Google Shape;769;p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5" name="Shape 775"/>
        <p:cNvGrpSpPr/>
        <p:nvPr/>
      </p:nvGrpSpPr>
      <p:grpSpPr>
        <a:xfrm>
          <a:off x="0" y="0"/>
          <a:ext cx="0" cy="0"/>
          <a:chOff x="0" y="0"/>
          <a:chExt cx="0" cy="0"/>
        </a:xfrm>
      </p:grpSpPr>
      <p:sp>
        <p:nvSpPr>
          <p:cNvPr id="776" name="Google Shape;776;p5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77" name="Google Shape;777;p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7" name="Shape 797"/>
        <p:cNvGrpSpPr/>
        <p:nvPr/>
      </p:nvGrpSpPr>
      <p:grpSpPr>
        <a:xfrm>
          <a:off x="0" y="0"/>
          <a:ext cx="0" cy="0"/>
          <a:chOff x="0" y="0"/>
          <a:chExt cx="0" cy="0"/>
        </a:xfrm>
      </p:grpSpPr>
      <p:sp>
        <p:nvSpPr>
          <p:cNvPr id="798" name="Google Shape;798;p5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99" name="Google Shape;799;p5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5" name="Shape 805"/>
        <p:cNvGrpSpPr/>
        <p:nvPr/>
      </p:nvGrpSpPr>
      <p:grpSpPr>
        <a:xfrm>
          <a:off x="0" y="0"/>
          <a:ext cx="0" cy="0"/>
          <a:chOff x="0" y="0"/>
          <a:chExt cx="0" cy="0"/>
        </a:xfrm>
      </p:grpSpPr>
      <p:sp>
        <p:nvSpPr>
          <p:cNvPr id="806" name="Google Shape;806;p5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07" name="Google Shape;807;p5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9" name="Google Shape;159;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3" name="Shape 813"/>
        <p:cNvGrpSpPr/>
        <p:nvPr/>
      </p:nvGrpSpPr>
      <p:grpSpPr>
        <a:xfrm>
          <a:off x="0" y="0"/>
          <a:ext cx="0" cy="0"/>
          <a:chOff x="0" y="0"/>
          <a:chExt cx="0" cy="0"/>
        </a:xfrm>
      </p:grpSpPr>
      <p:sp>
        <p:nvSpPr>
          <p:cNvPr id="814" name="Google Shape;814;p6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15" name="Google Shape;815;p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8" name="Shape 818"/>
        <p:cNvGrpSpPr/>
        <p:nvPr/>
      </p:nvGrpSpPr>
      <p:grpSpPr>
        <a:xfrm>
          <a:off x="0" y="0"/>
          <a:ext cx="0" cy="0"/>
          <a:chOff x="0" y="0"/>
          <a:chExt cx="0" cy="0"/>
        </a:xfrm>
      </p:grpSpPr>
      <p:sp>
        <p:nvSpPr>
          <p:cNvPr id="819" name="Google Shape;819;p6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20" name="Google Shape;820;p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6" name="Shape 826"/>
        <p:cNvGrpSpPr/>
        <p:nvPr/>
      </p:nvGrpSpPr>
      <p:grpSpPr>
        <a:xfrm>
          <a:off x="0" y="0"/>
          <a:ext cx="0" cy="0"/>
          <a:chOff x="0" y="0"/>
          <a:chExt cx="0" cy="0"/>
        </a:xfrm>
      </p:grpSpPr>
      <p:sp>
        <p:nvSpPr>
          <p:cNvPr id="827" name="Google Shape;827;p6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28" name="Google Shape;828;p6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6" name="Shape 836"/>
        <p:cNvGrpSpPr/>
        <p:nvPr/>
      </p:nvGrpSpPr>
      <p:grpSpPr>
        <a:xfrm>
          <a:off x="0" y="0"/>
          <a:ext cx="0" cy="0"/>
          <a:chOff x="0" y="0"/>
          <a:chExt cx="0" cy="0"/>
        </a:xfrm>
      </p:grpSpPr>
      <p:sp>
        <p:nvSpPr>
          <p:cNvPr id="837" name="Google Shape;837;p6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38" name="Google Shape;838;p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6" name="Shape 846"/>
        <p:cNvGrpSpPr/>
        <p:nvPr/>
      </p:nvGrpSpPr>
      <p:grpSpPr>
        <a:xfrm>
          <a:off x="0" y="0"/>
          <a:ext cx="0" cy="0"/>
          <a:chOff x="0" y="0"/>
          <a:chExt cx="0" cy="0"/>
        </a:xfrm>
      </p:grpSpPr>
      <p:sp>
        <p:nvSpPr>
          <p:cNvPr id="847" name="Google Shape;847;p6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48" name="Google Shape;848;p6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1" name="Shape 851"/>
        <p:cNvGrpSpPr/>
        <p:nvPr/>
      </p:nvGrpSpPr>
      <p:grpSpPr>
        <a:xfrm>
          <a:off x="0" y="0"/>
          <a:ext cx="0" cy="0"/>
          <a:chOff x="0" y="0"/>
          <a:chExt cx="0" cy="0"/>
        </a:xfrm>
      </p:grpSpPr>
      <p:sp>
        <p:nvSpPr>
          <p:cNvPr id="852" name="Google Shape;852;p6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53" name="Google Shape;853;p6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1" name="Shape 861"/>
        <p:cNvGrpSpPr/>
        <p:nvPr/>
      </p:nvGrpSpPr>
      <p:grpSpPr>
        <a:xfrm>
          <a:off x="0" y="0"/>
          <a:ext cx="0" cy="0"/>
          <a:chOff x="0" y="0"/>
          <a:chExt cx="0" cy="0"/>
        </a:xfrm>
      </p:grpSpPr>
      <p:sp>
        <p:nvSpPr>
          <p:cNvPr id="862" name="Google Shape;862;p6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3" name="Google Shape;863;p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9" name="Shape 869"/>
        <p:cNvGrpSpPr/>
        <p:nvPr/>
      </p:nvGrpSpPr>
      <p:grpSpPr>
        <a:xfrm>
          <a:off x="0" y="0"/>
          <a:ext cx="0" cy="0"/>
          <a:chOff x="0" y="0"/>
          <a:chExt cx="0" cy="0"/>
        </a:xfrm>
      </p:grpSpPr>
      <p:sp>
        <p:nvSpPr>
          <p:cNvPr id="870" name="Google Shape;870;p6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1" name="Google Shape;871;p6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7" name="Shape 877"/>
        <p:cNvGrpSpPr/>
        <p:nvPr/>
      </p:nvGrpSpPr>
      <p:grpSpPr>
        <a:xfrm>
          <a:off x="0" y="0"/>
          <a:ext cx="0" cy="0"/>
          <a:chOff x="0" y="0"/>
          <a:chExt cx="0" cy="0"/>
        </a:xfrm>
      </p:grpSpPr>
      <p:sp>
        <p:nvSpPr>
          <p:cNvPr id="878" name="Google Shape;878;p6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79" name="Google Shape;879;p6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5" name="Shape 885"/>
        <p:cNvGrpSpPr/>
        <p:nvPr/>
      </p:nvGrpSpPr>
      <p:grpSpPr>
        <a:xfrm>
          <a:off x="0" y="0"/>
          <a:ext cx="0" cy="0"/>
          <a:chOff x="0" y="0"/>
          <a:chExt cx="0" cy="0"/>
        </a:xfrm>
      </p:grpSpPr>
      <p:sp>
        <p:nvSpPr>
          <p:cNvPr id="886" name="Google Shape;886;p6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87" name="Google Shape;887;p6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7" name="Google Shape;167;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3" name="Shape 893"/>
        <p:cNvGrpSpPr/>
        <p:nvPr/>
      </p:nvGrpSpPr>
      <p:grpSpPr>
        <a:xfrm>
          <a:off x="0" y="0"/>
          <a:ext cx="0" cy="0"/>
          <a:chOff x="0" y="0"/>
          <a:chExt cx="0" cy="0"/>
        </a:xfrm>
      </p:grpSpPr>
      <p:sp>
        <p:nvSpPr>
          <p:cNvPr id="894" name="Google Shape;894;p7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95" name="Google Shape;895;p7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8" name="Shape 898"/>
        <p:cNvGrpSpPr/>
        <p:nvPr/>
      </p:nvGrpSpPr>
      <p:grpSpPr>
        <a:xfrm>
          <a:off x="0" y="0"/>
          <a:ext cx="0" cy="0"/>
          <a:chOff x="0" y="0"/>
          <a:chExt cx="0" cy="0"/>
        </a:xfrm>
      </p:grpSpPr>
      <p:sp>
        <p:nvSpPr>
          <p:cNvPr id="899" name="Google Shape;899;p7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00" name="Google Shape;900;p7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6" name="Shape 906"/>
        <p:cNvGrpSpPr/>
        <p:nvPr/>
      </p:nvGrpSpPr>
      <p:grpSpPr>
        <a:xfrm>
          <a:off x="0" y="0"/>
          <a:ext cx="0" cy="0"/>
          <a:chOff x="0" y="0"/>
          <a:chExt cx="0" cy="0"/>
        </a:xfrm>
      </p:grpSpPr>
      <p:sp>
        <p:nvSpPr>
          <p:cNvPr id="907" name="Google Shape;907;p7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08" name="Google Shape;908;p7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4" name="Shape 914"/>
        <p:cNvGrpSpPr/>
        <p:nvPr/>
      </p:nvGrpSpPr>
      <p:grpSpPr>
        <a:xfrm>
          <a:off x="0" y="0"/>
          <a:ext cx="0" cy="0"/>
          <a:chOff x="0" y="0"/>
          <a:chExt cx="0" cy="0"/>
        </a:xfrm>
      </p:grpSpPr>
      <p:sp>
        <p:nvSpPr>
          <p:cNvPr id="915" name="Google Shape;915;p7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16" name="Google Shape;916;p7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4" name="Shape 924"/>
        <p:cNvGrpSpPr/>
        <p:nvPr/>
      </p:nvGrpSpPr>
      <p:grpSpPr>
        <a:xfrm>
          <a:off x="0" y="0"/>
          <a:ext cx="0" cy="0"/>
          <a:chOff x="0" y="0"/>
          <a:chExt cx="0" cy="0"/>
        </a:xfrm>
      </p:grpSpPr>
      <p:sp>
        <p:nvSpPr>
          <p:cNvPr id="925" name="Google Shape;925;p7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26" name="Google Shape;926;p7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2" name="Google Shape;172;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0" name="Google Shape;180;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 Id="rId3"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2.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 Id="rId3"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5.jp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jp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 Id="rId3" Type="http://schemas.openxmlformats.org/officeDocument/2006/relationships/image" Target="../media/image16.png"/><Relationship Id="rId4" Type="http://schemas.openxmlformats.org/officeDocument/2006/relationships/image" Target="../media/image3.png"/><Relationship Id="rId5"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 Id="rId3"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 Id="rId3" Type="http://schemas.openxmlformats.org/officeDocument/2006/relationships/image" Target="../media/image10.pn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tsikkodia" type="title">
  <p:cSld name="TITLE">
    <p:spTree>
      <p:nvGrpSpPr>
        <p:cNvPr id="16" name="Shape 16"/>
        <p:cNvGrpSpPr/>
        <p:nvPr/>
      </p:nvGrpSpPr>
      <p:grpSpPr>
        <a:xfrm>
          <a:off x="0" y="0"/>
          <a:ext cx="0" cy="0"/>
          <a:chOff x="0" y="0"/>
          <a:chExt cx="0" cy="0"/>
        </a:xfrm>
      </p:grpSpPr>
      <p:pic>
        <p:nvPicPr>
          <p:cNvPr id="17" name="Google Shape;17;p76"/>
          <p:cNvPicPr preferRelativeResize="0"/>
          <p:nvPr/>
        </p:nvPicPr>
        <p:blipFill rotWithShape="1">
          <a:blip r:embed="rId2">
            <a:alphaModFix/>
          </a:blip>
          <a:srcRect b="0" l="0" r="0" t="0"/>
          <a:stretch/>
        </p:blipFill>
        <p:spPr>
          <a:xfrm>
            <a:off x="1" y="-672"/>
            <a:ext cx="12190803" cy="6858671"/>
          </a:xfrm>
          <a:prstGeom prst="rect">
            <a:avLst/>
          </a:prstGeom>
          <a:noFill/>
          <a:ln>
            <a:noFill/>
          </a:ln>
        </p:spPr>
      </p:pic>
      <p:sp>
        <p:nvSpPr>
          <p:cNvPr id="18" name="Google Shape;18;p76"/>
          <p:cNvSpPr txBox="1"/>
          <p:nvPr>
            <p:ph type="ctrTitle"/>
          </p:nvPr>
        </p:nvSpPr>
        <p:spPr>
          <a:xfrm>
            <a:off x="1524000" y="1527477"/>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rgbClr val="F2F2F2"/>
              </a:buClr>
              <a:buSzPts val="6000"/>
              <a:buFont typeface="Calibri"/>
              <a:buNone/>
              <a:defRPr b="1" sz="6000">
                <a:solidFill>
                  <a:srgbClr val="F2F2F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76"/>
          <p:cNvSpPr txBox="1"/>
          <p:nvPr>
            <p:ph idx="1" type="subTitle"/>
          </p:nvPr>
        </p:nvSpPr>
        <p:spPr>
          <a:xfrm>
            <a:off x="1524000" y="4007152"/>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rgbClr val="F2F2F2"/>
              </a:buClr>
              <a:buSzPts val="2400"/>
              <a:buNone/>
              <a:defRPr sz="2400">
                <a:solidFill>
                  <a:srgbClr val="F2F2F2"/>
                </a:solidFill>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pic>
        <p:nvPicPr>
          <p:cNvPr id="20" name="Google Shape;20;p76"/>
          <p:cNvPicPr preferRelativeResize="0"/>
          <p:nvPr/>
        </p:nvPicPr>
        <p:blipFill rotWithShape="1">
          <a:blip r:embed="rId3">
            <a:alphaModFix/>
          </a:blip>
          <a:srcRect b="0" l="0" r="0" t="0"/>
          <a:stretch/>
        </p:blipFill>
        <p:spPr>
          <a:xfrm>
            <a:off x="8886280" y="6347443"/>
            <a:ext cx="3004968" cy="501824"/>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san ylätunniste">
  <p:cSld name="Osan ylätunniste">
    <p:spTree>
      <p:nvGrpSpPr>
        <p:cNvPr id="77" name="Shape 77"/>
        <p:cNvGrpSpPr/>
        <p:nvPr/>
      </p:nvGrpSpPr>
      <p:grpSpPr>
        <a:xfrm>
          <a:off x="0" y="0"/>
          <a:ext cx="0" cy="0"/>
          <a:chOff x="0" y="0"/>
          <a:chExt cx="0" cy="0"/>
        </a:xfrm>
      </p:grpSpPr>
      <p:sp>
        <p:nvSpPr>
          <p:cNvPr id="78" name="Google Shape;78;p85"/>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sz="1400">
                <a:solidFill>
                  <a:schemeClr val="lt1"/>
                </a:solidFill>
                <a:latin typeface="Calibri"/>
                <a:ea typeface="Calibri"/>
                <a:cs typeface="Calibri"/>
                <a:sym typeface="Calibri"/>
              </a:defRPr>
            </a:lvl1pPr>
            <a:lvl2pPr indent="0" lvl="1" marL="0" algn="ctr">
              <a:spcBef>
                <a:spcPts val="0"/>
              </a:spcBef>
              <a:buNone/>
              <a:defRPr sz="1400">
                <a:solidFill>
                  <a:schemeClr val="lt1"/>
                </a:solidFill>
                <a:latin typeface="Calibri"/>
                <a:ea typeface="Calibri"/>
                <a:cs typeface="Calibri"/>
                <a:sym typeface="Calibri"/>
              </a:defRPr>
            </a:lvl2pPr>
            <a:lvl3pPr indent="0" lvl="2" marL="0" algn="ctr">
              <a:spcBef>
                <a:spcPts val="0"/>
              </a:spcBef>
              <a:buNone/>
              <a:defRPr sz="1400">
                <a:solidFill>
                  <a:schemeClr val="lt1"/>
                </a:solidFill>
                <a:latin typeface="Calibri"/>
                <a:ea typeface="Calibri"/>
                <a:cs typeface="Calibri"/>
                <a:sym typeface="Calibri"/>
              </a:defRPr>
            </a:lvl3pPr>
            <a:lvl4pPr indent="0" lvl="3" marL="0" algn="ctr">
              <a:spcBef>
                <a:spcPts val="0"/>
              </a:spcBef>
              <a:buNone/>
              <a:defRPr sz="1400">
                <a:solidFill>
                  <a:schemeClr val="lt1"/>
                </a:solidFill>
                <a:latin typeface="Calibri"/>
                <a:ea typeface="Calibri"/>
                <a:cs typeface="Calibri"/>
                <a:sym typeface="Calibri"/>
              </a:defRPr>
            </a:lvl4pPr>
            <a:lvl5pPr indent="0" lvl="4" marL="0" algn="ctr">
              <a:spcBef>
                <a:spcPts val="0"/>
              </a:spcBef>
              <a:buNone/>
              <a:defRPr sz="1400">
                <a:solidFill>
                  <a:schemeClr val="lt1"/>
                </a:solidFill>
                <a:latin typeface="Calibri"/>
                <a:ea typeface="Calibri"/>
                <a:cs typeface="Calibri"/>
                <a:sym typeface="Calibri"/>
              </a:defRPr>
            </a:lvl5pPr>
            <a:lvl6pPr indent="0" lvl="5" marL="0" algn="ctr">
              <a:spcBef>
                <a:spcPts val="0"/>
              </a:spcBef>
              <a:buNone/>
              <a:defRPr sz="1400">
                <a:solidFill>
                  <a:schemeClr val="lt1"/>
                </a:solidFill>
                <a:latin typeface="Calibri"/>
                <a:ea typeface="Calibri"/>
                <a:cs typeface="Calibri"/>
                <a:sym typeface="Calibri"/>
              </a:defRPr>
            </a:lvl6pPr>
            <a:lvl7pPr indent="0" lvl="6" marL="0" algn="ctr">
              <a:spcBef>
                <a:spcPts val="0"/>
              </a:spcBef>
              <a:buNone/>
              <a:defRPr sz="1400">
                <a:solidFill>
                  <a:schemeClr val="lt1"/>
                </a:solidFill>
                <a:latin typeface="Calibri"/>
                <a:ea typeface="Calibri"/>
                <a:cs typeface="Calibri"/>
                <a:sym typeface="Calibri"/>
              </a:defRPr>
            </a:lvl7pPr>
            <a:lvl8pPr indent="0" lvl="7" marL="0" algn="ctr">
              <a:spcBef>
                <a:spcPts val="0"/>
              </a:spcBef>
              <a:buNone/>
              <a:defRPr sz="1400">
                <a:solidFill>
                  <a:schemeClr val="lt1"/>
                </a:solidFill>
                <a:latin typeface="Calibri"/>
                <a:ea typeface="Calibri"/>
                <a:cs typeface="Calibri"/>
                <a:sym typeface="Calibri"/>
              </a:defRPr>
            </a:lvl8pPr>
            <a:lvl9pPr indent="0" lvl="8" marL="0" algn="ctr">
              <a:spcBef>
                <a:spcPts val="0"/>
              </a:spcBef>
              <a:buNone/>
              <a:defRPr sz="1400">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GB"/>
              <a:t>‹#›</a:t>
            </a:fld>
            <a:endParaRPr/>
          </a:p>
        </p:txBody>
      </p:sp>
      <p:sp>
        <p:nvSpPr>
          <p:cNvPr id="79" name="Google Shape;79;p85"/>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12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aksi sisältökohdetta">
  <p:cSld name="Kaksi sisältökohdetta">
    <p:spTree>
      <p:nvGrpSpPr>
        <p:cNvPr id="80" name="Shape 80"/>
        <p:cNvGrpSpPr/>
        <p:nvPr/>
      </p:nvGrpSpPr>
      <p:grpSpPr>
        <a:xfrm>
          <a:off x="0" y="0"/>
          <a:ext cx="0" cy="0"/>
          <a:chOff x="0" y="0"/>
          <a:chExt cx="0" cy="0"/>
        </a:xfrm>
      </p:grpSpPr>
      <p:sp>
        <p:nvSpPr>
          <p:cNvPr id="81" name="Google Shape;81;p86"/>
          <p:cNvSpPr/>
          <p:nvPr>
            <p:ph idx="2" type="pic"/>
          </p:nvPr>
        </p:nvSpPr>
        <p:spPr>
          <a:xfrm>
            <a:off x="838199" y="992187"/>
            <a:ext cx="10595777" cy="4873625"/>
          </a:xfrm>
          <a:prstGeom prst="rect">
            <a:avLst/>
          </a:prstGeom>
          <a:noFill/>
          <a:ln>
            <a:noFill/>
          </a:ln>
        </p:spPr>
      </p:sp>
      <p:sp>
        <p:nvSpPr>
          <p:cNvPr id="82" name="Google Shape;82;p86"/>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sz="1400">
                <a:solidFill>
                  <a:schemeClr val="lt1"/>
                </a:solidFill>
                <a:latin typeface="Calibri"/>
                <a:ea typeface="Calibri"/>
                <a:cs typeface="Calibri"/>
                <a:sym typeface="Calibri"/>
              </a:defRPr>
            </a:lvl1pPr>
            <a:lvl2pPr indent="0" lvl="1" marL="0" algn="ctr">
              <a:spcBef>
                <a:spcPts val="0"/>
              </a:spcBef>
              <a:buNone/>
              <a:defRPr sz="1400">
                <a:solidFill>
                  <a:schemeClr val="lt1"/>
                </a:solidFill>
                <a:latin typeface="Calibri"/>
                <a:ea typeface="Calibri"/>
                <a:cs typeface="Calibri"/>
                <a:sym typeface="Calibri"/>
              </a:defRPr>
            </a:lvl2pPr>
            <a:lvl3pPr indent="0" lvl="2" marL="0" algn="ctr">
              <a:spcBef>
                <a:spcPts val="0"/>
              </a:spcBef>
              <a:buNone/>
              <a:defRPr sz="1400">
                <a:solidFill>
                  <a:schemeClr val="lt1"/>
                </a:solidFill>
                <a:latin typeface="Calibri"/>
                <a:ea typeface="Calibri"/>
                <a:cs typeface="Calibri"/>
                <a:sym typeface="Calibri"/>
              </a:defRPr>
            </a:lvl3pPr>
            <a:lvl4pPr indent="0" lvl="3" marL="0" algn="ctr">
              <a:spcBef>
                <a:spcPts val="0"/>
              </a:spcBef>
              <a:buNone/>
              <a:defRPr sz="1400">
                <a:solidFill>
                  <a:schemeClr val="lt1"/>
                </a:solidFill>
                <a:latin typeface="Calibri"/>
                <a:ea typeface="Calibri"/>
                <a:cs typeface="Calibri"/>
                <a:sym typeface="Calibri"/>
              </a:defRPr>
            </a:lvl4pPr>
            <a:lvl5pPr indent="0" lvl="4" marL="0" algn="ctr">
              <a:spcBef>
                <a:spcPts val="0"/>
              </a:spcBef>
              <a:buNone/>
              <a:defRPr sz="1400">
                <a:solidFill>
                  <a:schemeClr val="lt1"/>
                </a:solidFill>
                <a:latin typeface="Calibri"/>
                <a:ea typeface="Calibri"/>
                <a:cs typeface="Calibri"/>
                <a:sym typeface="Calibri"/>
              </a:defRPr>
            </a:lvl5pPr>
            <a:lvl6pPr indent="0" lvl="5" marL="0" algn="ctr">
              <a:spcBef>
                <a:spcPts val="0"/>
              </a:spcBef>
              <a:buNone/>
              <a:defRPr sz="1400">
                <a:solidFill>
                  <a:schemeClr val="lt1"/>
                </a:solidFill>
                <a:latin typeface="Calibri"/>
                <a:ea typeface="Calibri"/>
                <a:cs typeface="Calibri"/>
                <a:sym typeface="Calibri"/>
              </a:defRPr>
            </a:lvl6pPr>
            <a:lvl7pPr indent="0" lvl="6" marL="0" algn="ctr">
              <a:spcBef>
                <a:spcPts val="0"/>
              </a:spcBef>
              <a:buNone/>
              <a:defRPr sz="1400">
                <a:solidFill>
                  <a:schemeClr val="lt1"/>
                </a:solidFill>
                <a:latin typeface="Calibri"/>
                <a:ea typeface="Calibri"/>
                <a:cs typeface="Calibri"/>
                <a:sym typeface="Calibri"/>
              </a:defRPr>
            </a:lvl7pPr>
            <a:lvl8pPr indent="0" lvl="7" marL="0" algn="ctr">
              <a:spcBef>
                <a:spcPts val="0"/>
              </a:spcBef>
              <a:buNone/>
              <a:defRPr sz="1400">
                <a:solidFill>
                  <a:schemeClr val="lt1"/>
                </a:solidFill>
                <a:latin typeface="Calibri"/>
                <a:ea typeface="Calibri"/>
                <a:cs typeface="Calibri"/>
                <a:sym typeface="Calibri"/>
              </a:defRPr>
            </a:lvl8pPr>
            <a:lvl9pPr indent="0" lvl="8" marL="0" algn="ctr">
              <a:spcBef>
                <a:spcPts val="0"/>
              </a:spcBef>
              <a:buNone/>
              <a:defRPr sz="1400">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GB"/>
              <a:t>‹#›</a:t>
            </a:fld>
            <a:endParaRPr/>
          </a:p>
        </p:txBody>
      </p:sp>
      <p:sp>
        <p:nvSpPr>
          <p:cNvPr id="83" name="Google Shape;83;p86"/>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12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ain otsikko">
  <p:cSld name="Vain otsikko">
    <p:spTree>
      <p:nvGrpSpPr>
        <p:cNvPr id="84" name="Shape 84"/>
        <p:cNvGrpSpPr/>
        <p:nvPr/>
      </p:nvGrpSpPr>
      <p:grpSpPr>
        <a:xfrm>
          <a:off x="0" y="0"/>
          <a:ext cx="0" cy="0"/>
          <a:chOff x="0" y="0"/>
          <a:chExt cx="0" cy="0"/>
        </a:xfrm>
      </p:grpSpPr>
      <p:pic>
        <p:nvPicPr>
          <p:cNvPr id="85" name="Google Shape;85;p87"/>
          <p:cNvPicPr preferRelativeResize="0"/>
          <p:nvPr/>
        </p:nvPicPr>
        <p:blipFill rotWithShape="1">
          <a:blip r:embed="rId2">
            <a:alphaModFix/>
          </a:blip>
          <a:srcRect b="0" l="0" r="0" t="0"/>
          <a:stretch/>
        </p:blipFill>
        <p:spPr>
          <a:xfrm>
            <a:off x="2" y="-672"/>
            <a:ext cx="12190800" cy="6858669"/>
          </a:xfrm>
          <a:prstGeom prst="rect">
            <a:avLst/>
          </a:prstGeom>
          <a:noFill/>
          <a:ln>
            <a:noFill/>
          </a:ln>
        </p:spPr>
      </p:pic>
      <p:sp>
        <p:nvSpPr>
          <p:cNvPr id="86" name="Google Shape;86;p87"/>
          <p:cNvSpPr txBox="1"/>
          <p:nvPr>
            <p:ph type="title"/>
          </p:nvPr>
        </p:nvSpPr>
        <p:spPr>
          <a:xfrm>
            <a:off x="919223" y="2268899"/>
            <a:ext cx="4023167" cy="2320202"/>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7" name="Google Shape;87;p87"/>
          <p:cNvSpPr txBox="1"/>
          <p:nvPr>
            <p:ph idx="1" type="body"/>
          </p:nvPr>
        </p:nvSpPr>
        <p:spPr>
          <a:xfrm>
            <a:off x="6096000" y="853352"/>
            <a:ext cx="5791200" cy="5130759"/>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8" name="Google Shape;88;p87"/>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sz="1400">
                <a:solidFill>
                  <a:schemeClr val="lt1"/>
                </a:solidFill>
                <a:latin typeface="Calibri"/>
                <a:ea typeface="Calibri"/>
                <a:cs typeface="Calibri"/>
                <a:sym typeface="Calibri"/>
              </a:defRPr>
            </a:lvl1pPr>
            <a:lvl2pPr indent="0" lvl="1" marL="0" algn="ctr">
              <a:spcBef>
                <a:spcPts val="0"/>
              </a:spcBef>
              <a:buNone/>
              <a:defRPr sz="1400">
                <a:solidFill>
                  <a:schemeClr val="lt1"/>
                </a:solidFill>
                <a:latin typeface="Calibri"/>
                <a:ea typeface="Calibri"/>
                <a:cs typeface="Calibri"/>
                <a:sym typeface="Calibri"/>
              </a:defRPr>
            </a:lvl2pPr>
            <a:lvl3pPr indent="0" lvl="2" marL="0" algn="ctr">
              <a:spcBef>
                <a:spcPts val="0"/>
              </a:spcBef>
              <a:buNone/>
              <a:defRPr sz="1400">
                <a:solidFill>
                  <a:schemeClr val="lt1"/>
                </a:solidFill>
                <a:latin typeface="Calibri"/>
                <a:ea typeface="Calibri"/>
                <a:cs typeface="Calibri"/>
                <a:sym typeface="Calibri"/>
              </a:defRPr>
            </a:lvl3pPr>
            <a:lvl4pPr indent="0" lvl="3" marL="0" algn="ctr">
              <a:spcBef>
                <a:spcPts val="0"/>
              </a:spcBef>
              <a:buNone/>
              <a:defRPr sz="1400">
                <a:solidFill>
                  <a:schemeClr val="lt1"/>
                </a:solidFill>
                <a:latin typeface="Calibri"/>
                <a:ea typeface="Calibri"/>
                <a:cs typeface="Calibri"/>
                <a:sym typeface="Calibri"/>
              </a:defRPr>
            </a:lvl4pPr>
            <a:lvl5pPr indent="0" lvl="4" marL="0" algn="ctr">
              <a:spcBef>
                <a:spcPts val="0"/>
              </a:spcBef>
              <a:buNone/>
              <a:defRPr sz="1400">
                <a:solidFill>
                  <a:schemeClr val="lt1"/>
                </a:solidFill>
                <a:latin typeface="Calibri"/>
                <a:ea typeface="Calibri"/>
                <a:cs typeface="Calibri"/>
                <a:sym typeface="Calibri"/>
              </a:defRPr>
            </a:lvl5pPr>
            <a:lvl6pPr indent="0" lvl="5" marL="0" algn="ctr">
              <a:spcBef>
                <a:spcPts val="0"/>
              </a:spcBef>
              <a:buNone/>
              <a:defRPr sz="1400">
                <a:solidFill>
                  <a:schemeClr val="lt1"/>
                </a:solidFill>
                <a:latin typeface="Calibri"/>
                <a:ea typeface="Calibri"/>
                <a:cs typeface="Calibri"/>
                <a:sym typeface="Calibri"/>
              </a:defRPr>
            </a:lvl6pPr>
            <a:lvl7pPr indent="0" lvl="6" marL="0" algn="ctr">
              <a:spcBef>
                <a:spcPts val="0"/>
              </a:spcBef>
              <a:buNone/>
              <a:defRPr sz="1400">
                <a:solidFill>
                  <a:schemeClr val="lt1"/>
                </a:solidFill>
                <a:latin typeface="Calibri"/>
                <a:ea typeface="Calibri"/>
                <a:cs typeface="Calibri"/>
                <a:sym typeface="Calibri"/>
              </a:defRPr>
            </a:lvl7pPr>
            <a:lvl8pPr indent="0" lvl="7" marL="0" algn="ctr">
              <a:spcBef>
                <a:spcPts val="0"/>
              </a:spcBef>
              <a:buNone/>
              <a:defRPr sz="1400">
                <a:solidFill>
                  <a:schemeClr val="lt1"/>
                </a:solidFill>
                <a:latin typeface="Calibri"/>
                <a:ea typeface="Calibri"/>
                <a:cs typeface="Calibri"/>
                <a:sym typeface="Calibri"/>
              </a:defRPr>
            </a:lvl8pPr>
            <a:lvl9pPr indent="0" lvl="8" marL="0" algn="ctr">
              <a:spcBef>
                <a:spcPts val="0"/>
              </a:spcBef>
              <a:buNone/>
              <a:defRPr sz="1400">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GB"/>
              <a:t>‹#›</a:t>
            </a:fld>
            <a:endParaRPr/>
          </a:p>
        </p:txBody>
      </p:sp>
      <p:sp>
        <p:nvSpPr>
          <p:cNvPr id="89" name="Google Shape;89;p87"/>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12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yhjä">
  <p:cSld name="Tyhjä">
    <p:spTree>
      <p:nvGrpSpPr>
        <p:cNvPr id="90" name="Shape 90"/>
        <p:cNvGrpSpPr/>
        <p:nvPr/>
      </p:nvGrpSpPr>
      <p:grpSpPr>
        <a:xfrm>
          <a:off x="0" y="0"/>
          <a:ext cx="0" cy="0"/>
          <a:chOff x="0" y="0"/>
          <a:chExt cx="0" cy="0"/>
        </a:xfrm>
      </p:grpSpPr>
      <p:pic>
        <p:nvPicPr>
          <p:cNvPr id="91" name="Google Shape;91;p88"/>
          <p:cNvPicPr preferRelativeResize="0"/>
          <p:nvPr/>
        </p:nvPicPr>
        <p:blipFill rotWithShape="1">
          <a:blip r:embed="rId2">
            <a:alphaModFix/>
          </a:blip>
          <a:srcRect b="0" l="0" r="0" t="0"/>
          <a:stretch/>
        </p:blipFill>
        <p:spPr>
          <a:xfrm>
            <a:off x="1" y="-669"/>
            <a:ext cx="12190800" cy="6858669"/>
          </a:xfrm>
          <a:prstGeom prst="rect">
            <a:avLst/>
          </a:prstGeom>
          <a:noFill/>
          <a:ln>
            <a:noFill/>
          </a:ln>
        </p:spPr>
      </p:pic>
      <p:sp>
        <p:nvSpPr>
          <p:cNvPr id="92" name="Google Shape;92;p88"/>
          <p:cNvSpPr txBox="1"/>
          <p:nvPr>
            <p:ph type="title"/>
          </p:nvPr>
        </p:nvSpPr>
        <p:spPr>
          <a:xfrm>
            <a:off x="352064" y="2662439"/>
            <a:ext cx="11465688" cy="1261379"/>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93" name="Google Shape;93;p88"/>
          <p:cNvSpPr txBox="1"/>
          <p:nvPr>
            <p:ph idx="1" type="body"/>
          </p:nvPr>
        </p:nvSpPr>
        <p:spPr>
          <a:xfrm>
            <a:off x="645069" y="5288163"/>
            <a:ext cx="7609730" cy="732361"/>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pic>
        <p:nvPicPr>
          <p:cNvPr id="94" name="Google Shape;94;p88"/>
          <p:cNvPicPr preferRelativeResize="0"/>
          <p:nvPr/>
        </p:nvPicPr>
        <p:blipFill rotWithShape="1">
          <a:blip r:embed="rId3">
            <a:alphaModFix/>
          </a:blip>
          <a:srcRect b="0" l="0" r="0" t="0"/>
          <a:stretch/>
        </p:blipFill>
        <p:spPr>
          <a:xfrm>
            <a:off x="8886280" y="6347443"/>
            <a:ext cx="3004968" cy="501824"/>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Kuvatekstillinen sisältö">
  <p:cSld name="Kuvatekstillinen sisältö">
    <p:spTree>
      <p:nvGrpSpPr>
        <p:cNvPr id="95" name="Shape 95"/>
        <p:cNvGrpSpPr/>
        <p:nvPr/>
      </p:nvGrpSpPr>
      <p:grpSpPr>
        <a:xfrm>
          <a:off x="0" y="0"/>
          <a:ext cx="0" cy="0"/>
          <a:chOff x="0" y="0"/>
          <a:chExt cx="0" cy="0"/>
        </a:xfrm>
      </p:grpSpPr>
      <p:pic>
        <p:nvPicPr>
          <p:cNvPr id="96" name="Google Shape;96;p89"/>
          <p:cNvPicPr preferRelativeResize="0"/>
          <p:nvPr/>
        </p:nvPicPr>
        <p:blipFill rotWithShape="1">
          <a:blip r:embed="rId2">
            <a:alphaModFix/>
          </a:blip>
          <a:srcRect b="0" l="0" r="0" t="0"/>
          <a:stretch/>
        </p:blipFill>
        <p:spPr>
          <a:xfrm>
            <a:off x="1199" y="-669"/>
            <a:ext cx="12190800" cy="6858668"/>
          </a:xfrm>
          <a:prstGeom prst="rect">
            <a:avLst/>
          </a:prstGeom>
          <a:noFill/>
          <a:ln>
            <a:noFill/>
          </a:ln>
        </p:spPr>
      </p:pic>
      <p:sp>
        <p:nvSpPr>
          <p:cNvPr id="97" name="Google Shape;97;p89"/>
          <p:cNvSpPr txBox="1"/>
          <p:nvPr>
            <p:ph type="title"/>
          </p:nvPr>
        </p:nvSpPr>
        <p:spPr>
          <a:xfrm>
            <a:off x="347253" y="1073426"/>
            <a:ext cx="11497493" cy="1375575"/>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4000"/>
              <a:buFont typeface="Calibri"/>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Mukautettu asettelu">
  <p:cSld name="5_Mukautettu asettelu">
    <p:spTree>
      <p:nvGrpSpPr>
        <p:cNvPr id="98" name="Shape 98"/>
        <p:cNvGrpSpPr/>
        <p:nvPr/>
      </p:nvGrpSpPr>
      <p:grpSpPr>
        <a:xfrm>
          <a:off x="0" y="0"/>
          <a:ext cx="0" cy="0"/>
          <a:chOff x="0" y="0"/>
          <a:chExt cx="0" cy="0"/>
        </a:xfrm>
      </p:grpSpPr>
      <p:pic>
        <p:nvPicPr>
          <p:cNvPr id="99" name="Google Shape;99;p90"/>
          <p:cNvPicPr preferRelativeResize="0"/>
          <p:nvPr/>
        </p:nvPicPr>
        <p:blipFill rotWithShape="1">
          <a:blip r:embed="rId2">
            <a:alphaModFix/>
          </a:blip>
          <a:srcRect b="0" l="0" r="0" t="0"/>
          <a:stretch/>
        </p:blipFill>
        <p:spPr>
          <a:xfrm>
            <a:off x="1200" y="-669"/>
            <a:ext cx="12190798" cy="6858668"/>
          </a:xfrm>
          <a:prstGeom prst="rect">
            <a:avLst/>
          </a:prstGeom>
          <a:noFill/>
          <a:ln>
            <a:noFill/>
          </a:ln>
        </p:spPr>
      </p:pic>
      <p:sp>
        <p:nvSpPr>
          <p:cNvPr id="100" name="Google Shape;100;p90"/>
          <p:cNvSpPr txBox="1"/>
          <p:nvPr>
            <p:ph type="title"/>
          </p:nvPr>
        </p:nvSpPr>
        <p:spPr>
          <a:xfrm>
            <a:off x="347253" y="677648"/>
            <a:ext cx="11497493" cy="1200646"/>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4000"/>
              <a:buFont typeface="Calibri"/>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1" name="Google Shape;101;p90"/>
          <p:cNvSpPr txBox="1"/>
          <p:nvPr/>
        </p:nvSpPr>
        <p:spPr>
          <a:xfrm>
            <a:off x="6466399" y="2677804"/>
            <a:ext cx="6094674"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Calibri"/>
                <a:ea typeface="Calibri"/>
                <a:cs typeface="Calibri"/>
                <a:sym typeface="Calibri"/>
              </a:rPr>
              <a:t>Valitse ylävalikosta ”Lisää” -&gt; ”Ylä- ja alatunniste”</a:t>
            </a:r>
            <a:endParaRPr/>
          </a:p>
        </p:txBody>
      </p:sp>
      <p:sp>
        <p:nvSpPr>
          <p:cNvPr id="102" name="Google Shape;102;p90"/>
          <p:cNvSpPr txBox="1"/>
          <p:nvPr/>
        </p:nvSpPr>
        <p:spPr>
          <a:xfrm>
            <a:off x="6535120" y="4753567"/>
            <a:ext cx="5376573" cy="923330"/>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800"/>
              <a:buFont typeface="Arial"/>
              <a:buChar char="•"/>
            </a:pPr>
            <a:r>
              <a:rPr lang="en-GB" sz="1800">
                <a:solidFill>
                  <a:schemeClr val="dk1"/>
                </a:solidFill>
                <a:latin typeface="Calibri"/>
                <a:ea typeface="Calibri"/>
                <a:cs typeface="Calibri"/>
                <a:sym typeface="Calibri"/>
              </a:rPr>
              <a:t>Klikkaa avautuvasta valikosta alatunniste-kohtaa.</a:t>
            </a:r>
            <a:endParaRPr/>
          </a:p>
          <a:p>
            <a:pPr indent="-285750" lvl="0" marL="285750" marR="0" rtl="0" algn="l">
              <a:spcBef>
                <a:spcPts val="0"/>
              </a:spcBef>
              <a:spcAft>
                <a:spcPts val="0"/>
              </a:spcAft>
              <a:buClr>
                <a:schemeClr val="dk1"/>
              </a:buClr>
              <a:buSzPts val="1800"/>
              <a:buFont typeface="Arial"/>
              <a:buChar char="•"/>
            </a:pPr>
            <a:r>
              <a:rPr lang="en-GB" sz="1800">
                <a:solidFill>
                  <a:schemeClr val="dk1"/>
                </a:solidFill>
                <a:latin typeface="Calibri"/>
                <a:ea typeface="Calibri"/>
                <a:cs typeface="Calibri"/>
                <a:sym typeface="Calibri"/>
              </a:rPr>
              <a:t>Kirjoita kenttään esityksen otsikko</a:t>
            </a:r>
            <a:endParaRPr/>
          </a:p>
          <a:p>
            <a:pPr indent="-285750" lvl="0" marL="285750" marR="0" rtl="0" algn="l">
              <a:spcBef>
                <a:spcPts val="0"/>
              </a:spcBef>
              <a:spcAft>
                <a:spcPts val="0"/>
              </a:spcAft>
              <a:buClr>
                <a:schemeClr val="dk1"/>
              </a:buClr>
              <a:buSzPts val="1800"/>
              <a:buFont typeface="Arial"/>
              <a:buChar char="•"/>
            </a:pPr>
            <a:r>
              <a:rPr lang="en-GB" sz="1800">
                <a:solidFill>
                  <a:schemeClr val="dk1"/>
                </a:solidFill>
                <a:latin typeface="Calibri"/>
                <a:ea typeface="Calibri"/>
                <a:cs typeface="Calibri"/>
                <a:sym typeface="Calibri"/>
              </a:rPr>
              <a:t>Klikkaa lopuksi ”Käytä kaikissa”.</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6_Mukautettu asettelu">
  <p:cSld name="6_Mukautettu asettelu">
    <p:spTree>
      <p:nvGrpSpPr>
        <p:cNvPr id="103" name="Shape 103"/>
        <p:cNvGrpSpPr/>
        <p:nvPr/>
      </p:nvGrpSpPr>
      <p:grpSpPr>
        <a:xfrm>
          <a:off x="0" y="0"/>
          <a:ext cx="0" cy="0"/>
          <a:chOff x="0" y="0"/>
          <a:chExt cx="0" cy="0"/>
        </a:xfrm>
      </p:grpSpPr>
      <p:pic>
        <p:nvPicPr>
          <p:cNvPr id="104" name="Google Shape;104;p91"/>
          <p:cNvPicPr preferRelativeResize="0"/>
          <p:nvPr/>
        </p:nvPicPr>
        <p:blipFill rotWithShape="1">
          <a:blip r:embed="rId2">
            <a:alphaModFix/>
          </a:blip>
          <a:srcRect b="0" l="0" r="0" t="0"/>
          <a:stretch/>
        </p:blipFill>
        <p:spPr>
          <a:xfrm>
            <a:off x="1200" y="-669"/>
            <a:ext cx="12190798" cy="6858667"/>
          </a:xfrm>
          <a:prstGeom prst="rect">
            <a:avLst/>
          </a:prstGeom>
          <a:noFill/>
          <a:ln>
            <a:noFill/>
          </a:ln>
        </p:spPr>
      </p:pic>
      <p:sp>
        <p:nvSpPr>
          <p:cNvPr id="105" name="Google Shape;105;p91"/>
          <p:cNvSpPr txBox="1"/>
          <p:nvPr>
            <p:ph type="title"/>
          </p:nvPr>
        </p:nvSpPr>
        <p:spPr>
          <a:xfrm>
            <a:off x="347253" y="677648"/>
            <a:ext cx="11497493" cy="1200646"/>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dk1"/>
              </a:buClr>
              <a:buSzPts val="4000"/>
              <a:buFont typeface="Calibri"/>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06" name="Google Shape;106;p91"/>
          <p:cNvSpPr txBox="1"/>
          <p:nvPr/>
        </p:nvSpPr>
        <p:spPr>
          <a:xfrm>
            <a:off x="6535120" y="4753567"/>
            <a:ext cx="5376573" cy="923330"/>
          </a:xfrm>
          <a:prstGeom prst="rect">
            <a:avLst/>
          </a:prstGeom>
          <a:noFill/>
          <a:ln>
            <a:noFill/>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800"/>
              <a:buFont typeface="Arial"/>
              <a:buChar char="•"/>
            </a:pPr>
            <a:r>
              <a:rPr lang="en-GB" sz="1800">
                <a:solidFill>
                  <a:schemeClr val="dk1"/>
                </a:solidFill>
                <a:latin typeface="Calibri"/>
                <a:ea typeface="Calibri"/>
                <a:cs typeface="Calibri"/>
                <a:sym typeface="Calibri"/>
              </a:rPr>
              <a:t>Klikkaa haluaamasi diaa hiiren oikealla näppäimellä</a:t>
            </a:r>
            <a:endParaRPr/>
          </a:p>
          <a:p>
            <a:pPr indent="-285750" lvl="0" marL="285750" marR="0" rtl="0" algn="l">
              <a:spcBef>
                <a:spcPts val="0"/>
              </a:spcBef>
              <a:spcAft>
                <a:spcPts val="0"/>
              </a:spcAft>
              <a:buClr>
                <a:schemeClr val="dk1"/>
              </a:buClr>
              <a:buSzPts val="1800"/>
              <a:buFont typeface="Arial"/>
              <a:buChar char="•"/>
            </a:pPr>
            <a:r>
              <a:rPr lang="en-GB" sz="1800">
                <a:solidFill>
                  <a:schemeClr val="dk1"/>
                </a:solidFill>
                <a:latin typeface="Calibri"/>
                <a:ea typeface="Calibri"/>
                <a:cs typeface="Calibri"/>
                <a:sym typeface="Calibri"/>
              </a:rPr>
              <a:t>Valitse valikosto ”Asettelu”</a:t>
            </a:r>
            <a:endParaRPr/>
          </a:p>
          <a:p>
            <a:pPr indent="-285750" lvl="0" marL="285750" marR="0" rtl="0" algn="l">
              <a:spcBef>
                <a:spcPts val="0"/>
              </a:spcBef>
              <a:spcAft>
                <a:spcPts val="0"/>
              </a:spcAft>
              <a:buClr>
                <a:schemeClr val="dk1"/>
              </a:buClr>
              <a:buSzPts val="1800"/>
              <a:buFont typeface="Arial"/>
              <a:buChar char="•"/>
            </a:pPr>
            <a:r>
              <a:rPr lang="en-GB" sz="1800">
                <a:solidFill>
                  <a:schemeClr val="dk1"/>
                </a:solidFill>
                <a:latin typeface="Calibri"/>
                <a:ea typeface="Calibri"/>
                <a:cs typeface="Calibri"/>
                <a:sym typeface="Calibri"/>
              </a:rPr>
              <a:t>Valitse haluamasi diapohja</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yhjä" type="blank">
  <p:cSld name="BLANK">
    <p:spTree>
      <p:nvGrpSpPr>
        <p:cNvPr id="107" name="Shape 107"/>
        <p:cNvGrpSpPr/>
        <p:nvPr/>
      </p:nvGrpSpPr>
      <p:grpSpPr>
        <a:xfrm>
          <a:off x="0" y="0"/>
          <a:ext cx="0" cy="0"/>
          <a:chOff x="0" y="0"/>
          <a:chExt cx="0" cy="0"/>
        </a:xfrm>
      </p:grpSpPr>
      <p:sp>
        <p:nvSpPr>
          <p:cNvPr id="108" name="Google Shape;108;p92"/>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sz="1800">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9" name="Google Shape;109;p92"/>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10" name="Google Shape;110;p92"/>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ukautettu asettelu">
  <p:cSld name="7_Mukautettu asettelu">
    <p:spTree>
      <p:nvGrpSpPr>
        <p:cNvPr id="21" name="Shape 21"/>
        <p:cNvGrpSpPr/>
        <p:nvPr/>
      </p:nvGrpSpPr>
      <p:grpSpPr>
        <a:xfrm>
          <a:off x="0" y="0"/>
          <a:ext cx="0" cy="0"/>
          <a:chOff x="0" y="0"/>
          <a:chExt cx="0" cy="0"/>
        </a:xfrm>
      </p:grpSpPr>
      <p:pic>
        <p:nvPicPr>
          <p:cNvPr id="22" name="Google Shape;22;p77"/>
          <p:cNvPicPr preferRelativeResize="0"/>
          <p:nvPr/>
        </p:nvPicPr>
        <p:blipFill rotWithShape="1">
          <a:blip r:embed="rId2">
            <a:alphaModFix/>
          </a:blip>
          <a:srcRect b="0" l="0" r="0" t="0"/>
          <a:stretch/>
        </p:blipFill>
        <p:spPr>
          <a:xfrm>
            <a:off x="1" y="-672"/>
            <a:ext cx="12190801" cy="6858669"/>
          </a:xfrm>
          <a:prstGeom prst="rect">
            <a:avLst/>
          </a:prstGeom>
          <a:noFill/>
          <a:ln>
            <a:noFill/>
          </a:ln>
        </p:spPr>
      </p:pic>
      <p:sp>
        <p:nvSpPr>
          <p:cNvPr id="23" name="Google Shape;23;p77"/>
          <p:cNvSpPr txBox="1"/>
          <p:nvPr>
            <p:ph idx="1" type="body"/>
          </p:nvPr>
        </p:nvSpPr>
        <p:spPr>
          <a:xfrm>
            <a:off x="1749365" y="963559"/>
            <a:ext cx="3737100" cy="3096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4" name="Google Shape;24;p77"/>
          <p:cNvSpPr txBox="1"/>
          <p:nvPr>
            <p:ph idx="2" type="body"/>
          </p:nvPr>
        </p:nvSpPr>
        <p:spPr>
          <a:xfrm>
            <a:off x="805064" y="1706422"/>
            <a:ext cx="5157900" cy="3684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5" name="Google Shape;25;p77"/>
          <p:cNvSpPr txBox="1"/>
          <p:nvPr>
            <p:ph idx="3" type="body"/>
          </p:nvPr>
        </p:nvSpPr>
        <p:spPr>
          <a:xfrm>
            <a:off x="6485234" y="1706422"/>
            <a:ext cx="5183100" cy="3684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 name="Google Shape;26;p77"/>
          <p:cNvSpPr txBox="1"/>
          <p:nvPr>
            <p:ph idx="4" type="body"/>
          </p:nvPr>
        </p:nvSpPr>
        <p:spPr>
          <a:xfrm>
            <a:off x="7457613" y="959551"/>
            <a:ext cx="3737100" cy="309600"/>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pic>
        <p:nvPicPr>
          <p:cNvPr id="27" name="Google Shape;27;p77"/>
          <p:cNvPicPr preferRelativeResize="0"/>
          <p:nvPr/>
        </p:nvPicPr>
        <p:blipFill rotWithShape="1">
          <a:blip r:embed="rId3">
            <a:alphaModFix/>
          </a:blip>
          <a:srcRect b="0" l="0" r="0" t="0"/>
          <a:stretch/>
        </p:blipFill>
        <p:spPr>
          <a:xfrm>
            <a:off x="9326130" y="5598342"/>
            <a:ext cx="1674832" cy="297367"/>
          </a:xfrm>
          <a:prstGeom prst="rect">
            <a:avLst/>
          </a:prstGeom>
          <a:noFill/>
          <a:ln>
            <a:noFill/>
          </a:ln>
        </p:spPr>
      </p:pic>
      <p:pic>
        <p:nvPicPr>
          <p:cNvPr descr="Kuva, joka sisältää kohteen teksti, clipart-kuva&#10;&#10;Kuvaus luotu automaattisesti" id="28" name="Google Shape;28;p77"/>
          <p:cNvPicPr preferRelativeResize="0"/>
          <p:nvPr/>
        </p:nvPicPr>
        <p:blipFill rotWithShape="1">
          <a:blip r:embed="rId4">
            <a:alphaModFix/>
          </a:blip>
          <a:srcRect b="0" l="0" r="0" t="0"/>
          <a:stretch/>
        </p:blipFill>
        <p:spPr>
          <a:xfrm>
            <a:off x="11280942" y="5508229"/>
            <a:ext cx="387480" cy="387480"/>
          </a:xfrm>
          <a:prstGeom prst="rect">
            <a:avLst/>
          </a:prstGeom>
          <a:noFill/>
          <a:ln>
            <a:noFill/>
          </a:ln>
        </p:spPr>
      </p:pic>
      <p:sp>
        <p:nvSpPr>
          <p:cNvPr id="29" name="Google Shape;29;p77"/>
          <p:cNvSpPr txBox="1"/>
          <p:nvPr>
            <p:ph idx="12" type="sldNum"/>
          </p:nvPr>
        </p:nvSpPr>
        <p:spPr>
          <a:xfrm>
            <a:off x="11044362" y="182562"/>
            <a:ext cx="644100" cy="381900"/>
          </a:xfrm>
          <a:prstGeom prst="rect">
            <a:avLst/>
          </a:prstGeom>
          <a:noFill/>
          <a:ln>
            <a:noFill/>
          </a:ln>
        </p:spPr>
        <p:txBody>
          <a:bodyPr anchorCtr="0" anchor="ctr" bIns="45700" lIns="91425" spcFirstLastPara="1" rIns="91425" wrap="square" tIns="45700">
            <a:noAutofit/>
          </a:bodyPr>
          <a:lstStyle>
            <a:lvl1pPr indent="0" lvl="0" marL="0" marR="0" algn="ctr">
              <a:spcBef>
                <a:spcPts val="0"/>
              </a:spcBef>
              <a:spcAft>
                <a:spcPts val="0"/>
              </a:spcAft>
              <a:buClr>
                <a:schemeClr val="lt1"/>
              </a:buClr>
              <a:buSzPts val="1400"/>
              <a:buFont typeface="Calibri"/>
              <a:buNone/>
              <a:defRPr b="0" i="0" sz="1400" u="none" cap="none" strike="noStrike">
                <a:solidFill>
                  <a:schemeClr val="lt1"/>
                </a:solidFill>
                <a:latin typeface="Calibri"/>
                <a:ea typeface="Calibri"/>
                <a:cs typeface="Calibri"/>
                <a:sym typeface="Calibri"/>
              </a:defRPr>
            </a:lvl1pPr>
            <a:lvl2pPr indent="0" lvl="1" marL="0" marR="0" algn="ctr">
              <a:spcBef>
                <a:spcPts val="0"/>
              </a:spcBef>
              <a:spcAft>
                <a:spcPts val="0"/>
              </a:spcAft>
              <a:buClr>
                <a:schemeClr val="lt1"/>
              </a:buClr>
              <a:buSzPts val="1400"/>
              <a:buFont typeface="Calibri"/>
              <a:buNone/>
              <a:defRPr b="0" i="0" sz="1400" u="none" cap="none" strike="noStrike">
                <a:solidFill>
                  <a:schemeClr val="lt1"/>
                </a:solidFill>
                <a:latin typeface="Calibri"/>
                <a:ea typeface="Calibri"/>
                <a:cs typeface="Calibri"/>
                <a:sym typeface="Calibri"/>
              </a:defRPr>
            </a:lvl2pPr>
            <a:lvl3pPr indent="0" lvl="2" marL="0" marR="0" algn="ctr">
              <a:spcBef>
                <a:spcPts val="0"/>
              </a:spcBef>
              <a:spcAft>
                <a:spcPts val="0"/>
              </a:spcAft>
              <a:buClr>
                <a:schemeClr val="lt1"/>
              </a:buClr>
              <a:buSzPts val="1400"/>
              <a:buFont typeface="Calibri"/>
              <a:buNone/>
              <a:defRPr b="0" i="0" sz="1400" u="none" cap="none" strike="noStrike">
                <a:solidFill>
                  <a:schemeClr val="lt1"/>
                </a:solidFill>
                <a:latin typeface="Calibri"/>
                <a:ea typeface="Calibri"/>
                <a:cs typeface="Calibri"/>
                <a:sym typeface="Calibri"/>
              </a:defRPr>
            </a:lvl3pPr>
            <a:lvl4pPr indent="0" lvl="3" marL="0" marR="0" algn="ctr">
              <a:spcBef>
                <a:spcPts val="0"/>
              </a:spcBef>
              <a:spcAft>
                <a:spcPts val="0"/>
              </a:spcAft>
              <a:buClr>
                <a:schemeClr val="lt1"/>
              </a:buClr>
              <a:buSzPts val="1400"/>
              <a:buFont typeface="Calibri"/>
              <a:buNone/>
              <a:defRPr b="0" i="0" sz="1400" u="none" cap="none" strike="noStrike">
                <a:solidFill>
                  <a:schemeClr val="lt1"/>
                </a:solidFill>
                <a:latin typeface="Calibri"/>
                <a:ea typeface="Calibri"/>
                <a:cs typeface="Calibri"/>
                <a:sym typeface="Calibri"/>
              </a:defRPr>
            </a:lvl4pPr>
            <a:lvl5pPr indent="0" lvl="4" marL="0" marR="0" algn="ctr">
              <a:spcBef>
                <a:spcPts val="0"/>
              </a:spcBef>
              <a:spcAft>
                <a:spcPts val="0"/>
              </a:spcAft>
              <a:buClr>
                <a:schemeClr val="lt1"/>
              </a:buClr>
              <a:buSzPts val="1400"/>
              <a:buFont typeface="Calibri"/>
              <a:buNone/>
              <a:defRPr b="0" i="0" sz="1400" u="none" cap="none" strike="noStrike">
                <a:solidFill>
                  <a:schemeClr val="lt1"/>
                </a:solidFill>
                <a:latin typeface="Calibri"/>
                <a:ea typeface="Calibri"/>
                <a:cs typeface="Calibri"/>
                <a:sym typeface="Calibri"/>
              </a:defRPr>
            </a:lvl5pPr>
            <a:lvl6pPr indent="0" lvl="5" marL="0" marR="0" algn="ctr">
              <a:spcBef>
                <a:spcPts val="0"/>
              </a:spcBef>
              <a:spcAft>
                <a:spcPts val="0"/>
              </a:spcAft>
              <a:buClr>
                <a:schemeClr val="lt1"/>
              </a:buClr>
              <a:buSzPts val="1400"/>
              <a:buFont typeface="Calibri"/>
              <a:buNone/>
              <a:defRPr b="0" i="0" sz="1400" u="none" cap="none" strike="noStrike">
                <a:solidFill>
                  <a:schemeClr val="lt1"/>
                </a:solidFill>
                <a:latin typeface="Calibri"/>
                <a:ea typeface="Calibri"/>
                <a:cs typeface="Calibri"/>
                <a:sym typeface="Calibri"/>
              </a:defRPr>
            </a:lvl6pPr>
            <a:lvl7pPr indent="0" lvl="6" marL="0" marR="0" algn="ctr">
              <a:spcBef>
                <a:spcPts val="0"/>
              </a:spcBef>
              <a:spcAft>
                <a:spcPts val="0"/>
              </a:spcAft>
              <a:buClr>
                <a:schemeClr val="lt1"/>
              </a:buClr>
              <a:buSzPts val="1400"/>
              <a:buFont typeface="Calibri"/>
              <a:buNone/>
              <a:defRPr b="0" i="0" sz="1400" u="none" cap="none" strike="noStrike">
                <a:solidFill>
                  <a:schemeClr val="lt1"/>
                </a:solidFill>
                <a:latin typeface="Calibri"/>
                <a:ea typeface="Calibri"/>
                <a:cs typeface="Calibri"/>
                <a:sym typeface="Calibri"/>
              </a:defRPr>
            </a:lvl7pPr>
            <a:lvl8pPr indent="0" lvl="7" marL="0" marR="0" algn="ctr">
              <a:spcBef>
                <a:spcPts val="0"/>
              </a:spcBef>
              <a:spcAft>
                <a:spcPts val="0"/>
              </a:spcAft>
              <a:buClr>
                <a:schemeClr val="lt1"/>
              </a:buClr>
              <a:buSzPts val="1400"/>
              <a:buFont typeface="Calibri"/>
              <a:buNone/>
              <a:defRPr b="0" i="0" sz="1400" u="none" cap="none" strike="noStrike">
                <a:solidFill>
                  <a:schemeClr val="lt1"/>
                </a:solidFill>
                <a:latin typeface="Calibri"/>
                <a:ea typeface="Calibri"/>
                <a:cs typeface="Calibri"/>
                <a:sym typeface="Calibri"/>
              </a:defRPr>
            </a:lvl8pPr>
            <a:lvl9pPr indent="0" lvl="8" marL="0" marR="0" algn="ctr">
              <a:spcBef>
                <a:spcPts val="0"/>
              </a:spcBef>
              <a:spcAft>
                <a:spcPts val="0"/>
              </a:spcAft>
              <a:buClr>
                <a:schemeClr val="lt1"/>
              </a:buClr>
              <a:buSzPts val="1400"/>
              <a:buFont typeface="Calibri"/>
              <a:buNone/>
              <a:defRPr b="0" i="0" sz="14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GB"/>
              <a:t>‹#›</a:t>
            </a:fld>
            <a:endParaRPr/>
          </a:p>
        </p:txBody>
      </p:sp>
      <p:sp>
        <p:nvSpPr>
          <p:cNvPr id="30" name="Google Shape;30;p77"/>
          <p:cNvSpPr txBox="1"/>
          <p:nvPr>
            <p:ph idx="11" type="ftr"/>
          </p:nvPr>
        </p:nvSpPr>
        <p:spPr>
          <a:xfrm>
            <a:off x="838200" y="6334918"/>
            <a:ext cx="4114800" cy="3651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Clr>
                <a:srgbClr val="888888"/>
              </a:buClr>
              <a:buSzPts val="1400"/>
              <a:buFont typeface="Calibri"/>
              <a:buNone/>
              <a:defRPr sz="1200">
                <a:solidFill>
                  <a:srgbClr val="888888"/>
                </a:solidFill>
              </a:defRPr>
            </a:lvl1pPr>
            <a:lvl2pPr lvl="1" algn="l">
              <a:spcBef>
                <a:spcPts val="0"/>
              </a:spcBef>
              <a:spcAft>
                <a:spcPts val="0"/>
              </a:spcAft>
              <a:buClr>
                <a:schemeClr val="dk1"/>
              </a:buClr>
              <a:buSzPts val="1400"/>
              <a:buFont typeface="Calibri"/>
              <a:buNone/>
              <a:defRPr/>
            </a:lvl2pPr>
            <a:lvl3pPr lvl="2" algn="l">
              <a:spcBef>
                <a:spcPts val="0"/>
              </a:spcBef>
              <a:spcAft>
                <a:spcPts val="0"/>
              </a:spcAft>
              <a:buClr>
                <a:schemeClr val="dk1"/>
              </a:buClr>
              <a:buSzPts val="1400"/>
              <a:buFont typeface="Calibri"/>
              <a:buNone/>
              <a:defRPr/>
            </a:lvl3pPr>
            <a:lvl4pPr lvl="3" algn="l">
              <a:spcBef>
                <a:spcPts val="0"/>
              </a:spcBef>
              <a:spcAft>
                <a:spcPts val="0"/>
              </a:spcAft>
              <a:buClr>
                <a:schemeClr val="dk1"/>
              </a:buClr>
              <a:buSzPts val="1400"/>
              <a:buFont typeface="Calibri"/>
              <a:buNone/>
              <a:defRPr/>
            </a:lvl4pPr>
            <a:lvl5pPr lvl="4" algn="l">
              <a:spcBef>
                <a:spcPts val="0"/>
              </a:spcBef>
              <a:spcAft>
                <a:spcPts val="0"/>
              </a:spcAft>
              <a:buClr>
                <a:schemeClr val="dk1"/>
              </a:buClr>
              <a:buSzPts val="1400"/>
              <a:buFont typeface="Calibri"/>
              <a:buNone/>
              <a:defRPr/>
            </a:lvl5pPr>
            <a:lvl6pPr lvl="5" algn="l">
              <a:spcBef>
                <a:spcPts val="0"/>
              </a:spcBef>
              <a:spcAft>
                <a:spcPts val="0"/>
              </a:spcAft>
              <a:buClr>
                <a:schemeClr val="dk1"/>
              </a:buClr>
              <a:buSzPts val="1400"/>
              <a:buFont typeface="Calibri"/>
              <a:buNone/>
              <a:defRPr/>
            </a:lvl6pPr>
            <a:lvl7pPr lvl="6" algn="l">
              <a:spcBef>
                <a:spcPts val="0"/>
              </a:spcBef>
              <a:spcAft>
                <a:spcPts val="0"/>
              </a:spcAft>
              <a:buClr>
                <a:schemeClr val="dk1"/>
              </a:buClr>
              <a:buSzPts val="1400"/>
              <a:buFont typeface="Calibri"/>
              <a:buNone/>
              <a:defRPr/>
            </a:lvl7pPr>
            <a:lvl8pPr lvl="7" algn="l">
              <a:spcBef>
                <a:spcPts val="0"/>
              </a:spcBef>
              <a:spcAft>
                <a:spcPts val="0"/>
              </a:spcAft>
              <a:buClr>
                <a:schemeClr val="dk1"/>
              </a:buClr>
              <a:buSzPts val="1400"/>
              <a:buFont typeface="Calibri"/>
              <a:buNone/>
              <a:defRPr/>
            </a:lvl8pPr>
            <a:lvl9pPr lvl="8" algn="l">
              <a:spcBef>
                <a:spcPts val="0"/>
              </a:spcBef>
              <a:spcAft>
                <a:spcPts val="0"/>
              </a:spcAft>
              <a:buClr>
                <a:schemeClr val="dk1"/>
              </a:buClr>
              <a:buSzPts val="1400"/>
              <a:buFont typeface="Calibri"/>
              <a:buNone/>
              <a:defRPr/>
            </a:lvl9pPr>
          </a:lstStyle>
          <a:p/>
        </p:txBody>
      </p:sp>
      <p:pic>
        <p:nvPicPr>
          <p:cNvPr id="31" name="Google Shape;31;p77"/>
          <p:cNvPicPr preferRelativeResize="0"/>
          <p:nvPr/>
        </p:nvPicPr>
        <p:blipFill rotWithShape="1">
          <a:blip r:embed="rId5">
            <a:alphaModFix/>
          </a:blip>
          <a:srcRect b="0" l="0" r="0" t="0"/>
          <a:stretch/>
        </p:blipFill>
        <p:spPr>
          <a:xfrm>
            <a:off x="8886280" y="6347443"/>
            <a:ext cx="3004968" cy="501824"/>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Mukautettu asettelu">
  <p:cSld name="1_Mukautettu asettelu">
    <p:spTree>
      <p:nvGrpSpPr>
        <p:cNvPr id="32" name="Shape 32"/>
        <p:cNvGrpSpPr/>
        <p:nvPr/>
      </p:nvGrpSpPr>
      <p:grpSpPr>
        <a:xfrm>
          <a:off x="0" y="0"/>
          <a:ext cx="0" cy="0"/>
          <a:chOff x="0" y="0"/>
          <a:chExt cx="0" cy="0"/>
        </a:xfrm>
      </p:grpSpPr>
      <p:sp>
        <p:nvSpPr>
          <p:cNvPr id="33" name="Google Shape;33;p7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 name="Google Shape;34;p7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5" name="Google Shape;35;p78"/>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b="0" i="0" sz="1400" u="none" cap="none" strike="noStrike">
                <a:solidFill>
                  <a:schemeClr val="lt1"/>
                </a:solidFill>
                <a:latin typeface="Calibri"/>
                <a:ea typeface="Calibri"/>
                <a:cs typeface="Calibri"/>
                <a:sym typeface="Calibri"/>
              </a:defRPr>
            </a:lvl1pPr>
            <a:lvl2pPr indent="0" lvl="1" marL="0" algn="ctr">
              <a:spcBef>
                <a:spcPts val="0"/>
              </a:spcBef>
              <a:buNone/>
              <a:defRPr b="0" i="0" sz="1400" u="none" cap="none" strike="noStrike">
                <a:solidFill>
                  <a:schemeClr val="lt1"/>
                </a:solidFill>
                <a:latin typeface="Calibri"/>
                <a:ea typeface="Calibri"/>
                <a:cs typeface="Calibri"/>
                <a:sym typeface="Calibri"/>
              </a:defRPr>
            </a:lvl2pPr>
            <a:lvl3pPr indent="0" lvl="2" marL="0" algn="ctr">
              <a:spcBef>
                <a:spcPts val="0"/>
              </a:spcBef>
              <a:buNone/>
              <a:defRPr b="0" i="0" sz="1400" u="none" cap="none" strike="noStrike">
                <a:solidFill>
                  <a:schemeClr val="lt1"/>
                </a:solidFill>
                <a:latin typeface="Calibri"/>
                <a:ea typeface="Calibri"/>
                <a:cs typeface="Calibri"/>
                <a:sym typeface="Calibri"/>
              </a:defRPr>
            </a:lvl3pPr>
            <a:lvl4pPr indent="0" lvl="3" marL="0" algn="ctr">
              <a:spcBef>
                <a:spcPts val="0"/>
              </a:spcBef>
              <a:buNone/>
              <a:defRPr b="0" i="0" sz="1400" u="none" cap="none" strike="noStrike">
                <a:solidFill>
                  <a:schemeClr val="lt1"/>
                </a:solidFill>
                <a:latin typeface="Calibri"/>
                <a:ea typeface="Calibri"/>
                <a:cs typeface="Calibri"/>
                <a:sym typeface="Calibri"/>
              </a:defRPr>
            </a:lvl4pPr>
            <a:lvl5pPr indent="0" lvl="4" marL="0" algn="ctr">
              <a:spcBef>
                <a:spcPts val="0"/>
              </a:spcBef>
              <a:buNone/>
              <a:defRPr b="0" i="0" sz="1400" u="none" cap="none" strike="noStrike">
                <a:solidFill>
                  <a:schemeClr val="lt1"/>
                </a:solidFill>
                <a:latin typeface="Calibri"/>
                <a:ea typeface="Calibri"/>
                <a:cs typeface="Calibri"/>
                <a:sym typeface="Calibri"/>
              </a:defRPr>
            </a:lvl5pPr>
            <a:lvl6pPr indent="0" lvl="5" marL="0" algn="ctr">
              <a:spcBef>
                <a:spcPts val="0"/>
              </a:spcBef>
              <a:buNone/>
              <a:defRPr b="0" i="0" sz="1400" u="none" cap="none" strike="noStrike">
                <a:solidFill>
                  <a:schemeClr val="lt1"/>
                </a:solidFill>
                <a:latin typeface="Calibri"/>
                <a:ea typeface="Calibri"/>
                <a:cs typeface="Calibri"/>
                <a:sym typeface="Calibri"/>
              </a:defRPr>
            </a:lvl6pPr>
            <a:lvl7pPr indent="0" lvl="6" marL="0" algn="ctr">
              <a:spcBef>
                <a:spcPts val="0"/>
              </a:spcBef>
              <a:buNone/>
              <a:defRPr b="0" i="0" sz="1400" u="none" cap="none" strike="noStrike">
                <a:solidFill>
                  <a:schemeClr val="lt1"/>
                </a:solidFill>
                <a:latin typeface="Calibri"/>
                <a:ea typeface="Calibri"/>
                <a:cs typeface="Calibri"/>
                <a:sym typeface="Calibri"/>
              </a:defRPr>
            </a:lvl7pPr>
            <a:lvl8pPr indent="0" lvl="7" marL="0" algn="ctr">
              <a:spcBef>
                <a:spcPts val="0"/>
              </a:spcBef>
              <a:buNone/>
              <a:defRPr b="0" i="0" sz="1400" u="none" cap="none" strike="noStrike">
                <a:solidFill>
                  <a:schemeClr val="lt1"/>
                </a:solidFill>
                <a:latin typeface="Calibri"/>
                <a:ea typeface="Calibri"/>
                <a:cs typeface="Calibri"/>
                <a:sym typeface="Calibri"/>
              </a:defRPr>
            </a:lvl8pPr>
            <a:lvl9pPr indent="0" lvl="8" marL="0" algn="ctr">
              <a:spcBef>
                <a:spcPts val="0"/>
              </a:spcBef>
              <a:buNone/>
              <a:defRPr b="0" i="0" sz="14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GB"/>
              <a:t>‹#›</a:t>
            </a:fld>
            <a:endParaRPr/>
          </a:p>
        </p:txBody>
      </p:sp>
      <p:sp>
        <p:nvSpPr>
          <p:cNvPr id="36" name="Google Shape;36;p78"/>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12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tsikko ja sisältö">
  <p:cSld name="Otsikko ja sisältö">
    <p:spTree>
      <p:nvGrpSpPr>
        <p:cNvPr id="37" name="Shape 37"/>
        <p:cNvGrpSpPr/>
        <p:nvPr/>
      </p:nvGrpSpPr>
      <p:grpSpPr>
        <a:xfrm>
          <a:off x="0" y="0"/>
          <a:ext cx="0" cy="0"/>
          <a:chOff x="0" y="0"/>
          <a:chExt cx="0" cy="0"/>
        </a:xfrm>
      </p:grpSpPr>
      <p:pic>
        <p:nvPicPr>
          <p:cNvPr id="38" name="Google Shape;38;p79"/>
          <p:cNvPicPr preferRelativeResize="0"/>
          <p:nvPr/>
        </p:nvPicPr>
        <p:blipFill rotWithShape="1">
          <a:blip r:embed="rId2">
            <a:alphaModFix/>
          </a:blip>
          <a:srcRect b="0" l="0" r="0" t="0"/>
          <a:stretch/>
        </p:blipFill>
        <p:spPr>
          <a:xfrm>
            <a:off x="1" y="-672"/>
            <a:ext cx="12190803" cy="6858670"/>
          </a:xfrm>
          <a:prstGeom prst="rect">
            <a:avLst/>
          </a:prstGeom>
          <a:noFill/>
          <a:ln>
            <a:noFill/>
          </a:ln>
        </p:spPr>
      </p:pic>
      <p:sp>
        <p:nvSpPr>
          <p:cNvPr id="39" name="Google Shape;39;p79"/>
          <p:cNvSpPr txBox="1"/>
          <p:nvPr>
            <p:ph type="title"/>
          </p:nvPr>
        </p:nvSpPr>
        <p:spPr>
          <a:xfrm>
            <a:off x="325289" y="2672413"/>
            <a:ext cx="11553959" cy="1255532"/>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lt1"/>
              </a:buClr>
              <a:buSzPts val="4400"/>
              <a:buFont typeface="Calibri"/>
              <a:buNone/>
              <a:defRPr b="1">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pic>
        <p:nvPicPr>
          <p:cNvPr id="40" name="Google Shape;40;p79"/>
          <p:cNvPicPr preferRelativeResize="0"/>
          <p:nvPr/>
        </p:nvPicPr>
        <p:blipFill rotWithShape="1">
          <a:blip r:embed="rId3">
            <a:alphaModFix/>
          </a:blip>
          <a:srcRect b="0" l="0" r="0" t="0"/>
          <a:stretch/>
        </p:blipFill>
        <p:spPr>
          <a:xfrm>
            <a:off x="8886280" y="6347443"/>
            <a:ext cx="3004968" cy="501824"/>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Otsikko ja sisältö" type="obj">
  <p:cSld name="OBJECT">
    <p:spTree>
      <p:nvGrpSpPr>
        <p:cNvPr id="41" name="Shape 41"/>
        <p:cNvGrpSpPr/>
        <p:nvPr/>
      </p:nvGrpSpPr>
      <p:grpSpPr>
        <a:xfrm>
          <a:off x="0" y="0"/>
          <a:ext cx="0" cy="0"/>
          <a:chOff x="0" y="0"/>
          <a:chExt cx="0" cy="0"/>
        </a:xfrm>
      </p:grpSpPr>
      <p:sp>
        <p:nvSpPr>
          <p:cNvPr id="42" name="Google Shape;42;p8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 name="Google Shape;43;p8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4" name="Google Shape;44;p80"/>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5" name="Google Shape;45;p80"/>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6" name="Google Shape;46;p80"/>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ukautettu asettelu">
  <p:cSld name="Mukautettu asettelu">
    <p:spTree>
      <p:nvGrpSpPr>
        <p:cNvPr id="47" name="Shape 47"/>
        <p:cNvGrpSpPr/>
        <p:nvPr/>
      </p:nvGrpSpPr>
      <p:grpSpPr>
        <a:xfrm>
          <a:off x="0" y="0"/>
          <a:ext cx="0" cy="0"/>
          <a:chOff x="0" y="0"/>
          <a:chExt cx="0" cy="0"/>
        </a:xfrm>
      </p:grpSpPr>
      <p:pic>
        <p:nvPicPr>
          <p:cNvPr id="48" name="Google Shape;48;p81"/>
          <p:cNvPicPr preferRelativeResize="0"/>
          <p:nvPr/>
        </p:nvPicPr>
        <p:blipFill rotWithShape="1">
          <a:blip r:embed="rId2">
            <a:alphaModFix/>
          </a:blip>
          <a:srcRect b="0" l="0" r="0" t="0"/>
          <a:stretch/>
        </p:blipFill>
        <p:spPr>
          <a:xfrm>
            <a:off x="1" y="-672"/>
            <a:ext cx="12190802" cy="6858670"/>
          </a:xfrm>
          <a:prstGeom prst="rect">
            <a:avLst/>
          </a:prstGeom>
          <a:noFill/>
          <a:ln>
            <a:noFill/>
          </a:ln>
        </p:spPr>
      </p:pic>
      <p:sp>
        <p:nvSpPr>
          <p:cNvPr id="49" name="Google Shape;49;p81"/>
          <p:cNvSpPr txBox="1"/>
          <p:nvPr>
            <p:ph idx="1" type="body"/>
          </p:nvPr>
        </p:nvSpPr>
        <p:spPr>
          <a:xfrm>
            <a:off x="1749365" y="963559"/>
            <a:ext cx="3737035" cy="309656"/>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0" name="Google Shape;50;p81"/>
          <p:cNvSpPr txBox="1"/>
          <p:nvPr>
            <p:ph idx="2" type="body"/>
          </p:nvPr>
        </p:nvSpPr>
        <p:spPr>
          <a:xfrm>
            <a:off x="805064" y="1706422"/>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1" name="Google Shape;51;p81"/>
          <p:cNvSpPr txBox="1"/>
          <p:nvPr>
            <p:ph idx="3" type="body"/>
          </p:nvPr>
        </p:nvSpPr>
        <p:spPr>
          <a:xfrm>
            <a:off x="6485234" y="1706422"/>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2" name="Google Shape;52;p81"/>
          <p:cNvSpPr txBox="1"/>
          <p:nvPr>
            <p:ph idx="4" type="body"/>
          </p:nvPr>
        </p:nvSpPr>
        <p:spPr>
          <a:xfrm>
            <a:off x="7457613" y="959551"/>
            <a:ext cx="3737035" cy="309656"/>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pic>
        <p:nvPicPr>
          <p:cNvPr id="53" name="Google Shape;53;p81"/>
          <p:cNvPicPr preferRelativeResize="0"/>
          <p:nvPr/>
        </p:nvPicPr>
        <p:blipFill rotWithShape="1">
          <a:blip r:embed="rId3">
            <a:alphaModFix/>
          </a:blip>
          <a:srcRect b="0" l="0" r="0" t="0"/>
          <a:stretch/>
        </p:blipFill>
        <p:spPr>
          <a:xfrm>
            <a:off x="9326130" y="5598342"/>
            <a:ext cx="1674832" cy="297367"/>
          </a:xfrm>
          <a:prstGeom prst="rect">
            <a:avLst/>
          </a:prstGeom>
          <a:noFill/>
          <a:ln>
            <a:noFill/>
          </a:ln>
        </p:spPr>
      </p:pic>
      <p:pic>
        <p:nvPicPr>
          <p:cNvPr descr="Kuva, joka sisältää kohteen teksti, clipart-kuva&#10;&#10;Kuvaus luotu automaattisesti" id="54" name="Google Shape;54;p81"/>
          <p:cNvPicPr preferRelativeResize="0"/>
          <p:nvPr/>
        </p:nvPicPr>
        <p:blipFill rotWithShape="1">
          <a:blip r:embed="rId4">
            <a:alphaModFix/>
          </a:blip>
          <a:srcRect b="0" l="0" r="0" t="0"/>
          <a:stretch/>
        </p:blipFill>
        <p:spPr>
          <a:xfrm>
            <a:off x="11280942" y="5508229"/>
            <a:ext cx="387480" cy="387480"/>
          </a:xfrm>
          <a:prstGeom prst="rect">
            <a:avLst/>
          </a:prstGeom>
          <a:noFill/>
          <a:ln>
            <a:noFill/>
          </a:ln>
        </p:spPr>
      </p:pic>
      <p:sp>
        <p:nvSpPr>
          <p:cNvPr id="55" name="Google Shape;55;p81"/>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sz="1400">
                <a:solidFill>
                  <a:schemeClr val="lt1"/>
                </a:solidFill>
                <a:latin typeface="Calibri"/>
                <a:ea typeface="Calibri"/>
                <a:cs typeface="Calibri"/>
                <a:sym typeface="Calibri"/>
              </a:defRPr>
            </a:lvl1pPr>
            <a:lvl2pPr indent="0" lvl="1" marL="0" algn="ctr">
              <a:spcBef>
                <a:spcPts val="0"/>
              </a:spcBef>
              <a:buNone/>
              <a:defRPr sz="1400">
                <a:solidFill>
                  <a:schemeClr val="lt1"/>
                </a:solidFill>
                <a:latin typeface="Calibri"/>
                <a:ea typeface="Calibri"/>
                <a:cs typeface="Calibri"/>
                <a:sym typeface="Calibri"/>
              </a:defRPr>
            </a:lvl2pPr>
            <a:lvl3pPr indent="0" lvl="2" marL="0" algn="ctr">
              <a:spcBef>
                <a:spcPts val="0"/>
              </a:spcBef>
              <a:buNone/>
              <a:defRPr sz="1400">
                <a:solidFill>
                  <a:schemeClr val="lt1"/>
                </a:solidFill>
                <a:latin typeface="Calibri"/>
                <a:ea typeface="Calibri"/>
                <a:cs typeface="Calibri"/>
                <a:sym typeface="Calibri"/>
              </a:defRPr>
            </a:lvl3pPr>
            <a:lvl4pPr indent="0" lvl="3" marL="0" algn="ctr">
              <a:spcBef>
                <a:spcPts val="0"/>
              </a:spcBef>
              <a:buNone/>
              <a:defRPr sz="1400">
                <a:solidFill>
                  <a:schemeClr val="lt1"/>
                </a:solidFill>
                <a:latin typeface="Calibri"/>
                <a:ea typeface="Calibri"/>
                <a:cs typeface="Calibri"/>
                <a:sym typeface="Calibri"/>
              </a:defRPr>
            </a:lvl4pPr>
            <a:lvl5pPr indent="0" lvl="4" marL="0" algn="ctr">
              <a:spcBef>
                <a:spcPts val="0"/>
              </a:spcBef>
              <a:buNone/>
              <a:defRPr sz="1400">
                <a:solidFill>
                  <a:schemeClr val="lt1"/>
                </a:solidFill>
                <a:latin typeface="Calibri"/>
                <a:ea typeface="Calibri"/>
                <a:cs typeface="Calibri"/>
                <a:sym typeface="Calibri"/>
              </a:defRPr>
            </a:lvl5pPr>
            <a:lvl6pPr indent="0" lvl="5" marL="0" algn="ctr">
              <a:spcBef>
                <a:spcPts val="0"/>
              </a:spcBef>
              <a:buNone/>
              <a:defRPr sz="1400">
                <a:solidFill>
                  <a:schemeClr val="lt1"/>
                </a:solidFill>
                <a:latin typeface="Calibri"/>
                <a:ea typeface="Calibri"/>
                <a:cs typeface="Calibri"/>
                <a:sym typeface="Calibri"/>
              </a:defRPr>
            </a:lvl6pPr>
            <a:lvl7pPr indent="0" lvl="6" marL="0" algn="ctr">
              <a:spcBef>
                <a:spcPts val="0"/>
              </a:spcBef>
              <a:buNone/>
              <a:defRPr sz="1400">
                <a:solidFill>
                  <a:schemeClr val="lt1"/>
                </a:solidFill>
                <a:latin typeface="Calibri"/>
                <a:ea typeface="Calibri"/>
                <a:cs typeface="Calibri"/>
                <a:sym typeface="Calibri"/>
              </a:defRPr>
            </a:lvl7pPr>
            <a:lvl8pPr indent="0" lvl="7" marL="0" algn="ctr">
              <a:spcBef>
                <a:spcPts val="0"/>
              </a:spcBef>
              <a:buNone/>
              <a:defRPr sz="1400">
                <a:solidFill>
                  <a:schemeClr val="lt1"/>
                </a:solidFill>
                <a:latin typeface="Calibri"/>
                <a:ea typeface="Calibri"/>
                <a:cs typeface="Calibri"/>
                <a:sym typeface="Calibri"/>
              </a:defRPr>
            </a:lvl8pPr>
            <a:lvl9pPr indent="0" lvl="8" marL="0" algn="ctr">
              <a:spcBef>
                <a:spcPts val="0"/>
              </a:spcBef>
              <a:buNone/>
              <a:defRPr sz="1400">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GB"/>
              <a:t>‹#›</a:t>
            </a:fld>
            <a:endParaRPr/>
          </a:p>
        </p:txBody>
      </p:sp>
      <p:sp>
        <p:nvSpPr>
          <p:cNvPr id="56" name="Google Shape;56;p81"/>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12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Mukautettu asettelu">
  <p:cSld name="2_Mukautettu asettelu">
    <p:spTree>
      <p:nvGrpSpPr>
        <p:cNvPr id="57" name="Shape 57"/>
        <p:cNvGrpSpPr/>
        <p:nvPr/>
      </p:nvGrpSpPr>
      <p:grpSpPr>
        <a:xfrm>
          <a:off x="0" y="0"/>
          <a:ext cx="0" cy="0"/>
          <a:chOff x="0" y="0"/>
          <a:chExt cx="0" cy="0"/>
        </a:xfrm>
      </p:grpSpPr>
      <p:sp>
        <p:nvSpPr>
          <p:cNvPr id="58" name="Google Shape;58;p8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9" name="Google Shape;59;p82"/>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0" name="Google Shape;60;p82"/>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1" name="Google Shape;61;p82"/>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sz="1400">
                <a:solidFill>
                  <a:schemeClr val="lt1"/>
                </a:solidFill>
                <a:latin typeface="Calibri"/>
                <a:ea typeface="Calibri"/>
                <a:cs typeface="Calibri"/>
                <a:sym typeface="Calibri"/>
              </a:defRPr>
            </a:lvl1pPr>
            <a:lvl2pPr indent="0" lvl="1" marL="0" algn="ctr">
              <a:spcBef>
                <a:spcPts val="0"/>
              </a:spcBef>
              <a:buNone/>
              <a:defRPr sz="1400">
                <a:solidFill>
                  <a:schemeClr val="lt1"/>
                </a:solidFill>
                <a:latin typeface="Calibri"/>
                <a:ea typeface="Calibri"/>
                <a:cs typeface="Calibri"/>
                <a:sym typeface="Calibri"/>
              </a:defRPr>
            </a:lvl2pPr>
            <a:lvl3pPr indent="0" lvl="2" marL="0" algn="ctr">
              <a:spcBef>
                <a:spcPts val="0"/>
              </a:spcBef>
              <a:buNone/>
              <a:defRPr sz="1400">
                <a:solidFill>
                  <a:schemeClr val="lt1"/>
                </a:solidFill>
                <a:latin typeface="Calibri"/>
                <a:ea typeface="Calibri"/>
                <a:cs typeface="Calibri"/>
                <a:sym typeface="Calibri"/>
              </a:defRPr>
            </a:lvl3pPr>
            <a:lvl4pPr indent="0" lvl="3" marL="0" algn="ctr">
              <a:spcBef>
                <a:spcPts val="0"/>
              </a:spcBef>
              <a:buNone/>
              <a:defRPr sz="1400">
                <a:solidFill>
                  <a:schemeClr val="lt1"/>
                </a:solidFill>
                <a:latin typeface="Calibri"/>
                <a:ea typeface="Calibri"/>
                <a:cs typeface="Calibri"/>
                <a:sym typeface="Calibri"/>
              </a:defRPr>
            </a:lvl4pPr>
            <a:lvl5pPr indent="0" lvl="4" marL="0" algn="ctr">
              <a:spcBef>
                <a:spcPts val="0"/>
              </a:spcBef>
              <a:buNone/>
              <a:defRPr sz="1400">
                <a:solidFill>
                  <a:schemeClr val="lt1"/>
                </a:solidFill>
                <a:latin typeface="Calibri"/>
                <a:ea typeface="Calibri"/>
                <a:cs typeface="Calibri"/>
                <a:sym typeface="Calibri"/>
              </a:defRPr>
            </a:lvl5pPr>
            <a:lvl6pPr indent="0" lvl="5" marL="0" algn="ctr">
              <a:spcBef>
                <a:spcPts val="0"/>
              </a:spcBef>
              <a:buNone/>
              <a:defRPr sz="1400">
                <a:solidFill>
                  <a:schemeClr val="lt1"/>
                </a:solidFill>
                <a:latin typeface="Calibri"/>
                <a:ea typeface="Calibri"/>
                <a:cs typeface="Calibri"/>
                <a:sym typeface="Calibri"/>
              </a:defRPr>
            </a:lvl6pPr>
            <a:lvl7pPr indent="0" lvl="6" marL="0" algn="ctr">
              <a:spcBef>
                <a:spcPts val="0"/>
              </a:spcBef>
              <a:buNone/>
              <a:defRPr sz="1400">
                <a:solidFill>
                  <a:schemeClr val="lt1"/>
                </a:solidFill>
                <a:latin typeface="Calibri"/>
                <a:ea typeface="Calibri"/>
                <a:cs typeface="Calibri"/>
                <a:sym typeface="Calibri"/>
              </a:defRPr>
            </a:lvl7pPr>
            <a:lvl8pPr indent="0" lvl="7" marL="0" algn="ctr">
              <a:spcBef>
                <a:spcPts val="0"/>
              </a:spcBef>
              <a:buNone/>
              <a:defRPr sz="1400">
                <a:solidFill>
                  <a:schemeClr val="lt1"/>
                </a:solidFill>
                <a:latin typeface="Calibri"/>
                <a:ea typeface="Calibri"/>
                <a:cs typeface="Calibri"/>
                <a:sym typeface="Calibri"/>
              </a:defRPr>
            </a:lvl8pPr>
            <a:lvl9pPr indent="0" lvl="8" marL="0" algn="ctr">
              <a:spcBef>
                <a:spcPts val="0"/>
              </a:spcBef>
              <a:buNone/>
              <a:defRPr sz="1400">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GB"/>
              <a:t>‹#›</a:t>
            </a:fld>
            <a:endParaRPr/>
          </a:p>
        </p:txBody>
      </p:sp>
      <p:sp>
        <p:nvSpPr>
          <p:cNvPr id="62" name="Google Shape;62;p82"/>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12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Mukautettu asettelu">
  <p:cSld name="4_Mukautettu asettelu">
    <p:spTree>
      <p:nvGrpSpPr>
        <p:cNvPr id="63" name="Shape 63"/>
        <p:cNvGrpSpPr/>
        <p:nvPr/>
      </p:nvGrpSpPr>
      <p:grpSpPr>
        <a:xfrm>
          <a:off x="0" y="0"/>
          <a:ext cx="0" cy="0"/>
          <a:chOff x="0" y="0"/>
          <a:chExt cx="0" cy="0"/>
        </a:xfrm>
      </p:grpSpPr>
      <p:sp>
        <p:nvSpPr>
          <p:cNvPr id="64" name="Google Shape;64;p83"/>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5" name="Google Shape;65;p83"/>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6" name="Google Shape;66;p83"/>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7" name="Google Shape;67;p83"/>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8" name="Google Shape;68;p83"/>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9" name="Google Shape;69;p83"/>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sz="1400">
                <a:solidFill>
                  <a:schemeClr val="lt1"/>
                </a:solidFill>
                <a:latin typeface="Calibri"/>
                <a:ea typeface="Calibri"/>
                <a:cs typeface="Calibri"/>
                <a:sym typeface="Calibri"/>
              </a:defRPr>
            </a:lvl1pPr>
            <a:lvl2pPr indent="0" lvl="1" marL="0" algn="ctr">
              <a:spcBef>
                <a:spcPts val="0"/>
              </a:spcBef>
              <a:buNone/>
              <a:defRPr sz="1400">
                <a:solidFill>
                  <a:schemeClr val="lt1"/>
                </a:solidFill>
                <a:latin typeface="Calibri"/>
                <a:ea typeface="Calibri"/>
                <a:cs typeface="Calibri"/>
                <a:sym typeface="Calibri"/>
              </a:defRPr>
            </a:lvl2pPr>
            <a:lvl3pPr indent="0" lvl="2" marL="0" algn="ctr">
              <a:spcBef>
                <a:spcPts val="0"/>
              </a:spcBef>
              <a:buNone/>
              <a:defRPr sz="1400">
                <a:solidFill>
                  <a:schemeClr val="lt1"/>
                </a:solidFill>
                <a:latin typeface="Calibri"/>
                <a:ea typeface="Calibri"/>
                <a:cs typeface="Calibri"/>
                <a:sym typeface="Calibri"/>
              </a:defRPr>
            </a:lvl3pPr>
            <a:lvl4pPr indent="0" lvl="3" marL="0" algn="ctr">
              <a:spcBef>
                <a:spcPts val="0"/>
              </a:spcBef>
              <a:buNone/>
              <a:defRPr sz="1400">
                <a:solidFill>
                  <a:schemeClr val="lt1"/>
                </a:solidFill>
                <a:latin typeface="Calibri"/>
                <a:ea typeface="Calibri"/>
                <a:cs typeface="Calibri"/>
                <a:sym typeface="Calibri"/>
              </a:defRPr>
            </a:lvl4pPr>
            <a:lvl5pPr indent="0" lvl="4" marL="0" algn="ctr">
              <a:spcBef>
                <a:spcPts val="0"/>
              </a:spcBef>
              <a:buNone/>
              <a:defRPr sz="1400">
                <a:solidFill>
                  <a:schemeClr val="lt1"/>
                </a:solidFill>
                <a:latin typeface="Calibri"/>
                <a:ea typeface="Calibri"/>
                <a:cs typeface="Calibri"/>
                <a:sym typeface="Calibri"/>
              </a:defRPr>
            </a:lvl5pPr>
            <a:lvl6pPr indent="0" lvl="5" marL="0" algn="ctr">
              <a:spcBef>
                <a:spcPts val="0"/>
              </a:spcBef>
              <a:buNone/>
              <a:defRPr sz="1400">
                <a:solidFill>
                  <a:schemeClr val="lt1"/>
                </a:solidFill>
                <a:latin typeface="Calibri"/>
                <a:ea typeface="Calibri"/>
                <a:cs typeface="Calibri"/>
                <a:sym typeface="Calibri"/>
              </a:defRPr>
            </a:lvl6pPr>
            <a:lvl7pPr indent="0" lvl="6" marL="0" algn="ctr">
              <a:spcBef>
                <a:spcPts val="0"/>
              </a:spcBef>
              <a:buNone/>
              <a:defRPr sz="1400">
                <a:solidFill>
                  <a:schemeClr val="lt1"/>
                </a:solidFill>
                <a:latin typeface="Calibri"/>
                <a:ea typeface="Calibri"/>
                <a:cs typeface="Calibri"/>
                <a:sym typeface="Calibri"/>
              </a:defRPr>
            </a:lvl7pPr>
            <a:lvl8pPr indent="0" lvl="7" marL="0" algn="ctr">
              <a:spcBef>
                <a:spcPts val="0"/>
              </a:spcBef>
              <a:buNone/>
              <a:defRPr sz="1400">
                <a:solidFill>
                  <a:schemeClr val="lt1"/>
                </a:solidFill>
                <a:latin typeface="Calibri"/>
                <a:ea typeface="Calibri"/>
                <a:cs typeface="Calibri"/>
                <a:sym typeface="Calibri"/>
              </a:defRPr>
            </a:lvl8pPr>
            <a:lvl9pPr indent="0" lvl="8" marL="0" algn="ctr">
              <a:spcBef>
                <a:spcPts val="0"/>
              </a:spcBef>
              <a:buNone/>
              <a:defRPr sz="1400">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GB"/>
              <a:t>‹#›</a:t>
            </a:fld>
            <a:endParaRPr/>
          </a:p>
        </p:txBody>
      </p:sp>
      <p:sp>
        <p:nvSpPr>
          <p:cNvPr id="70" name="Google Shape;70;p83"/>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12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Mukautettu asettelu">
  <p:cSld name="3_Mukautettu asettelu">
    <p:spTree>
      <p:nvGrpSpPr>
        <p:cNvPr id="71" name="Shape 71"/>
        <p:cNvGrpSpPr/>
        <p:nvPr/>
      </p:nvGrpSpPr>
      <p:grpSpPr>
        <a:xfrm>
          <a:off x="0" y="0"/>
          <a:ext cx="0" cy="0"/>
          <a:chOff x="0" y="0"/>
          <a:chExt cx="0" cy="0"/>
        </a:xfrm>
      </p:grpSpPr>
      <p:sp>
        <p:nvSpPr>
          <p:cNvPr id="72" name="Google Shape;72;p84"/>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3" name="Google Shape;73;p84"/>
          <p:cNvSpPr/>
          <p:nvPr>
            <p:ph idx="2" type="pic"/>
          </p:nvPr>
        </p:nvSpPr>
        <p:spPr>
          <a:xfrm>
            <a:off x="5183188" y="987425"/>
            <a:ext cx="6172200" cy="4873625"/>
          </a:xfrm>
          <a:prstGeom prst="rect">
            <a:avLst/>
          </a:prstGeom>
          <a:noFill/>
          <a:ln>
            <a:noFill/>
          </a:ln>
        </p:spPr>
      </p:sp>
      <p:sp>
        <p:nvSpPr>
          <p:cNvPr id="74" name="Google Shape;74;p84"/>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5" name="Google Shape;75;p84"/>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sz="1400">
                <a:solidFill>
                  <a:schemeClr val="lt1"/>
                </a:solidFill>
                <a:latin typeface="Calibri"/>
                <a:ea typeface="Calibri"/>
                <a:cs typeface="Calibri"/>
                <a:sym typeface="Calibri"/>
              </a:defRPr>
            </a:lvl1pPr>
            <a:lvl2pPr indent="0" lvl="1" marL="0" algn="ctr">
              <a:spcBef>
                <a:spcPts val="0"/>
              </a:spcBef>
              <a:buNone/>
              <a:defRPr sz="1400">
                <a:solidFill>
                  <a:schemeClr val="lt1"/>
                </a:solidFill>
                <a:latin typeface="Calibri"/>
                <a:ea typeface="Calibri"/>
                <a:cs typeface="Calibri"/>
                <a:sym typeface="Calibri"/>
              </a:defRPr>
            </a:lvl2pPr>
            <a:lvl3pPr indent="0" lvl="2" marL="0" algn="ctr">
              <a:spcBef>
                <a:spcPts val="0"/>
              </a:spcBef>
              <a:buNone/>
              <a:defRPr sz="1400">
                <a:solidFill>
                  <a:schemeClr val="lt1"/>
                </a:solidFill>
                <a:latin typeface="Calibri"/>
                <a:ea typeface="Calibri"/>
                <a:cs typeface="Calibri"/>
                <a:sym typeface="Calibri"/>
              </a:defRPr>
            </a:lvl3pPr>
            <a:lvl4pPr indent="0" lvl="3" marL="0" algn="ctr">
              <a:spcBef>
                <a:spcPts val="0"/>
              </a:spcBef>
              <a:buNone/>
              <a:defRPr sz="1400">
                <a:solidFill>
                  <a:schemeClr val="lt1"/>
                </a:solidFill>
                <a:latin typeface="Calibri"/>
                <a:ea typeface="Calibri"/>
                <a:cs typeface="Calibri"/>
                <a:sym typeface="Calibri"/>
              </a:defRPr>
            </a:lvl4pPr>
            <a:lvl5pPr indent="0" lvl="4" marL="0" algn="ctr">
              <a:spcBef>
                <a:spcPts val="0"/>
              </a:spcBef>
              <a:buNone/>
              <a:defRPr sz="1400">
                <a:solidFill>
                  <a:schemeClr val="lt1"/>
                </a:solidFill>
                <a:latin typeface="Calibri"/>
                <a:ea typeface="Calibri"/>
                <a:cs typeface="Calibri"/>
                <a:sym typeface="Calibri"/>
              </a:defRPr>
            </a:lvl5pPr>
            <a:lvl6pPr indent="0" lvl="5" marL="0" algn="ctr">
              <a:spcBef>
                <a:spcPts val="0"/>
              </a:spcBef>
              <a:buNone/>
              <a:defRPr sz="1400">
                <a:solidFill>
                  <a:schemeClr val="lt1"/>
                </a:solidFill>
                <a:latin typeface="Calibri"/>
                <a:ea typeface="Calibri"/>
                <a:cs typeface="Calibri"/>
                <a:sym typeface="Calibri"/>
              </a:defRPr>
            </a:lvl6pPr>
            <a:lvl7pPr indent="0" lvl="6" marL="0" algn="ctr">
              <a:spcBef>
                <a:spcPts val="0"/>
              </a:spcBef>
              <a:buNone/>
              <a:defRPr sz="1400">
                <a:solidFill>
                  <a:schemeClr val="lt1"/>
                </a:solidFill>
                <a:latin typeface="Calibri"/>
                <a:ea typeface="Calibri"/>
                <a:cs typeface="Calibri"/>
                <a:sym typeface="Calibri"/>
              </a:defRPr>
            </a:lvl7pPr>
            <a:lvl8pPr indent="0" lvl="7" marL="0" algn="ctr">
              <a:spcBef>
                <a:spcPts val="0"/>
              </a:spcBef>
              <a:buNone/>
              <a:defRPr sz="1400">
                <a:solidFill>
                  <a:schemeClr val="lt1"/>
                </a:solidFill>
                <a:latin typeface="Calibri"/>
                <a:ea typeface="Calibri"/>
                <a:cs typeface="Calibri"/>
                <a:sym typeface="Calibri"/>
              </a:defRPr>
            </a:lvl8pPr>
            <a:lvl9pPr indent="0" lvl="8" marL="0" algn="ctr">
              <a:spcBef>
                <a:spcPts val="0"/>
              </a:spcBef>
              <a:buNone/>
              <a:defRPr sz="1400">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GB"/>
              <a:t>‹#›</a:t>
            </a:fld>
            <a:endParaRPr/>
          </a:p>
        </p:txBody>
      </p:sp>
      <p:sp>
        <p:nvSpPr>
          <p:cNvPr id="76" name="Google Shape;76;p84"/>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sz="1200">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theme" Target="../theme/theme2.xml"/><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4.jpg"/><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5" Type="http://schemas.openxmlformats.org/officeDocument/2006/relationships/slideLayout" Target="../slideLayouts/slideLayout13.xml"/><Relationship Id="rId14" Type="http://schemas.openxmlformats.org/officeDocument/2006/relationships/slideLayout" Target="../slideLayouts/slideLayout12.xml"/><Relationship Id="rId17" Type="http://schemas.openxmlformats.org/officeDocument/2006/relationships/slideLayout" Target="../slideLayouts/slideLayout15.xml"/><Relationship Id="rId16" Type="http://schemas.openxmlformats.org/officeDocument/2006/relationships/slideLayout" Target="../slideLayouts/slideLayout14.xml"/><Relationship Id="rId5" Type="http://schemas.openxmlformats.org/officeDocument/2006/relationships/slideLayout" Target="../slideLayouts/slideLayout3.xml"/><Relationship Id="rId19" Type="http://schemas.openxmlformats.org/officeDocument/2006/relationships/slideLayout" Target="../slideLayouts/slideLayout17.xml"/><Relationship Id="rId6" Type="http://schemas.openxmlformats.org/officeDocument/2006/relationships/slideLayout" Target="../slideLayouts/slideLayout4.xml"/><Relationship Id="rId18" Type="http://schemas.openxmlformats.org/officeDocument/2006/relationships/slideLayout" Target="../slideLayouts/slideLayout16.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pic>
        <p:nvPicPr>
          <p:cNvPr id="10" name="Google Shape;10;p75"/>
          <p:cNvPicPr preferRelativeResize="0"/>
          <p:nvPr/>
        </p:nvPicPr>
        <p:blipFill rotWithShape="1">
          <a:blip r:embed="rId1">
            <a:alphaModFix/>
          </a:blip>
          <a:srcRect b="0" l="0" r="0" t="0"/>
          <a:stretch/>
        </p:blipFill>
        <p:spPr>
          <a:xfrm>
            <a:off x="1" y="-672"/>
            <a:ext cx="12190802" cy="6858669"/>
          </a:xfrm>
          <a:prstGeom prst="rect">
            <a:avLst/>
          </a:prstGeom>
          <a:noFill/>
          <a:ln>
            <a:noFill/>
          </a:ln>
        </p:spPr>
      </p:pic>
      <p:sp>
        <p:nvSpPr>
          <p:cNvPr id="11" name="Google Shape;11;p7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2" name="Google Shape;12;p7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3" name="Google Shape;13;p75"/>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75"/>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lvl1pPr indent="0" lvl="0" marL="0" marR="0" rtl="0" algn="ctr">
              <a:spcBef>
                <a:spcPts val="0"/>
              </a:spcBef>
              <a:buNone/>
              <a:defRPr b="0" i="0" sz="1400" u="none" cap="none" strike="noStrike">
                <a:solidFill>
                  <a:schemeClr val="lt1"/>
                </a:solidFill>
                <a:latin typeface="Calibri"/>
                <a:ea typeface="Calibri"/>
                <a:cs typeface="Calibri"/>
                <a:sym typeface="Calibri"/>
              </a:defRPr>
            </a:lvl1pPr>
            <a:lvl2pPr indent="0" lvl="1" marL="0" marR="0" rtl="0" algn="ctr">
              <a:spcBef>
                <a:spcPts val="0"/>
              </a:spcBef>
              <a:buNone/>
              <a:defRPr b="0" i="0" sz="1400" u="none" cap="none" strike="noStrike">
                <a:solidFill>
                  <a:schemeClr val="lt1"/>
                </a:solidFill>
                <a:latin typeface="Calibri"/>
                <a:ea typeface="Calibri"/>
                <a:cs typeface="Calibri"/>
                <a:sym typeface="Calibri"/>
              </a:defRPr>
            </a:lvl2pPr>
            <a:lvl3pPr indent="0" lvl="2" marL="0" marR="0" rtl="0" algn="ctr">
              <a:spcBef>
                <a:spcPts val="0"/>
              </a:spcBef>
              <a:buNone/>
              <a:defRPr b="0" i="0" sz="1400" u="none" cap="none" strike="noStrike">
                <a:solidFill>
                  <a:schemeClr val="lt1"/>
                </a:solidFill>
                <a:latin typeface="Calibri"/>
                <a:ea typeface="Calibri"/>
                <a:cs typeface="Calibri"/>
                <a:sym typeface="Calibri"/>
              </a:defRPr>
            </a:lvl3pPr>
            <a:lvl4pPr indent="0" lvl="3" marL="0" marR="0" rtl="0" algn="ctr">
              <a:spcBef>
                <a:spcPts val="0"/>
              </a:spcBef>
              <a:buNone/>
              <a:defRPr b="0" i="0" sz="1400" u="none" cap="none" strike="noStrike">
                <a:solidFill>
                  <a:schemeClr val="lt1"/>
                </a:solidFill>
                <a:latin typeface="Calibri"/>
                <a:ea typeface="Calibri"/>
                <a:cs typeface="Calibri"/>
                <a:sym typeface="Calibri"/>
              </a:defRPr>
            </a:lvl4pPr>
            <a:lvl5pPr indent="0" lvl="4" marL="0" marR="0" rtl="0" algn="ctr">
              <a:spcBef>
                <a:spcPts val="0"/>
              </a:spcBef>
              <a:buNone/>
              <a:defRPr b="0" i="0" sz="1400" u="none" cap="none" strike="noStrike">
                <a:solidFill>
                  <a:schemeClr val="lt1"/>
                </a:solidFill>
                <a:latin typeface="Calibri"/>
                <a:ea typeface="Calibri"/>
                <a:cs typeface="Calibri"/>
                <a:sym typeface="Calibri"/>
              </a:defRPr>
            </a:lvl5pPr>
            <a:lvl6pPr indent="0" lvl="5" marL="0" marR="0" rtl="0" algn="ctr">
              <a:spcBef>
                <a:spcPts val="0"/>
              </a:spcBef>
              <a:buNone/>
              <a:defRPr b="0" i="0" sz="1400" u="none" cap="none" strike="noStrike">
                <a:solidFill>
                  <a:schemeClr val="lt1"/>
                </a:solidFill>
                <a:latin typeface="Calibri"/>
                <a:ea typeface="Calibri"/>
                <a:cs typeface="Calibri"/>
                <a:sym typeface="Calibri"/>
              </a:defRPr>
            </a:lvl6pPr>
            <a:lvl7pPr indent="0" lvl="6" marL="0" marR="0" rtl="0" algn="ctr">
              <a:spcBef>
                <a:spcPts val="0"/>
              </a:spcBef>
              <a:buNone/>
              <a:defRPr b="0" i="0" sz="1400" u="none" cap="none" strike="noStrike">
                <a:solidFill>
                  <a:schemeClr val="lt1"/>
                </a:solidFill>
                <a:latin typeface="Calibri"/>
                <a:ea typeface="Calibri"/>
                <a:cs typeface="Calibri"/>
                <a:sym typeface="Calibri"/>
              </a:defRPr>
            </a:lvl7pPr>
            <a:lvl8pPr indent="0" lvl="7" marL="0" marR="0" rtl="0" algn="ctr">
              <a:spcBef>
                <a:spcPts val="0"/>
              </a:spcBef>
              <a:buNone/>
              <a:defRPr b="0" i="0" sz="1400" u="none" cap="none" strike="noStrike">
                <a:solidFill>
                  <a:schemeClr val="lt1"/>
                </a:solidFill>
                <a:latin typeface="Calibri"/>
                <a:ea typeface="Calibri"/>
                <a:cs typeface="Calibri"/>
                <a:sym typeface="Calibri"/>
              </a:defRPr>
            </a:lvl8pPr>
            <a:lvl9pPr indent="0" lvl="8" marL="0" marR="0" rtl="0" algn="ctr">
              <a:spcBef>
                <a:spcPts val="0"/>
              </a:spcBef>
              <a:buNone/>
              <a:defRPr b="0" i="0" sz="1400" u="none" cap="none" strike="noStrike">
                <a:solidFill>
                  <a:schemeClr val="lt1"/>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GB"/>
              <a:t>‹#›</a:t>
            </a:fld>
            <a:endParaRPr/>
          </a:p>
        </p:txBody>
      </p:sp>
      <p:pic>
        <p:nvPicPr>
          <p:cNvPr id="15" name="Google Shape;15;p75"/>
          <p:cNvPicPr preferRelativeResize="0"/>
          <p:nvPr/>
        </p:nvPicPr>
        <p:blipFill rotWithShape="1">
          <a:blip r:embed="rId2">
            <a:alphaModFix/>
          </a:blip>
          <a:srcRect b="0" l="0" r="0" t="0"/>
          <a:stretch/>
        </p:blipFill>
        <p:spPr>
          <a:xfrm>
            <a:off x="8886280" y="6347443"/>
            <a:ext cx="3004968" cy="501824"/>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0.jpg"/><Relationship Id="rId4" Type="http://schemas.openxmlformats.org/officeDocument/2006/relationships/image" Target="../media/image18.png"/><Relationship Id="rId5" Type="http://schemas.openxmlformats.org/officeDocument/2006/relationships/image" Target="../media/image17.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 Id="rId3" Type="http://schemas.openxmlformats.org/officeDocument/2006/relationships/image" Target="../media/image2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9.xml"/><Relationship Id="rId3" Type="http://schemas.openxmlformats.org/officeDocument/2006/relationships/image" Target="../media/image2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 Id="rId3" Type="http://schemas.openxmlformats.org/officeDocument/2006/relationships/image" Target="../media/image2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4.xml"/><Relationship Id="rId3" Type="http://schemas.openxmlformats.org/officeDocument/2006/relationships/image" Target="../media/image19.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5.xml"/><Relationship Id="rId3" Type="http://schemas.openxmlformats.org/officeDocument/2006/relationships/image" Target="../media/image2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3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vmlDrawing" Target="../drawings/vmlDrawing1.vml"/><Relationship Id="rId4" Type="http://schemas.openxmlformats.org/officeDocument/2006/relationships/oleObject" Target="../embeddings/oleObject1.bin"/><Relationship Id="rId5" Type="http://schemas.openxmlformats.org/officeDocument/2006/relationships/oleObject" Target="../embeddings/oleObject1.bin"/><Relationship Id="rId6" Type="http://schemas.openxmlformats.org/officeDocument/2006/relationships/image" Target="../media/image23.png"/><Relationship Id="rId7" Type="http://schemas.openxmlformats.org/officeDocument/2006/relationships/image" Target="../media/image26.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5.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2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2.xml"/><Relationship Id="rId3" Type="http://schemas.openxmlformats.org/officeDocument/2006/relationships/image" Target="../media/image33.jp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3.xml"/><Relationship Id="rId3" Type="http://schemas.openxmlformats.org/officeDocument/2006/relationships/image" Target="../media/image31.jp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5.xml"/><Relationship Id="rId3" Type="http://schemas.openxmlformats.org/officeDocument/2006/relationships/image" Target="../media/image30.jp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3.xml"/><Relationship Id="rId3" Type="http://schemas.openxmlformats.org/officeDocument/2006/relationships/image" Target="../media/image29.jpg"/></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pic>
        <p:nvPicPr>
          <p:cNvPr descr="Kuva, joka sisältää kohteen teksti, puutavara&#10;&#10;Kuvaus luotu automaattisesti" id="115" name="Google Shape;115;p1"/>
          <p:cNvPicPr preferRelativeResize="0"/>
          <p:nvPr/>
        </p:nvPicPr>
        <p:blipFill rotWithShape="1">
          <a:blip r:embed="rId3">
            <a:alphaModFix/>
          </a:blip>
          <a:srcRect b="0" l="0" r="0" t="0"/>
          <a:stretch/>
        </p:blipFill>
        <p:spPr>
          <a:xfrm>
            <a:off x="325289" y="313562"/>
            <a:ext cx="11541420" cy="5744338"/>
          </a:xfrm>
          <a:prstGeom prst="rect">
            <a:avLst/>
          </a:prstGeom>
          <a:noFill/>
          <a:ln>
            <a:noFill/>
          </a:ln>
        </p:spPr>
      </p:pic>
      <p:sp>
        <p:nvSpPr>
          <p:cNvPr id="116" name="Google Shape;116;p1"/>
          <p:cNvSpPr txBox="1"/>
          <p:nvPr>
            <p:ph type="ctrTitle"/>
          </p:nvPr>
        </p:nvSpPr>
        <p:spPr>
          <a:xfrm>
            <a:off x="1524000" y="1527477"/>
            <a:ext cx="9144000" cy="23877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F2F2F2"/>
              </a:buClr>
              <a:buSzPts val="6000"/>
              <a:buFont typeface="Calibri"/>
              <a:buNone/>
            </a:pPr>
            <a:r>
              <a:rPr lang="en-GB"/>
              <a:t>Industrial wood construction</a:t>
            </a:r>
            <a:endParaRPr/>
          </a:p>
        </p:txBody>
      </p:sp>
      <p:sp>
        <p:nvSpPr>
          <p:cNvPr id="117" name="Google Shape;117;p1"/>
          <p:cNvSpPr txBox="1"/>
          <p:nvPr>
            <p:ph idx="1" type="subTitle"/>
          </p:nvPr>
        </p:nvSpPr>
        <p:spPr>
          <a:xfrm>
            <a:off x="1524000" y="4007152"/>
            <a:ext cx="9144000" cy="1655700"/>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rgbClr val="F2F2F2"/>
              </a:buClr>
              <a:buSzPts val="2400"/>
              <a:buNone/>
            </a:pPr>
            <a:r>
              <a:rPr lang="en-GB"/>
              <a:t>Teaching materials for industrial wood construction education</a:t>
            </a:r>
            <a:endParaRPr/>
          </a:p>
          <a:p>
            <a:pPr indent="0" lvl="0" marL="0" rtl="0" algn="ctr">
              <a:lnSpc>
                <a:spcPct val="90000"/>
              </a:lnSpc>
              <a:spcBef>
                <a:spcPts val="0"/>
              </a:spcBef>
              <a:spcAft>
                <a:spcPts val="0"/>
              </a:spcAft>
              <a:buClr>
                <a:srgbClr val="F2F2F2"/>
              </a:buClr>
              <a:buSzPts val="2400"/>
              <a:buNone/>
            </a:pPr>
            <a:r>
              <a:rPr lang="en-GB"/>
              <a:t>2022</a:t>
            </a:r>
            <a:endParaRPr/>
          </a:p>
        </p:txBody>
      </p:sp>
      <p:pic>
        <p:nvPicPr>
          <p:cNvPr id="118" name="Google Shape;118;p1"/>
          <p:cNvPicPr preferRelativeResize="0"/>
          <p:nvPr/>
        </p:nvPicPr>
        <p:blipFill>
          <a:blip r:embed="rId4">
            <a:alphaModFix/>
          </a:blip>
          <a:stretch>
            <a:fillRect/>
          </a:stretch>
        </p:blipFill>
        <p:spPr>
          <a:xfrm>
            <a:off x="325300" y="6213974"/>
            <a:ext cx="2199815" cy="644025"/>
          </a:xfrm>
          <a:prstGeom prst="rect">
            <a:avLst/>
          </a:prstGeom>
          <a:noFill/>
          <a:ln>
            <a:noFill/>
          </a:ln>
        </p:spPr>
      </p:pic>
      <p:pic>
        <p:nvPicPr>
          <p:cNvPr id="119" name="Google Shape;119;p1"/>
          <p:cNvPicPr preferRelativeResize="0"/>
          <p:nvPr/>
        </p:nvPicPr>
        <p:blipFill>
          <a:blip r:embed="rId5">
            <a:alphaModFix/>
          </a:blip>
          <a:stretch>
            <a:fillRect/>
          </a:stretch>
        </p:blipFill>
        <p:spPr>
          <a:xfrm>
            <a:off x="2525125" y="6292025"/>
            <a:ext cx="2870951" cy="4879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1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Network-based operating model</a:t>
            </a:r>
            <a:endParaRPr/>
          </a:p>
        </p:txBody>
      </p:sp>
      <p:sp>
        <p:nvSpPr>
          <p:cNvPr id="191" name="Google Shape;191;p1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GB"/>
              <a:t>Today, it is typical for sub-assemblies to be made in specialised factories, which are able to develop and invest in their manufacture because of their volume. This will bring significant efficiency gains</a:t>
            </a:r>
            <a:endParaRPr/>
          </a:p>
          <a:p>
            <a:pPr indent="-228600" lvl="1" marL="685800" rtl="0" algn="l">
              <a:lnSpc>
                <a:spcPct val="90000"/>
              </a:lnSpc>
              <a:spcBef>
                <a:spcPts val="500"/>
              </a:spcBef>
              <a:spcAft>
                <a:spcPts val="0"/>
              </a:spcAft>
              <a:buClr>
                <a:schemeClr val="dk1"/>
              </a:buClr>
              <a:buSzPts val="2400"/>
              <a:buChar char="•"/>
            </a:pPr>
            <a:r>
              <a:rPr lang="en-GB"/>
              <a:t>E.g. in the automotive industry, gearboxes, brakes, engines, seats, wiring harnesses</a:t>
            </a:r>
            <a:endParaRPr/>
          </a:p>
          <a:p>
            <a:pPr indent="-228600" lvl="1" marL="685800" rtl="0" algn="l">
              <a:lnSpc>
                <a:spcPct val="90000"/>
              </a:lnSpc>
              <a:spcBef>
                <a:spcPts val="500"/>
              </a:spcBef>
              <a:spcAft>
                <a:spcPts val="0"/>
              </a:spcAft>
              <a:buClr>
                <a:schemeClr val="dk1"/>
              </a:buClr>
              <a:buSzPts val="2400"/>
              <a:buChar char="•"/>
            </a:pPr>
            <a:r>
              <a:rPr lang="en-GB"/>
              <a:t>The actual automotive industry is a network in which the power of these advanced sub-assemblies and components is directed to the assembly plant and they only meet in the final assembly</a:t>
            </a:r>
            <a:endParaRPr/>
          </a:p>
          <a:p>
            <a:pPr indent="-228600" lvl="1" marL="685800" rtl="0" algn="l">
              <a:lnSpc>
                <a:spcPct val="90000"/>
              </a:lnSpc>
              <a:spcBef>
                <a:spcPts val="500"/>
              </a:spcBef>
              <a:spcAft>
                <a:spcPts val="0"/>
              </a:spcAft>
              <a:buClr>
                <a:schemeClr val="dk1"/>
              </a:buClr>
              <a:buSzPts val="2400"/>
              <a:buChar char="•"/>
            </a:pPr>
            <a:r>
              <a:rPr lang="en-GB"/>
              <a:t>A significant electronics cluster led by Nokia was created in Finland in the early 2000s. It is still going strong.</a:t>
            </a:r>
            <a:endParaRPr/>
          </a:p>
        </p:txBody>
      </p:sp>
      <p:sp>
        <p:nvSpPr>
          <p:cNvPr id="192" name="Google Shape;192;p10"/>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GB"/>
              <a:t>‹#›</a:t>
            </a:fld>
            <a:endParaRPr/>
          </a:p>
        </p:txBody>
      </p:sp>
      <p:sp>
        <p:nvSpPr>
          <p:cNvPr id="193" name="Google Shape;193;p10"/>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Construction economy and project management – Industrial prefabrication</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Industrial activities in the construction industry</a:t>
            </a:r>
            <a:endParaRPr/>
          </a:p>
        </p:txBody>
      </p:sp>
      <p:sp>
        <p:nvSpPr>
          <p:cNvPr id="199" name="Google Shape;199;p1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fontScale="70000" lnSpcReduction="20000"/>
          </a:bodyPr>
          <a:lstStyle/>
          <a:p>
            <a:pPr indent="-228600" lvl="0" marL="228600" rtl="0" algn="l">
              <a:lnSpc>
                <a:spcPct val="90000"/>
              </a:lnSpc>
              <a:spcBef>
                <a:spcPts val="0"/>
              </a:spcBef>
              <a:spcAft>
                <a:spcPts val="0"/>
              </a:spcAft>
              <a:buClr>
                <a:schemeClr val="dk1"/>
              </a:buClr>
              <a:buSzPct val="100000"/>
              <a:buChar char="•"/>
            </a:pPr>
            <a:r>
              <a:rPr lang="en-GB"/>
              <a:t>The traditional construction site is significantly less productive than a factory environment. There are obvious reasons for this and, in certain areas, they must be acceptable.</a:t>
            </a:r>
            <a:endParaRPr/>
          </a:p>
          <a:p>
            <a:pPr indent="-228600" lvl="1" marL="685800" rtl="0" algn="l">
              <a:lnSpc>
                <a:spcPct val="90000"/>
              </a:lnSpc>
              <a:spcBef>
                <a:spcPts val="500"/>
              </a:spcBef>
              <a:spcAft>
                <a:spcPts val="0"/>
              </a:spcAft>
              <a:buClr>
                <a:schemeClr val="dk1"/>
              </a:buClr>
              <a:buSzPct val="100000"/>
              <a:buChar char="•"/>
            </a:pPr>
            <a:r>
              <a:rPr lang="en-GB"/>
              <a:t>Examples include carrying goods to different floors one stack at a time</a:t>
            </a:r>
            <a:endParaRPr/>
          </a:p>
          <a:p>
            <a:pPr indent="-228600" lvl="1" marL="685800" rtl="0" algn="l">
              <a:lnSpc>
                <a:spcPct val="90000"/>
              </a:lnSpc>
              <a:spcBef>
                <a:spcPts val="500"/>
              </a:spcBef>
              <a:spcAft>
                <a:spcPts val="0"/>
              </a:spcAft>
              <a:buClr>
                <a:schemeClr val="dk1"/>
              </a:buClr>
              <a:buSzPct val="100000"/>
              <a:buChar char="•"/>
            </a:pPr>
            <a:r>
              <a:rPr lang="en-GB"/>
              <a:t>Working at the mercy of weather</a:t>
            </a:r>
            <a:endParaRPr/>
          </a:p>
          <a:p>
            <a:pPr indent="-228600" lvl="1" marL="685800" rtl="0" algn="l">
              <a:lnSpc>
                <a:spcPct val="90000"/>
              </a:lnSpc>
              <a:spcBef>
                <a:spcPts val="500"/>
              </a:spcBef>
              <a:spcAft>
                <a:spcPts val="0"/>
              </a:spcAft>
              <a:buClr>
                <a:schemeClr val="dk1"/>
              </a:buClr>
              <a:buSzPct val="100000"/>
              <a:buChar char="•"/>
            </a:pPr>
            <a:r>
              <a:rPr lang="en-GB"/>
              <a:t>Performing work over the roof level, for example, when it could have been done at the factory on a desk</a:t>
            </a:r>
            <a:endParaRPr/>
          </a:p>
          <a:p>
            <a:pPr indent="-228600" lvl="0" marL="228600" rtl="0" algn="l">
              <a:lnSpc>
                <a:spcPct val="90000"/>
              </a:lnSpc>
              <a:spcBef>
                <a:spcPts val="1000"/>
              </a:spcBef>
              <a:spcAft>
                <a:spcPts val="0"/>
              </a:spcAft>
              <a:buClr>
                <a:schemeClr val="dk1"/>
              </a:buClr>
              <a:buSzPct val="100000"/>
              <a:buChar char="•"/>
            </a:pPr>
            <a:r>
              <a:rPr lang="en-GB"/>
              <a:t>However, there is room for improvement in changing the approach to more sophisticated components</a:t>
            </a:r>
            <a:endParaRPr/>
          </a:p>
          <a:p>
            <a:pPr indent="-228600" lvl="1" marL="685800" rtl="0" algn="l">
              <a:lnSpc>
                <a:spcPct val="90000"/>
              </a:lnSpc>
              <a:spcBef>
                <a:spcPts val="500"/>
              </a:spcBef>
              <a:spcAft>
                <a:spcPts val="0"/>
              </a:spcAft>
              <a:buClr>
                <a:schemeClr val="dk1"/>
              </a:buClr>
              <a:buSzPct val="100000"/>
              <a:buChar char="•"/>
            </a:pPr>
            <a:r>
              <a:rPr lang="en-GB"/>
              <a:t>Prefabricated box units (ready-made rooms)</a:t>
            </a:r>
            <a:endParaRPr/>
          </a:p>
          <a:p>
            <a:pPr indent="-228600" lvl="1" marL="685800" rtl="0" algn="l">
              <a:lnSpc>
                <a:spcPct val="90000"/>
              </a:lnSpc>
              <a:spcBef>
                <a:spcPts val="500"/>
              </a:spcBef>
              <a:spcAft>
                <a:spcPts val="0"/>
              </a:spcAft>
              <a:buClr>
                <a:schemeClr val="dk1"/>
              </a:buClr>
              <a:buSzPct val="100000"/>
              <a:buChar char="•"/>
            </a:pPr>
            <a:r>
              <a:rPr lang="en-GB"/>
              <a:t>Large units (walls)</a:t>
            </a:r>
            <a:endParaRPr/>
          </a:p>
          <a:p>
            <a:pPr indent="-228600" lvl="1" marL="685800" rtl="0" algn="l">
              <a:lnSpc>
                <a:spcPct val="90000"/>
              </a:lnSpc>
              <a:spcBef>
                <a:spcPts val="500"/>
              </a:spcBef>
              <a:spcAft>
                <a:spcPts val="0"/>
              </a:spcAft>
              <a:buClr>
                <a:schemeClr val="dk1"/>
              </a:buClr>
              <a:buSzPct val="100000"/>
              <a:buChar char="•"/>
            </a:pPr>
            <a:r>
              <a:rPr lang="en-GB"/>
              <a:t>Prefabricated wet room box units (ready-made bathrooms)</a:t>
            </a:r>
            <a:endParaRPr/>
          </a:p>
          <a:p>
            <a:pPr indent="-228600" lvl="1" marL="685800" rtl="0" algn="l">
              <a:lnSpc>
                <a:spcPct val="90000"/>
              </a:lnSpc>
              <a:spcBef>
                <a:spcPts val="500"/>
              </a:spcBef>
              <a:spcAft>
                <a:spcPts val="0"/>
              </a:spcAft>
              <a:buClr>
                <a:schemeClr val="dk1"/>
              </a:buClr>
              <a:buSzPct val="100000"/>
              <a:buChar char="•"/>
            </a:pPr>
            <a:r>
              <a:rPr lang="en-GB"/>
              <a:t>Air conditioning machine rooms</a:t>
            </a:r>
            <a:endParaRPr/>
          </a:p>
          <a:p>
            <a:pPr indent="-228600" lvl="1" marL="685800" rtl="0" algn="l">
              <a:lnSpc>
                <a:spcPct val="90000"/>
              </a:lnSpc>
              <a:spcBef>
                <a:spcPts val="500"/>
              </a:spcBef>
              <a:spcAft>
                <a:spcPts val="0"/>
              </a:spcAft>
              <a:buClr>
                <a:schemeClr val="dk1"/>
              </a:buClr>
              <a:buSzPct val="100000"/>
              <a:buChar char="•"/>
            </a:pPr>
            <a:r>
              <a:rPr lang="en-GB"/>
              <a:t>Stairway elements</a:t>
            </a:r>
            <a:endParaRPr/>
          </a:p>
          <a:p>
            <a:pPr indent="-228600" lvl="0" marL="228600" rtl="0" algn="l">
              <a:lnSpc>
                <a:spcPct val="90000"/>
              </a:lnSpc>
              <a:spcBef>
                <a:spcPts val="1000"/>
              </a:spcBef>
              <a:spcAft>
                <a:spcPts val="0"/>
              </a:spcAft>
              <a:buClr>
                <a:schemeClr val="dk1"/>
              </a:buClr>
              <a:buSzPct val="100000"/>
              <a:buChar char="•"/>
            </a:pPr>
            <a:r>
              <a:rPr lang="en-GB"/>
              <a:t>In component manufacturing, it would be possible to switch to entirely industrial production and reduce the cost of component manufacturing processes through development.</a:t>
            </a:r>
            <a:endParaRPr/>
          </a:p>
          <a:p>
            <a:pPr indent="-228600" lvl="0" marL="228600" rtl="0" algn="l">
              <a:lnSpc>
                <a:spcPct val="90000"/>
              </a:lnSpc>
              <a:spcBef>
                <a:spcPts val="1000"/>
              </a:spcBef>
              <a:spcAft>
                <a:spcPts val="0"/>
              </a:spcAft>
              <a:buClr>
                <a:schemeClr val="dk1"/>
              </a:buClr>
              <a:buSzPct val="100000"/>
              <a:buChar char="•"/>
            </a:pPr>
            <a:r>
              <a:rPr lang="en-GB"/>
              <a:t>It is unlikely that anyone will question the use of standardised voided slabs produced industrially in the construction sector. The same idea can be taken further</a:t>
            </a:r>
            <a:endParaRPr/>
          </a:p>
        </p:txBody>
      </p:sp>
      <p:sp>
        <p:nvSpPr>
          <p:cNvPr id="200" name="Google Shape;200;p11"/>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GB"/>
              <a:t>‹#›</a:t>
            </a:fld>
            <a:endParaRPr/>
          </a:p>
        </p:txBody>
      </p:sp>
      <p:sp>
        <p:nvSpPr>
          <p:cNvPr id="201" name="Google Shape;201;p11"/>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Construction economy and project management – Industrial prefabrication</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5" name="Shape 205"/>
        <p:cNvGrpSpPr/>
        <p:nvPr/>
      </p:nvGrpSpPr>
      <p:grpSpPr>
        <a:xfrm>
          <a:off x="0" y="0"/>
          <a:ext cx="0" cy="0"/>
          <a:chOff x="0" y="0"/>
          <a:chExt cx="0" cy="0"/>
        </a:xfrm>
      </p:grpSpPr>
      <p:sp>
        <p:nvSpPr>
          <p:cNvPr id="206" name="Google Shape;206;p12"/>
          <p:cNvSpPr/>
          <p:nvPr/>
        </p:nvSpPr>
        <p:spPr>
          <a:xfrm>
            <a:off x="0" y="0"/>
            <a:ext cx="12192000" cy="68580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07" name="Google Shape;207;p12"/>
          <p:cNvSpPr txBox="1"/>
          <p:nvPr>
            <p:ph type="title"/>
          </p:nvPr>
        </p:nvSpPr>
        <p:spPr>
          <a:xfrm>
            <a:off x="630936" y="639520"/>
            <a:ext cx="3429000" cy="1719072"/>
          </a:xfrm>
          <a:prstGeom prst="rect">
            <a:avLst/>
          </a:prstGeom>
          <a:noFill/>
          <a:ln>
            <a:noFill/>
          </a:ln>
        </p:spPr>
        <p:txBody>
          <a:bodyPr anchorCtr="0" anchor="b" bIns="45700" lIns="91425" spcFirstLastPara="1" rIns="91425" wrap="square" tIns="45700">
            <a:normAutofit/>
          </a:bodyPr>
          <a:lstStyle/>
          <a:p>
            <a:pPr indent="0" lvl="0" marL="0" rtl="0" algn="l">
              <a:lnSpc>
                <a:spcPct val="90000"/>
              </a:lnSpc>
              <a:spcBef>
                <a:spcPts val="0"/>
              </a:spcBef>
              <a:spcAft>
                <a:spcPts val="0"/>
              </a:spcAft>
              <a:buClr>
                <a:schemeClr val="dk1"/>
              </a:buClr>
              <a:buSzPts val="3400"/>
              <a:buFont typeface="Calibri"/>
              <a:buNone/>
            </a:pPr>
            <a:r>
              <a:rPr lang="en-GB" sz="3400"/>
              <a:t>Productivity in the construction sector is stagnant</a:t>
            </a:r>
            <a:endParaRPr/>
          </a:p>
        </p:txBody>
      </p:sp>
      <p:sp>
        <p:nvSpPr>
          <p:cNvPr id="208" name="Google Shape;208;p12"/>
          <p:cNvSpPr/>
          <p:nvPr/>
        </p:nvSpPr>
        <p:spPr>
          <a:xfrm>
            <a:off x="643278" y="2573756"/>
            <a:ext cx="3255095" cy="18288"/>
          </a:xfrm>
          <a:custGeom>
            <a:rect b="b" l="l" r="r" t="t"/>
            <a:pathLst>
              <a:path extrusionOk="0" fill="none" h="18288" w="3255095">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extrusionOk="0" h="18288" w="3255095">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cap="rnd" cmpd="sng" w="38100">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09" name="Google Shape;209;p12"/>
          <p:cNvSpPr txBox="1"/>
          <p:nvPr>
            <p:ph idx="1" type="body"/>
          </p:nvPr>
        </p:nvSpPr>
        <p:spPr>
          <a:xfrm>
            <a:off x="643278" y="2794053"/>
            <a:ext cx="3429000" cy="3410712"/>
          </a:xfrm>
          <a:prstGeom prst="rect">
            <a:avLst/>
          </a:prstGeom>
          <a:noFill/>
          <a:ln>
            <a:noFill/>
          </a:ln>
        </p:spPr>
        <p:txBody>
          <a:bodyPr anchorCtr="0" anchor="t" bIns="45700" lIns="91425" spcFirstLastPara="1" rIns="91425" wrap="square" tIns="45700">
            <a:normAutofit fontScale="92500" lnSpcReduction="10000"/>
          </a:bodyPr>
          <a:lstStyle/>
          <a:p>
            <a:pPr indent="-228600" lvl="0" marL="228600" rtl="0" algn="l">
              <a:lnSpc>
                <a:spcPct val="90000"/>
              </a:lnSpc>
              <a:spcBef>
                <a:spcPts val="0"/>
              </a:spcBef>
              <a:spcAft>
                <a:spcPts val="0"/>
              </a:spcAft>
              <a:buClr>
                <a:schemeClr val="dk1"/>
              </a:buClr>
              <a:buSzPct val="100000"/>
              <a:buChar char="•"/>
            </a:pPr>
            <a:r>
              <a:rPr lang="en-GB" sz="2000">
                <a:latin typeface="Arial"/>
                <a:ea typeface="Arial"/>
                <a:cs typeface="Arial"/>
                <a:sym typeface="Arial"/>
              </a:rPr>
              <a:t>On 4 July 2022, Arnaud Deboeuf, manager responsible for the production of the group, announced that Stellantis would aim to reduce the manufacturing costs of its electric cars by 40 per cent by 2030.</a:t>
            </a:r>
            <a:endParaRPr/>
          </a:p>
          <a:p>
            <a:pPr indent="-228600" lvl="0" marL="228600" rtl="0" algn="l">
              <a:lnSpc>
                <a:spcPct val="90000"/>
              </a:lnSpc>
              <a:spcBef>
                <a:spcPts val="1000"/>
              </a:spcBef>
              <a:spcAft>
                <a:spcPts val="0"/>
              </a:spcAft>
              <a:buClr>
                <a:schemeClr val="dk1"/>
              </a:buClr>
              <a:buSzPct val="100000"/>
              <a:buChar char="•"/>
            </a:pPr>
            <a:r>
              <a:rPr lang="en-GB" sz="2000">
                <a:latin typeface="Arial"/>
                <a:ea typeface="Arial"/>
                <a:cs typeface="Arial"/>
                <a:sym typeface="Arial"/>
              </a:rPr>
              <a:t>The difference between the development and objectives in the construction sector is huge!</a:t>
            </a:r>
            <a:endParaRPr/>
          </a:p>
        </p:txBody>
      </p:sp>
      <p:pic>
        <p:nvPicPr>
          <p:cNvPr id="210" name="Google Shape;210;p12"/>
          <p:cNvPicPr preferRelativeResize="0"/>
          <p:nvPr/>
        </p:nvPicPr>
        <p:blipFill rotWithShape="1">
          <a:blip r:embed="rId3">
            <a:alphaModFix/>
          </a:blip>
          <a:srcRect b="0" l="0" r="0" t="0"/>
          <a:stretch/>
        </p:blipFill>
        <p:spPr>
          <a:xfrm>
            <a:off x="4658990" y="753809"/>
            <a:ext cx="6894332" cy="5350382"/>
          </a:xfrm>
          <a:prstGeom prst="rect">
            <a:avLst/>
          </a:prstGeom>
          <a:noFill/>
          <a:ln>
            <a:noFill/>
          </a:ln>
        </p:spPr>
      </p:pic>
      <p:sp>
        <p:nvSpPr>
          <p:cNvPr id="211" name="Google Shape;211;p12"/>
          <p:cNvSpPr txBox="1"/>
          <p:nvPr/>
        </p:nvSpPr>
        <p:spPr>
          <a:xfrm>
            <a:off x="5252483" y="6033254"/>
            <a:ext cx="2070888"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GB" sz="1800" u="none" cap="none" strike="noStrike">
                <a:solidFill>
                  <a:schemeClr val="dk1"/>
                </a:solidFill>
                <a:latin typeface="Calibri"/>
                <a:ea typeface="Calibri"/>
                <a:cs typeface="Calibri"/>
                <a:sym typeface="Calibri"/>
              </a:rPr>
              <a:t>Image: Rakennuslehti magazine</a:t>
            </a:r>
            <a:endParaRPr/>
          </a:p>
        </p:txBody>
      </p:sp>
      <p:sp>
        <p:nvSpPr>
          <p:cNvPr id="212" name="Google Shape;212;p12"/>
          <p:cNvSpPr txBox="1"/>
          <p:nvPr>
            <p:ph idx="11" type="ftr"/>
          </p:nvPr>
        </p:nvSpPr>
        <p:spPr>
          <a:xfrm>
            <a:off x="838199" y="6334918"/>
            <a:ext cx="5322903"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Construction economy and project management – Industrial prefabrication</a:t>
            </a:r>
            <a:endParaRPr/>
          </a:p>
        </p:txBody>
      </p:sp>
      <p:sp>
        <p:nvSpPr>
          <p:cNvPr id="213" name="Google Shape;213;p12"/>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Significance of operating time</a:t>
            </a:r>
            <a:endParaRPr/>
          </a:p>
        </p:txBody>
      </p:sp>
      <p:sp>
        <p:nvSpPr>
          <p:cNvPr id="219" name="Google Shape;219;p1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fontScale="92500" lnSpcReduction="10000"/>
          </a:bodyPr>
          <a:lstStyle/>
          <a:p>
            <a:pPr indent="-228600" lvl="0" marL="228600" rtl="0" algn="l">
              <a:lnSpc>
                <a:spcPct val="90000"/>
              </a:lnSpc>
              <a:spcBef>
                <a:spcPts val="0"/>
              </a:spcBef>
              <a:spcAft>
                <a:spcPts val="0"/>
              </a:spcAft>
              <a:buClr>
                <a:schemeClr val="dk1"/>
              </a:buClr>
              <a:buSzPct val="100000"/>
              <a:buChar char="•"/>
            </a:pPr>
            <a:r>
              <a:rPr lang="en-GB"/>
              <a:t>In industrial operating methods, work is smooth and material flows and work stages are established. No one needs to look for anything or think about different methods for completing a job</a:t>
            </a:r>
            <a:endParaRPr/>
          </a:p>
          <a:p>
            <a:pPr indent="-228600" lvl="0" marL="228600" rtl="0" algn="l">
              <a:lnSpc>
                <a:spcPct val="90000"/>
              </a:lnSpc>
              <a:spcBef>
                <a:spcPts val="1000"/>
              </a:spcBef>
              <a:spcAft>
                <a:spcPts val="0"/>
              </a:spcAft>
              <a:buClr>
                <a:schemeClr val="dk1"/>
              </a:buClr>
              <a:buSzPct val="100000"/>
              <a:buChar char="•"/>
            </a:pPr>
            <a:r>
              <a:rPr lang="en-GB"/>
              <a:t>When we measure the operating time, we get an idea of how successful the development has been. Generally, good factories achieve a 80-85 per cent share in value-added work</a:t>
            </a:r>
            <a:endParaRPr/>
          </a:p>
          <a:p>
            <a:pPr indent="-228600" lvl="1" marL="685800" rtl="0" algn="l">
              <a:lnSpc>
                <a:spcPct val="90000"/>
              </a:lnSpc>
              <a:spcBef>
                <a:spcPts val="500"/>
              </a:spcBef>
              <a:spcAft>
                <a:spcPts val="0"/>
              </a:spcAft>
              <a:buClr>
                <a:schemeClr val="dk1"/>
              </a:buClr>
              <a:buSzPct val="100000"/>
              <a:buChar char="•"/>
            </a:pPr>
            <a:r>
              <a:rPr lang="en-GB"/>
              <a:t>Value-added work is the work that actually adds value to the product, i.e. takes it forward. </a:t>
            </a:r>
            <a:endParaRPr/>
          </a:p>
          <a:p>
            <a:pPr indent="-228600" lvl="1" marL="685800" rtl="0" algn="l">
              <a:lnSpc>
                <a:spcPct val="90000"/>
              </a:lnSpc>
              <a:spcBef>
                <a:spcPts val="500"/>
              </a:spcBef>
              <a:spcAft>
                <a:spcPts val="0"/>
              </a:spcAft>
              <a:buClr>
                <a:schemeClr val="dk1"/>
              </a:buClr>
              <a:buSzPct val="100000"/>
              <a:buChar char="•"/>
            </a:pPr>
            <a:r>
              <a:rPr lang="en-GB"/>
              <a:t>The above percentage usually includes the so-called ineffective time required by the employee (typically 15 per cent), for example to go to the toilet</a:t>
            </a:r>
            <a:endParaRPr/>
          </a:p>
          <a:p>
            <a:pPr indent="-228600" lvl="1" marL="685800" rtl="0" algn="l">
              <a:lnSpc>
                <a:spcPct val="90000"/>
              </a:lnSpc>
              <a:spcBef>
                <a:spcPts val="500"/>
              </a:spcBef>
              <a:spcAft>
                <a:spcPts val="0"/>
              </a:spcAft>
              <a:buClr>
                <a:schemeClr val="dk1"/>
              </a:buClr>
              <a:buSzPct val="100000"/>
              <a:buChar char="•"/>
            </a:pPr>
            <a:r>
              <a:rPr lang="en-GB"/>
              <a:t>Value-added work time does not involve looking for lost tools or other unnecessary work</a:t>
            </a:r>
            <a:endParaRPr/>
          </a:p>
          <a:p>
            <a:pPr indent="-228600" lvl="1" marL="685800" rtl="0" algn="l">
              <a:lnSpc>
                <a:spcPct val="90000"/>
              </a:lnSpc>
              <a:spcBef>
                <a:spcPts val="500"/>
              </a:spcBef>
              <a:spcAft>
                <a:spcPts val="0"/>
              </a:spcAft>
              <a:buClr>
                <a:schemeClr val="dk1"/>
              </a:buClr>
              <a:buSzPct val="100000"/>
              <a:buChar char="•"/>
            </a:pPr>
            <a:r>
              <a:rPr lang="en-GB"/>
              <a:t>The LEAN philosophy is aimed at eliminating this "waste" or unnecessary work</a:t>
            </a:r>
            <a:endParaRPr/>
          </a:p>
        </p:txBody>
      </p:sp>
      <p:sp>
        <p:nvSpPr>
          <p:cNvPr id="220" name="Google Shape;220;p13"/>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GB"/>
              <a:t>‹#›</a:t>
            </a:fld>
            <a:endParaRPr/>
          </a:p>
        </p:txBody>
      </p:sp>
      <p:sp>
        <p:nvSpPr>
          <p:cNvPr id="221" name="Google Shape;221;p13"/>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Construction economy and project management – Industrial prefabrication</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14"/>
          <p:cNvSpPr txBox="1"/>
          <p:nvPr>
            <p:ph type="title"/>
          </p:nvPr>
        </p:nvSpPr>
        <p:spPr>
          <a:xfrm>
            <a:off x="838200" y="296201"/>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Calibri"/>
              <a:buNone/>
            </a:pPr>
            <a:r>
              <a:rPr lang="en-GB" sz="3200"/>
              <a:t>Traditional construction model compared to prefabricated box unit construction</a:t>
            </a:r>
            <a:endParaRPr/>
          </a:p>
        </p:txBody>
      </p:sp>
      <p:grpSp>
        <p:nvGrpSpPr>
          <p:cNvPr id="227" name="Google Shape;227;p14"/>
          <p:cNvGrpSpPr/>
          <p:nvPr/>
        </p:nvGrpSpPr>
        <p:grpSpPr>
          <a:xfrm>
            <a:off x="1970595" y="2157791"/>
            <a:ext cx="8637381" cy="2809454"/>
            <a:chOff x="2113039" y="2608099"/>
            <a:chExt cx="8637381" cy="2809454"/>
          </a:xfrm>
        </p:grpSpPr>
        <p:grpSp>
          <p:nvGrpSpPr>
            <p:cNvPr id="228" name="Google Shape;228;p14"/>
            <p:cNvGrpSpPr/>
            <p:nvPr/>
          </p:nvGrpSpPr>
          <p:grpSpPr>
            <a:xfrm>
              <a:off x="9565432" y="2618202"/>
              <a:ext cx="1184988" cy="1698171"/>
              <a:chOff x="8095129" y="3962897"/>
              <a:chExt cx="1184988" cy="1698171"/>
            </a:xfrm>
          </p:grpSpPr>
          <p:sp>
            <p:nvSpPr>
              <p:cNvPr id="229" name="Google Shape;229;p14"/>
              <p:cNvSpPr/>
              <p:nvPr/>
            </p:nvSpPr>
            <p:spPr>
              <a:xfrm>
                <a:off x="8228091" y="4298799"/>
                <a:ext cx="919065" cy="1362269"/>
              </a:xfrm>
              <a:prstGeom prst="rect">
                <a:avLst/>
              </a:prstGeom>
              <a:solidFill>
                <a:schemeClr val="accent1"/>
              </a:solidFill>
              <a:ln cap="flat" cmpd="sng" w="12700">
                <a:solidFill>
                  <a:srgbClr val="71794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800">
                    <a:solidFill>
                      <a:schemeClr val="lt1"/>
                    </a:solidFill>
                    <a:latin typeface="Calibri"/>
                    <a:ea typeface="Calibri"/>
                    <a:cs typeface="Calibri"/>
                    <a:sym typeface="Calibri"/>
                  </a:rPr>
                  <a:t>Block of flats</a:t>
                </a:r>
                <a:endParaRPr sz="1800">
                  <a:solidFill>
                    <a:schemeClr val="lt1"/>
                  </a:solidFill>
                  <a:latin typeface="Calibri"/>
                  <a:ea typeface="Calibri"/>
                  <a:cs typeface="Calibri"/>
                  <a:sym typeface="Calibri"/>
                </a:endParaRPr>
              </a:p>
            </p:txBody>
          </p:sp>
          <p:sp>
            <p:nvSpPr>
              <p:cNvPr id="230" name="Google Shape;230;p14"/>
              <p:cNvSpPr/>
              <p:nvPr/>
            </p:nvSpPr>
            <p:spPr>
              <a:xfrm>
                <a:off x="8095129" y="3962897"/>
                <a:ext cx="1184988" cy="335902"/>
              </a:xfrm>
              <a:prstGeom prst="triangle">
                <a:avLst>
                  <a:gd fmla="val 50000" name="adj"/>
                </a:avLst>
              </a:prstGeom>
              <a:solidFill>
                <a:schemeClr val="accent1"/>
              </a:solidFill>
              <a:ln cap="flat" cmpd="sng" w="12700">
                <a:solidFill>
                  <a:srgbClr val="71794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31" name="Google Shape;231;p14"/>
            <p:cNvSpPr/>
            <p:nvPr/>
          </p:nvSpPr>
          <p:spPr>
            <a:xfrm>
              <a:off x="7862614" y="3686923"/>
              <a:ext cx="756936" cy="373225"/>
            </a:xfrm>
            <a:prstGeom prst="rect">
              <a:avLst/>
            </a:prstGeom>
            <a:solidFill>
              <a:schemeClr val="accent1"/>
            </a:solidFill>
            <a:ln cap="flat" cmpd="sng" w="12700">
              <a:solidFill>
                <a:srgbClr val="71794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700">
                  <a:solidFill>
                    <a:schemeClr val="dk1"/>
                  </a:solidFill>
                  <a:latin typeface="Calibri"/>
                  <a:ea typeface="Calibri"/>
                  <a:cs typeface="Calibri"/>
                  <a:sym typeface="Calibri"/>
                </a:rPr>
                <a:t>Prefabricated box unit elements</a:t>
              </a:r>
              <a:endParaRPr/>
            </a:p>
          </p:txBody>
        </p:sp>
        <p:sp>
          <p:nvSpPr>
            <p:cNvPr id="232" name="Google Shape;232;p14"/>
            <p:cNvSpPr/>
            <p:nvPr/>
          </p:nvSpPr>
          <p:spPr>
            <a:xfrm>
              <a:off x="7042639" y="3467288"/>
              <a:ext cx="620486" cy="373225"/>
            </a:xfrm>
            <a:prstGeom prst="rect">
              <a:avLst/>
            </a:prstGeom>
            <a:solidFill>
              <a:schemeClr val="accent1"/>
            </a:solidFill>
            <a:ln cap="flat" cmpd="sng" w="12700">
              <a:solidFill>
                <a:srgbClr val="71794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800">
                  <a:solidFill>
                    <a:schemeClr val="dk1"/>
                  </a:solidFill>
                  <a:latin typeface="Calibri"/>
                  <a:ea typeface="Calibri"/>
                  <a:cs typeface="Calibri"/>
                  <a:sym typeface="Calibri"/>
                </a:rPr>
                <a:t>Wet rooms</a:t>
              </a:r>
              <a:endParaRPr/>
            </a:p>
          </p:txBody>
        </p:sp>
        <p:sp>
          <p:nvSpPr>
            <p:cNvPr id="233" name="Google Shape;233;p14"/>
            <p:cNvSpPr/>
            <p:nvPr/>
          </p:nvSpPr>
          <p:spPr>
            <a:xfrm>
              <a:off x="7042639" y="3914230"/>
              <a:ext cx="620486" cy="373225"/>
            </a:xfrm>
            <a:prstGeom prst="rect">
              <a:avLst/>
            </a:prstGeom>
            <a:solidFill>
              <a:schemeClr val="accent1"/>
            </a:solidFill>
            <a:ln cap="flat" cmpd="sng" w="12700">
              <a:solidFill>
                <a:srgbClr val="71794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800">
                  <a:solidFill>
                    <a:schemeClr val="dk1"/>
                  </a:solidFill>
                  <a:latin typeface="Calibri"/>
                  <a:ea typeface="Calibri"/>
                  <a:cs typeface="Calibri"/>
                  <a:sym typeface="Calibri"/>
                </a:rPr>
                <a:t>Windows</a:t>
              </a:r>
              <a:endParaRPr sz="800">
                <a:solidFill>
                  <a:schemeClr val="dk1"/>
                </a:solidFill>
                <a:latin typeface="Calibri"/>
                <a:ea typeface="Calibri"/>
                <a:cs typeface="Calibri"/>
                <a:sym typeface="Calibri"/>
              </a:endParaRPr>
            </a:p>
          </p:txBody>
        </p:sp>
        <p:sp>
          <p:nvSpPr>
            <p:cNvPr id="234" name="Google Shape;234;p14"/>
            <p:cNvSpPr/>
            <p:nvPr/>
          </p:nvSpPr>
          <p:spPr>
            <a:xfrm>
              <a:off x="6926303" y="4430124"/>
              <a:ext cx="736822" cy="373225"/>
            </a:xfrm>
            <a:prstGeom prst="rect">
              <a:avLst/>
            </a:prstGeom>
            <a:solidFill>
              <a:srgbClr val="FFFF00"/>
            </a:solidFill>
            <a:ln cap="flat" cmpd="sng" w="12700">
              <a:solidFill>
                <a:srgbClr val="71794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800">
                  <a:solidFill>
                    <a:schemeClr val="dk1"/>
                  </a:solidFill>
                  <a:latin typeface="Calibri"/>
                  <a:ea typeface="Calibri"/>
                  <a:cs typeface="Calibri"/>
                  <a:sym typeface="Calibri"/>
                </a:rPr>
                <a:t>Component factories</a:t>
              </a:r>
              <a:endParaRPr/>
            </a:p>
          </p:txBody>
        </p:sp>
        <p:sp>
          <p:nvSpPr>
            <p:cNvPr id="235" name="Google Shape;235;p14"/>
            <p:cNvSpPr/>
            <p:nvPr/>
          </p:nvSpPr>
          <p:spPr>
            <a:xfrm>
              <a:off x="7831532" y="4430125"/>
              <a:ext cx="796641" cy="369150"/>
            </a:xfrm>
            <a:prstGeom prst="rect">
              <a:avLst/>
            </a:prstGeom>
            <a:solidFill>
              <a:srgbClr val="FFFF00"/>
            </a:solidFill>
            <a:ln cap="flat" cmpd="sng" w="12700">
              <a:solidFill>
                <a:srgbClr val="71794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800">
                  <a:solidFill>
                    <a:schemeClr val="dk1"/>
                  </a:solidFill>
                  <a:latin typeface="Calibri"/>
                  <a:ea typeface="Calibri"/>
                  <a:cs typeface="Calibri"/>
                  <a:sym typeface="Calibri"/>
                </a:rPr>
                <a:t>Semi-finished goods factories</a:t>
              </a:r>
              <a:endParaRPr/>
            </a:p>
          </p:txBody>
        </p:sp>
        <p:sp>
          <p:nvSpPr>
            <p:cNvPr id="236" name="Google Shape;236;p14"/>
            <p:cNvSpPr/>
            <p:nvPr/>
          </p:nvSpPr>
          <p:spPr>
            <a:xfrm>
              <a:off x="7851600" y="3009425"/>
              <a:ext cx="620486" cy="373225"/>
            </a:xfrm>
            <a:prstGeom prst="rect">
              <a:avLst/>
            </a:prstGeom>
            <a:solidFill>
              <a:schemeClr val="accent1"/>
            </a:solidFill>
            <a:ln cap="flat" cmpd="sng" w="12700">
              <a:solidFill>
                <a:srgbClr val="71794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800">
                  <a:solidFill>
                    <a:schemeClr val="dk1"/>
                  </a:solidFill>
                  <a:latin typeface="Calibri"/>
                  <a:ea typeface="Calibri"/>
                  <a:cs typeface="Calibri"/>
                  <a:sym typeface="Calibri"/>
                </a:rPr>
                <a:t>Roof</a:t>
              </a:r>
              <a:endParaRPr/>
            </a:p>
            <a:p>
              <a:pPr indent="0" lvl="0" marL="0" marR="0" rtl="0" algn="ctr">
                <a:spcBef>
                  <a:spcPts val="0"/>
                </a:spcBef>
                <a:spcAft>
                  <a:spcPts val="0"/>
                </a:spcAft>
                <a:buNone/>
              </a:pPr>
              <a:r>
                <a:rPr lang="en-GB" sz="800">
                  <a:solidFill>
                    <a:schemeClr val="dk1"/>
                  </a:solidFill>
                  <a:latin typeface="Calibri"/>
                  <a:ea typeface="Calibri"/>
                  <a:cs typeface="Calibri"/>
                  <a:sym typeface="Calibri"/>
                </a:rPr>
                <a:t>elements</a:t>
              </a:r>
              <a:endParaRPr/>
            </a:p>
          </p:txBody>
        </p:sp>
        <p:cxnSp>
          <p:nvCxnSpPr>
            <p:cNvPr id="237" name="Google Shape;237;p14"/>
            <p:cNvCxnSpPr>
              <a:stCxn id="232" idx="3"/>
              <a:endCxn id="231" idx="1"/>
            </p:cNvCxnSpPr>
            <p:nvPr/>
          </p:nvCxnSpPr>
          <p:spPr>
            <a:xfrm>
              <a:off x="7663125" y="3653900"/>
              <a:ext cx="199500" cy="219600"/>
            </a:xfrm>
            <a:prstGeom prst="straightConnector1">
              <a:avLst/>
            </a:prstGeom>
            <a:noFill/>
            <a:ln cap="flat" cmpd="sng" w="9525">
              <a:solidFill>
                <a:schemeClr val="accent1"/>
              </a:solidFill>
              <a:prstDash val="solid"/>
              <a:miter lim="800000"/>
              <a:headEnd len="sm" w="sm" type="none"/>
              <a:tailEnd len="med" w="med" type="triangle"/>
            </a:ln>
          </p:spPr>
        </p:cxnSp>
        <p:cxnSp>
          <p:nvCxnSpPr>
            <p:cNvPr id="238" name="Google Shape;238;p14"/>
            <p:cNvCxnSpPr>
              <a:stCxn id="233" idx="3"/>
              <a:endCxn id="231" idx="1"/>
            </p:cNvCxnSpPr>
            <p:nvPr/>
          </p:nvCxnSpPr>
          <p:spPr>
            <a:xfrm flipH="1" rot="10800000">
              <a:off x="7663125" y="3873443"/>
              <a:ext cx="199500" cy="227400"/>
            </a:xfrm>
            <a:prstGeom prst="straightConnector1">
              <a:avLst/>
            </a:prstGeom>
            <a:noFill/>
            <a:ln cap="flat" cmpd="sng" w="9525">
              <a:solidFill>
                <a:schemeClr val="accent1"/>
              </a:solidFill>
              <a:prstDash val="solid"/>
              <a:miter lim="800000"/>
              <a:headEnd len="sm" w="sm" type="none"/>
              <a:tailEnd len="med" w="med" type="triangle"/>
            </a:ln>
          </p:spPr>
        </p:cxnSp>
        <p:cxnSp>
          <p:nvCxnSpPr>
            <p:cNvPr id="239" name="Google Shape;239;p14"/>
            <p:cNvCxnSpPr>
              <a:stCxn id="231" idx="3"/>
              <a:endCxn id="240" idx="1"/>
            </p:cNvCxnSpPr>
            <p:nvPr/>
          </p:nvCxnSpPr>
          <p:spPr>
            <a:xfrm flipH="1" rot="10800000">
              <a:off x="8619550" y="3630236"/>
              <a:ext cx="132900" cy="243300"/>
            </a:xfrm>
            <a:prstGeom prst="straightConnector1">
              <a:avLst/>
            </a:prstGeom>
            <a:noFill/>
            <a:ln cap="flat" cmpd="sng" w="9525">
              <a:solidFill>
                <a:schemeClr val="accent1"/>
              </a:solidFill>
              <a:prstDash val="solid"/>
              <a:miter lim="800000"/>
              <a:headEnd len="sm" w="sm" type="none"/>
              <a:tailEnd len="med" w="med" type="triangle"/>
            </a:ln>
          </p:spPr>
        </p:cxnSp>
        <p:cxnSp>
          <p:nvCxnSpPr>
            <p:cNvPr id="241" name="Google Shape;241;p14"/>
            <p:cNvCxnSpPr>
              <a:stCxn id="236" idx="3"/>
              <a:endCxn id="240" idx="1"/>
            </p:cNvCxnSpPr>
            <p:nvPr/>
          </p:nvCxnSpPr>
          <p:spPr>
            <a:xfrm>
              <a:off x="8472086" y="3196038"/>
              <a:ext cx="280500" cy="434100"/>
            </a:xfrm>
            <a:prstGeom prst="straightConnector1">
              <a:avLst/>
            </a:prstGeom>
            <a:noFill/>
            <a:ln cap="flat" cmpd="sng" w="9525">
              <a:solidFill>
                <a:schemeClr val="accent1"/>
              </a:solidFill>
              <a:prstDash val="solid"/>
              <a:miter lim="800000"/>
              <a:headEnd len="sm" w="sm" type="none"/>
              <a:tailEnd len="med" w="med" type="triangle"/>
            </a:ln>
          </p:spPr>
        </p:cxnSp>
        <p:sp>
          <p:nvSpPr>
            <p:cNvPr id="242" name="Google Shape;242;p14"/>
            <p:cNvSpPr/>
            <p:nvPr/>
          </p:nvSpPr>
          <p:spPr>
            <a:xfrm>
              <a:off x="8752513" y="4449124"/>
              <a:ext cx="1862388" cy="373225"/>
            </a:xfrm>
            <a:prstGeom prst="rect">
              <a:avLst/>
            </a:prstGeom>
            <a:solidFill>
              <a:srgbClr val="FFFF00"/>
            </a:solidFill>
            <a:ln cap="flat" cmpd="sng" w="12700">
              <a:solidFill>
                <a:srgbClr val="71794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800">
                  <a:solidFill>
                    <a:schemeClr val="dk1"/>
                  </a:solidFill>
                  <a:latin typeface="Calibri"/>
                  <a:ea typeface="Calibri"/>
                  <a:cs typeface="Calibri"/>
                  <a:sym typeface="Calibri"/>
                </a:rPr>
                <a:t>Assembly</a:t>
              </a:r>
              <a:endParaRPr/>
            </a:p>
            <a:p>
              <a:pPr indent="0" lvl="0" marL="0" marR="0" rtl="0" algn="ctr">
                <a:spcBef>
                  <a:spcPts val="0"/>
                </a:spcBef>
                <a:spcAft>
                  <a:spcPts val="0"/>
                </a:spcAft>
                <a:buNone/>
              </a:pPr>
              <a:r>
                <a:rPr lang="en-GB" sz="800">
                  <a:solidFill>
                    <a:schemeClr val="dk1"/>
                  </a:solidFill>
                  <a:latin typeface="Calibri"/>
                  <a:ea typeface="Calibri"/>
                  <a:cs typeface="Calibri"/>
                  <a:sym typeface="Calibri"/>
                </a:rPr>
                <a:t>site</a:t>
              </a:r>
              <a:endParaRPr/>
            </a:p>
          </p:txBody>
        </p:sp>
        <p:grpSp>
          <p:nvGrpSpPr>
            <p:cNvPr id="243" name="Google Shape;243;p14"/>
            <p:cNvGrpSpPr/>
            <p:nvPr/>
          </p:nvGrpSpPr>
          <p:grpSpPr>
            <a:xfrm>
              <a:off x="4264473" y="2608099"/>
              <a:ext cx="1184988" cy="1698171"/>
              <a:chOff x="8095129" y="3962897"/>
              <a:chExt cx="1184988" cy="1698171"/>
            </a:xfrm>
          </p:grpSpPr>
          <p:sp>
            <p:nvSpPr>
              <p:cNvPr id="244" name="Google Shape;244;p14"/>
              <p:cNvSpPr/>
              <p:nvPr/>
            </p:nvSpPr>
            <p:spPr>
              <a:xfrm>
                <a:off x="8228091" y="4298799"/>
                <a:ext cx="919065" cy="1362269"/>
              </a:xfrm>
              <a:prstGeom prst="rect">
                <a:avLst/>
              </a:prstGeom>
              <a:solidFill>
                <a:schemeClr val="accent1"/>
              </a:solidFill>
              <a:ln cap="flat" cmpd="sng" w="12700">
                <a:solidFill>
                  <a:srgbClr val="71794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800">
                    <a:solidFill>
                      <a:schemeClr val="lt1"/>
                    </a:solidFill>
                    <a:latin typeface="Calibri"/>
                    <a:ea typeface="Calibri"/>
                    <a:cs typeface="Calibri"/>
                    <a:sym typeface="Calibri"/>
                  </a:rPr>
                  <a:t>Block of flats</a:t>
                </a:r>
                <a:endParaRPr sz="1800">
                  <a:solidFill>
                    <a:schemeClr val="lt1"/>
                  </a:solidFill>
                  <a:latin typeface="Calibri"/>
                  <a:ea typeface="Calibri"/>
                  <a:cs typeface="Calibri"/>
                  <a:sym typeface="Calibri"/>
                </a:endParaRPr>
              </a:p>
            </p:txBody>
          </p:sp>
          <p:sp>
            <p:nvSpPr>
              <p:cNvPr id="245" name="Google Shape;245;p14"/>
              <p:cNvSpPr/>
              <p:nvPr/>
            </p:nvSpPr>
            <p:spPr>
              <a:xfrm>
                <a:off x="8095129" y="3962897"/>
                <a:ext cx="1184988" cy="335902"/>
              </a:xfrm>
              <a:prstGeom prst="triangle">
                <a:avLst>
                  <a:gd fmla="val 50000" name="adj"/>
                </a:avLst>
              </a:prstGeom>
              <a:solidFill>
                <a:schemeClr val="accent1"/>
              </a:solidFill>
              <a:ln cap="flat" cmpd="sng" w="12700">
                <a:solidFill>
                  <a:srgbClr val="71794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246" name="Google Shape;246;p14"/>
            <p:cNvSpPr/>
            <p:nvPr/>
          </p:nvSpPr>
          <p:spPr>
            <a:xfrm>
              <a:off x="2113039" y="3637744"/>
              <a:ext cx="705963" cy="373225"/>
            </a:xfrm>
            <a:prstGeom prst="rect">
              <a:avLst/>
            </a:prstGeom>
            <a:solidFill>
              <a:schemeClr val="accent1"/>
            </a:solidFill>
            <a:ln cap="flat" cmpd="sng" w="12700">
              <a:solidFill>
                <a:srgbClr val="71794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800">
                  <a:solidFill>
                    <a:schemeClr val="dk1"/>
                  </a:solidFill>
                  <a:latin typeface="Calibri"/>
                  <a:ea typeface="Calibri"/>
                  <a:cs typeface="Calibri"/>
                  <a:sym typeface="Calibri"/>
                </a:rPr>
                <a:t>HVAC parts</a:t>
              </a:r>
              <a:endParaRPr/>
            </a:p>
          </p:txBody>
        </p:sp>
        <p:sp>
          <p:nvSpPr>
            <p:cNvPr id="247" name="Google Shape;247;p14"/>
            <p:cNvSpPr/>
            <p:nvPr/>
          </p:nvSpPr>
          <p:spPr>
            <a:xfrm>
              <a:off x="2113039" y="2672825"/>
              <a:ext cx="705963" cy="373225"/>
            </a:xfrm>
            <a:prstGeom prst="rect">
              <a:avLst/>
            </a:prstGeom>
            <a:solidFill>
              <a:schemeClr val="accent1"/>
            </a:solidFill>
            <a:ln cap="flat" cmpd="sng" w="12700">
              <a:solidFill>
                <a:srgbClr val="71794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800">
                  <a:solidFill>
                    <a:schemeClr val="dk1"/>
                  </a:solidFill>
                  <a:latin typeface="Calibri"/>
                  <a:ea typeface="Calibri"/>
                  <a:cs typeface="Calibri"/>
                  <a:sym typeface="Calibri"/>
                </a:rPr>
                <a:t>Windows</a:t>
              </a:r>
              <a:endParaRPr sz="800">
                <a:solidFill>
                  <a:schemeClr val="dk1"/>
                </a:solidFill>
                <a:latin typeface="Calibri"/>
                <a:ea typeface="Calibri"/>
                <a:cs typeface="Calibri"/>
                <a:sym typeface="Calibri"/>
              </a:endParaRPr>
            </a:p>
          </p:txBody>
        </p:sp>
        <p:sp>
          <p:nvSpPr>
            <p:cNvPr id="248" name="Google Shape;248;p14"/>
            <p:cNvSpPr/>
            <p:nvPr/>
          </p:nvSpPr>
          <p:spPr>
            <a:xfrm>
              <a:off x="2113039" y="4573542"/>
              <a:ext cx="734961" cy="373225"/>
            </a:xfrm>
            <a:prstGeom prst="rect">
              <a:avLst/>
            </a:prstGeom>
            <a:solidFill>
              <a:srgbClr val="FFFF00"/>
            </a:solidFill>
            <a:ln cap="flat" cmpd="sng" w="12700">
              <a:solidFill>
                <a:srgbClr val="71794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800">
                  <a:solidFill>
                    <a:schemeClr val="dk1"/>
                  </a:solidFill>
                  <a:latin typeface="Calibri"/>
                  <a:ea typeface="Calibri"/>
                  <a:cs typeface="Calibri"/>
                  <a:sym typeface="Calibri"/>
                </a:rPr>
                <a:t>Building</a:t>
              </a:r>
              <a:endParaRPr/>
            </a:p>
            <a:p>
              <a:pPr indent="0" lvl="0" marL="0" marR="0" rtl="0" algn="ctr">
                <a:spcBef>
                  <a:spcPts val="0"/>
                </a:spcBef>
                <a:spcAft>
                  <a:spcPts val="0"/>
                </a:spcAft>
                <a:buNone/>
              </a:pPr>
              <a:r>
                <a:rPr lang="en-GB" sz="800">
                  <a:solidFill>
                    <a:schemeClr val="dk1"/>
                  </a:solidFill>
                  <a:latin typeface="Calibri"/>
                  <a:ea typeface="Calibri"/>
                  <a:cs typeface="Calibri"/>
                  <a:sym typeface="Calibri"/>
                </a:rPr>
                <a:t>product factories</a:t>
              </a:r>
              <a:endParaRPr/>
            </a:p>
          </p:txBody>
        </p:sp>
        <p:sp>
          <p:nvSpPr>
            <p:cNvPr id="249" name="Google Shape;249;p14"/>
            <p:cNvSpPr/>
            <p:nvPr/>
          </p:nvSpPr>
          <p:spPr>
            <a:xfrm>
              <a:off x="2113039" y="3166146"/>
              <a:ext cx="705963" cy="373225"/>
            </a:xfrm>
            <a:prstGeom prst="rect">
              <a:avLst/>
            </a:prstGeom>
            <a:solidFill>
              <a:schemeClr val="accent1"/>
            </a:solidFill>
            <a:ln cap="flat" cmpd="sng" w="12700">
              <a:solidFill>
                <a:srgbClr val="71794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800">
                  <a:solidFill>
                    <a:schemeClr val="dk1"/>
                  </a:solidFill>
                  <a:latin typeface="Calibri"/>
                  <a:ea typeface="Calibri"/>
                  <a:cs typeface="Calibri"/>
                  <a:sym typeface="Calibri"/>
                </a:rPr>
                <a:t>Timber</a:t>
              </a:r>
              <a:endParaRPr/>
            </a:p>
          </p:txBody>
        </p:sp>
        <p:cxnSp>
          <p:nvCxnSpPr>
            <p:cNvPr id="250" name="Google Shape;250;p14"/>
            <p:cNvCxnSpPr>
              <a:stCxn id="246" idx="3"/>
            </p:cNvCxnSpPr>
            <p:nvPr/>
          </p:nvCxnSpPr>
          <p:spPr>
            <a:xfrm>
              <a:off x="2819002" y="3824357"/>
              <a:ext cx="481800" cy="0"/>
            </a:xfrm>
            <a:prstGeom prst="straightConnector1">
              <a:avLst/>
            </a:prstGeom>
            <a:noFill/>
            <a:ln cap="flat" cmpd="sng" w="9525">
              <a:solidFill>
                <a:schemeClr val="accent1"/>
              </a:solidFill>
              <a:prstDash val="solid"/>
              <a:miter lim="800000"/>
              <a:headEnd len="sm" w="sm" type="none"/>
              <a:tailEnd len="med" w="med" type="triangle"/>
            </a:ln>
          </p:spPr>
        </p:cxnSp>
        <p:cxnSp>
          <p:nvCxnSpPr>
            <p:cNvPr id="251" name="Google Shape;251;p14"/>
            <p:cNvCxnSpPr/>
            <p:nvPr/>
          </p:nvCxnSpPr>
          <p:spPr>
            <a:xfrm>
              <a:off x="2700618" y="4216483"/>
              <a:ext cx="600265" cy="0"/>
            </a:xfrm>
            <a:prstGeom prst="straightConnector1">
              <a:avLst/>
            </a:prstGeom>
            <a:noFill/>
            <a:ln cap="flat" cmpd="sng" w="9525">
              <a:solidFill>
                <a:schemeClr val="accent1"/>
              </a:solidFill>
              <a:prstDash val="solid"/>
              <a:miter lim="800000"/>
              <a:headEnd len="sm" w="sm" type="none"/>
              <a:tailEnd len="med" w="med" type="triangle"/>
            </a:ln>
          </p:spPr>
        </p:cxnSp>
        <p:cxnSp>
          <p:nvCxnSpPr>
            <p:cNvPr id="252" name="Google Shape;252;p14"/>
            <p:cNvCxnSpPr>
              <a:stCxn id="249" idx="3"/>
            </p:cNvCxnSpPr>
            <p:nvPr/>
          </p:nvCxnSpPr>
          <p:spPr>
            <a:xfrm>
              <a:off x="2819002" y="3352759"/>
              <a:ext cx="481800" cy="0"/>
            </a:xfrm>
            <a:prstGeom prst="straightConnector1">
              <a:avLst/>
            </a:prstGeom>
            <a:noFill/>
            <a:ln cap="flat" cmpd="sng" w="9525">
              <a:solidFill>
                <a:schemeClr val="accent1"/>
              </a:solidFill>
              <a:prstDash val="solid"/>
              <a:miter lim="800000"/>
              <a:headEnd len="sm" w="sm" type="none"/>
              <a:tailEnd len="med" w="med" type="triangle"/>
            </a:ln>
          </p:spPr>
        </p:cxnSp>
        <p:sp>
          <p:nvSpPr>
            <p:cNvPr id="253" name="Google Shape;253;p14"/>
            <p:cNvSpPr/>
            <p:nvPr/>
          </p:nvSpPr>
          <p:spPr>
            <a:xfrm>
              <a:off x="3300883" y="4573541"/>
              <a:ext cx="2015617" cy="373225"/>
            </a:xfrm>
            <a:prstGeom prst="rect">
              <a:avLst/>
            </a:prstGeom>
            <a:solidFill>
              <a:srgbClr val="FFFF00"/>
            </a:solidFill>
            <a:ln cap="flat" cmpd="sng" w="12700">
              <a:solidFill>
                <a:srgbClr val="71794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800">
                  <a:solidFill>
                    <a:schemeClr val="dk1"/>
                  </a:solidFill>
                  <a:latin typeface="Calibri"/>
                  <a:ea typeface="Calibri"/>
                  <a:cs typeface="Calibri"/>
                  <a:sym typeface="Calibri"/>
                </a:rPr>
                <a:t>Traditional</a:t>
              </a:r>
              <a:endParaRPr/>
            </a:p>
            <a:p>
              <a:pPr indent="0" lvl="0" marL="0" marR="0" rtl="0" algn="ctr">
                <a:spcBef>
                  <a:spcPts val="0"/>
                </a:spcBef>
                <a:spcAft>
                  <a:spcPts val="0"/>
                </a:spcAft>
                <a:buNone/>
              </a:pPr>
              <a:r>
                <a:rPr lang="en-GB" sz="800">
                  <a:solidFill>
                    <a:schemeClr val="dk1"/>
                  </a:solidFill>
                  <a:latin typeface="Calibri"/>
                  <a:ea typeface="Calibri"/>
                  <a:cs typeface="Calibri"/>
                  <a:sym typeface="Calibri"/>
                </a:rPr>
                <a:t>site</a:t>
              </a:r>
              <a:endParaRPr/>
            </a:p>
          </p:txBody>
        </p:sp>
        <p:sp>
          <p:nvSpPr>
            <p:cNvPr id="254" name="Google Shape;254;p14"/>
            <p:cNvSpPr/>
            <p:nvPr/>
          </p:nvSpPr>
          <p:spPr>
            <a:xfrm>
              <a:off x="2113039" y="4080208"/>
              <a:ext cx="734961" cy="373225"/>
            </a:xfrm>
            <a:prstGeom prst="rect">
              <a:avLst/>
            </a:prstGeom>
            <a:solidFill>
              <a:schemeClr val="accent1"/>
            </a:solidFill>
            <a:ln cap="flat" cmpd="sng" w="12700">
              <a:solidFill>
                <a:srgbClr val="71794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700">
                  <a:solidFill>
                    <a:schemeClr val="dk1"/>
                  </a:solidFill>
                  <a:latin typeface="Calibri"/>
                  <a:ea typeface="Calibri"/>
                  <a:cs typeface="Calibri"/>
                  <a:sym typeface="Calibri"/>
                </a:rPr>
                <a:t>Ministry of the Environment material</a:t>
              </a:r>
              <a:endParaRPr/>
            </a:p>
          </p:txBody>
        </p:sp>
        <p:sp>
          <p:nvSpPr>
            <p:cNvPr id="255" name="Google Shape;255;p14"/>
            <p:cNvSpPr/>
            <p:nvPr/>
          </p:nvSpPr>
          <p:spPr>
            <a:xfrm>
              <a:off x="3300882" y="2666746"/>
              <a:ext cx="816127" cy="1739405"/>
            </a:xfrm>
            <a:prstGeom prst="rect">
              <a:avLst/>
            </a:prstGeom>
            <a:solidFill>
              <a:schemeClr val="accent1"/>
            </a:solidFill>
            <a:ln cap="flat" cmpd="sng" w="12700">
              <a:solidFill>
                <a:srgbClr val="71794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800">
                  <a:solidFill>
                    <a:schemeClr val="dk1"/>
                  </a:solidFill>
                  <a:latin typeface="Calibri"/>
                  <a:ea typeface="Calibri"/>
                  <a:cs typeface="Calibri"/>
                  <a:sym typeface="Calibri"/>
                </a:rPr>
                <a:t>Subcontracting on site</a:t>
              </a:r>
              <a:endParaRPr/>
            </a:p>
          </p:txBody>
        </p:sp>
        <p:cxnSp>
          <p:nvCxnSpPr>
            <p:cNvPr id="256" name="Google Shape;256;p14"/>
            <p:cNvCxnSpPr>
              <a:stCxn id="247" idx="3"/>
            </p:cNvCxnSpPr>
            <p:nvPr/>
          </p:nvCxnSpPr>
          <p:spPr>
            <a:xfrm>
              <a:off x="2819002" y="2859438"/>
              <a:ext cx="481800" cy="0"/>
            </a:xfrm>
            <a:prstGeom prst="straightConnector1">
              <a:avLst/>
            </a:prstGeom>
            <a:noFill/>
            <a:ln cap="flat" cmpd="sng" w="9525">
              <a:solidFill>
                <a:schemeClr val="accent1"/>
              </a:solidFill>
              <a:prstDash val="solid"/>
              <a:miter lim="800000"/>
              <a:headEnd len="sm" w="sm" type="none"/>
              <a:tailEnd len="med" w="med" type="triangle"/>
            </a:ln>
          </p:spPr>
        </p:cxnSp>
        <p:cxnSp>
          <p:nvCxnSpPr>
            <p:cNvPr id="257" name="Google Shape;257;p14"/>
            <p:cNvCxnSpPr/>
            <p:nvPr/>
          </p:nvCxnSpPr>
          <p:spPr>
            <a:xfrm>
              <a:off x="3921369" y="3555416"/>
              <a:ext cx="481881" cy="0"/>
            </a:xfrm>
            <a:prstGeom prst="straightConnector1">
              <a:avLst/>
            </a:prstGeom>
            <a:noFill/>
            <a:ln cap="flat" cmpd="sng" w="9525">
              <a:solidFill>
                <a:schemeClr val="accent1"/>
              </a:solidFill>
              <a:prstDash val="solid"/>
              <a:miter lim="800000"/>
              <a:headEnd len="sm" w="sm" type="none"/>
              <a:tailEnd len="med" w="med" type="triangle"/>
            </a:ln>
          </p:spPr>
        </p:cxnSp>
        <p:cxnSp>
          <p:nvCxnSpPr>
            <p:cNvPr id="258" name="Google Shape;258;p14"/>
            <p:cNvCxnSpPr/>
            <p:nvPr/>
          </p:nvCxnSpPr>
          <p:spPr>
            <a:xfrm>
              <a:off x="3300883" y="5174876"/>
              <a:ext cx="2037599" cy="0"/>
            </a:xfrm>
            <a:prstGeom prst="straightConnector1">
              <a:avLst/>
            </a:prstGeom>
            <a:noFill/>
            <a:ln cap="flat" cmpd="sng" w="19050">
              <a:solidFill>
                <a:schemeClr val="dk1"/>
              </a:solidFill>
              <a:prstDash val="solid"/>
              <a:miter lim="800000"/>
              <a:headEnd len="sm" w="sm" type="none"/>
              <a:tailEnd len="med" w="med" type="triangle"/>
            </a:ln>
          </p:spPr>
        </p:cxnSp>
        <p:sp>
          <p:nvSpPr>
            <p:cNvPr id="259" name="Google Shape;259;p14"/>
            <p:cNvSpPr txBox="1"/>
            <p:nvPr/>
          </p:nvSpPr>
          <p:spPr>
            <a:xfrm>
              <a:off x="3357283" y="5171332"/>
              <a:ext cx="1755609"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000">
                  <a:solidFill>
                    <a:schemeClr val="dk1"/>
                  </a:solidFill>
                  <a:latin typeface="Calibri"/>
                  <a:ea typeface="Calibri"/>
                  <a:cs typeface="Calibri"/>
                  <a:sym typeface="Calibri"/>
                </a:rPr>
                <a:t>Project duration on site 1.5 years</a:t>
              </a:r>
              <a:endParaRPr/>
            </a:p>
          </p:txBody>
        </p:sp>
        <p:sp>
          <p:nvSpPr>
            <p:cNvPr id="260" name="Google Shape;260;p14"/>
            <p:cNvSpPr/>
            <p:nvPr/>
          </p:nvSpPr>
          <p:spPr>
            <a:xfrm>
              <a:off x="7037951" y="3008533"/>
              <a:ext cx="620486" cy="373225"/>
            </a:xfrm>
            <a:prstGeom prst="rect">
              <a:avLst/>
            </a:prstGeom>
            <a:solidFill>
              <a:schemeClr val="accent1"/>
            </a:solidFill>
            <a:ln cap="flat" cmpd="sng" w="12700">
              <a:solidFill>
                <a:srgbClr val="71794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800">
                  <a:solidFill>
                    <a:schemeClr val="dk1"/>
                  </a:solidFill>
                  <a:latin typeface="Calibri"/>
                  <a:ea typeface="Calibri"/>
                  <a:cs typeface="Calibri"/>
                  <a:sym typeface="Calibri"/>
                </a:rPr>
                <a:t>Timber CLT etc.</a:t>
              </a:r>
              <a:endParaRPr/>
            </a:p>
          </p:txBody>
        </p:sp>
        <p:cxnSp>
          <p:nvCxnSpPr>
            <p:cNvPr id="261" name="Google Shape;261;p14"/>
            <p:cNvCxnSpPr>
              <a:stCxn id="260" idx="3"/>
              <a:endCxn id="236" idx="1"/>
            </p:cNvCxnSpPr>
            <p:nvPr/>
          </p:nvCxnSpPr>
          <p:spPr>
            <a:xfrm>
              <a:off x="7658437" y="3195146"/>
              <a:ext cx="193200" cy="900"/>
            </a:xfrm>
            <a:prstGeom prst="straightConnector1">
              <a:avLst/>
            </a:prstGeom>
            <a:noFill/>
            <a:ln cap="flat" cmpd="sng" w="9525">
              <a:solidFill>
                <a:schemeClr val="accent1"/>
              </a:solidFill>
              <a:prstDash val="solid"/>
              <a:miter lim="800000"/>
              <a:headEnd len="sm" w="sm" type="none"/>
              <a:tailEnd len="med" w="med" type="triangle"/>
            </a:ln>
          </p:spPr>
        </p:cxnSp>
        <p:sp>
          <p:nvSpPr>
            <p:cNvPr id="240" name="Google Shape;240;p14"/>
            <p:cNvSpPr/>
            <p:nvPr/>
          </p:nvSpPr>
          <p:spPr>
            <a:xfrm>
              <a:off x="8752511" y="2972766"/>
              <a:ext cx="646653" cy="1314690"/>
            </a:xfrm>
            <a:prstGeom prst="rect">
              <a:avLst/>
            </a:prstGeom>
            <a:solidFill>
              <a:schemeClr val="accent1"/>
            </a:solidFill>
            <a:ln cap="flat" cmpd="sng" w="12700">
              <a:solidFill>
                <a:srgbClr val="71794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800">
                  <a:solidFill>
                    <a:schemeClr val="dk1"/>
                  </a:solidFill>
                  <a:latin typeface="Calibri"/>
                  <a:ea typeface="Calibri"/>
                  <a:cs typeface="Calibri"/>
                  <a:sym typeface="Calibri"/>
                </a:rPr>
                <a:t>Installation on site</a:t>
              </a:r>
              <a:endParaRPr/>
            </a:p>
          </p:txBody>
        </p:sp>
        <p:cxnSp>
          <p:nvCxnSpPr>
            <p:cNvPr id="262" name="Google Shape;262;p14"/>
            <p:cNvCxnSpPr>
              <a:stCxn id="240" idx="3"/>
              <a:endCxn id="229" idx="1"/>
            </p:cNvCxnSpPr>
            <p:nvPr/>
          </p:nvCxnSpPr>
          <p:spPr>
            <a:xfrm>
              <a:off x="9399164" y="3630111"/>
              <a:ext cx="299100" cy="5100"/>
            </a:xfrm>
            <a:prstGeom prst="straightConnector1">
              <a:avLst/>
            </a:prstGeom>
            <a:noFill/>
            <a:ln cap="flat" cmpd="sng" w="9525">
              <a:solidFill>
                <a:schemeClr val="accent1"/>
              </a:solidFill>
              <a:prstDash val="solid"/>
              <a:miter lim="800000"/>
              <a:headEnd len="sm" w="sm" type="none"/>
              <a:tailEnd len="med" w="med" type="triangle"/>
            </a:ln>
          </p:spPr>
        </p:cxnSp>
        <p:cxnSp>
          <p:nvCxnSpPr>
            <p:cNvPr id="263" name="Google Shape;263;p14"/>
            <p:cNvCxnSpPr>
              <a:stCxn id="260" idx="3"/>
              <a:endCxn id="231" idx="0"/>
            </p:cNvCxnSpPr>
            <p:nvPr/>
          </p:nvCxnSpPr>
          <p:spPr>
            <a:xfrm>
              <a:off x="7658437" y="3195146"/>
              <a:ext cx="582600" cy="491700"/>
            </a:xfrm>
            <a:prstGeom prst="straightConnector1">
              <a:avLst/>
            </a:prstGeom>
            <a:noFill/>
            <a:ln cap="flat" cmpd="sng" w="9525">
              <a:solidFill>
                <a:schemeClr val="accent1"/>
              </a:solidFill>
              <a:prstDash val="solid"/>
              <a:miter lim="800000"/>
              <a:headEnd len="sm" w="sm" type="none"/>
              <a:tailEnd len="med" w="med" type="triangle"/>
            </a:ln>
          </p:spPr>
        </p:cxnSp>
        <p:cxnSp>
          <p:nvCxnSpPr>
            <p:cNvPr id="264" name="Google Shape;264;p14"/>
            <p:cNvCxnSpPr/>
            <p:nvPr/>
          </p:nvCxnSpPr>
          <p:spPr>
            <a:xfrm>
              <a:off x="7818307" y="5071814"/>
              <a:ext cx="2796594" cy="0"/>
            </a:xfrm>
            <a:prstGeom prst="straightConnector1">
              <a:avLst/>
            </a:prstGeom>
            <a:noFill/>
            <a:ln cap="flat" cmpd="sng" w="19050">
              <a:solidFill>
                <a:schemeClr val="dk1"/>
              </a:solidFill>
              <a:prstDash val="solid"/>
              <a:miter lim="800000"/>
              <a:headEnd len="sm" w="sm" type="none"/>
              <a:tailEnd len="med" w="med" type="triangle"/>
            </a:ln>
          </p:spPr>
        </p:cxnSp>
        <p:sp>
          <p:nvSpPr>
            <p:cNvPr id="265" name="Google Shape;265;p14"/>
            <p:cNvSpPr txBox="1"/>
            <p:nvPr/>
          </p:nvSpPr>
          <p:spPr>
            <a:xfrm>
              <a:off x="8628174" y="5091484"/>
              <a:ext cx="1175322" cy="24622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000">
                  <a:solidFill>
                    <a:schemeClr val="dk1"/>
                  </a:solidFill>
                  <a:latin typeface="Calibri"/>
                  <a:ea typeface="Calibri"/>
                  <a:cs typeface="Calibri"/>
                  <a:sym typeface="Calibri"/>
                </a:rPr>
                <a:t>Project duration 8 months</a:t>
              </a:r>
              <a:endParaRPr/>
            </a:p>
          </p:txBody>
        </p:sp>
      </p:grpSp>
      <p:sp>
        <p:nvSpPr>
          <p:cNvPr id="266" name="Google Shape;266;p14"/>
          <p:cNvSpPr txBox="1"/>
          <p:nvPr/>
        </p:nvSpPr>
        <p:spPr>
          <a:xfrm>
            <a:off x="1729457" y="5063639"/>
            <a:ext cx="7931595" cy="1477328"/>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Calibri"/>
                <a:ea typeface="Calibri"/>
                <a:cs typeface="Calibri"/>
                <a:sym typeface="Calibri"/>
              </a:rPr>
              <a:t>A large proportion of prefabricated elements significantly reduces lead time</a:t>
            </a:r>
            <a:endParaRPr/>
          </a:p>
          <a:p>
            <a:pPr indent="0" lvl="0" marL="0" marR="0" rtl="0" algn="l">
              <a:spcBef>
                <a:spcPts val="0"/>
              </a:spcBef>
              <a:spcAft>
                <a:spcPts val="0"/>
              </a:spcAft>
              <a:buNone/>
            </a:pPr>
            <a:r>
              <a:rPr lang="en-GB" sz="1800">
                <a:solidFill>
                  <a:schemeClr val="dk1"/>
                </a:solidFill>
                <a:latin typeface="Calibri"/>
                <a:ea typeface="Calibri"/>
                <a:cs typeface="Calibri"/>
                <a:sym typeface="Calibri"/>
              </a:rPr>
              <a:t>Time-related costs at the site decrease</a:t>
            </a:r>
            <a:endParaRPr/>
          </a:p>
          <a:p>
            <a:pPr indent="0" lvl="0" marL="0" marR="0" rtl="0" algn="l">
              <a:spcBef>
                <a:spcPts val="0"/>
              </a:spcBef>
              <a:spcAft>
                <a:spcPts val="0"/>
              </a:spcAft>
              <a:buNone/>
            </a:pPr>
            <a:r>
              <a:rPr lang="en-GB" sz="1800">
                <a:solidFill>
                  <a:schemeClr val="dk1"/>
                </a:solidFill>
                <a:latin typeface="Calibri"/>
                <a:ea typeface="Calibri"/>
                <a:cs typeface="Calibri"/>
                <a:sym typeface="Calibri"/>
              </a:rPr>
              <a:t>Logistics become easier especially in confined areas</a:t>
            </a:r>
            <a:endParaRPr/>
          </a:p>
          <a:p>
            <a:pPr indent="0" lvl="0" marL="0" marR="0" rtl="0" algn="l">
              <a:spcBef>
                <a:spcPts val="0"/>
              </a:spcBef>
              <a:spcAft>
                <a:spcPts val="0"/>
              </a:spcAft>
              <a:buNone/>
            </a:pPr>
            <a:r>
              <a:rPr lang="en-GB" sz="1800">
                <a:solidFill>
                  <a:schemeClr val="dk1"/>
                </a:solidFill>
                <a:latin typeface="Calibri"/>
                <a:ea typeface="Calibri"/>
                <a:cs typeface="Calibri"/>
                <a:sym typeface="Calibri"/>
              </a:rPr>
              <a:t>Much of the work is done in a dry and warm environment </a:t>
            </a:r>
            <a:endParaRPr/>
          </a:p>
          <a:p>
            <a:pPr indent="0" lvl="0" marL="0" marR="0" rtl="0" algn="l">
              <a:spcBef>
                <a:spcPts val="0"/>
              </a:spcBef>
              <a:spcAft>
                <a:spcPts val="0"/>
              </a:spcAft>
              <a:buNone/>
            </a:pPr>
            <a:r>
              <a:rPr lang="en-GB" sz="1800">
                <a:solidFill>
                  <a:schemeClr val="dk1"/>
                </a:solidFill>
                <a:latin typeface="Calibri"/>
                <a:ea typeface="Calibri"/>
                <a:cs typeface="Calibri"/>
                <a:sym typeface="Calibri"/>
              </a:rPr>
              <a:t> </a:t>
            </a:r>
            <a:endParaRPr/>
          </a:p>
        </p:txBody>
      </p:sp>
      <p:sp>
        <p:nvSpPr>
          <p:cNvPr id="267" name="Google Shape;267;p14"/>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Construction economy and project management – Industrial prefabrication</a:t>
            </a:r>
            <a:endParaRPr/>
          </a:p>
        </p:txBody>
      </p:sp>
      <p:sp>
        <p:nvSpPr>
          <p:cNvPr id="268" name="Google Shape;268;p14"/>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15"/>
          <p:cNvSpPr txBox="1"/>
          <p:nvPr>
            <p:ph type="title"/>
          </p:nvPr>
        </p:nvSpPr>
        <p:spPr>
          <a:xfrm>
            <a:off x="325289" y="2672413"/>
            <a:ext cx="11553959" cy="1255532"/>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4400"/>
              <a:buFont typeface="Calibri"/>
              <a:buNone/>
            </a:pPr>
            <a:r>
              <a:rPr lang="en-GB"/>
              <a:t>Factory, layout, processes – basics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Prefabrication factory</a:t>
            </a:r>
            <a:endParaRPr/>
          </a:p>
        </p:txBody>
      </p:sp>
      <p:sp>
        <p:nvSpPr>
          <p:cNvPr id="279" name="Google Shape;279;p1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GB"/>
              <a:t>What is a prefabrication factory</a:t>
            </a:r>
            <a:endParaRPr/>
          </a:p>
          <a:p>
            <a:pPr indent="-228600" lvl="1" marL="685800" rtl="0" algn="l">
              <a:lnSpc>
                <a:spcPct val="90000"/>
              </a:lnSpc>
              <a:spcBef>
                <a:spcPts val="500"/>
              </a:spcBef>
              <a:spcAft>
                <a:spcPts val="0"/>
              </a:spcAft>
              <a:buClr>
                <a:schemeClr val="dk1"/>
              </a:buClr>
              <a:buSzPts val="2400"/>
              <a:buChar char="•"/>
            </a:pPr>
            <a:r>
              <a:rPr lang="en-GB"/>
              <a:t>Factory specialising in the manufacture of prefabricated box units or large elements</a:t>
            </a:r>
            <a:endParaRPr/>
          </a:p>
          <a:p>
            <a:pPr indent="-228600" lvl="1" marL="685800" rtl="0" algn="l">
              <a:lnSpc>
                <a:spcPct val="90000"/>
              </a:lnSpc>
              <a:spcBef>
                <a:spcPts val="500"/>
              </a:spcBef>
              <a:spcAft>
                <a:spcPts val="0"/>
              </a:spcAft>
              <a:buClr>
                <a:schemeClr val="dk1"/>
              </a:buClr>
              <a:buSzPts val="2400"/>
              <a:buChar char="•"/>
            </a:pPr>
            <a:r>
              <a:rPr lang="en-GB"/>
              <a:t>Assembles material flows and completes the final assembly </a:t>
            </a:r>
            <a:endParaRPr/>
          </a:p>
          <a:p>
            <a:pPr indent="-228600" lvl="1" marL="685800" rtl="0" algn="l">
              <a:lnSpc>
                <a:spcPct val="90000"/>
              </a:lnSpc>
              <a:spcBef>
                <a:spcPts val="500"/>
              </a:spcBef>
              <a:spcAft>
                <a:spcPts val="0"/>
              </a:spcAft>
              <a:buClr>
                <a:schemeClr val="dk1"/>
              </a:buClr>
              <a:buSzPts val="2400"/>
              <a:buChar char="•"/>
            </a:pPr>
            <a:r>
              <a:rPr lang="en-GB"/>
              <a:t>Products to the site as ready as possible</a:t>
            </a:r>
            <a:endParaRPr/>
          </a:p>
          <a:p>
            <a:pPr indent="-228600" lvl="2" marL="1143000" rtl="0" algn="l">
              <a:lnSpc>
                <a:spcPct val="90000"/>
              </a:lnSpc>
              <a:spcBef>
                <a:spcPts val="500"/>
              </a:spcBef>
              <a:spcAft>
                <a:spcPts val="0"/>
              </a:spcAft>
              <a:buClr>
                <a:schemeClr val="dk1"/>
              </a:buClr>
              <a:buSzPts val="2000"/>
              <a:buChar char="•"/>
            </a:pPr>
            <a:r>
              <a:rPr lang="en-GB"/>
              <a:t>For example, aiming to deliver box unit elements "closed" so that there is little need to visit them during the work site phase</a:t>
            </a:r>
            <a:endParaRPr/>
          </a:p>
        </p:txBody>
      </p:sp>
      <p:sp>
        <p:nvSpPr>
          <p:cNvPr id="280" name="Google Shape;280;p16"/>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GB"/>
              <a:t>‹#›</a:t>
            </a:fld>
            <a:endParaRPr/>
          </a:p>
        </p:txBody>
      </p:sp>
      <p:sp>
        <p:nvSpPr>
          <p:cNvPr id="281" name="Google Shape;281;p16"/>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Construction economy and project management – Industrial prefabrication</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1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On factory layout principles </a:t>
            </a:r>
            <a:endParaRPr/>
          </a:p>
        </p:txBody>
      </p:sp>
      <p:sp>
        <p:nvSpPr>
          <p:cNvPr id="287" name="Google Shape;287;p1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228600" lvl="0" marL="228600" rtl="0" algn="l">
              <a:lnSpc>
                <a:spcPct val="107000"/>
              </a:lnSpc>
              <a:spcBef>
                <a:spcPts val="0"/>
              </a:spcBef>
              <a:spcAft>
                <a:spcPts val="0"/>
              </a:spcAft>
              <a:buClr>
                <a:schemeClr val="dk1"/>
              </a:buClr>
              <a:buSzPts val="2400"/>
              <a:buChar char="•"/>
            </a:pPr>
            <a:r>
              <a:rPr lang="en-GB" sz="2400">
                <a:latin typeface="Calibri"/>
                <a:ea typeface="Calibri"/>
                <a:cs typeface="Calibri"/>
                <a:sym typeface="Calibri"/>
              </a:rPr>
              <a:t>The best methods and principles learned from other industries should be applied in the production of box unit elements. The manufacturing process must be streamlined and it is a good idea to organise it into a production line. Why a production line and not a cell? The production line has significant benefits: </a:t>
            </a:r>
            <a:endParaRPr/>
          </a:p>
          <a:p>
            <a:pPr indent="-228600" lvl="1" marL="685800" rtl="0" algn="l">
              <a:lnSpc>
                <a:spcPct val="107000"/>
              </a:lnSpc>
              <a:spcBef>
                <a:spcPts val="1500"/>
              </a:spcBef>
              <a:spcAft>
                <a:spcPts val="0"/>
              </a:spcAft>
              <a:buClr>
                <a:schemeClr val="dk1"/>
              </a:buClr>
              <a:buSzPts val="2000"/>
              <a:buChar char="•"/>
            </a:pPr>
            <a:r>
              <a:rPr lang="en-GB" sz="2000">
                <a:latin typeface="Calibri"/>
                <a:ea typeface="Calibri"/>
                <a:cs typeface="Calibri"/>
                <a:sym typeface="Calibri"/>
              </a:rPr>
              <a:t>The material flow to the manufacturing stations (internal logistics) is thinner than in the cell model, as only the materials of one work phase are needed. Next to the line workstation, parts for the next element can be prefabricated and delivered while the previous element is still being assembled. </a:t>
            </a:r>
            <a:endParaRPr/>
          </a:p>
          <a:p>
            <a:pPr indent="-228600" lvl="1" marL="685800" rtl="0" algn="l">
              <a:lnSpc>
                <a:spcPct val="107000"/>
              </a:lnSpc>
              <a:spcBef>
                <a:spcPts val="500"/>
              </a:spcBef>
              <a:spcAft>
                <a:spcPts val="0"/>
              </a:spcAft>
              <a:buClr>
                <a:schemeClr val="dk1"/>
              </a:buClr>
              <a:buSzPts val="2000"/>
              <a:buChar char="•"/>
            </a:pPr>
            <a:r>
              <a:rPr lang="en-GB" sz="2000">
                <a:latin typeface="Calibri"/>
                <a:ea typeface="Calibri"/>
                <a:cs typeface="Calibri"/>
                <a:sym typeface="Calibri"/>
              </a:rPr>
              <a:t>The work phase-specific organisation makes it possible for the personnel to specialise in the phase in question and thus reduce the learning time. The phases can also be developed and machined one phase at a time. Machines are not required for each cell, but only for the appropriate phase. </a:t>
            </a:r>
            <a:endParaRPr/>
          </a:p>
        </p:txBody>
      </p:sp>
      <p:sp>
        <p:nvSpPr>
          <p:cNvPr id="288" name="Google Shape;288;p17"/>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GB"/>
              <a:t>‹#›</a:t>
            </a:fld>
            <a:endParaRPr/>
          </a:p>
        </p:txBody>
      </p:sp>
      <p:sp>
        <p:nvSpPr>
          <p:cNvPr id="289" name="Google Shape;289;p17"/>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Construction economy and project management – Industrial prefabrication</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On factory layout principles</a:t>
            </a:r>
            <a:endParaRPr/>
          </a:p>
        </p:txBody>
      </p:sp>
      <p:sp>
        <p:nvSpPr>
          <p:cNvPr id="295" name="Google Shape;295;p1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Autofit/>
          </a:bodyPr>
          <a:lstStyle/>
          <a:p>
            <a:pPr indent="-228600" lvl="1" marL="685800" rtl="0" algn="l">
              <a:lnSpc>
                <a:spcPct val="107000"/>
              </a:lnSpc>
              <a:spcBef>
                <a:spcPts val="0"/>
              </a:spcBef>
              <a:spcAft>
                <a:spcPts val="0"/>
              </a:spcAft>
              <a:buClr>
                <a:schemeClr val="dk1"/>
              </a:buClr>
              <a:buSzPts val="1800"/>
              <a:buChar char="•"/>
            </a:pPr>
            <a:r>
              <a:rPr lang="en-GB" sz="1800"/>
              <a:t>A multi-phase line can be calibrated to the chosen takt time</a:t>
            </a:r>
            <a:endParaRPr/>
          </a:p>
          <a:p>
            <a:pPr indent="-228600" lvl="2" marL="1143000" rtl="0" algn="l">
              <a:lnSpc>
                <a:spcPct val="107000"/>
              </a:lnSpc>
              <a:spcBef>
                <a:spcPts val="500"/>
              </a:spcBef>
              <a:spcAft>
                <a:spcPts val="0"/>
              </a:spcAft>
              <a:buClr>
                <a:schemeClr val="dk1"/>
              </a:buClr>
              <a:buSzPts val="1400"/>
              <a:buChar char="•"/>
            </a:pPr>
            <a:r>
              <a:rPr lang="en-GB" sz="1400"/>
              <a:t>Takt time refers to the working time in one work phase, not the working hours, but the duration of the phase:</a:t>
            </a:r>
            <a:r>
              <a:rPr lang="en-GB" sz="1400">
                <a:latin typeface="Calibri"/>
                <a:ea typeface="Calibri"/>
                <a:cs typeface="Calibri"/>
                <a:sym typeface="Calibri"/>
              </a:rPr>
              <a:t> As a simplified example, if there are 8 hours of work at the kitchen installation point and 2 people are working on it, we get a 4-hour takt time. This requires good work planning whenever a new site is started. The elements are likely to vary according to the target, so the people and work phases of the line must be adjusted.</a:t>
            </a:r>
            <a:endParaRPr/>
          </a:p>
          <a:p>
            <a:pPr indent="-228600" lvl="1" marL="685800" rtl="0" algn="l">
              <a:lnSpc>
                <a:spcPct val="107000"/>
              </a:lnSpc>
              <a:spcBef>
                <a:spcPts val="500"/>
              </a:spcBef>
              <a:spcAft>
                <a:spcPts val="0"/>
              </a:spcAft>
              <a:buClr>
                <a:schemeClr val="dk1"/>
              </a:buClr>
              <a:buSzPts val="1800"/>
              <a:buChar char="•"/>
            </a:pPr>
            <a:r>
              <a:rPr lang="en-GB" sz="1800">
                <a:latin typeface="Calibri"/>
                <a:ea typeface="Calibri"/>
                <a:cs typeface="Calibri"/>
                <a:sym typeface="Calibri"/>
              </a:rPr>
              <a:t>The yield of a takt timed and balanced line is highly predictable. For example, with a four-hour takt time, a finished and wrapped element comes out of the hall every four hours. </a:t>
            </a:r>
            <a:endParaRPr/>
          </a:p>
          <a:p>
            <a:pPr indent="-228600" lvl="1" marL="685800" rtl="0" algn="l">
              <a:lnSpc>
                <a:spcPct val="107000"/>
              </a:lnSpc>
              <a:spcBef>
                <a:spcPts val="500"/>
              </a:spcBef>
              <a:spcAft>
                <a:spcPts val="0"/>
              </a:spcAft>
              <a:buClr>
                <a:schemeClr val="dk1"/>
              </a:buClr>
              <a:buSzPts val="1800"/>
              <a:buChar char="•"/>
            </a:pPr>
            <a:r>
              <a:rPr lang="en-GB" sz="1800">
                <a:latin typeface="Calibri"/>
                <a:ea typeface="Calibri"/>
                <a:cs typeface="Calibri"/>
                <a:sym typeface="Calibri"/>
              </a:rPr>
              <a:t>A hall with doors at both ends of the hall can also be used in the line model. In practice, moving box unit elements past each other would be difficult and the work phase would be unnecessary.</a:t>
            </a:r>
            <a:endParaRPr/>
          </a:p>
          <a:p>
            <a:pPr indent="-228600" lvl="0" marL="228600" rtl="0" algn="l">
              <a:lnSpc>
                <a:spcPct val="90000"/>
              </a:lnSpc>
              <a:spcBef>
                <a:spcPts val="1800"/>
              </a:spcBef>
              <a:spcAft>
                <a:spcPts val="0"/>
              </a:spcAft>
              <a:buClr>
                <a:schemeClr val="dk1"/>
              </a:buClr>
              <a:buSzPts val="2000"/>
              <a:buChar char="•"/>
            </a:pPr>
            <a:r>
              <a:rPr lang="en-GB" sz="2000">
                <a:latin typeface="Calibri"/>
                <a:ea typeface="Calibri"/>
                <a:cs typeface="Calibri"/>
                <a:sym typeface="Calibri"/>
              </a:rPr>
              <a:t>When we plan and use a production line, the contents, durations of the work phases and the techniques used in the work methods and their development must be known exactly, as the line needs to be adjusted to some extent as the elements change. </a:t>
            </a:r>
            <a:endParaRPr/>
          </a:p>
        </p:txBody>
      </p:sp>
      <p:sp>
        <p:nvSpPr>
          <p:cNvPr id="296" name="Google Shape;296;p18"/>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GB"/>
              <a:t>‹#›</a:t>
            </a:fld>
            <a:endParaRPr/>
          </a:p>
        </p:txBody>
      </p:sp>
      <p:sp>
        <p:nvSpPr>
          <p:cNvPr id="297" name="Google Shape;297;p18"/>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Construction economy and project management – Industrial prefabrication</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1" name="Shape 301"/>
        <p:cNvGrpSpPr/>
        <p:nvPr/>
      </p:nvGrpSpPr>
      <p:grpSpPr>
        <a:xfrm>
          <a:off x="0" y="0"/>
          <a:ext cx="0" cy="0"/>
          <a:chOff x="0" y="0"/>
          <a:chExt cx="0" cy="0"/>
        </a:xfrm>
      </p:grpSpPr>
      <p:sp>
        <p:nvSpPr>
          <p:cNvPr id="302" name="Google Shape;302;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An example of a work phase in the production of a box unit element</a:t>
            </a:r>
            <a:endParaRPr/>
          </a:p>
        </p:txBody>
      </p:sp>
      <p:grpSp>
        <p:nvGrpSpPr>
          <p:cNvPr id="303" name="Google Shape;303;p19"/>
          <p:cNvGrpSpPr/>
          <p:nvPr/>
        </p:nvGrpSpPr>
        <p:grpSpPr>
          <a:xfrm>
            <a:off x="447040" y="2323038"/>
            <a:ext cx="8898562" cy="3574842"/>
            <a:chOff x="1137920" y="1850598"/>
            <a:chExt cx="8898562" cy="3574842"/>
          </a:xfrm>
        </p:grpSpPr>
        <p:sp>
          <p:nvSpPr>
            <p:cNvPr id="304" name="Google Shape;304;p19"/>
            <p:cNvSpPr/>
            <p:nvPr/>
          </p:nvSpPr>
          <p:spPr>
            <a:xfrm>
              <a:off x="4937760" y="3810001"/>
              <a:ext cx="579120" cy="594359"/>
            </a:xfrm>
            <a:prstGeom prst="curvedDownArrow">
              <a:avLst>
                <a:gd fmla="val 25000" name="adj1"/>
                <a:gd fmla="val 50000" name="adj2"/>
                <a:gd fmla="val 25000" name="adj3"/>
              </a:avLst>
            </a:prstGeom>
            <a:solidFill>
              <a:schemeClr val="accent1"/>
            </a:solidFill>
            <a:ln cap="flat" cmpd="sng" w="12700">
              <a:solidFill>
                <a:srgbClr val="71794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305" name="Google Shape;305;p19"/>
            <p:cNvSpPr txBox="1"/>
            <p:nvPr/>
          </p:nvSpPr>
          <p:spPr>
            <a:xfrm>
              <a:off x="5409901" y="3886954"/>
              <a:ext cx="83849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Calibri"/>
                  <a:ea typeface="Calibri"/>
                  <a:cs typeface="Calibri"/>
                  <a:sym typeface="Calibri"/>
                </a:rPr>
                <a:t>Turning</a:t>
              </a:r>
              <a:endParaRPr/>
            </a:p>
          </p:txBody>
        </p:sp>
        <p:sp>
          <p:nvSpPr>
            <p:cNvPr id="306" name="Google Shape;306;p19"/>
            <p:cNvSpPr/>
            <p:nvPr/>
          </p:nvSpPr>
          <p:spPr>
            <a:xfrm>
              <a:off x="4145280" y="2717800"/>
              <a:ext cx="2103120" cy="848360"/>
            </a:xfrm>
            <a:prstGeom prst="rect">
              <a:avLst/>
            </a:prstGeom>
            <a:solidFill>
              <a:schemeClr val="accent1"/>
            </a:solidFill>
            <a:ln cap="flat" cmpd="sng" w="12700">
              <a:solidFill>
                <a:srgbClr val="71794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800">
                  <a:solidFill>
                    <a:schemeClr val="lt1"/>
                  </a:solidFill>
                  <a:latin typeface="Calibri"/>
                  <a:ea typeface="Calibri"/>
                  <a:cs typeface="Calibri"/>
                  <a:sym typeface="Calibri"/>
                </a:rPr>
                <a:t>Wall station 1</a:t>
              </a:r>
              <a:endParaRPr/>
            </a:p>
          </p:txBody>
        </p:sp>
        <p:sp>
          <p:nvSpPr>
            <p:cNvPr id="307" name="Google Shape;307;p19"/>
            <p:cNvSpPr/>
            <p:nvPr/>
          </p:nvSpPr>
          <p:spPr>
            <a:xfrm>
              <a:off x="4145280" y="4577080"/>
              <a:ext cx="2103120" cy="848360"/>
            </a:xfrm>
            <a:prstGeom prst="rect">
              <a:avLst/>
            </a:prstGeom>
            <a:solidFill>
              <a:schemeClr val="accent1"/>
            </a:solidFill>
            <a:ln cap="flat" cmpd="sng" w="12700">
              <a:solidFill>
                <a:srgbClr val="71794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800">
                  <a:solidFill>
                    <a:schemeClr val="lt1"/>
                  </a:solidFill>
                  <a:latin typeface="Calibri"/>
                  <a:ea typeface="Calibri"/>
                  <a:cs typeface="Calibri"/>
                  <a:sym typeface="Calibri"/>
                </a:rPr>
                <a:t>Wall station 2</a:t>
              </a:r>
              <a:endParaRPr/>
            </a:p>
          </p:txBody>
        </p:sp>
        <p:sp>
          <p:nvSpPr>
            <p:cNvPr id="308" name="Google Shape;308;p19"/>
            <p:cNvSpPr txBox="1"/>
            <p:nvPr/>
          </p:nvSpPr>
          <p:spPr>
            <a:xfrm>
              <a:off x="1137920" y="2764552"/>
              <a:ext cx="2316480" cy="738664"/>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GB" sz="1400">
                  <a:solidFill>
                    <a:schemeClr val="dk1"/>
                  </a:solidFill>
                  <a:latin typeface="Calibri"/>
                  <a:ea typeface="Calibri"/>
                  <a:cs typeface="Calibri"/>
                  <a:sym typeface="Calibri"/>
                </a:rPr>
                <a:t>Pre-machined CLT elements in order of installation</a:t>
              </a:r>
              <a:endParaRPr/>
            </a:p>
          </p:txBody>
        </p:sp>
        <p:sp>
          <p:nvSpPr>
            <p:cNvPr id="309" name="Google Shape;309;p19"/>
            <p:cNvSpPr txBox="1"/>
            <p:nvPr/>
          </p:nvSpPr>
          <p:spPr>
            <a:xfrm>
              <a:off x="1137920" y="4803913"/>
              <a:ext cx="2316480" cy="307777"/>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GB" sz="1400">
                  <a:solidFill>
                    <a:schemeClr val="dk1"/>
                  </a:solidFill>
                  <a:latin typeface="Calibri"/>
                  <a:ea typeface="Calibri"/>
                  <a:cs typeface="Calibri"/>
                  <a:sym typeface="Calibri"/>
                </a:rPr>
                <a:t>Finished window elements</a:t>
              </a:r>
              <a:endParaRPr/>
            </a:p>
          </p:txBody>
        </p:sp>
        <p:sp>
          <p:nvSpPr>
            <p:cNvPr id="310" name="Google Shape;310;p19"/>
            <p:cNvSpPr txBox="1"/>
            <p:nvPr/>
          </p:nvSpPr>
          <p:spPr>
            <a:xfrm>
              <a:off x="4145280" y="1850598"/>
              <a:ext cx="2241550" cy="738664"/>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GB" sz="1400">
                  <a:solidFill>
                    <a:schemeClr val="dk1"/>
                  </a:solidFill>
                  <a:latin typeface="Calibri"/>
                  <a:ea typeface="Calibri"/>
                  <a:cs typeface="Calibri"/>
                  <a:sym typeface="Calibri"/>
                </a:rPr>
                <a:t>Cable harnesses and other electrical parts, small accessories</a:t>
              </a:r>
              <a:endParaRPr/>
            </a:p>
          </p:txBody>
        </p:sp>
        <p:sp>
          <p:nvSpPr>
            <p:cNvPr id="311" name="Google Shape;311;p19"/>
            <p:cNvSpPr/>
            <p:nvPr/>
          </p:nvSpPr>
          <p:spPr>
            <a:xfrm>
              <a:off x="3505200" y="3017520"/>
              <a:ext cx="589280" cy="203200"/>
            </a:xfrm>
            <a:prstGeom prst="rightArrow">
              <a:avLst>
                <a:gd fmla="val 50000" name="adj1"/>
                <a:gd fmla="val 50000" name="adj2"/>
              </a:avLst>
            </a:prstGeom>
            <a:solidFill>
              <a:schemeClr val="accent1"/>
            </a:solidFill>
            <a:ln cap="flat" cmpd="sng" w="12700">
              <a:solidFill>
                <a:srgbClr val="71794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2" name="Google Shape;312;p19"/>
            <p:cNvSpPr/>
            <p:nvPr/>
          </p:nvSpPr>
          <p:spPr>
            <a:xfrm>
              <a:off x="3505200" y="4856202"/>
              <a:ext cx="589280" cy="203200"/>
            </a:xfrm>
            <a:prstGeom prst="rightArrow">
              <a:avLst>
                <a:gd fmla="val 50000" name="adj1"/>
                <a:gd fmla="val 50000" name="adj2"/>
              </a:avLst>
            </a:prstGeom>
            <a:solidFill>
              <a:schemeClr val="accent1"/>
            </a:solidFill>
            <a:ln cap="flat" cmpd="sng" w="12700">
              <a:solidFill>
                <a:srgbClr val="71794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3" name="Google Shape;313;p19"/>
            <p:cNvSpPr txBox="1"/>
            <p:nvPr/>
          </p:nvSpPr>
          <p:spPr>
            <a:xfrm>
              <a:off x="1137920" y="2092494"/>
              <a:ext cx="2316480" cy="523220"/>
            </a:xfrm>
            <a:prstGeom prst="rect">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GB" sz="1400">
                  <a:solidFill>
                    <a:schemeClr val="dk1"/>
                  </a:solidFill>
                  <a:latin typeface="Calibri"/>
                  <a:ea typeface="Calibri"/>
                  <a:cs typeface="Calibri"/>
                  <a:sym typeface="Calibri"/>
                </a:rPr>
                <a:t>Pre-cut gypsum or other surface plates</a:t>
              </a:r>
              <a:endParaRPr/>
            </a:p>
          </p:txBody>
        </p:sp>
        <p:sp>
          <p:nvSpPr>
            <p:cNvPr id="314" name="Google Shape;314;p19"/>
            <p:cNvSpPr/>
            <p:nvPr/>
          </p:nvSpPr>
          <p:spPr>
            <a:xfrm rot="2526241">
              <a:off x="3492203" y="2562244"/>
              <a:ext cx="589280" cy="203200"/>
            </a:xfrm>
            <a:prstGeom prst="rightArrow">
              <a:avLst>
                <a:gd fmla="val 50000" name="adj1"/>
                <a:gd fmla="val 50000" name="adj2"/>
              </a:avLst>
            </a:prstGeom>
            <a:solidFill>
              <a:schemeClr val="accent1"/>
            </a:solidFill>
            <a:ln cap="flat" cmpd="sng" w="12700">
              <a:solidFill>
                <a:srgbClr val="71794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5" name="Google Shape;315;p19"/>
            <p:cNvSpPr/>
            <p:nvPr/>
          </p:nvSpPr>
          <p:spPr>
            <a:xfrm>
              <a:off x="6644640" y="4899660"/>
              <a:ext cx="589280" cy="203200"/>
            </a:xfrm>
            <a:prstGeom prst="rightArrow">
              <a:avLst>
                <a:gd fmla="val 50000" name="adj1"/>
                <a:gd fmla="val 50000" name="adj2"/>
              </a:avLst>
            </a:prstGeom>
            <a:solidFill>
              <a:schemeClr val="accent1"/>
            </a:solidFill>
            <a:ln cap="flat" cmpd="sng" w="12700">
              <a:solidFill>
                <a:srgbClr val="71794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6" name="Google Shape;316;p19"/>
            <p:cNvSpPr txBox="1"/>
            <p:nvPr/>
          </p:nvSpPr>
          <p:spPr>
            <a:xfrm>
              <a:off x="7360621" y="4811533"/>
              <a:ext cx="267586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Calibri"/>
                  <a:ea typeface="Calibri"/>
                  <a:cs typeface="Calibri"/>
                  <a:sym typeface="Calibri"/>
                </a:rPr>
                <a:t>To next phase</a:t>
              </a:r>
              <a:endParaRPr/>
            </a:p>
          </p:txBody>
        </p:sp>
      </p:grpSp>
      <p:pic>
        <p:nvPicPr>
          <p:cNvPr id="317" name="Google Shape;317;p19"/>
          <p:cNvPicPr preferRelativeResize="0"/>
          <p:nvPr/>
        </p:nvPicPr>
        <p:blipFill rotWithShape="1">
          <a:blip r:embed="rId3">
            <a:alphaModFix/>
          </a:blip>
          <a:srcRect b="0" l="0" r="0" t="0"/>
          <a:stretch/>
        </p:blipFill>
        <p:spPr>
          <a:xfrm>
            <a:off x="6176823" y="1940626"/>
            <a:ext cx="5394722" cy="3002147"/>
          </a:xfrm>
          <a:prstGeom prst="rect">
            <a:avLst/>
          </a:prstGeom>
          <a:noFill/>
          <a:ln>
            <a:noFill/>
          </a:ln>
        </p:spPr>
      </p:pic>
      <p:sp>
        <p:nvSpPr>
          <p:cNvPr id="318" name="Google Shape;318;p19"/>
          <p:cNvSpPr txBox="1"/>
          <p:nvPr>
            <p:ph idx="11" type="ftr"/>
          </p:nvPr>
        </p:nvSpPr>
        <p:spPr>
          <a:xfrm>
            <a:off x="838200" y="6334918"/>
            <a:ext cx="5189738"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Construction economy and project management – Industrial prefabrication</a:t>
            </a:r>
            <a:endParaRPr/>
          </a:p>
        </p:txBody>
      </p:sp>
      <p:sp>
        <p:nvSpPr>
          <p:cNvPr id="319" name="Google Shape;319;p19"/>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2"/>
          <p:cNvSpPr txBox="1"/>
          <p:nvPr>
            <p:ph idx="1" type="body"/>
          </p:nvPr>
        </p:nvSpPr>
        <p:spPr>
          <a:xfrm>
            <a:off x="1749365" y="963559"/>
            <a:ext cx="3737100" cy="309600"/>
          </a:xfrm>
          <a:prstGeom prst="rect">
            <a:avLst/>
          </a:prstGeom>
          <a:noFill/>
          <a:ln>
            <a:noFill/>
          </a:ln>
        </p:spPr>
        <p:txBody>
          <a:bodyPr anchorCtr="0" anchor="b" bIns="45700" lIns="91425" spcFirstLastPara="1" rIns="91425" wrap="square" tIns="45700">
            <a:normAutofit fontScale="85000" lnSpcReduction="20000"/>
          </a:bodyPr>
          <a:lstStyle/>
          <a:p>
            <a:pPr indent="0" lvl="0" marL="0" rtl="0" algn="l">
              <a:lnSpc>
                <a:spcPct val="90000"/>
              </a:lnSpc>
              <a:spcBef>
                <a:spcPts val="0"/>
              </a:spcBef>
              <a:spcAft>
                <a:spcPts val="0"/>
              </a:spcAft>
              <a:buClr>
                <a:schemeClr val="dk1"/>
              </a:buClr>
              <a:buSzPct val="100000"/>
              <a:buNone/>
            </a:pPr>
            <a:r>
              <a:rPr lang="en-GB"/>
              <a:t>Origin of the materials</a:t>
            </a:r>
            <a:endParaRPr/>
          </a:p>
        </p:txBody>
      </p:sp>
      <p:sp>
        <p:nvSpPr>
          <p:cNvPr id="125" name="Google Shape;125;p2"/>
          <p:cNvSpPr txBox="1"/>
          <p:nvPr>
            <p:ph idx="2" type="body"/>
          </p:nvPr>
        </p:nvSpPr>
        <p:spPr>
          <a:xfrm>
            <a:off x="805064" y="1706422"/>
            <a:ext cx="5157900" cy="36846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Clr>
                <a:schemeClr val="dk1"/>
              </a:buClr>
              <a:buSzPts val="2800"/>
              <a:buFont typeface="Arial"/>
              <a:buNone/>
            </a:pPr>
            <a:r>
              <a:rPr lang="en-GB" sz="1600"/>
              <a:t>These learning materials for industrial wood construction have been prepared in a project led by Puuinfo Oy in 2021–2022. Also involved in the project were </a:t>
            </a:r>
            <a:endParaRPr/>
          </a:p>
          <a:p>
            <a:pPr indent="-355600" lvl="0" marL="647700" rtl="0" algn="l">
              <a:lnSpc>
                <a:spcPct val="115000"/>
              </a:lnSpc>
              <a:spcBef>
                <a:spcPts val="1700"/>
              </a:spcBef>
              <a:spcAft>
                <a:spcPts val="0"/>
              </a:spcAft>
              <a:buClr>
                <a:srgbClr val="272117"/>
              </a:buClr>
              <a:buSzPts val="2000"/>
              <a:buChar char="●"/>
            </a:pPr>
            <a:r>
              <a:rPr lang="en-GB" sz="1600"/>
              <a:t>Lappia Vocational College,</a:t>
            </a:r>
            <a:endParaRPr/>
          </a:p>
          <a:p>
            <a:pPr indent="-355600" lvl="0" marL="647700" rtl="0" algn="l">
              <a:lnSpc>
                <a:spcPct val="115000"/>
              </a:lnSpc>
              <a:spcBef>
                <a:spcPts val="0"/>
              </a:spcBef>
              <a:spcAft>
                <a:spcPts val="0"/>
              </a:spcAft>
              <a:buClr>
                <a:srgbClr val="272117"/>
              </a:buClr>
              <a:buSzPts val="2000"/>
              <a:buChar char="●"/>
            </a:pPr>
            <a:r>
              <a:rPr lang="en-GB" sz="1600"/>
              <a:t>TTS-Työtehoseura ry</a:t>
            </a:r>
            <a:endParaRPr sz="1600"/>
          </a:p>
          <a:p>
            <a:pPr indent="-355600" lvl="0" marL="647700" rtl="0" algn="l">
              <a:lnSpc>
                <a:spcPct val="115000"/>
              </a:lnSpc>
              <a:spcBef>
                <a:spcPts val="0"/>
              </a:spcBef>
              <a:spcAft>
                <a:spcPts val="0"/>
              </a:spcAft>
              <a:buClr>
                <a:srgbClr val="272117"/>
              </a:buClr>
              <a:buSzPts val="2000"/>
              <a:buChar char="●"/>
            </a:pPr>
            <a:r>
              <a:rPr lang="en-GB" sz="1600"/>
              <a:t>South-Eastern Finland University of Applied Sciences,</a:t>
            </a:r>
            <a:endParaRPr/>
          </a:p>
          <a:p>
            <a:pPr indent="-355600" lvl="0" marL="647700" rtl="0" algn="l">
              <a:lnSpc>
                <a:spcPct val="115000"/>
              </a:lnSpc>
              <a:spcBef>
                <a:spcPts val="0"/>
              </a:spcBef>
              <a:spcAft>
                <a:spcPts val="0"/>
              </a:spcAft>
              <a:buClr>
                <a:srgbClr val="272117"/>
              </a:buClr>
              <a:buSzPts val="2000"/>
              <a:buChar char="●"/>
            </a:pPr>
            <a:r>
              <a:rPr lang="en-GB" sz="1600"/>
              <a:t>Metropolia University of Applied Sciences,</a:t>
            </a:r>
            <a:endParaRPr/>
          </a:p>
          <a:p>
            <a:pPr indent="-355600" lvl="0" marL="647700" rtl="0" algn="l">
              <a:lnSpc>
                <a:spcPct val="115000"/>
              </a:lnSpc>
              <a:spcBef>
                <a:spcPts val="0"/>
              </a:spcBef>
              <a:spcAft>
                <a:spcPts val="0"/>
              </a:spcAft>
              <a:buClr>
                <a:srgbClr val="272117"/>
              </a:buClr>
              <a:buSzPts val="2000"/>
              <a:buChar char="●"/>
            </a:pPr>
            <a:r>
              <a:rPr lang="en-GB" sz="1600"/>
              <a:t>Jyväskylä University of Applied Sciences,</a:t>
            </a:r>
            <a:endParaRPr/>
          </a:p>
          <a:p>
            <a:pPr indent="-355600" lvl="0" marL="647700" marR="0" rtl="0" algn="l">
              <a:lnSpc>
                <a:spcPct val="115000"/>
              </a:lnSpc>
              <a:spcBef>
                <a:spcPts val="0"/>
              </a:spcBef>
              <a:spcAft>
                <a:spcPts val="0"/>
              </a:spcAft>
              <a:buClr>
                <a:srgbClr val="272117"/>
              </a:buClr>
              <a:buSzPts val="2000"/>
              <a:buChar char="●"/>
            </a:pPr>
            <a:r>
              <a:rPr lang="en-GB" sz="1600"/>
              <a:t>University of Tampere, and</a:t>
            </a:r>
            <a:endParaRPr/>
          </a:p>
          <a:p>
            <a:pPr indent="-355600" lvl="0" marL="647700" marR="0" rtl="0" algn="l">
              <a:lnSpc>
                <a:spcPct val="115000"/>
              </a:lnSpc>
              <a:spcBef>
                <a:spcPts val="0"/>
              </a:spcBef>
              <a:spcAft>
                <a:spcPts val="0"/>
              </a:spcAft>
              <a:buClr>
                <a:srgbClr val="272117"/>
              </a:buClr>
              <a:buSzPts val="2000"/>
              <a:buChar char="●"/>
            </a:pPr>
            <a:r>
              <a:rPr lang="en-GB" sz="1600"/>
              <a:t>Federation of the Finnish Woodworking Industries Puutuoteteollisuus ry</a:t>
            </a:r>
            <a:endParaRPr sz="1600"/>
          </a:p>
          <a:p>
            <a:pPr indent="0" lvl="0" marL="0" rtl="0" algn="l">
              <a:lnSpc>
                <a:spcPct val="115000"/>
              </a:lnSpc>
              <a:spcBef>
                <a:spcPts val="1700"/>
              </a:spcBef>
              <a:spcAft>
                <a:spcPts val="0"/>
              </a:spcAft>
              <a:buSzPts val="1800"/>
              <a:buNone/>
            </a:pPr>
            <a:r>
              <a:rPr lang="en-GB" sz="1600"/>
              <a:t>The project was funded by the Ministry of the Environment. </a:t>
            </a:r>
            <a:endParaRPr/>
          </a:p>
          <a:p>
            <a:pPr indent="0" lvl="0" marL="0" rtl="0" algn="l">
              <a:lnSpc>
                <a:spcPct val="90000"/>
              </a:lnSpc>
              <a:spcBef>
                <a:spcPts val="4200"/>
              </a:spcBef>
              <a:spcAft>
                <a:spcPts val="0"/>
              </a:spcAft>
              <a:buClr>
                <a:schemeClr val="lt2"/>
              </a:buClr>
              <a:buSzPts val="2400"/>
              <a:buNone/>
            </a:pPr>
            <a:r>
              <a:t/>
            </a:r>
            <a:endParaRPr sz="1600"/>
          </a:p>
        </p:txBody>
      </p:sp>
      <p:sp>
        <p:nvSpPr>
          <p:cNvPr id="126" name="Google Shape;126;p2"/>
          <p:cNvSpPr txBox="1"/>
          <p:nvPr>
            <p:ph idx="3" type="body"/>
          </p:nvPr>
        </p:nvSpPr>
        <p:spPr>
          <a:xfrm>
            <a:off x="6485234" y="1706422"/>
            <a:ext cx="5183100" cy="3684600"/>
          </a:xfrm>
          <a:prstGeom prst="rect">
            <a:avLst/>
          </a:prstGeom>
          <a:noFill/>
          <a:ln>
            <a:noFill/>
          </a:ln>
        </p:spPr>
        <p:txBody>
          <a:bodyPr anchorCtr="0" anchor="t" bIns="45700" lIns="91425" spcFirstLastPara="1" rIns="91425" wrap="square" tIns="45700">
            <a:normAutofit fontScale="92500" lnSpcReduction="10000"/>
          </a:bodyPr>
          <a:lstStyle/>
          <a:p>
            <a:pPr indent="0" lvl="0" marL="0" rtl="0" algn="l">
              <a:lnSpc>
                <a:spcPct val="90000"/>
              </a:lnSpc>
              <a:spcBef>
                <a:spcPts val="0"/>
              </a:spcBef>
              <a:spcAft>
                <a:spcPts val="0"/>
              </a:spcAft>
              <a:buClr>
                <a:schemeClr val="dk1"/>
              </a:buClr>
              <a:buSzPct val="151351"/>
              <a:buNone/>
            </a:pPr>
            <a:r>
              <a:rPr lang="en-GB" sz="2000"/>
              <a:t>The materials are intended to be used as extensively as possible in industrial wood construction education and studies.</a:t>
            </a:r>
            <a:endParaRPr/>
          </a:p>
          <a:p>
            <a:pPr indent="0" lvl="0" marL="0" rtl="0" algn="l">
              <a:lnSpc>
                <a:spcPct val="90000"/>
              </a:lnSpc>
              <a:spcBef>
                <a:spcPts val="0"/>
              </a:spcBef>
              <a:spcAft>
                <a:spcPts val="0"/>
              </a:spcAft>
              <a:buClr>
                <a:schemeClr val="dk1"/>
              </a:buClr>
              <a:buSzPct val="151351"/>
              <a:buNone/>
            </a:pPr>
            <a:r>
              <a:t/>
            </a:r>
            <a:endParaRPr sz="2000"/>
          </a:p>
          <a:p>
            <a:pPr indent="0" lvl="0" marL="0" rtl="0" algn="l">
              <a:lnSpc>
                <a:spcPct val="90000"/>
              </a:lnSpc>
              <a:spcBef>
                <a:spcPts val="0"/>
              </a:spcBef>
              <a:spcAft>
                <a:spcPts val="0"/>
              </a:spcAft>
              <a:buClr>
                <a:schemeClr val="dk1"/>
              </a:buClr>
              <a:buSzPct val="151351"/>
              <a:buNone/>
            </a:pPr>
            <a:r>
              <a:rPr lang="en-GB" sz="2000"/>
              <a:t>The materials are released under the Creative Commons licence Attribution-ShareAlike (CC BY-SA), which requires that the author be properly credited when the materials are used and that derivative works may only be distributed under the same licence as the original work.</a:t>
            </a:r>
            <a:endParaRPr/>
          </a:p>
          <a:p>
            <a:pPr indent="0" lvl="0" marL="0" rtl="0" algn="l">
              <a:lnSpc>
                <a:spcPct val="90000"/>
              </a:lnSpc>
              <a:spcBef>
                <a:spcPts val="0"/>
              </a:spcBef>
              <a:spcAft>
                <a:spcPts val="0"/>
              </a:spcAft>
              <a:buClr>
                <a:schemeClr val="dk1"/>
              </a:buClr>
              <a:buSzPct val="151351"/>
              <a:buNone/>
            </a:pPr>
            <a:r>
              <a:t/>
            </a:r>
            <a:endParaRPr sz="2000"/>
          </a:p>
          <a:p>
            <a:pPr indent="0" lvl="0" marL="0" rtl="0" algn="l">
              <a:lnSpc>
                <a:spcPct val="90000"/>
              </a:lnSpc>
              <a:spcBef>
                <a:spcPts val="0"/>
              </a:spcBef>
              <a:spcAft>
                <a:spcPts val="0"/>
              </a:spcAft>
              <a:buClr>
                <a:schemeClr val="dk1"/>
              </a:buClr>
              <a:buSzPct val="151351"/>
              <a:buNone/>
            </a:pPr>
            <a:r>
              <a:rPr lang="en-GB" sz="2000"/>
              <a:t>The original materials and any updates to them by Puuinfo will be published on the Library of Open Educational Resources website (aoe.fi) and the Puuinfo.fi website. </a:t>
            </a:r>
            <a:endParaRPr/>
          </a:p>
        </p:txBody>
      </p:sp>
      <p:sp>
        <p:nvSpPr>
          <p:cNvPr id="127" name="Google Shape;127;p2"/>
          <p:cNvSpPr txBox="1"/>
          <p:nvPr>
            <p:ph idx="4" type="body"/>
          </p:nvPr>
        </p:nvSpPr>
        <p:spPr>
          <a:xfrm>
            <a:off x="7457613" y="959551"/>
            <a:ext cx="3737100" cy="309600"/>
          </a:xfrm>
          <a:prstGeom prst="rect">
            <a:avLst/>
          </a:prstGeom>
          <a:noFill/>
          <a:ln>
            <a:noFill/>
          </a:ln>
        </p:spPr>
        <p:txBody>
          <a:bodyPr anchorCtr="0" anchor="b" bIns="45700" lIns="91425" spcFirstLastPara="1" rIns="91425" wrap="square" tIns="45700">
            <a:normAutofit fontScale="85000" lnSpcReduction="20000"/>
          </a:bodyPr>
          <a:lstStyle/>
          <a:p>
            <a:pPr indent="0" lvl="0" marL="0" rtl="0" algn="l">
              <a:lnSpc>
                <a:spcPct val="90000"/>
              </a:lnSpc>
              <a:spcBef>
                <a:spcPts val="0"/>
              </a:spcBef>
              <a:spcAft>
                <a:spcPts val="0"/>
              </a:spcAft>
              <a:buClr>
                <a:schemeClr val="dk1"/>
              </a:buClr>
              <a:buSzPct val="100000"/>
              <a:buNone/>
            </a:pPr>
            <a:r>
              <a:rPr lang="en-GB"/>
              <a:t>Use of the materials</a:t>
            </a:r>
            <a:endParaRPr/>
          </a:p>
        </p:txBody>
      </p:sp>
      <p:sp>
        <p:nvSpPr>
          <p:cNvPr id="128" name="Google Shape;128;p2"/>
          <p:cNvSpPr txBox="1"/>
          <p:nvPr>
            <p:ph idx="11" type="ftr"/>
          </p:nvPr>
        </p:nvSpPr>
        <p:spPr>
          <a:xfrm>
            <a:off x="838200" y="6334918"/>
            <a:ext cx="4114800" cy="365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888888"/>
              </a:buClr>
              <a:buSzPts val="1400"/>
              <a:buFont typeface="Calibri"/>
              <a:buNone/>
            </a:pPr>
            <a:r>
              <a:rPr lang="en-GB"/>
              <a:t>Construction economy and project management – Industrial prefabrication</a:t>
            </a:r>
            <a:endParaRPr/>
          </a:p>
        </p:txBody>
      </p:sp>
      <p:sp>
        <p:nvSpPr>
          <p:cNvPr id="129" name="Google Shape;129;p2"/>
          <p:cNvSpPr txBox="1"/>
          <p:nvPr>
            <p:ph idx="12" type="sldNum"/>
          </p:nvPr>
        </p:nvSpPr>
        <p:spPr>
          <a:xfrm>
            <a:off x="11044362" y="182562"/>
            <a:ext cx="644100" cy="3819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lt1"/>
              </a:buClr>
              <a:buSzPts val="1400"/>
              <a:buFont typeface="Calibri"/>
              <a:buNone/>
            </a:pPr>
            <a:fld id="{00000000-1234-1234-1234-123412341234}" type="slidenum">
              <a:rPr lang="en-GB"/>
              <a:t>‹#›</a:t>
            </a:fld>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Interpretation of the wall example</a:t>
            </a:r>
            <a:endParaRPr/>
          </a:p>
        </p:txBody>
      </p:sp>
      <p:sp>
        <p:nvSpPr>
          <p:cNvPr id="325" name="Google Shape;325;p2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fontScale="85000" lnSpcReduction="20000"/>
          </a:bodyPr>
          <a:lstStyle/>
          <a:p>
            <a:pPr indent="-228600" lvl="0" marL="228600" rtl="0" algn="l">
              <a:lnSpc>
                <a:spcPct val="90000"/>
              </a:lnSpc>
              <a:spcBef>
                <a:spcPts val="0"/>
              </a:spcBef>
              <a:spcAft>
                <a:spcPts val="0"/>
              </a:spcAft>
              <a:buClr>
                <a:schemeClr val="dk1"/>
              </a:buClr>
              <a:buSzPct val="100000"/>
              <a:buChar char="•"/>
            </a:pPr>
            <a:r>
              <a:rPr lang="en-GB"/>
              <a:t>The working hours in the example are indicative</a:t>
            </a:r>
            <a:endParaRPr/>
          </a:p>
          <a:p>
            <a:pPr indent="-228600" lvl="0" marL="228600" rtl="0" algn="l">
              <a:lnSpc>
                <a:spcPct val="90000"/>
              </a:lnSpc>
              <a:spcBef>
                <a:spcPts val="1000"/>
              </a:spcBef>
              <a:spcAft>
                <a:spcPts val="0"/>
              </a:spcAft>
              <a:buClr>
                <a:schemeClr val="dk1"/>
              </a:buClr>
              <a:buSzPct val="100000"/>
              <a:buChar char="•"/>
            </a:pPr>
            <a:r>
              <a:rPr lang="en-GB"/>
              <a:t>1 station uses 68 minutes, 2 stations 40. The phases are not entirely balanced</a:t>
            </a:r>
            <a:endParaRPr/>
          </a:p>
          <a:p>
            <a:pPr indent="-228600" lvl="0" marL="228600" rtl="0" algn="l">
              <a:lnSpc>
                <a:spcPct val="90000"/>
              </a:lnSpc>
              <a:spcBef>
                <a:spcPts val="1000"/>
              </a:spcBef>
              <a:spcAft>
                <a:spcPts val="0"/>
              </a:spcAft>
              <a:buClr>
                <a:schemeClr val="dk1"/>
              </a:buClr>
              <a:buSzPct val="100000"/>
              <a:buChar char="•"/>
            </a:pPr>
            <a:r>
              <a:rPr lang="en-GB"/>
              <a:t>The box unit element requires four walls =&gt; the takt time is set to 4h =&gt; all four walls must pass through these workstations within four hours</a:t>
            </a:r>
            <a:endParaRPr/>
          </a:p>
          <a:p>
            <a:pPr indent="-228600" lvl="0" marL="228600" rtl="0" algn="l">
              <a:lnSpc>
                <a:spcPct val="90000"/>
              </a:lnSpc>
              <a:spcBef>
                <a:spcPts val="1000"/>
              </a:spcBef>
              <a:spcAft>
                <a:spcPts val="0"/>
              </a:spcAft>
              <a:buClr>
                <a:schemeClr val="dk1"/>
              </a:buClr>
              <a:buSzPct val="100000"/>
              <a:buChar char="•"/>
            </a:pPr>
            <a:r>
              <a:rPr lang="en-GB"/>
              <a:t>How to allocate resources?</a:t>
            </a:r>
            <a:endParaRPr/>
          </a:p>
          <a:p>
            <a:pPr indent="-228600" lvl="1" marL="685800" rtl="0" algn="l">
              <a:lnSpc>
                <a:spcPct val="90000"/>
              </a:lnSpc>
              <a:spcBef>
                <a:spcPts val="500"/>
              </a:spcBef>
              <a:spcAft>
                <a:spcPts val="0"/>
              </a:spcAft>
              <a:buClr>
                <a:schemeClr val="dk1"/>
              </a:buClr>
              <a:buSzPct val="100000"/>
              <a:buChar char="•"/>
            </a:pPr>
            <a:r>
              <a:rPr lang="en-GB"/>
              <a:t>Four walls of 108 mins *4 = 432 mins</a:t>
            </a:r>
            <a:endParaRPr/>
          </a:p>
          <a:p>
            <a:pPr indent="-228600" lvl="1" marL="685800" rtl="0" algn="l">
              <a:lnSpc>
                <a:spcPct val="90000"/>
              </a:lnSpc>
              <a:spcBef>
                <a:spcPts val="500"/>
              </a:spcBef>
              <a:spcAft>
                <a:spcPts val="0"/>
              </a:spcAft>
              <a:buClr>
                <a:schemeClr val="dk1"/>
              </a:buClr>
              <a:buSzPct val="100000"/>
              <a:buChar char="•"/>
            </a:pPr>
            <a:r>
              <a:rPr lang="en-GB"/>
              <a:t>Three-person work input over 4h = 3*4*60 = 720 mins</a:t>
            </a:r>
            <a:endParaRPr/>
          </a:p>
          <a:p>
            <a:pPr indent="-228600" lvl="1" marL="685800" rtl="0" algn="l">
              <a:lnSpc>
                <a:spcPct val="90000"/>
              </a:lnSpc>
              <a:spcBef>
                <a:spcPts val="500"/>
              </a:spcBef>
              <a:spcAft>
                <a:spcPts val="0"/>
              </a:spcAft>
              <a:buClr>
                <a:schemeClr val="dk1"/>
              </a:buClr>
              <a:buSzPct val="100000"/>
              <a:buChar char="•"/>
            </a:pPr>
            <a:r>
              <a:rPr lang="en-GB"/>
              <a:t>As the work phases are slightly unbalanced, it is probably worth setting up a team of three for these two phases, and two could be too little</a:t>
            </a:r>
            <a:endParaRPr/>
          </a:p>
          <a:p>
            <a:pPr indent="-228600" lvl="1" marL="685800" rtl="0" algn="l">
              <a:lnSpc>
                <a:spcPct val="90000"/>
              </a:lnSpc>
              <a:spcBef>
                <a:spcPts val="500"/>
              </a:spcBef>
              <a:spcAft>
                <a:spcPts val="0"/>
              </a:spcAft>
              <a:buClr>
                <a:schemeClr val="dk1"/>
              </a:buClr>
              <a:buSzPct val="100000"/>
              <a:buChar char="•"/>
            </a:pPr>
            <a:r>
              <a:rPr lang="en-GB"/>
              <a:t>There is still room for adjustments and a reasonable amount of time left to manage disruptions</a:t>
            </a:r>
            <a:endParaRPr/>
          </a:p>
          <a:p>
            <a:pPr indent="-228600" lvl="1" marL="685800" rtl="0" algn="l">
              <a:lnSpc>
                <a:spcPct val="90000"/>
              </a:lnSpc>
              <a:spcBef>
                <a:spcPts val="500"/>
              </a:spcBef>
              <a:spcAft>
                <a:spcPts val="0"/>
              </a:spcAft>
              <a:buClr>
                <a:schemeClr val="dk1"/>
              </a:buClr>
              <a:buSzPct val="100000"/>
              <a:buChar char="•"/>
            </a:pPr>
            <a:r>
              <a:rPr lang="en-GB"/>
              <a:t>When the work phase develops, the number of persons may be decreased</a:t>
            </a:r>
            <a:endParaRPr/>
          </a:p>
          <a:p>
            <a:pPr indent="-228600" lvl="1" marL="685800" rtl="0" algn="l">
              <a:lnSpc>
                <a:spcPct val="90000"/>
              </a:lnSpc>
              <a:spcBef>
                <a:spcPts val="500"/>
              </a:spcBef>
              <a:spcAft>
                <a:spcPts val="0"/>
              </a:spcAft>
              <a:buClr>
                <a:schemeClr val="dk1"/>
              </a:buClr>
              <a:buSzPct val="100000"/>
              <a:buChar char="•"/>
            </a:pPr>
            <a:r>
              <a:rPr lang="en-GB"/>
              <a:t>When you develop this work phase, different tasks can be speeded up or made easier or even eliminated altogether, which also reduces the required working hours. </a:t>
            </a:r>
            <a:endParaRPr/>
          </a:p>
          <a:p>
            <a:pPr indent="-99059" lvl="1" marL="685800" rtl="0" algn="l">
              <a:lnSpc>
                <a:spcPct val="90000"/>
              </a:lnSpc>
              <a:spcBef>
                <a:spcPts val="500"/>
              </a:spcBef>
              <a:spcAft>
                <a:spcPts val="0"/>
              </a:spcAft>
              <a:buClr>
                <a:schemeClr val="dk1"/>
              </a:buClr>
              <a:buSzPct val="100000"/>
              <a:buNone/>
            </a:pPr>
            <a:r>
              <a:t/>
            </a:r>
            <a:endParaRPr/>
          </a:p>
        </p:txBody>
      </p:sp>
      <p:sp>
        <p:nvSpPr>
          <p:cNvPr id="326" name="Google Shape;326;p20"/>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GB"/>
              <a:t>‹#›</a:t>
            </a:fld>
            <a:endParaRPr/>
          </a:p>
        </p:txBody>
      </p:sp>
      <p:sp>
        <p:nvSpPr>
          <p:cNvPr id="327" name="Google Shape;327;p20"/>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Construction economy and project management – Industrial prefabrication</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200"/>
              <a:buFont typeface="Calibri"/>
              <a:buNone/>
            </a:pPr>
            <a:r>
              <a:rPr lang="en-GB" sz="3200"/>
              <a:t>Capacity calculation across the factory</a:t>
            </a:r>
            <a:endParaRPr/>
          </a:p>
        </p:txBody>
      </p:sp>
      <p:sp>
        <p:nvSpPr>
          <p:cNvPr id="333" name="Google Shape;333;p21"/>
          <p:cNvSpPr txBox="1"/>
          <p:nvPr>
            <p:ph idx="1" type="body"/>
          </p:nvPr>
        </p:nvSpPr>
        <p:spPr>
          <a:xfrm>
            <a:off x="838200" y="1329124"/>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1600"/>
              <a:buChar char="•"/>
            </a:pPr>
            <a:r>
              <a:rPr lang="en-GB" sz="1600"/>
              <a:t>The previously proposed principle of two work phases is extended to cover the entire manufacturing process</a:t>
            </a:r>
            <a:endParaRPr/>
          </a:p>
          <a:p>
            <a:pPr indent="-228600" lvl="0" marL="228600" rtl="0" algn="l">
              <a:lnSpc>
                <a:spcPct val="90000"/>
              </a:lnSpc>
              <a:spcBef>
                <a:spcPts val="1000"/>
              </a:spcBef>
              <a:spcAft>
                <a:spcPts val="0"/>
              </a:spcAft>
              <a:buClr>
                <a:schemeClr val="dk1"/>
              </a:buClr>
              <a:buSzPts val="1600"/>
              <a:buChar char="•"/>
            </a:pPr>
            <a:r>
              <a:rPr lang="en-GB" sz="1600"/>
              <a:t>The same principles can be applied to calculate the amount of work on the entire line</a:t>
            </a:r>
            <a:endParaRPr/>
          </a:p>
          <a:p>
            <a:pPr indent="-228600" lvl="1" marL="685800" rtl="0" algn="l">
              <a:lnSpc>
                <a:spcPct val="90000"/>
              </a:lnSpc>
              <a:spcBef>
                <a:spcPts val="500"/>
              </a:spcBef>
              <a:spcAft>
                <a:spcPts val="0"/>
              </a:spcAft>
              <a:buClr>
                <a:schemeClr val="dk1"/>
              </a:buClr>
              <a:buSzPts val="1600"/>
              <a:buChar char="•"/>
            </a:pPr>
            <a:r>
              <a:rPr lang="en-GB" sz="1600"/>
              <a:t>Just note that sometimes "machine time" is critical, for example in the machining of CLT plates, etc., this depends on the technology used.</a:t>
            </a:r>
            <a:endParaRPr/>
          </a:p>
          <a:p>
            <a:pPr indent="-228600" lvl="0" marL="228600" rtl="0" algn="l">
              <a:lnSpc>
                <a:spcPct val="90000"/>
              </a:lnSpc>
              <a:spcBef>
                <a:spcPts val="1000"/>
              </a:spcBef>
              <a:spcAft>
                <a:spcPts val="0"/>
              </a:spcAft>
              <a:buClr>
                <a:schemeClr val="dk1"/>
              </a:buClr>
              <a:buSzPts val="1600"/>
              <a:buChar char="•"/>
            </a:pPr>
            <a:r>
              <a:rPr lang="en-GB" sz="1600"/>
              <a:t>We make an effort to compensate for the differences between the different work phases in work cycle time</a:t>
            </a:r>
            <a:endParaRPr/>
          </a:p>
          <a:p>
            <a:pPr indent="-228600" lvl="1" marL="685800" rtl="0" algn="l">
              <a:lnSpc>
                <a:spcPct val="90000"/>
              </a:lnSpc>
              <a:spcBef>
                <a:spcPts val="500"/>
              </a:spcBef>
              <a:spcAft>
                <a:spcPts val="0"/>
              </a:spcAft>
              <a:buClr>
                <a:schemeClr val="dk1"/>
              </a:buClr>
              <a:buSzPts val="1600"/>
              <a:buChar char="•"/>
            </a:pPr>
            <a:r>
              <a:rPr lang="en-GB" sz="1600"/>
              <a:t>The line is balanced</a:t>
            </a:r>
            <a:endParaRPr/>
          </a:p>
          <a:p>
            <a:pPr indent="-228600" lvl="1" marL="685800" rtl="0" algn="l">
              <a:lnSpc>
                <a:spcPct val="90000"/>
              </a:lnSpc>
              <a:spcBef>
                <a:spcPts val="500"/>
              </a:spcBef>
              <a:spcAft>
                <a:spcPts val="0"/>
              </a:spcAft>
              <a:buClr>
                <a:schemeClr val="dk1"/>
              </a:buClr>
              <a:buSzPts val="1600"/>
              <a:buChar char="•"/>
            </a:pPr>
            <a:r>
              <a:rPr lang="en-GB" sz="1600"/>
              <a:t>Phases with the longest working hours are typically the first items to be examined</a:t>
            </a:r>
            <a:endParaRPr/>
          </a:p>
          <a:p>
            <a:pPr indent="-76200" lvl="1" marL="685800" rtl="0" algn="l">
              <a:lnSpc>
                <a:spcPct val="90000"/>
              </a:lnSpc>
              <a:spcBef>
                <a:spcPts val="500"/>
              </a:spcBef>
              <a:spcAft>
                <a:spcPts val="0"/>
              </a:spcAft>
              <a:buClr>
                <a:schemeClr val="dk1"/>
              </a:buClr>
              <a:buSzPts val="2400"/>
              <a:buNone/>
            </a:pPr>
            <a:r>
              <a:t/>
            </a:r>
            <a:endParaRPr/>
          </a:p>
        </p:txBody>
      </p:sp>
      <p:sp>
        <p:nvSpPr>
          <p:cNvPr id="334" name="Google Shape;334;p21"/>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GB"/>
              <a:t>‹#›</a:t>
            </a:fld>
            <a:endParaRPr/>
          </a:p>
        </p:txBody>
      </p:sp>
      <p:sp>
        <p:nvSpPr>
          <p:cNvPr id="335" name="Google Shape;335;p21"/>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Construction economy and project management – Industrial prefabrication</a:t>
            </a:r>
            <a:endParaRPr/>
          </a:p>
        </p:txBody>
      </p:sp>
      <p:pic>
        <p:nvPicPr>
          <p:cNvPr id="336" name="Google Shape;336;p21"/>
          <p:cNvPicPr preferRelativeResize="0"/>
          <p:nvPr/>
        </p:nvPicPr>
        <p:blipFill rotWithShape="1">
          <a:blip r:embed="rId3">
            <a:alphaModFix/>
          </a:blip>
          <a:srcRect b="0" l="0" r="0" t="0"/>
          <a:stretch/>
        </p:blipFill>
        <p:spPr>
          <a:xfrm>
            <a:off x="1869512" y="3382464"/>
            <a:ext cx="7191222" cy="3073476"/>
          </a:xfrm>
          <a:prstGeom prst="rect">
            <a:avLst/>
          </a:prstGeom>
          <a:noFill/>
          <a:ln>
            <a:noFill/>
          </a:ln>
        </p:spPr>
      </p:pic>
      <p:sp>
        <p:nvSpPr>
          <p:cNvPr id="337" name="Google Shape;337;p21"/>
          <p:cNvSpPr/>
          <p:nvPr/>
        </p:nvSpPr>
        <p:spPr>
          <a:xfrm>
            <a:off x="8523001" y="4060824"/>
            <a:ext cx="144749" cy="4155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GB" sz="270">
                <a:solidFill>
                  <a:schemeClr val="lt1"/>
                </a:solidFill>
                <a:latin typeface="Calibri"/>
                <a:ea typeface="Calibri"/>
                <a:cs typeface="Calibri"/>
                <a:sym typeface="Calibri"/>
              </a:rPr>
              <a:t>Packaging</a:t>
            </a:r>
            <a:endParaRPr/>
          </a:p>
        </p:txBody>
      </p:sp>
      <p:sp>
        <p:nvSpPr>
          <p:cNvPr id="338" name="Google Shape;338;p21"/>
          <p:cNvSpPr/>
          <p:nvPr/>
        </p:nvSpPr>
        <p:spPr>
          <a:xfrm>
            <a:off x="8577770" y="4534693"/>
            <a:ext cx="304293" cy="4155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GB" sz="270">
                <a:solidFill>
                  <a:schemeClr val="lt1"/>
                </a:solidFill>
                <a:latin typeface="Calibri"/>
                <a:ea typeface="Calibri"/>
                <a:cs typeface="Calibri"/>
                <a:sym typeface="Calibri"/>
              </a:rPr>
              <a:t>Packaging materials</a:t>
            </a:r>
            <a:endParaRPr/>
          </a:p>
        </p:txBody>
      </p:sp>
      <p:sp>
        <p:nvSpPr>
          <p:cNvPr id="339" name="Google Shape;339;p21"/>
          <p:cNvSpPr/>
          <p:nvPr/>
        </p:nvSpPr>
        <p:spPr>
          <a:xfrm>
            <a:off x="8049133" y="4588002"/>
            <a:ext cx="304293" cy="4155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GB" sz="270">
                <a:solidFill>
                  <a:schemeClr val="lt1"/>
                </a:solidFill>
                <a:latin typeface="Calibri"/>
                <a:ea typeface="Calibri"/>
                <a:cs typeface="Calibri"/>
                <a:sym typeface="Calibri"/>
              </a:rPr>
              <a:t>Window sills</a:t>
            </a:r>
            <a:endParaRPr/>
          </a:p>
        </p:txBody>
      </p:sp>
      <p:sp>
        <p:nvSpPr>
          <p:cNvPr id="340" name="Google Shape;340;p21"/>
          <p:cNvSpPr/>
          <p:nvPr/>
        </p:nvSpPr>
        <p:spPr>
          <a:xfrm>
            <a:off x="7863113" y="4043344"/>
            <a:ext cx="371250" cy="831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GB" sz="270">
                <a:solidFill>
                  <a:schemeClr val="lt1"/>
                </a:solidFill>
                <a:latin typeface="Calibri"/>
                <a:ea typeface="Calibri"/>
                <a:cs typeface="Calibri"/>
                <a:sym typeface="Calibri"/>
              </a:rPr>
              <a:t>Finishing and delivery</a:t>
            </a:r>
            <a:endParaRPr/>
          </a:p>
          <a:p>
            <a:pPr indent="0" lvl="0" marL="0" marR="0" rtl="0" algn="l">
              <a:spcBef>
                <a:spcPts val="0"/>
              </a:spcBef>
              <a:spcAft>
                <a:spcPts val="0"/>
              </a:spcAft>
              <a:buNone/>
            </a:pPr>
            <a:r>
              <a:rPr lang="en-GB" sz="270">
                <a:solidFill>
                  <a:schemeClr val="lt1"/>
                </a:solidFill>
                <a:latin typeface="Calibri"/>
                <a:ea typeface="Calibri"/>
                <a:cs typeface="Calibri"/>
                <a:sym typeface="Calibri"/>
              </a:rPr>
              <a:t>External work</a:t>
            </a:r>
            <a:endParaRPr/>
          </a:p>
        </p:txBody>
      </p:sp>
      <p:sp>
        <p:nvSpPr>
          <p:cNvPr id="341" name="Google Shape;341;p21"/>
          <p:cNvSpPr/>
          <p:nvPr/>
        </p:nvSpPr>
        <p:spPr>
          <a:xfrm>
            <a:off x="7807840" y="4570697"/>
            <a:ext cx="202686" cy="4155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GB" sz="270">
                <a:solidFill>
                  <a:schemeClr val="lt1"/>
                </a:solidFill>
                <a:latin typeface="Calibri"/>
                <a:ea typeface="Calibri"/>
                <a:cs typeface="Calibri"/>
                <a:sym typeface="Calibri"/>
              </a:rPr>
              <a:t>HVAC materials</a:t>
            </a:r>
            <a:endParaRPr/>
          </a:p>
        </p:txBody>
      </p:sp>
      <p:sp>
        <p:nvSpPr>
          <p:cNvPr id="342" name="Google Shape;342;p21"/>
          <p:cNvSpPr/>
          <p:nvPr/>
        </p:nvSpPr>
        <p:spPr>
          <a:xfrm>
            <a:off x="7237363" y="4568740"/>
            <a:ext cx="202686" cy="831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GB" sz="270">
                <a:solidFill>
                  <a:schemeClr val="lt1"/>
                </a:solidFill>
                <a:latin typeface="Calibri"/>
                <a:ea typeface="Calibri"/>
                <a:cs typeface="Calibri"/>
                <a:sym typeface="Calibri"/>
              </a:rPr>
              <a:t>Mouldings, sawn sheets</a:t>
            </a:r>
            <a:endParaRPr/>
          </a:p>
        </p:txBody>
      </p:sp>
      <p:sp>
        <p:nvSpPr>
          <p:cNvPr id="343" name="Google Shape;343;p21"/>
          <p:cNvSpPr/>
          <p:nvPr/>
        </p:nvSpPr>
        <p:spPr>
          <a:xfrm>
            <a:off x="7511887" y="4568739"/>
            <a:ext cx="202686" cy="831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GB" sz="270">
                <a:solidFill>
                  <a:schemeClr val="lt1"/>
                </a:solidFill>
                <a:latin typeface="Calibri"/>
                <a:ea typeface="Calibri"/>
                <a:cs typeface="Calibri"/>
                <a:sym typeface="Calibri"/>
              </a:rPr>
              <a:t>Pipe module manufacturing</a:t>
            </a:r>
            <a:endParaRPr/>
          </a:p>
        </p:txBody>
      </p:sp>
      <p:sp>
        <p:nvSpPr>
          <p:cNvPr id="344" name="Google Shape;344;p21"/>
          <p:cNvSpPr/>
          <p:nvPr/>
        </p:nvSpPr>
        <p:spPr>
          <a:xfrm>
            <a:off x="7228464" y="3986187"/>
            <a:ext cx="407411" cy="249299"/>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GB" sz="270">
                <a:solidFill>
                  <a:schemeClr val="lt1"/>
                </a:solidFill>
                <a:latin typeface="Calibri"/>
                <a:ea typeface="Calibri"/>
                <a:cs typeface="Calibri"/>
                <a:sym typeface="Calibri"/>
              </a:rPr>
              <a:t>Pipe module mounting and connecting</a:t>
            </a:r>
            <a:endParaRPr/>
          </a:p>
          <a:p>
            <a:pPr indent="0" lvl="0" marL="0" marR="0" rtl="0" algn="l">
              <a:spcBef>
                <a:spcPts val="0"/>
              </a:spcBef>
              <a:spcAft>
                <a:spcPts val="0"/>
              </a:spcAft>
              <a:buNone/>
            </a:pPr>
            <a:r>
              <a:rPr lang="en-GB" sz="270">
                <a:solidFill>
                  <a:schemeClr val="lt1"/>
                </a:solidFill>
                <a:latin typeface="Calibri"/>
                <a:ea typeface="Calibri"/>
                <a:cs typeface="Calibri"/>
                <a:sym typeface="Calibri"/>
              </a:rPr>
              <a:t>Moulding</a:t>
            </a:r>
            <a:endParaRPr/>
          </a:p>
          <a:p>
            <a:pPr indent="0" lvl="0" marL="0" marR="0" rtl="0" algn="l">
              <a:spcBef>
                <a:spcPts val="0"/>
              </a:spcBef>
              <a:spcAft>
                <a:spcPts val="0"/>
              </a:spcAft>
              <a:buNone/>
            </a:pPr>
            <a:r>
              <a:rPr lang="en-GB" sz="270">
                <a:solidFill>
                  <a:schemeClr val="lt1"/>
                </a:solidFill>
                <a:latin typeface="Calibri"/>
                <a:ea typeface="Calibri"/>
                <a:cs typeface="Calibri"/>
                <a:sym typeface="Calibri"/>
              </a:rPr>
              <a:t>Cover plates</a:t>
            </a:r>
            <a:endParaRPr/>
          </a:p>
          <a:p>
            <a:pPr indent="0" lvl="0" marL="0" marR="0" rtl="0" algn="l">
              <a:spcBef>
                <a:spcPts val="0"/>
              </a:spcBef>
              <a:spcAft>
                <a:spcPts val="0"/>
              </a:spcAft>
              <a:buNone/>
            </a:pPr>
            <a:r>
              <a:rPr lang="en-GB" sz="270">
                <a:solidFill>
                  <a:schemeClr val="lt1"/>
                </a:solidFill>
                <a:latin typeface="Calibri"/>
                <a:ea typeface="Calibri"/>
                <a:cs typeface="Calibri"/>
                <a:sym typeface="Calibri"/>
              </a:rPr>
              <a:t>Covering the roof lowering point</a:t>
            </a:r>
            <a:endParaRPr/>
          </a:p>
        </p:txBody>
      </p:sp>
      <p:sp>
        <p:nvSpPr>
          <p:cNvPr id="345" name="Google Shape;345;p21"/>
          <p:cNvSpPr/>
          <p:nvPr/>
        </p:nvSpPr>
        <p:spPr>
          <a:xfrm>
            <a:off x="6589053" y="4025429"/>
            <a:ext cx="453449" cy="12465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GB" sz="270">
                <a:solidFill>
                  <a:schemeClr val="lt1"/>
                </a:solidFill>
                <a:latin typeface="Calibri"/>
                <a:ea typeface="Calibri"/>
                <a:cs typeface="Calibri"/>
                <a:sym typeface="Calibri"/>
              </a:rPr>
              <a:t>Furniture installation</a:t>
            </a:r>
            <a:endParaRPr/>
          </a:p>
          <a:p>
            <a:pPr indent="0" lvl="0" marL="0" marR="0" rtl="0" algn="l">
              <a:spcBef>
                <a:spcPts val="0"/>
              </a:spcBef>
              <a:spcAft>
                <a:spcPts val="0"/>
              </a:spcAft>
              <a:buNone/>
            </a:pPr>
            <a:r>
              <a:rPr lang="en-GB" sz="270">
                <a:solidFill>
                  <a:schemeClr val="lt1"/>
                </a:solidFill>
                <a:latin typeface="Calibri"/>
                <a:ea typeface="Calibri"/>
                <a:cs typeface="Calibri"/>
                <a:sym typeface="Calibri"/>
              </a:rPr>
              <a:t>Floor</a:t>
            </a:r>
            <a:endParaRPr/>
          </a:p>
          <a:p>
            <a:pPr indent="0" lvl="0" marL="0" marR="0" rtl="0" algn="l">
              <a:spcBef>
                <a:spcPts val="0"/>
              </a:spcBef>
              <a:spcAft>
                <a:spcPts val="0"/>
              </a:spcAft>
              <a:buNone/>
            </a:pPr>
            <a:r>
              <a:rPr lang="en-GB" sz="270">
                <a:solidFill>
                  <a:schemeClr val="lt1"/>
                </a:solidFill>
                <a:latin typeface="Calibri"/>
                <a:ea typeface="Calibri"/>
                <a:cs typeface="Calibri"/>
                <a:sym typeface="Calibri"/>
              </a:rPr>
              <a:t>Doors, mounts</a:t>
            </a:r>
            <a:endParaRPr/>
          </a:p>
        </p:txBody>
      </p:sp>
      <p:sp>
        <p:nvSpPr>
          <p:cNvPr id="346" name="Google Shape;346;p21"/>
          <p:cNvSpPr/>
          <p:nvPr/>
        </p:nvSpPr>
        <p:spPr>
          <a:xfrm>
            <a:off x="5942338" y="4018504"/>
            <a:ext cx="453449" cy="12465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GB" sz="270">
                <a:solidFill>
                  <a:schemeClr val="lt1"/>
                </a:solidFill>
                <a:latin typeface="Calibri"/>
                <a:ea typeface="Calibri"/>
                <a:cs typeface="Calibri"/>
                <a:sym typeface="Calibri"/>
              </a:rPr>
              <a:t>Electrical work</a:t>
            </a:r>
            <a:endParaRPr/>
          </a:p>
          <a:p>
            <a:pPr indent="0" lvl="0" marL="0" marR="0" rtl="0" algn="l">
              <a:spcBef>
                <a:spcPts val="0"/>
              </a:spcBef>
              <a:spcAft>
                <a:spcPts val="0"/>
              </a:spcAft>
              <a:buNone/>
            </a:pPr>
            <a:r>
              <a:rPr lang="en-GB" sz="270">
                <a:solidFill>
                  <a:schemeClr val="lt1"/>
                </a:solidFill>
                <a:latin typeface="Calibri"/>
                <a:ea typeface="Calibri"/>
                <a:cs typeface="Calibri"/>
                <a:sym typeface="Calibri"/>
              </a:rPr>
              <a:t>Finishing the painting</a:t>
            </a:r>
            <a:endParaRPr/>
          </a:p>
          <a:p>
            <a:pPr indent="0" lvl="0" marL="0" marR="0" rtl="0" algn="l">
              <a:spcBef>
                <a:spcPts val="0"/>
              </a:spcBef>
              <a:spcAft>
                <a:spcPts val="0"/>
              </a:spcAft>
              <a:buNone/>
            </a:pPr>
            <a:r>
              <a:rPr lang="en-GB" sz="270">
                <a:solidFill>
                  <a:schemeClr val="lt1"/>
                </a:solidFill>
                <a:latin typeface="Calibri"/>
                <a:ea typeface="Calibri"/>
                <a:cs typeface="Calibri"/>
                <a:sym typeface="Calibri"/>
              </a:rPr>
              <a:t>Door installation?</a:t>
            </a:r>
            <a:endParaRPr/>
          </a:p>
        </p:txBody>
      </p:sp>
      <p:sp>
        <p:nvSpPr>
          <p:cNvPr id="347" name="Google Shape;347;p21"/>
          <p:cNvSpPr/>
          <p:nvPr/>
        </p:nvSpPr>
        <p:spPr>
          <a:xfrm>
            <a:off x="5302927" y="4060054"/>
            <a:ext cx="453449" cy="4155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GB" sz="270">
                <a:solidFill>
                  <a:schemeClr val="lt1"/>
                </a:solidFill>
                <a:latin typeface="Calibri"/>
                <a:ea typeface="Calibri"/>
                <a:cs typeface="Calibri"/>
                <a:sym typeface="Calibri"/>
              </a:rPr>
              <a:t>Element assembly</a:t>
            </a:r>
            <a:endParaRPr/>
          </a:p>
        </p:txBody>
      </p:sp>
      <p:sp>
        <p:nvSpPr>
          <p:cNvPr id="348" name="Google Shape;348;p21"/>
          <p:cNvSpPr/>
          <p:nvPr/>
        </p:nvSpPr>
        <p:spPr>
          <a:xfrm>
            <a:off x="4656212" y="4046204"/>
            <a:ext cx="453449" cy="4155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GB" sz="270">
                <a:solidFill>
                  <a:schemeClr val="lt1"/>
                </a:solidFill>
                <a:latin typeface="Calibri"/>
                <a:ea typeface="Calibri"/>
                <a:cs typeface="Calibri"/>
                <a:sym typeface="Calibri"/>
              </a:rPr>
              <a:t>Cast or dry floor, finishing</a:t>
            </a:r>
            <a:endParaRPr/>
          </a:p>
        </p:txBody>
      </p:sp>
      <p:sp>
        <p:nvSpPr>
          <p:cNvPr id="349" name="Google Shape;349;p21"/>
          <p:cNvSpPr/>
          <p:nvPr/>
        </p:nvSpPr>
        <p:spPr>
          <a:xfrm>
            <a:off x="6061150" y="3529472"/>
            <a:ext cx="873050" cy="46166"/>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en-GB" sz="300">
                <a:solidFill>
                  <a:schemeClr val="lt1"/>
                </a:solidFill>
                <a:latin typeface="Calibri"/>
                <a:ea typeface="Calibri"/>
                <a:cs typeface="Calibri"/>
                <a:sym typeface="Calibri"/>
              </a:rPr>
              <a:t>Feeding material to workstations and buffers</a:t>
            </a:r>
            <a:endParaRPr/>
          </a:p>
        </p:txBody>
      </p:sp>
      <p:sp>
        <p:nvSpPr>
          <p:cNvPr id="350" name="Google Shape;350;p21"/>
          <p:cNvSpPr/>
          <p:nvPr/>
        </p:nvSpPr>
        <p:spPr>
          <a:xfrm>
            <a:off x="3366783" y="3976955"/>
            <a:ext cx="454248" cy="166199"/>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GB" sz="270">
                <a:solidFill>
                  <a:schemeClr val="lt1"/>
                </a:solidFill>
                <a:latin typeface="Calibri"/>
                <a:ea typeface="Calibri"/>
                <a:cs typeface="Calibri"/>
                <a:sym typeface="Calibri"/>
              </a:rPr>
              <a:t>Adding wool</a:t>
            </a:r>
            <a:endParaRPr/>
          </a:p>
          <a:p>
            <a:pPr indent="0" lvl="0" marL="0" marR="0" rtl="0" algn="l">
              <a:spcBef>
                <a:spcPts val="0"/>
              </a:spcBef>
              <a:spcAft>
                <a:spcPts val="0"/>
              </a:spcAft>
              <a:buNone/>
            </a:pPr>
            <a:r>
              <a:rPr lang="en-GB" sz="270">
                <a:solidFill>
                  <a:schemeClr val="lt1"/>
                </a:solidFill>
                <a:latin typeface="Calibri"/>
                <a:ea typeface="Calibri"/>
                <a:cs typeface="Calibri"/>
                <a:sym typeface="Calibri"/>
              </a:rPr>
              <a:t>Wind protection plate</a:t>
            </a:r>
            <a:endParaRPr/>
          </a:p>
          <a:p>
            <a:pPr indent="0" lvl="0" marL="0" marR="0" rtl="0" algn="l">
              <a:spcBef>
                <a:spcPts val="0"/>
              </a:spcBef>
              <a:spcAft>
                <a:spcPts val="0"/>
              </a:spcAft>
              <a:buNone/>
            </a:pPr>
            <a:r>
              <a:rPr lang="en-GB" sz="270">
                <a:solidFill>
                  <a:schemeClr val="lt1"/>
                </a:solidFill>
                <a:latin typeface="Calibri"/>
                <a:ea typeface="Calibri"/>
                <a:cs typeface="Calibri"/>
                <a:sym typeface="Calibri"/>
              </a:rPr>
              <a:t>Ducting infrastructure started</a:t>
            </a:r>
            <a:endParaRPr/>
          </a:p>
          <a:p>
            <a:pPr indent="0" lvl="0" marL="0" marR="0" rtl="0" algn="l">
              <a:spcBef>
                <a:spcPts val="0"/>
              </a:spcBef>
              <a:spcAft>
                <a:spcPts val="0"/>
              </a:spcAft>
              <a:buNone/>
            </a:pPr>
            <a:r>
              <a:rPr lang="en-GB" sz="270">
                <a:solidFill>
                  <a:schemeClr val="lt1"/>
                </a:solidFill>
                <a:latin typeface="Calibri"/>
                <a:ea typeface="Calibri"/>
                <a:cs typeface="Calibri"/>
                <a:sym typeface="Calibri"/>
              </a:rPr>
              <a:t>Floor heating started</a:t>
            </a:r>
            <a:endParaRPr/>
          </a:p>
        </p:txBody>
      </p:sp>
      <p:sp>
        <p:nvSpPr>
          <p:cNvPr id="351" name="Google Shape;351;p21"/>
          <p:cNvSpPr/>
          <p:nvPr/>
        </p:nvSpPr>
        <p:spPr>
          <a:xfrm>
            <a:off x="4014136" y="4025647"/>
            <a:ext cx="325489" cy="12465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GB" sz="270">
                <a:solidFill>
                  <a:schemeClr val="lt1"/>
                </a:solidFill>
                <a:latin typeface="Calibri"/>
                <a:ea typeface="Calibri"/>
                <a:cs typeface="Calibri"/>
                <a:sym typeface="Calibri"/>
              </a:rPr>
              <a:t>Bathroom installation, floor heating pipes</a:t>
            </a:r>
            <a:endParaRPr/>
          </a:p>
        </p:txBody>
      </p:sp>
      <p:sp>
        <p:nvSpPr>
          <p:cNvPr id="352" name="Google Shape;352;p21"/>
          <p:cNvSpPr/>
          <p:nvPr/>
        </p:nvSpPr>
        <p:spPr>
          <a:xfrm>
            <a:off x="6098382" y="4756111"/>
            <a:ext cx="873050" cy="46166"/>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b="1" lang="en-GB" sz="300">
                <a:solidFill>
                  <a:schemeClr val="lt1"/>
                </a:solidFill>
                <a:latin typeface="Calibri"/>
                <a:ea typeface="Calibri"/>
                <a:cs typeface="Calibri"/>
                <a:sym typeface="Calibri"/>
              </a:rPr>
              <a:t>Feeding material to workstations and buffers</a:t>
            </a:r>
            <a:endParaRPr/>
          </a:p>
        </p:txBody>
      </p:sp>
      <p:sp>
        <p:nvSpPr>
          <p:cNvPr id="353" name="Google Shape;353;p21"/>
          <p:cNvSpPr/>
          <p:nvPr/>
        </p:nvSpPr>
        <p:spPr>
          <a:xfrm>
            <a:off x="6362261" y="4592764"/>
            <a:ext cx="202686" cy="4155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GB" sz="270">
                <a:solidFill>
                  <a:schemeClr val="lt1"/>
                </a:solidFill>
                <a:latin typeface="Calibri"/>
                <a:ea typeface="Calibri"/>
                <a:cs typeface="Calibri"/>
                <a:sym typeface="Calibri"/>
              </a:rPr>
              <a:t>Doors</a:t>
            </a:r>
            <a:endParaRPr/>
          </a:p>
        </p:txBody>
      </p:sp>
      <p:sp>
        <p:nvSpPr>
          <p:cNvPr id="354" name="Google Shape;354;p21"/>
          <p:cNvSpPr/>
          <p:nvPr/>
        </p:nvSpPr>
        <p:spPr>
          <a:xfrm>
            <a:off x="6602773" y="4548338"/>
            <a:ext cx="202686" cy="831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GB" sz="270">
                <a:solidFill>
                  <a:schemeClr val="lt1"/>
                </a:solidFill>
                <a:latin typeface="Calibri"/>
                <a:ea typeface="Calibri"/>
                <a:cs typeface="Calibri"/>
                <a:sym typeface="Calibri"/>
              </a:rPr>
              <a:t>Pre-installation of furniture</a:t>
            </a:r>
            <a:endParaRPr/>
          </a:p>
        </p:txBody>
      </p:sp>
      <p:sp>
        <p:nvSpPr>
          <p:cNvPr id="355" name="Google Shape;355;p21"/>
          <p:cNvSpPr/>
          <p:nvPr/>
        </p:nvSpPr>
        <p:spPr>
          <a:xfrm>
            <a:off x="6849635" y="4570759"/>
            <a:ext cx="202686" cy="831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GB" sz="270">
                <a:solidFill>
                  <a:schemeClr val="lt1"/>
                </a:solidFill>
                <a:latin typeface="Calibri"/>
                <a:ea typeface="Calibri"/>
                <a:cs typeface="Calibri"/>
                <a:sym typeface="Calibri"/>
              </a:rPr>
              <a:t>Pre-installed furniture</a:t>
            </a:r>
            <a:endParaRPr/>
          </a:p>
        </p:txBody>
      </p:sp>
      <p:sp>
        <p:nvSpPr>
          <p:cNvPr id="356" name="Google Shape;356;p21"/>
          <p:cNvSpPr/>
          <p:nvPr/>
        </p:nvSpPr>
        <p:spPr>
          <a:xfrm>
            <a:off x="5959807" y="4571457"/>
            <a:ext cx="202686" cy="831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GB" sz="270">
                <a:solidFill>
                  <a:schemeClr val="lt1"/>
                </a:solidFill>
                <a:latin typeface="Calibri"/>
                <a:ea typeface="Calibri"/>
                <a:cs typeface="Calibri"/>
                <a:sym typeface="Calibri"/>
              </a:rPr>
              <a:t>Pre-installation of electrical works</a:t>
            </a:r>
            <a:endParaRPr/>
          </a:p>
        </p:txBody>
      </p:sp>
      <p:sp>
        <p:nvSpPr>
          <p:cNvPr id="357" name="Google Shape;357;p21"/>
          <p:cNvSpPr/>
          <p:nvPr/>
        </p:nvSpPr>
        <p:spPr>
          <a:xfrm>
            <a:off x="4663582" y="4558642"/>
            <a:ext cx="202686" cy="4155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GB" sz="270">
                <a:solidFill>
                  <a:schemeClr val="lt1"/>
                </a:solidFill>
                <a:latin typeface="Calibri"/>
                <a:ea typeface="Calibri"/>
                <a:cs typeface="Calibri"/>
                <a:sym typeface="Calibri"/>
              </a:rPr>
              <a:t>Materials</a:t>
            </a:r>
            <a:endParaRPr/>
          </a:p>
        </p:txBody>
      </p:sp>
      <p:sp>
        <p:nvSpPr>
          <p:cNvPr id="358" name="Google Shape;358;p21"/>
          <p:cNvSpPr/>
          <p:nvPr/>
        </p:nvSpPr>
        <p:spPr>
          <a:xfrm>
            <a:off x="4024804" y="4534693"/>
            <a:ext cx="202686" cy="4155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GB" sz="270">
                <a:solidFill>
                  <a:schemeClr val="lt1"/>
                </a:solidFill>
                <a:latin typeface="Calibri"/>
                <a:ea typeface="Calibri"/>
                <a:cs typeface="Calibri"/>
                <a:sym typeface="Calibri"/>
              </a:rPr>
              <a:t>Bathroom</a:t>
            </a:r>
            <a:endParaRPr/>
          </a:p>
        </p:txBody>
      </p:sp>
      <p:sp>
        <p:nvSpPr>
          <p:cNvPr id="359" name="Google Shape;359;p21"/>
          <p:cNvSpPr/>
          <p:nvPr/>
        </p:nvSpPr>
        <p:spPr>
          <a:xfrm>
            <a:off x="2740369" y="4039279"/>
            <a:ext cx="454248" cy="831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GB" sz="270">
                <a:solidFill>
                  <a:schemeClr val="lt1"/>
                </a:solidFill>
                <a:latin typeface="Calibri"/>
                <a:ea typeface="Calibri"/>
                <a:cs typeface="Calibri"/>
                <a:sym typeface="Calibri"/>
              </a:rPr>
              <a:t>Frame assembly</a:t>
            </a:r>
            <a:endParaRPr/>
          </a:p>
          <a:p>
            <a:pPr indent="0" lvl="0" marL="0" marR="0" rtl="0" algn="l">
              <a:spcBef>
                <a:spcPts val="0"/>
              </a:spcBef>
              <a:spcAft>
                <a:spcPts val="0"/>
              </a:spcAft>
              <a:buNone/>
            </a:pPr>
            <a:r>
              <a:rPr lang="en-GB" sz="270">
                <a:solidFill>
                  <a:schemeClr val="lt1"/>
                </a:solidFill>
                <a:latin typeface="Calibri"/>
                <a:ea typeface="Calibri"/>
                <a:cs typeface="Calibri"/>
                <a:sym typeface="Calibri"/>
              </a:rPr>
              <a:t>OSB paneling</a:t>
            </a:r>
            <a:endParaRPr/>
          </a:p>
        </p:txBody>
      </p:sp>
      <p:sp>
        <p:nvSpPr>
          <p:cNvPr id="360" name="Google Shape;360;p21"/>
          <p:cNvSpPr/>
          <p:nvPr/>
        </p:nvSpPr>
        <p:spPr>
          <a:xfrm>
            <a:off x="2141802" y="4039279"/>
            <a:ext cx="454248" cy="831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GB" sz="270">
                <a:solidFill>
                  <a:schemeClr val="lt1"/>
                </a:solidFill>
                <a:latin typeface="Calibri"/>
                <a:ea typeface="Calibri"/>
                <a:cs typeface="Calibri"/>
                <a:sym typeface="Calibri"/>
              </a:rPr>
              <a:t>Frame settings and jigging</a:t>
            </a:r>
            <a:endParaRPr/>
          </a:p>
          <a:p>
            <a:pPr indent="0" lvl="0" marL="0" marR="0" rtl="0" algn="l">
              <a:spcBef>
                <a:spcPts val="0"/>
              </a:spcBef>
              <a:spcAft>
                <a:spcPts val="0"/>
              </a:spcAft>
              <a:buNone/>
            </a:pPr>
            <a:r>
              <a:rPr lang="en-GB" sz="270">
                <a:solidFill>
                  <a:schemeClr val="lt1"/>
                </a:solidFill>
                <a:latin typeface="Calibri"/>
                <a:ea typeface="Calibri"/>
                <a:cs typeface="Calibri"/>
                <a:sym typeface="Calibri"/>
              </a:rPr>
              <a:t>Jigi and/or laser</a:t>
            </a:r>
            <a:endParaRPr/>
          </a:p>
        </p:txBody>
      </p:sp>
      <p:sp>
        <p:nvSpPr>
          <p:cNvPr id="361" name="Google Shape;361;p21"/>
          <p:cNvSpPr/>
          <p:nvPr/>
        </p:nvSpPr>
        <p:spPr>
          <a:xfrm>
            <a:off x="2151326" y="4882414"/>
            <a:ext cx="454248" cy="4155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GB" sz="270">
                <a:solidFill>
                  <a:schemeClr val="lt1"/>
                </a:solidFill>
                <a:latin typeface="Calibri"/>
                <a:ea typeface="Calibri"/>
                <a:cs typeface="Calibri"/>
                <a:sym typeface="Calibri"/>
              </a:rPr>
              <a:t>Finished sawn buffer </a:t>
            </a:r>
            <a:endParaRPr/>
          </a:p>
        </p:txBody>
      </p:sp>
      <p:sp>
        <p:nvSpPr>
          <p:cNvPr id="362" name="Google Shape;362;p21"/>
          <p:cNvSpPr/>
          <p:nvPr/>
        </p:nvSpPr>
        <p:spPr>
          <a:xfrm>
            <a:off x="2747629" y="4522141"/>
            <a:ext cx="202305" cy="12465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GB" sz="270">
                <a:solidFill>
                  <a:schemeClr val="lt1"/>
                </a:solidFill>
                <a:latin typeface="Calibri"/>
                <a:ea typeface="Calibri"/>
                <a:cs typeface="Calibri"/>
                <a:sym typeface="Calibri"/>
              </a:rPr>
              <a:t>OSB sawn to measure</a:t>
            </a:r>
            <a:endParaRPr/>
          </a:p>
        </p:txBody>
      </p:sp>
      <p:sp>
        <p:nvSpPr>
          <p:cNvPr id="363" name="Google Shape;363;p21"/>
          <p:cNvSpPr/>
          <p:nvPr/>
        </p:nvSpPr>
        <p:spPr>
          <a:xfrm>
            <a:off x="2151812" y="5081919"/>
            <a:ext cx="454248" cy="4155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GB" sz="270">
                <a:solidFill>
                  <a:schemeClr val="lt1"/>
                </a:solidFill>
                <a:latin typeface="Calibri"/>
                <a:ea typeface="Calibri"/>
                <a:cs typeface="Calibri"/>
                <a:sym typeface="Calibri"/>
              </a:rPr>
              <a:t>Centralised cutting</a:t>
            </a:r>
            <a:endParaRPr/>
          </a:p>
        </p:txBody>
      </p:sp>
      <p:sp>
        <p:nvSpPr>
          <p:cNvPr id="364" name="Google Shape;364;p21"/>
          <p:cNvSpPr/>
          <p:nvPr/>
        </p:nvSpPr>
        <p:spPr>
          <a:xfrm>
            <a:off x="2151326" y="5294015"/>
            <a:ext cx="454248" cy="4155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GB" sz="270">
                <a:solidFill>
                  <a:schemeClr val="lt1"/>
                </a:solidFill>
                <a:latin typeface="Calibri"/>
                <a:ea typeface="Calibri"/>
                <a:cs typeface="Calibri"/>
                <a:sym typeface="Calibri"/>
              </a:rPr>
              <a:t>For sawing</a:t>
            </a:r>
            <a:endParaRPr/>
          </a:p>
        </p:txBody>
      </p:sp>
      <p:sp>
        <p:nvSpPr>
          <p:cNvPr id="365" name="Google Shape;365;p21"/>
          <p:cNvSpPr/>
          <p:nvPr/>
        </p:nvSpPr>
        <p:spPr>
          <a:xfrm>
            <a:off x="2141802" y="5859140"/>
            <a:ext cx="454248" cy="4155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GB" sz="270">
                <a:solidFill>
                  <a:schemeClr val="lt1"/>
                </a:solidFill>
                <a:latin typeface="Calibri"/>
                <a:ea typeface="Calibri"/>
                <a:cs typeface="Calibri"/>
                <a:sym typeface="Calibri"/>
              </a:rPr>
              <a:t>CLT buffer</a:t>
            </a:r>
            <a:endParaRPr/>
          </a:p>
        </p:txBody>
      </p:sp>
      <p:sp>
        <p:nvSpPr>
          <p:cNvPr id="366" name="Google Shape;366;p21"/>
          <p:cNvSpPr/>
          <p:nvPr/>
        </p:nvSpPr>
        <p:spPr>
          <a:xfrm>
            <a:off x="3122990" y="5094891"/>
            <a:ext cx="454248" cy="4155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GB" sz="270">
                <a:solidFill>
                  <a:schemeClr val="lt1"/>
                </a:solidFill>
                <a:latin typeface="Calibri"/>
                <a:ea typeface="Calibri"/>
                <a:cs typeface="Calibri"/>
                <a:sym typeface="Calibri"/>
              </a:rPr>
              <a:t>Pre-installation of windows </a:t>
            </a:r>
            <a:endParaRPr/>
          </a:p>
        </p:txBody>
      </p:sp>
      <p:sp>
        <p:nvSpPr>
          <p:cNvPr id="367" name="Google Shape;367;p21"/>
          <p:cNvSpPr/>
          <p:nvPr/>
        </p:nvSpPr>
        <p:spPr>
          <a:xfrm>
            <a:off x="3196694" y="6340727"/>
            <a:ext cx="454248" cy="4155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GB" sz="270">
                <a:solidFill>
                  <a:schemeClr val="lt1"/>
                </a:solidFill>
                <a:latin typeface="Calibri"/>
                <a:ea typeface="Calibri"/>
                <a:cs typeface="Calibri"/>
                <a:sym typeface="Calibri"/>
              </a:rPr>
              <a:t>Materials</a:t>
            </a:r>
            <a:endParaRPr/>
          </a:p>
        </p:txBody>
      </p:sp>
      <p:sp>
        <p:nvSpPr>
          <p:cNvPr id="368" name="Google Shape;368;p21"/>
          <p:cNvSpPr/>
          <p:nvPr/>
        </p:nvSpPr>
        <p:spPr>
          <a:xfrm>
            <a:off x="4804581" y="5734012"/>
            <a:ext cx="438931" cy="831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GB" sz="270">
                <a:solidFill>
                  <a:schemeClr val="lt1"/>
                </a:solidFill>
                <a:latin typeface="Calibri"/>
                <a:ea typeface="Calibri"/>
                <a:cs typeface="Calibri"/>
                <a:sym typeface="Calibri"/>
              </a:rPr>
              <a:t>Wall element buffer and stopping-up, painting</a:t>
            </a:r>
            <a:endParaRPr/>
          </a:p>
        </p:txBody>
      </p:sp>
      <p:sp>
        <p:nvSpPr>
          <p:cNvPr id="369" name="Google Shape;369;p21"/>
          <p:cNvSpPr/>
          <p:nvPr/>
        </p:nvSpPr>
        <p:spPr>
          <a:xfrm>
            <a:off x="4325994" y="5838365"/>
            <a:ext cx="267437" cy="831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GB" sz="270">
                <a:solidFill>
                  <a:schemeClr val="lt1"/>
                </a:solidFill>
                <a:latin typeface="Calibri"/>
                <a:ea typeface="Calibri"/>
                <a:cs typeface="Calibri"/>
                <a:sym typeface="Calibri"/>
              </a:rPr>
              <a:t>Wall station 4</a:t>
            </a:r>
            <a:endParaRPr/>
          </a:p>
          <a:p>
            <a:pPr indent="0" lvl="0" marL="0" marR="0" rtl="0" algn="l">
              <a:spcBef>
                <a:spcPts val="0"/>
              </a:spcBef>
              <a:spcAft>
                <a:spcPts val="0"/>
              </a:spcAft>
              <a:buNone/>
            </a:pPr>
            <a:r>
              <a:rPr lang="en-GB" sz="270">
                <a:solidFill>
                  <a:schemeClr val="lt1"/>
                </a:solidFill>
                <a:latin typeface="Calibri"/>
                <a:ea typeface="Calibri"/>
                <a:cs typeface="Calibri"/>
                <a:sym typeface="Calibri"/>
              </a:rPr>
              <a:t>External cladding</a:t>
            </a:r>
            <a:endParaRPr/>
          </a:p>
        </p:txBody>
      </p:sp>
      <p:sp>
        <p:nvSpPr>
          <p:cNvPr id="370" name="Google Shape;370;p21"/>
          <p:cNvSpPr/>
          <p:nvPr/>
        </p:nvSpPr>
        <p:spPr>
          <a:xfrm>
            <a:off x="3761137" y="5755265"/>
            <a:ext cx="310801" cy="207749"/>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GB" sz="270">
                <a:solidFill>
                  <a:schemeClr val="dk1"/>
                </a:solidFill>
                <a:latin typeface="Calibri"/>
                <a:ea typeface="Calibri"/>
                <a:cs typeface="Calibri"/>
                <a:sym typeface="Calibri"/>
              </a:rPr>
              <a:t>Wall station 3</a:t>
            </a:r>
            <a:endParaRPr/>
          </a:p>
          <a:p>
            <a:pPr indent="0" lvl="0" marL="0" marR="0" rtl="0" algn="l">
              <a:spcBef>
                <a:spcPts val="0"/>
              </a:spcBef>
              <a:spcAft>
                <a:spcPts val="0"/>
              </a:spcAft>
              <a:buNone/>
            </a:pPr>
            <a:r>
              <a:rPr lang="en-GB" sz="270">
                <a:solidFill>
                  <a:schemeClr val="lt1"/>
                </a:solidFill>
                <a:latin typeface="Calibri"/>
                <a:ea typeface="Calibri"/>
                <a:cs typeface="Calibri"/>
                <a:sym typeface="Calibri"/>
              </a:rPr>
              <a:t>Framing and raised bushing OW Wooling OW Taping OW Papers OW</a:t>
            </a:r>
            <a:endParaRPr/>
          </a:p>
        </p:txBody>
      </p:sp>
      <p:sp>
        <p:nvSpPr>
          <p:cNvPr id="371" name="Google Shape;371;p21"/>
          <p:cNvSpPr/>
          <p:nvPr/>
        </p:nvSpPr>
        <p:spPr>
          <a:xfrm>
            <a:off x="3786771" y="6320370"/>
            <a:ext cx="310801" cy="831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GB" sz="270">
                <a:solidFill>
                  <a:schemeClr val="lt1"/>
                </a:solidFill>
                <a:latin typeface="Calibri"/>
                <a:ea typeface="Calibri"/>
                <a:cs typeface="Calibri"/>
                <a:sym typeface="Calibri"/>
              </a:rPr>
              <a:t>Pre-sawn frames</a:t>
            </a:r>
            <a:endParaRPr/>
          </a:p>
        </p:txBody>
      </p:sp>
      <p:sp>
        <p:nvSpPr>
          <p:cNvPr id="372" name="Google Shape;372;p21"/>
          <p:cNvSpPr/>
          <p:nvPr/>
        </p:nvSpPr>
        <p:spPr>
          <a:xfrm>
            <a:off x="4325994" y="6319952"/>
            <a:ext cx="267437" cy="831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GB" sz="270">
                <a:solidFill>
                  <a:schemeClr val="lt1"/>
                </a:solidFill>
                <a:latin typeface="Calibri"/>
                <a:ea typeface="Calibri"/>
                <a:cs typeface="Calibri"/>
                <a:sym typeface="Calibri"/>
              </a:rPr>
              <a:t>Pre-sawn panels</a:t>
            </a:r>
            <a:endParaRPr/>
          </a:p>
        </p:txBody>
      </p:sp>
      <p:sp>
        <p:nvSpPr>
          <p:cNvPr id="373" name="Google Shape;373;p21"/>
          <p:cNvSpPr/>
          <p:nvPr/>
        </p:nvSpPr>
        <p:spPr>
          <a:xfrm>
            <a:off x="3192236" y="5692941"/>
            <a:ext cx="310801" cy="415498"/>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GB" sz="270">
                <a:solidFill>
                  <a:schemeClr val="dk1"/>
                </a:solidFill>
                <a:latin typeface="Calibri"/>
                <a:ea typeface="Calibri"/>
                <a:cs typeface="Calibri"/>
                <a:sym typeface="Calibri"/>
              </a:rPr>
              <a:t>Wall station 2</a:t>
            </a:r>
            <a:endParaRPr/>
          </a:p>
          <a:p>
            <a:pPr indent="0" lvl="0" marL="0" marR="0" rtl="0" algn="l">
              <a:spcBef>
                <a:spcPts val="0"/>
              </a:spcBef>
              <a:spcAft>
                <a:spcPts val="0"/>
              </a:spcAft>
              <a:buNone/>
            </a:pPr>
            <a:r>
              <a:rPr lang="en-GB" sz="270">
                <a:solidFill>
                  <a:schemeClr val="lt1"/>
                </a:solidFill>
                <a:latin typeface="Calibri"/>
                <a:ea typeface="Calibri"/>
                <a:cs typeface="Calibri"/>
                <a:sym typeface="Calibri"/>
              </a:rPr>
              <a:t>Fitting seal rubber SW Fitting lifters SW Installing temporary plywood SW Lifting window OW Mounting window OW Support frames and temporary plywood OW</a:t>
            </a:r>
            <a:endParaRPr/>
          </a:p>
        </p:txBody>
      </p:sp>
      <p:sp>
        <p:nvSpPr>
          <p:cNvPr id="374" name="Google Shape;374;p21"/>
          <p:cNvSpPr/>
          <p:nvPr/>
        </p:nvSpPr>
        <p:spPr>
          <a:xfrm>
            <a:off x="2639133" y="5538174"/>
            <a:ext cx="310801" cy="706347"/>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GB" sz="270">
                <a:solidFill>
                  <a:schemeClr val="dk1"/>
                </a:solidFill>
                <a:latin typeface="Calibri"/>
                <a:ea typeface="Calibri"/>
                <a:cs typeface="Calibri"/>
                <a:sym typeface="Calibri"/>
              </a:rPr>
              <a:t>Wall station 1</a:t>
            </a:r>
            <a:endParaRPr/>
          </a:p>
          <a:p>
            <a:pPr indent="0" lvl="0" marL="0" marR="0" rtl="0" algn="l">
              <a:spcBef>
                <a:spcPts val="0"/>
              </a:spcBef>
              <a:spcAft>
                <a:spcPts val="0"/>
              </a:spcAft>
              <a:buNone/>
            </a:pPr>
            <a:r>
              <a:rPr lang="en-GB" sz="270">
                <a:solidFill>
                  <a:schemeClr val="lt1"/>
                </a:solidFill>
                <a:latin typeface="Calibri"/>
                <a:ea typeface="Calibri"/>
                <a:cs typeface="Calibri"/>
                <a:sym typeface="Calibri"/>
              </a:rPr>
              <a:t>Unloading CLT OW and SW CLT preparation (hoisting rings) OW and SW </a:t>
            </a:r>
            <a:endParaRPr/>
          </a:p>
          <a:p>
            <a:pPr indent="0" lvl="0" marL="0" marR="0" rtl="0" algn="l">
              <a:spcBef>
                <a:spcPts val="0"/>
              </a:spcBef>
              <a:spcAft>
                <a:spcPts val="0"/>
              </a:spcAft>
              <a:buNone/>
            </a:pPr>
            <a:r>
              <a:rPr lang="en-GB" sz="270">
                <a:solidFill>
                  <a:schemeClr val="lt1"/>
                </a:solidFill>
                <a:latin typeface="Calibri"/>
                <a:ea typeface="Calibri"/>
                <a:cs typeface="Calibri"/>
                <a:sym typeface="Calibri"/>
              </a:rPr>
              <a:t>Installing power outlets OW and PW Punching plates (outlets) OW and SW </a:t>
            </a:r>
            <a:endParaRPr/>
          </a:p>
          <a:p>
            <a:pPr indent="0" lvl="0" marL="0" marR="0" rtl="0" algn="l">
              <a:spcBef>
                <a:spcPts val="0"/>
              </a:spcBef>
              <a:spcAft>
                <a:spcPts val="0"/>
              </a:spcAft>
              <a:buNone/>
            </a:pPr>
            <a:r>
              <a:rPr lang="en-GB" sz="270">
                <a:solidFill>
                  <a:schemeClr val="lt1"/>
                </a:solidFill>
                <a:latin typeface="Calibri"/>
                <a:ea typeface="Calibri"/>
                <a:cs typeface="Calibri"/>
                <a:sym typeface="Calibri"/>
              </a:rPr>
              <a:t>Plasterboarding </a:t>
            </a:r>
            <a:br>
              <a:rPr lang="en-GB" sz="270">
                <a:solidFill>
                  <a:schemeClr val="lt1"/>
                </a:solidFill>
                <a:latin typeface="Calibri"/>
                <a:ea typeface="Calibri"/>
                <a:cs typeface="Calibri"/>
                <a:sym typeface="Calibri"/>
              </a:rPr>
            </a:br>
            <a:r>
              <a:rPr lang="en-GB" sz="270">
                <a:solidFill>
                  <a:schemeClr val="lt1"/>
                </a:solidFill>
                <a:latin typeface="Calibri"/>
                <a:ea typeface="Calibri"/>
                <a:cs typeface="Calibri"/>
                <a:sym typeface="Calibri"/>
              </a:rPr>
              <a:t>(1 layer)</a:t>
            </a:r>
            <a:endParaRPr/>
          </a:p>
          <a:p>
            <a:pPr indent="0" lvl="0" marL="0" marR="0" rtl="0" algn="l">
              <a:spcBef>
                <a:spcPts val="0"/>
              </a:spcBef>
              <a:spcAft>
                <a:spcPts val="0"/>
              </a:spcAft>
              <a:buNone/>
            </a:pPr>
            <a:r>
              <a:rPr lang="en-GB" sz="270">
                <a:solidFill>
                  <a:schemeClr val="lt1"/>
                </a:solidFill>
                <a:latin typeface="Calibri"/>
                <a:ea typeface="Calibri"/>
                <a:cs typeface="Calibri"/>
                <a:sym typeface="Calibri"/>
              </a:rPr>
              <a:t>SW Turning OW and SW</a:t>
            </a:r>
            <a:endParaRPr/>
          </a:p>
          <a:p>
            <a:pPr indent="0" lvl="0" marL="0" marR="0" rtl="0" algn="l">
              <a:spcBef>
                <a:spcPts val="0"/>
              </a:spcBef>
              <a:spcAft>
                <a:spcPts val="0"/>
              </a:spcAft>
              <a:buNone/>
            </a:pPr>
            <a:r>
              <a:rPr lang="en-GB" sz="270">
                <a:solidFill>
                  <a:schemeClr val="lt1"/>
                </a:solidFill>
                <a:latin typeface="Calibri"/>
                <a:ea typeface="Calibri"/>
                <a:cs typeface="Calibri"/>
                <a:sym typeface="Calibri"/>
              </a:rPr>
              <a:t>Plasterboarding </a:t>
            </a:r>
            <a:br>
              <a:rPr lang="en-GB" sz="270">
                <a:solidFill>
                  <a:schemeClr val="lt1"/>
                </a:solidFill>
                <a:latin typeface="Calibri"/>
                <a:ea typeface="Calibri"/>
                <a:cs typeface="Calibri"/>
                <a:sym typeface="Calibri"/>
              </a:rPr>
            </a:br>
            <a:r>
              <a:rPr lang="en-GB" sz="270">
                <a:solidFill>
                  <a:schemeClr val="lt1"/>
                </a:solidFill>
                <a:latin typeface="Calibri"/>
                <a:ea typeface="Calibri"/>
                <a:cs typeface="Calibri"/>
                <a:sym typeface="Calibri"/>
              </a:rPr>
              <a:t>(3 layer)</a:t>
            </a:r>
            <a:endParaRPr/>
          </a:p>
          <a:p>
            <a:pPr indent="0" lvl="0" marL="0" marR="0" rtl="0" algn="l">
              <a:spcBef>
                <a:spcPts val="0"/>
              </a:spcBef>
              <a:spcAft>
                <a:spcPts val="0"/>
              </a:spcAft>
              <a:buNone/>
            </a:pPr>
            <a:r>
              <a:rPr lang="en-GB" sz="270">
                <a:solidFill>
                  <a:schemeClr val="lt1"/>
                </a:solidFill>
                <a:latin typeface="Calibri"/>
                <a:ea typeface="Calibri"/>
                <a:cs typeface="Calibri"/>
                <a:sym typeface="Calibri"/>
              </a:rPr>
              <a:t>OW</a:t>
            </a:r>
            <a:endParaRPr/>
          </a:p>
          <a:p>
            <a:pPr indent="0" lvl="0" marL="0" marR="0" rtl="0" algn="l">
              <a:spcBef>
                <a:spcPts val="0"/>
              </a:spcBef>
              <a:spcAft>
                <a:spcPts val="0"/>
              </a:spcAft>
              <a:buNone/>
            </a:pPr>
            <a:r>
              <a:t/>
            </a:r>
            <a:endParaRPr sz="270">
              <a:solidFill>
                <a:schemeClr val="lt1"/>
              </a:solidFill>
              <a:latin typeface="Calibri"/>
              <a:ea typeface="Calibri"/>
              <a:cs typeface="Calibri"/>
              <a:sym typeface="Calibri"/>
            </a:endParaRPr>
          </a:p>
        </p:txBody>
      </p:sp>
      <p:sp>
        <p:nvSpPr>
          <p:cNvPr id="375" name="Google Shape;375;p21"/>
          <p:cNvSpPr/>
          <p:nvPr/>
        </p:nvSpPr>
        <p:spPr>
          <a:xfrm>
            <a:off x="3038763" y="5905405"/>
            <a:ext cx="84227" cy="8310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GB" sz="270">
                <a:solidFill>
                  <a:schemeClr val="dk1"/>
                </a:solidFill>
                <a:latin typeface="Calibri"/>
                <a:ea typeface="Calibri"/>
                <a:cs typeface="Calibri"/>
                <a:sym typeface="Calibri"/>
              </a:rPr>
              <a:t>Tur-</a:t>
            </a:r>
            <a:br>
              <a:rPr lang="en-GB" sz="270">
                <a:solidFill>
                  <a:schemeClr val="dk1"/>
                </a:solidFill>
                <a:latin typeface="Calibri"/>
                <a:ea typeface="Calibri"/>
                <a:cs typeface="Calibri"/>
                <a:sym typeface="Calibri"/>
              </a:rPr>
            </a:br>
            <a:r>
              <a:rPr lang="en-GB" sz="270">
                <a:solidFill>
                  <a:schemeClr val="dk1"/>
                </a:solidFill>
                <a:latin typeface="Calibri"/>
                <a:ea typeface="Calibri"/>
                <a:cs typeface="Calibri"/>
                <a:sym typeface="Calibri"/>
              </a:rPr>
              <a:t>ning</a:t>
            </a:r>
            <a:endParaRPr sz="270">
              <a:solidFill>
                <a:schemeClr val="dk1"/>
              </a:solidFill>
              <a:latin typeface="Calibri"/>
              <a:ea typeface="Calibri"/>
              <a:cs typeface="Calibri"/>
              <a:sym typeface="Calibri"/>
            </a:endParaRPr>
          </a:p>
        </p:txBody>
      </p:sp>
      <p:sp>
        <p:nvSpPr>
          <p:cNvPr id="376" name="Google Shape;376;p21"/>
          <p:cNvSpPr/>
          <p:nvPr/>
        </p:nvSpPr>
        <p:spPr>
          <a:xfrm>
            <a:off x="3830555" y="5179633"/>
            <a:ext cx="454248" cy="4155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GB" sz="270">
                <a:solidFill>
                  <a:schemeClr val="lt1"/>
                </a:solidFill>
                <a:latin typeface="Calibri"/>
                <a:ea typeface="Calibri"/>
                <a:cs typeface="Calibri"/>
                <a:sym typeface="Calibri"/>
              </a:rPr>
              <a:t>Wool bales</a:t>
            </a:r>
            <a:endParaRPr/>
          </a:p>
        </p:txBody>
      </p:sp>
      <p:sp>
        <p:nvSpPr>
          <p:cNvPr id="377" name="Google Shape;377;p21"/>
          <p:cNvSpPr/>
          <p:nvPr/>
        </p:nvSpPr>
        <p:spPr>
          <a:xfrm>
            <a:off x="3606718" y="5138083"/>
            <a:ext cx="170529" cy="12465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GB" sz="270">
                <a:solidFill>
                  <a:schemeClr val="lt1"/>
                </a:solidFill>
                <a:latin typeface="Calibri"/>
                <a:ea typeface="Calibri"/>
                <a:cs typeface="Calibri"/>
                <a:sym typeface="Calibri"/>
              </a:rPr>
              <a:t>Centralised wool cutting</a:t>
            </a:r>
            <a:endParaRPr/>
          </a:p>
        </p:txBody>
      </p:sp>
      <p:sp>
        <p:nvSpPr>
          <p:cNvPr id="378" name="Google Shape;378;p21"/>
          <p:cNvSpPr/>
          <p:nvPr/>
        </p:nvSpPr>
        <p:spPr>
          <a:xfrm>
            <a:off x="3567615" y="4896908"/>
            <a:ext cx="454248" cy="41550"/>
          </a:xfrm>
          <a:prstGeom prst="rect">
            <a:avLst/>
          </a:prstGeom>
          <a:noFill/>
          <a:ln>
            <a:noFill/>
          </a:ln>
        </p:spPr>
        <p:txBody>
          <a:bodyPr anchorCtr="0" anchor="t" bIns="0" lIns="0" spcFirstLastPara="1" rIns="0" wrap="square" tIns="0">
            <a:spAutoFit/>
          </a:bodyPr>
          <a:lstStyle/>
          <a:p>
            <a:pPr indent="0" lvl="0" marL="0" marR="0" rtl="0" algn="ctr">
              <a:spcBef>
                <a:spcPts val="0"/>
              </a:spcBef>
              <a:spcAft>
                <a:spcPts val="0"/>
              </a:spcAft>
              <a:buNone/>
            </a:pPr>
            <a:r>
              <a:rPr lang="en-GB" sz="270">
                <a:solidFill>
                  <a:schemeClr val="lt1"/>
                </a:solidFill>
                <a:latin typeface="Calibri"/>
                <a:ea typeface="Calibri"/>
                <a:cs typeface="Calibri"/>
                <a:sym typeface="Calibri"/>
              </a:rPr>
              <a:t>Finished wool buffer</a:t>
            </a:r>
            <a:endParaRPr/>
          </a:p>
        </p:txBody>
      </p:sp>
      <p:sp>
        <p:nvSpPr>
          <p:cNvPr id="379" name="Google Shape;379;p21"/>
          <p:cNvSpPr/>
          <p:nvPr/>
        </p:nvSpPr>
        <p:spPr>
          <a:xfrm>
            <a:off x="3225521" y="3411544"/>
            <a:ext cx="244230" cy="12465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GB" sz="270">
                <a:solidFill>
                  <a:schemeClr val="dk1"/>
                </a:solidFill>
                <a:latin typeface="Calibri"/>
                <a:ea typeface="Calibri"/>
                <a:cs typeface="Calibri"/>
                <a:sym typeface="Calibri"/>
              </a:rPr>
              <a:t>Floor mounting on one side, without turning</a:t>
            </a:r>
            <a:endParaRPr/>
          </a:p>
        </p:txBody>
      </p:sp>
      <p:sp>
        <p:nvSpPr>
          <p:cNvPr id="380" name="Google Shape;380;p21"/>
          <p:cNvSpPr/>
          <p:nvPr/>
        </p:nvSpPr>
        <p:spPr>
          <a:xfrm>
            <a:off x="3717949" y="3411544"/>
            <a:ext cx="244230" cy="166199"/>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en-GB" sz="270">
                <a:solidFill>
                  <a:schemeClr val="dk1"/>
                </a:solidFill>
                <a:latin typeface="Calibri"/>
                <a:ea typeface="Calibri"/>
                <a:cs typeface="Calibri"/>
                <a:sym typeface="Calibri"/>
              </a:rPr>
              <a:t>Taking down from table level roller track to floor level</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sp>
        <p:nvSpPr>
          <p:cNvPr id="385" name="Google Shape;385;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Clocked time, value-added work time</a:t>
            </a:r>
            <a:endParaRPr/>
          </a:p>
        </p:txBody>
      </p:sp>
      <p:sp>
        <p:nvSpPr>
          <p:cNvPr id="386" name="Google Shape;386;p2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GB">
                <a:solidFill>
                  <a:schemeClr val="dk1"/>
                </a:solidFill>
              </a:rPr>
              <a:t>Value-added work time is the time it takes to complete a job or work phase with normal pace</a:t>
            </a:r>
            <a:endParaRPr/>
          </a:p>
          <a:p>
            <a:pPr indent="-228600" lvl="0" marL="228600" rtl="0" algn="l">
              <a:lnSpc>
                <a:spcPct val="90000"/>
              </a:lnSpc>
              <a:spcBef>
                <a:spcPts val="1000"/>
              </a:spcBef>
              <a:spcAft>
                <a:spcPts val="0"/>
              </a:spcAft>
              <a:buClr>
                <a:schemeClr val="dk1"/>
              </a:buClr>
              <a:buSzPts val="2800"/>
              <a:buChar char="•"/>
            </a:pPr>
            <a:r>
              <a:rPr lang="en-GB">
                <a:solidFill>
                  <a:schemeClr val="dk1"/>
                </a:solidFill>
              </a:rPr>
              <a:t>Value-added work time includes ineffective time (e.g. 15 per cent)</a:t>
            </a:r>
            <a:endParaRPr/>
          </a:p>
          <a:p>
            <a:pPr indent="-228600" lvl="1" marL="819150" rtl="0" algn="l">
              <a:lnSpc>
                <a:spcPct val="90000"/>
              </a:lnSpc>
              <a:spcBef>
                <a:spcPts val="500"/>
              </a:spcBef>
              <a:spcAft>
                <a:spcPts val="0"/>
              </a:spcAft>
              <a:buClr>
                <a:schemeClr val="dk1"/>
              </a:buClr>
              <a:buSzPts val="2400"/>
              <a:buChar char="•"/>
            </a:pPr>
            <a:r>
              <a:rPr lang="en-GB"/>
              <a:t>e.g. food and coffee breaks, recovery, toilet visits</a:t>
            </a:r>
            <a:endParaRPr/>
          </a:p>
          <a:p>
            <a:pPr indent="-228600" lvl="1" marL="819150" rtl="0" algn="l">
              <a:lnSpc>
                <a:spcPct val="90000"/>
              </a:lnSpc>
              <a:spcBef>
                <a:spcPts val="500"/>
              </a:spcBef>
              <a:spcAft>
                <a:spcPts val="0"/>
              </a:spcAft>
              <a:buClr>
                <a:schemeClr val="dk1"/>
              </a:buClr>
              <a:buSzPts val="2400"/>
              <a:buChar char="•"/>
            </a:pPr>
            <a:r>
              <a:rPr lang="en-GB"/>
              <a:t>chatting with a supervisor, etc.</a:t>
            </a:r>
            <a:endParaRPr/>
          </a:p>
          <a:p>
            <a:pPr indent="-228600" lvl="0" marL="228600" rtl="0" algn="l">
              <a:lnSpc>
                <a:spcPct val="90000"/>
              </a:lnSpc>
              <a:spcBef>
                <a:spcPts val="1000"/>
              </a:spcBef>
              <a:spcAft>
                <a:spcPts val="0"/>
              </a:spcAft>
              <a:buClr>
                <a:schemeClr val="dk1"/>
              </a:buClr>
              <a:buSzPts val="2800"/>
              <a:buChar char="•"/>
            </a:pPr>
            <a:r>
              <a:rPr lang="en-GB">
                <a:solidFill>
                  <a:schemeClr val="dk1"/>
                </a:solidFill>
              </a:rPr>
              <a:t>The work is divided into parts that are measured by a time survey, and the  valua-added work time of the work phase is summed up from these.</a:t>
            </a:r>
            <a:endParaRPr/>
          </a:p>
          <a:p>
            <a:pPr indent="-228600" lvl="0" marL="228600" rtl="0" algn="l">
              <a:lnSpc>
                <a:spcPct val="90000"/>
              </a:lnSpc>
              <a:spcBef>
                <a:spcPts val="1000"/>
              </a:spcBef>
              <a:spcAft>
                <a:spcPts val="0"/>
              </a:spcAft>
              <a:buClr>
                <a:schemeClr val="dk1"/>
              </a:buClr>
              <a:buSzPts val="2800"/>
              <a:buChar char="•"/>
            </a:pPr>
            <a:r>
              <a:rPr lang="en-GB">
                <a:solidFill>
                  <a:schemeClr val="dk1"/>
                </a:solidFill>
              </a:rPr>
              <a:t>Work analysis is the basis for all capacity dimensioning (equipment and personnel) </a:t>
            </a:r>
            <a:endParaRPr/>
          </a:p>
        </p:txBody>
      </p:sp>
      <p:sp>
        <p:nvSpPr>
          <p:cNvPr id="387" name="Google Shape;387;p22"/>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GB"/>
              <a:t>‹#›</a:t>
            </a:fld>
            <a:endParaRPr/>
          </a:p>
        </p:txBody>
      </p:sp>
      <p:sp>
        <p:nvSpPr>
          <p:cNvPr id="388" name="Google Shape;388;p22"/>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Construction economy and project management – Industrial prefabrication</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sp>
        <p:nvSpPr>
          <p:cNvPr id="393" name="Google Shape;393;p23"/>
          <p:cNvSpPr txBox="1"/>
          <p:nvPr>
            <p:ph type="title"/>
          </p:nvPr>
        </p:nvSpPr>
        <p:spPr>
          <a:xfrm>
            <a:off x="325289" y="2672413"/>
            <a:ext cx="11553959" cy="1255532"/>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4400"/>
              <a:buFont typeface="Calibri"/>
              <a:buNone/>
            </a:pPr>
            <a:r>
              <a:rPr lang="en-GB"/>
              <a:t>Productivity</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7" name="Shape 397"/>
        <p:cNvGrpSpPr/>
        <p:nvPr/>
      </p:nvGrpSpPr>
      <p:grpSpPr>
        <a:xfrm>
          <a:off x="0" y="0"/>
          <a:ext cx="0" cy="0"/>
          <a:chOff x="0" y="0"/>
          <a:chExt cx="0" cy="0"/>
        </a:xfrm>
      </p:grpSpPr>
      <p:sp>
        <p:nvSpPr>
          <p:cNvPr id="398" name="Google Shape;398;p24"/>
          <p:cNvSpPr txBox="1"/>
          <p:nvPr>
            <p:ph type="title"/>
          </p:nvPr>
        </p:nvSpPr>
        <p:spPr>
          <a:xfrm>
            <a:off x="433388" y="64294"/>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Productivity</a:t>
            </a:r>
            <a:endParaRPr/>
          </a:p>
        </p:txBody>
      </p:sp>
      <p:sp>
        <p:nvSpPr>
          <p:cNvPr id="399" name="Google Shape;399;p24"/>
          <p:cNvSpPr/>
          <p:nvPr/>
        </p:nvSpPr>
        <p:spPr>
          <a:xfrm>
            <a:off x="4572000" y="6248400"/>
            <a:ext cx="3048000"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00" name="Google Shape;400;p24"/>
          <p:cNvSpPr/>
          <p:nvPr/>
        </p:nvSpPr>
        <p:spPr>
          <a:xfrm>
            <a:off x="4572000" y="6248400"/>
            <a:ext cx="3048000"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01" name="Google Shape;401;p24"/>
          <p:cNvSpPr/>
          <p:nvPr/>
        </p:nvSpPr>
        <p:spPr>
          <a:xfrm>
            <a:off x="4572000" y="6248400"/>
            <a:ext cx="3048000"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grpSp>
        <p:nvGrpSpPr>
          <p:cNvPr id="402" name="Google Shape;402;p24"/>
          <p:cNvGrpSpPr/>
          <p:nvPr/>
        </p:nvGrpSpPr>
        <p:grpSpPr>
          <a:xfrm>
            <a:off x="3733800" y="2667000"/>
            <a:ext cx="3282950" cy="977900"/>
            <a:chOff x="2086" y="1728"/>
            <a:chExt cx="2068" cy="616"/>
          </a:xfrm>
        </p:grpSpPr>
        <p:sp>
          <p:nvSpPr>
            <p:cNvPr id="403" name="Google Shape;403;p24"/>
            <p:cNvSpPr/>
            <p:nvPr/>
          </p:nvSpPr>
          <p:spPr>
            <a:xfrm>
              <a:off x="2086" y="1728"/>
              <a:ext cx="2068" cy="616"/>
            </a:xfrm>
            <a:prstGeom prst="rect">
              <a:avLst/>
            </a:prstGeom>
            <a:solidFill>
              <a:srgbClr val="DADADA"/>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04" name="Google Shape;404;p24"/>
            <p:cNvSpPr/>
            <p:nvPr/>
          </p:nvSpPr>
          <p:spPr>
            <a:xfrm>
              <a:off x="3277" y="1760"/>
              <a:ext cx="821" cy="506"/>
            </a:xfrm>
            <a:prstGeom prst="rect">
              <a:avLst/>
            </a:prstGeom>
            <a:solidFill>
              <a:srgbClr val="DADADA"/>
            </a:solidFill>
            <a:ln>
              <a:noFill/>
            </a:ln>
          </p:spPr>
          <p:txBody>
            <a:bodyPr anchorCtr="0" anchor="t" bIns="44450" lIns="90475" spcFirstLastPara="1" rIns="90475" wrap="square" tIns="44450">
              <a:spAutoFit/>
            </a:bodyPr>
            <a:lstStyle/>
            <a:p>
              <a:pPr indent="0" lvl="0" marL="0" marR="0" rtl="0" algn="ctr">
                <a:lnSpc>
                  <a:spcPct val="120000"/>
                </a:lnSpc>
                <a:spcBef>
                  <a:spcPts val="0"/>
                </a:spcBef>
                <a:spcAft>
                  <a:spcPts val="0"/>
                </a:spcAft>
                <a:buNone/>
              </a:pPr>
              <a:r>
                <a:rPr lang="en-GB" sz="2000">
                  <a:solidFill>
                    <a:schemeClr val="dk1"/>
                  </a:solidFill>
                  <a:latin typeface="Calibri"/>
                  <a:ea typeface="Calibri"/>
                  <a:cs typeface="Calibri"/>
                  <a:sym typeface="Calibri"/>
                </a:rPr>
                <a:t>Outputs</a:t>
              </a:r>
              <a:endParaRPr/>
            </a:p>
            <a:p>
              <a:pPr indent="0" lvl="0" marL="0" marR="0" rtl="0" algn="ctr">
                <a:lnSpc>
                  <a:spcPct val="120000"/>
                </a:lnSpc>
                <a:spcBef>
                  <a:spcPts val="0"/>
                </a:spcBef>
                <a:spcAft>
                  <a:spcPts val="0"/>
                </a:spcAft>
                <a:buNone/>
              </a:pPr>
              <a:r>
                <a:rPr lang="en-GB" sz="2000">
                  <a:solidFill>
                    <a:schemeClr val="dk1"/>
                  </a:solidFill>
                  <a:latin typeface="Calibri"/>
                  <a:ea typeface="Calibri"/>
                  <a:cs typeface="Calibri"/>
                  <a:sym typeface="Calibri"/>
                </a:rPr>
                <a:t>Inputs</a:t>
              </a:r>
              <a:endParaRPr/>
            </a:p>
          </p:txBody>
        </p:sp>
        <p:cxnSp>
          <p:nvCxnSpPr>
            <p:cNvPr id="405" name="Google Shape;405;p24"/>
            <p:cNvCxnSpPr/>
            <p:nvPr/>
          </p:nvCxnSpPr>
          <p:spPr>
            <a:xfrm>
              <a:off x="3306" y="2050"/>
              <a:ext cx="722" cy="0"/>
            </a:xfrm>
            <a:prstGeom prst="straightConnector1">
              <a:avLst/>
            </a:prstGeom>
            <a:noFill/>
            <a:ln cap="flat" cmpd="sng" w="12700">
              <a:solidFill>
                <a:schemeClr val="dk1"/>
              </a:solidFill>
              <a:prstDash val="solid"/>
              <a:round/>
              <a:headEnd len="med" w="med" type="none"/>
              <a:tailEnd len="med" w="med" type="none"/>
            </a:ln>
          </p:spPr>
        </p:cxnSp>
        <p:sp>
          <p:nvSpPr>
            <p:cNvPr id="406" name="Google Shape;406;p24"/>
            <p:cNvSpPr/>
            <p:nvPr/>
          </p:nvSpPr>
          <p:spPr>
            <a:xfrm>
              <a:off x="2169" y="1897"/>
              <a:ext cx="1150" cy="231"/>
            </a:xfrm>
            <a:prstGeom prst="rect">
              <a:avLst/>
            </a:prstGeom>
            <a:solidFill>
              <a:srgbClr val="DADADA"/>
            </a:solidFill>
            <a:ln>
              <a:noFill/>
            </a:ln>
          </p:spPr>
          <p:txBody>
            <a:bodyPr anchorCtr="0" anchor="t" bIns="44450" lIns="90475" spcFirstLastPara="1" rIns="90475" wrap="square" tIns="44450">
              <a:spAutoFit/>
            </a:bodyPr>
            <a:lstStyle/>
            <a:p>
              <a:pPr indent="0" lvl="0" marL="0" marR="0" rtl="0" algn="ctr">
                <a:spcBef>
                  <a:spcPts val="0"/>
                </a:spcBef>
                <a:spcAft>
                  <a:spcPts val="0"/>
                </a:spcAft>
                <a:buNone/>
              </a:pPr>
              <a:r>
                <a:rPr lang="en-GB" sz="1800">
                  <a:solidFill>
                    <a:schemeClr val="dk1"/>
                  </a:solidFill>
                  <a:latin typeface="Calibri"/>
                  <a:ea typeface="Calibri"/>
                  <a:cs typeface="Calibri"/>
                  <a:sym typeface="Calibri"/>
                </a:rPr>
                <a:t>Productivity =</a:t>
              </a:r>
              <a:endParaRPr/>
            </a:p>
          </p:txBody>
        </p:sp>
      </p:grpSp>
      <p:sp>
        <p:nvSpPr>
          <p:cNvPr id="407" name="Google Shape;407;p24"/>
          <p:cNvSpPr/>
          <p:nvPr/>
        </p:nvSpPr>
        <p:spPr>
          <a:xfrm>
            <a:off x="3810001" y="3657600"/>
            <a:ext cx="3167063" cy="1419428"/>
          </a:xfrm>
          <a:prstGeom prst="rect">
            <a:avLst/>
          </a:prstGeom>
          <a:noFill/>
          <a:ln>
            <a:noFill/>
          </a:ln>
        </p:spPr>
        <p:txBody>
          <a:bodyPr anchorCtr="0" anchor="t" bIns="44450" lIns="90475" spcFirstLastPara="1" rIns="90475" wrap="square" tIns="44450">
            <a:spAutoFit/>
          </a:bodyPr>
          <a:lstStyle/>
          <a:p>
            <a:pPr indent="-190500" lvl="0" marL="190500" marR="0" rtl="0" algn="l">
              <a:lnSpc>
                <a:spcPct val="110000"/>
              </a:lnSpc>
              <a:spcBef>
                <a:spcPts val="0"/>
              </a:spcBef>
              <a:spcAft>
                <a:spcPts val="0"/>
              </a:spcAft>
              <a:buClr>
                <a:schemeClr val="dk1"/>
              </a:buClr>
              <a:buSzPts val="2000"/>
              <a:buFont typeface="Times New Roman"/>
              <a:buChar char="•"/>
            </a:pPr>
            <a:r>
              <a:rPr lang="en-GB" sz="2000">
                <a:solidFill>
                  <a:schemeClr val="dk1"/>
                </a:solidFill>
                <a:latin typeface="Times New Roman"/>
                <a:ea typeface="Times New Roman"/>
                <a:cs typeface="Times New Roman"/>
                <a:sym typeface="Times New Roman"/>
              </a:rPr>
              <a:t>Total productivity</a:t>
            </a:r>
            <a:endParaRPr/>
          </a:p>
          <a:p>
            <a:pPr indent="-190500" lvl="0" marL="190500" marR="0" rtl="0" algn="l">
              <a:lnSpc>
                <a:spcPct val="110000"/>
              </a:lnSpc>
              <a:spcBef>
                <a:spcPts val="0"/>
              </a:spcBef>
              <a:spcAft>
                <a:spcPts val="0"/>
              </a:spcAft>
              <a:buClr>
                <a:schemeClr val="dk1"/>
              </a:buClr>
              <a:buSzPts val="2000"/>
              <a:buFont typeface="Times New Roman"/>
              <a:buChar char="•"/>
            </a:pPr>
            <a:r>
              <a:rPr lang="en-GB" sz="2000">
                <a:solidFill>
                  <a:schemeClr val="dk1"/>
                </a:solidFill>
                <a:latin typeface="Times New Roman"/>
                <a:ea typeface="Times New Roman"/>
                <a:cs typeface="Times New Roman"/>
                <a:sym typeface="Times New Roman"/>
              </a:rPr>
              <a:t>Investment productivity </a:t>
            </a:r>
            <a:endParaRPr/>
          </a:p>
          <a:p>
            <a:pPr indent="-190500" lvl="0" marL="190500" marR="0" rtl="0" algn="l">
              <a:lnSpc>
                <a:spcPct val="110000"/>
              </a:lnSpc>
              <a:spcBef>
                <a:spcPts val="0"/>
              </a:spcBef>
              <a:spcAft>
                <a:spcPts val="0"/>
              </a:spcAft>
              <a:buClr>
                <a:schemeClr val="dk1"/>
              </a:buClr>
              <a:buSzPts val="2000"/>
              <a:buFont typeface="Times New Roman"/>
              <a:buChar char="•"/>
            </a:pPr>
            <a:r>
              <a:rPr lang="en-GB" sz="2000">
                <a:solidFill>
                  <a:schemeClr val="dk1"/>
                </a:solidFill>
                <a:latin typeface="Times New Roman"/>
                <a:ea typeface="Times New Roman"/>
                <a:cs typeface="Times New Roman"/>
                <a:sym typeface="Times New Roman"/>
              </a:rPr>
              <a:t>Labour productivity</a:t>
            </a:r>
            <a:endParaRPr/>
          </a:p>
          <a:p>
            <a:pPr indent="-190500" lvl="0" marL="190500" marR="0" rtl="0" algn="l">
              <a:lnSpc>
                <a:spcPct val="110000"/>
              </a:lnSpc>
              <a:spcBef>
                <a:spcPts val="0"/>
              </a:spcBef>
              <a:spcAft>
                <a:spcPts val="0"/>
              </a:spcAft>
              <a:buClr>
                <a:schemeClr val="dk1"/>
              </a:buClr>
              <a:buSzPts val="2000"/>
              <a:buFont typeface="Times New Roman"/>
              <a:buChar char="•"/>
            </a:pPr>
            <a:r>
              <a:rPr lang="en-GB" sz="2000">
                <a:solidFill>
                  <a:schemeClr val="dk1"/>
                </a:solidFill>
                <a:latin typeface="Times New Roman"/>
                <a:ea typeface="Times New Roman"/>
                <a:cs typeface="Times New Roman"/>
                <a:sym typeface="Times New Roman"/>
              </a:rPr>
              <a:t>Material use productivity</a:t>
            </a:r>
            <a:endParaRPr/>
          </a:p>
        </p:txBody>
      </p:sp>
      <p:sp>
        <p:nvSpPr>
          <p:cNvPr id="408" name="Google Shape;408;p24"/>
          <p:cNvSpPr/>
          <p:nvPr/>
        </p:nvSpPr>
        <p:spPr>
          <a:xfrm>
            <a:off x="2221024" y="1361275"/>
            <a:ext cx="6806977" cy="920765"/>
          </a:xfrm>
          <a:prstGeom prst="rect">
            <a:avLst/>
          </a:prstGeom>
          <a:noFill/>
          <a:ln>
            <a:noFill/>
          </a:ln>
        </p:spPr>
        <p:txBody>
          <a:bodyPr anchorCtr="0" anchor="t" bIns="44450" lIns="90475" spcFirstLastPara="1" rIns="90475" wrap="square" tIns="44450">
            <a:spAutoFit/>
          </a:bodyPr>
          <a:lstStyle/>
          <a:p>
            <a:pPr indent="0" lvl="0" marL="0" marR="0" rtl="0" algn="l">
              <a:spcBef>
                <a:spcPts val="0"/>
              </a:spcBef>
              <a:spcAft>
                <a:spcPts val="0"/>
              </a:spcAft>
              <a:buNone/>
            </a:pPr>
            <a:r>
              <a:rPr lang="en-GB" sz="1800">
                <a:solidFill>
                  <a:schemeClr val="dk1"/>
                </a:solidFill>
                <a:latin typeface="Calibri"/>
                <a:ea typeface="Calibri"/>
                <a:cs typeface="Calibri"/>
                <a:sym typeface="Calibri"/>
              </a:rPr>
              <a:t>Productivity means that a certain input must achieve the best possible output or that a certain output </a:t>
            </a:r>
            <a:endParaRPr/>
          </a:p>
          <a:p>
            <a:pPr indent="0" lvl="0" marL="0" marR="0" rtl="0" algn="l">
              <a:spcBef>
                <a:spcPts val="0"/>
              </a:spcBef>
              <a:spcAft>
                <a:spcPts val="0"/>
              </a:spcAft>
              <a:buNone/>
            </a:pPr>
            <a:r>
              <a:rPr lang="en-GB" sz="1800">
                <a:solidFill>
                  <a:schemeClr val="dk1"/>
                </a:solidFill>
                <a:latin typeface="Calibri"/>
                <a:ea typeface="Calibri"/>
                <a:cs typeface="Calibri"/>
                <a:sym typeface="Calibri"/>
              </a:rPr>
              <a:t>must be achieved with as little effort as possible.</a:t>
            </a:r>
            <a:endParaRPr/>
          </a:p>
        </p:txBody>
      </p:sp>
      <p:sp>
        <p:nvSpPr>
          <p:cNvPr id="409" name="Google Shape;409;p24"/>
          <p:cNvSpPr/>
          <p:nvPr/>
        </p:nvSpPr>
        <p:spPr>
          <a:xfrm>
            <a:off x="2895601" y="5410200"/>
            <a:ext cx="5191124" cy="643766"/>
          </a:xfrm>
          <a:prstGeom prst="rect">
            <a:avLst/>
          </a:prstGeom>
          <a:solidFill>
            <a:srgbClr val="DADADA"/>
          </a:solidFill>
          <a:ln cap="flat" cmpd="sng" w="12700">
            <a:solidFill>
              <a:schemeClr val="dk1"/>
            </a:solidFill>
            <a:prstDash val="solid"/>
            <a:miter lim="800000"/>
            <a:headEnd len="sm" w="sm" type="none"/>
            <a:tailEnd len="sm" w="sm" type="none"/>
          </a:ln>
        </p:spPr>
        <p:txBody>
          <a:bodyPr anchorCtr="0" anchor="t" bIns="44450" lIns="90475" spcFirstLastPara="1" rIns="90475" wrap="square" tIns="44450">
            <a:spAutoFit/>
          </a:bodyPr>
          <a:lstStyle/>
          <a:p>
            <a:pPr indent="0" lvl="0" marL="0" marR="0" rtl="0" algn="l">
              <a:spcBef>
                <a:spcPts val="0"/>
              </a:spcBef>
              <a:spcAft>
                <a:spcPts val="0"/>
              </a:spcAft>
              <a:buNone/>
            </a:pPr>
            <a:r>
              <a:rPr b="1" lang="en-GB" sz="1800">
                <a:solidFill>
                  <a:schemeClr val="dk1"/>
                </a:solidFill>
                <a:latin typeface="Calibri"/>
                <a:ea typeface="Calibri"/>
                <a:cs typeface="Calibri"/>
                <a:sym typeface="Calibri"/>
              </a:rPr>
              <a:t>For example:</a:t>
            </a:r>
            <a:r>
              <a:rPr lang="en-GB" sz="1800">
                <a:solidFill>
                  <a:schemeClr val="dk1"/>
                </a:solidFill>
                <a:latin typeface="Calibri"/>
                <a:ea typeface="Calibri"/>
                <a:cs typeface="Calibri"/>
                <a:sym typeface="Calibri"/>
              </a:rPr>
              <a:t> How many one-inch iron nails do we get </a:t>
            </a:r>
            <a:endParaRPr/>
          </a:p>
          <a:p>
            <a:pPr indent="0" lvl="0" marL="0" marR="0" rtl="0" algn="l">
              <a:spcBef>
                <a:spcPts val="0"/>
              </a:spcBef>
              <a:spcAft>
                <a:spcPts val="0"/>
              </a:spcAft>
              <a:buNone/>
            </a:pPr>
            <a:r>
              <a:rPr lang="en-GB" sz="1800">
                <a:solidFill>
                  <a:schemeClr val="dk1"/>
                </a:solidFill>
                <a:latin typeface="Calibri"/>
                <a:ea typeface="Calibri"/>
                <a:cs typeface="Calibri"/>
                <a:sym typeface="Calibri"/>
              </a:rPr>
              <a:t>from a kilo of iron? (material use productivity)</a:t>
            </a:r>
            <a:endParaRPr/>
          </a:p>
        </p:txBody>
      </p:sp>
      <p:pic>
        <p:nvPicPr>
          <p:cNvPr id="410" name="Google Shape;410;p24"/>
          <p:cNvPicPr preferRelativeResize="0"/>
          <p:nvPr/>
        </p:nvPicPr>
        <p:blipFill rotWithShape="1">
          <a:blip r:embed="rId3">
            <a:alphaModFix/>
          </a:blip>
          <a:srcRect b="0" l="0" r="0" t="0"/>
          <a:stretch/>
        </p:blipFill>
        <p:spPr>
          <a:xfrm>
            <a:off x="8726488" y="3581401"/>
            <a:ext cx="1331912" cy="1266825"/>
          </a:xfrm>
          <a:prstGeom prst="rect">
            <a:avLst/>
          </a:prstGeom>
          <a:noFill/>
          <a:ln>
            <a:noFill/>
          </a:ln>
        </p:spPr>
      </p:pic>
      <p:sp>
        <p:nvSpPr>
          <p:cNvPr id="411" name="Google Shape;411;p24"/>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Construction economy and project management – Industrial prefabrication</a:t>
            </a:r>
            <a:endParaRPr/>
          </a:p>
        </p:txBody>
      </p:sp>
      <p:sp>
        <p:nvSpPr>
          <p:cNvPr id="412" name="Google Shape;412;p24"/>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6" name="Shape 416"/>
        <p:cNvGrpSpPr/>
        <p:nvPr/>
      </p:nvGrpSpPr>
      <p:grpSpPr>
        <a:xfrm>
          <a:off x="0" y="0"/>
          <a:ext cx="0" cy="0"/>
          <a:chOff x="0" y="0"/>
          <a:chExt cx="0" cy="0"/>
        </a:xfrm>
      </p:grpSpPr>
      <p:sp>
        <p:nvSpPr>
          <p:cNvPr id="417" name="Google Shape;417;p2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Efficiency</a:t>
            </a:r>
            <a:endParaRPr/>
          </a:p>
        </p:txBody>
      </p:sp>
      <p:sp>
        <p:nvSpPr>
          <p:cNvPr id="418" name="Google Shape;418;p25"/>
          <p:cNvSpPr/>
          <p:nvPr/>
        </p:nvSpPr>
        <p:spPr>
          <a:xfrm>
            <a:off x="4572000" y="6248400"/>
            <a:ext cx="3048000"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19" name="Google Shape;419;p25"/>
          <p:cNvSpPr/>
          <p:nvPr/>
        </p:nvSpPr>
        <p:spPr>
          <a:xfrm>
            <a:off x="4572000" y="6248400"/>
            <a:ext cx="3048000"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20" name="Google Shape;420;p25"/>
          <p:cNvSpPr/>
          <p:nvPr/>
        </p:nvSpPr>
        <p:spPr>
          <a:xfrm>
            <a:off x="4572000" y="6248400"/>
            <a:ext cx="3048000" cy="4572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21" name="Google Shape;421;p25"/>
          <p:cNvSpPr/>
          <p:nvPr/>
        </p:nvSpPr>
        <p:spPr>
          <a:xfrm>
            <a:off x="3859959" y="929884"/>
            <a:ext cx="7094674" cy="1197764"/>
          </a:xfrm>
          <a:prstGeom prst="rect">
            <a:avLst/>
          </a:prstGeom>
          <a:solidFill>
            <a:srgbClr val="ECECEC"/>
          </a:solidFill>
          <a:ln cap="flat" cmpd="sng" w="12700">
            <a:solidFill>
              <a:schemeClr val="dk1"/>
            </a:solidFill>
            <a:prstDash val="solid"/>
            <a:miter lim="800000"/>
            <a:headEnd len="sm" w="sm" type="none"/>
            <a:tailEnd len="sm" w="sm" type="none"/>
          </a:ln>
        </p:spPr>
        <p:txBody>
          <a:bodyPr anchorCtr="0" anchor="t" bIns="44450" lIns="90475" spcFirstLastPara="1" rIns="90475" wrap="square" tIns="44450">
            <a:spAutoFit/>
          </a:bodyPr>
          <a:lstStyle/>
          <a:p>
            <a:pPr indent="0" lvl="0" marL="0" marR="0" rtl="0" algn="l">
              <a:spcBef>
                <a:spcPts val="0"/>
              </a:spcBef>
              <a:spcAft>
                <a:spcPts val="0"/>
              </a:spcAft>
              <a:buNone/>
            </a:pPr>
            <a:r>
              <a:rPr lang="en-GB" sz="1800">
                <a:solidFill>
                  <a:schemeClr val="dk1"/>
                </a:solidFill>
                <a:latin typeface="Calibri"/>
                <a:ea typeface="Calibri"/>
                <a:cs typeface="Calibri"/>
                <a:sym typeface="Calibri"/>
              </a:rPr>
              <a:t>Efficiency refers to how well resources are used, i.e. how much </a:t>
            </a:r>
            <a:br>
              <a:rPr lang="en-GB" sz="1800">
                <a:solidFill>
                  <a:schemeClr val="dk1"/>
                </a:solidFill>
                <a:latin typeface="Calibri"/>
                <a:ea typeface="Calibri"/>
                <a:cs typeface="Calibri"/>
                <a:sym typeface="Calibri"/>
              </a:rPr>
            </a:br>
            <a:r>
              <a:rPr lang="en-GB" sz="1800">
                <a:solidFill>
                  <a:schemeClr val="dk1"/>
                </a:solidFill>
                <a:latin typeface="Calibri"/>
                <a:ea typeface="Calibri"/>
                <a:cs typeface="Calibri"/>
                <a:sym typeface="Calibri"/>
              </a:rPr>
              <a:t>the actual production volumes are in relation to the target quantities. </a:t>
            </a:r>
            <a:br>
              <a:rPr lang="en-GB" sz="1800">
                <a:solidFill>
                  <a:schemeClr val="dk1"/>
                </a:solidFill>
                <a:latin typeface="Calibri"/>
                <a:ea typeface="Calibri"/>
                <a:cs typeface="Calibri"/>
                <a:sym typeface="Calibri"/>
              </a:rPr>
            </a:br>
            <a:r>
              <a:rPr lang="en-GB" sz="1800">
                <a:solidFill>
                  <a:schemeClr val="dk1"/>
                </a:solidFill>
                <a:latin typeface="Calibri"/>
                <a:ea typeface="Calibri"/>
                <a:cs typeface="Calibri"/>
                <a:sym typeface="Calibri"/>
              </a:rPr>
              <a:t>Device efficiency refers to the proportion of time the device is in operation </a:t>
            </a:r>
            <a:endParaRPr/>
          </a:p>
        </p:txBody>
      </p:sp>
      <p:sp>
        <p:nvSpPr>
          <p:cNvPr id="422" name="Google Shape;422;p25"/>
          <p:cNvSpPr/>
          <p:nvPr/>
        </p:nvSpPr>
        <p:spPr>
          <a:xfrm>
            <a:off x="3014663" y="4899026"/>
            <a:ext cx="184150" cy="822325"/>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23" name="Google Shape;423;p25"/>
          <p:cNvSpPr/>
          <p:nvPr/>
        </p:nvSpPr>
        <p:spPr>
          <a:xfrm>
            <a:off x="1569924" y="2257160"/>
            <a:ext cx="1671934" cy="435247"/>
          </a:xfrm>
          <a:prstGeom prst="rect">
            <a:avLst/>
          </a:prstGeom>
          <a:noFill/>
          <a:ln>
            <a:noFill/>
          </a:ln>
        </p:spPr>
        <p:txBody>
          <a:bodyPr anchorCtr="0" anchor="t" bIns="44450" lIns="90475" spcFirstLastPara="1" rIns="90475" wrap="square" tIns="44450">
            <a:spAutoFit/>
          </a:bodyPr>
          <a:lstStyle/>
          <a:p>
            <a:pPr indent="0" lvl="0" marL="0" marR="0" rtl="0" algn="l">
              <a:lnSpc>
                <a:spcPct val="110000"/>
              </a:lnSpc>
              <a:spcBef>
                <a:spcPts val="0"/>
              </a:spcBef>
              <a:spcAft>
                <a:spcPts val="0"/>
              </a:spcAft>
              <a:buNone/>
            </a:pPr>
            <a:r>
              <a:rPr lang="en-GB" sz="2200">
                <a:solidFill>
                  <a:schemeClr val="dk1"/>
                </a:solidFill>
                <a:latin typeface="Times New Roman"/>
                <a:ea typeface="Times New Roman"/>
                <a:cs typeface="Times New Roman"/>
                <a:sym typeface="Times New Roman"/>
              </a:rPr>
              <a:t>Examples:</a:t>
            </a:r>
            <a:endParaRPr/>
          </a:p>
        </p:txBody>
      </p:sp>
      <p:sp>
        <p:nvSpPr>
          <p:cNvPr id="424" name="Google Shape;424;p25"/>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Construction economy and project management – Industrial prefabrication</a:t>
            </a:r>
            <a:endParaRPr/>
          </a:p>
        </p:txBody>
      </p:sp>
      <p:sp>
        <p:nvSpPr>
          <p:cNvPr id="425" name="Google Shape;425;p25"/>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GB"/>
              <a:t>‹#›</a:t>
            </a:fld>
            <a:endParaRPr/>
          </a:p>
        </p:txBody>
      </p:sp>
      <p:pic>
        <p:nvPicPr>
          <p:cNvPr id="426" name="Google Shape;426;p25"/>
          <p:cNvPicPr preferRelativeResize="0"/>
          <p:nvPr/>
        </p:nvPicPr>
        <p:blipFill rotWithShape="1">
          <a:blip r:embed="rId3">
            <a:alphaModFix/>
          </a:blip>
          <a:srcRect b="0" l="0" r="0" t="0"/>
          <a:stretch/>
        </p:blipFill>
        <p:spPr>
          <a:xfrm>
            <a:off x="3799908" y="2395417"/>
            <a:ext cx="4114800" cy="373962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0" name="Shape 430"/>
        <p:cNvGrpSpPr/>
        <p:nvPr/>
      </p:nvGrpSpPr>
      <p:grpSpPr>
        <a:xfrm>
          <a:off x="0" y="0"/>
          <a:ext cx="0" cy="0"/>
          <a:chOff x="0" y="0"/>
          <a:chExt cx="0" cy="0"/>
        </a:xfrm>
      </p:grpSpPr>
      <p:sp>
        <p:nvSpPr>
          <p:cNvPr id="431" name="Google Shape;431;p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Example of a productivity figure</a:t>
            </a:r>
            <a:endParaRPr/>
          </a:p>
        </p:txBody>
      </p:sp>
      <p:sp>
        <p:nvSpPr>
          <p:cNvPr id="432" name="Google Shape;432;p2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400"/>
              <a:buChar char="•"/>
            </a:pPr>
            <a:r>
              <a:rPr lang="en-GB" sz="2400">
                <a:solidFill>
                  <a:schemeClr val="dk1"/>
                </a:solidFill>
              </a:rPr>
              <a:t>Minutes worked (value-added work time) / person</a:t>
            </a:r>
            <a:endParaRPr/>
          </a:p>
          <a:p>
            <a:pPr indent="-228600" lvl="0" marL="228600" rtl="0" algn="l">
              <a:lnSpc>
                <a:spcPct val="90000"/>
              </a:lnSpc>
              <a:spcBef>
                <a:spcPts val="1000"/>
              </a:spcBef>
              <a:spcAft>
                <a:spcPts val="0"/>
              </a:spcAft>
              <a:buClr>
                <a:schemeClr val="dk1"/>
              </a:buClr>
              <a:buSzPts val="2400"/>
              <a:buChar char="•"/>
            </a:pPr>
            <a:r>
              <a:rPr lang="en-GB" sz="2400">
                <a:solidFill>
                  <a:schemeClr val="dk1"/>
                </a:solidFill>
              </a:rPr>
              <a:t>The idea is to calculate how much value-added work has been done within a day</a:t>
            </a:r>
            <a:endParaRPr/>
          </a:p>
          <a:p>
            <a:pPr indent="-228600" lvl="0" marL="228600" rtl="0" algn="l">
              <a:lnSpc>
                <a:spcPct val="90000"/>
              </a:lnSpc>
              <a:spcBef>
                <a:spcPts val="1000"/>
              </a:spcBef>
              <a:spcAft>
                <a:spcPts val="0"/>
              </a:spcAft>
              <a:buClr>
                <a:schemeClr val="dk1"/>
              </a:buClr>
              <a:buSzPts val="2400"/>
              <a:buChar char="•"/>
            </a:pPr>
            <a:r>
              <a:rPr lang="en-GB" sz="2400">
                <a:solidFill>
                  <a:schemeClr val="dk1"/>
                </a:solidFill>
              </a:rPr>
              <a:t>Calculation:</a:t>
            </a:r>
            <a:endParaRPr/>
          </a:p>
          <a:p>
            <a:pPr indent="-76200" lvl="1" marL="819150" rtl="0" algn="l">
              <a:lnSpc>
                <a:spcPct val="90000"/>
              </a:lnSpc>
              <a:spcBef>
                <a:spcPts val="500"/>
              </a:spcBef>
              <a:spcAft>
                <a:spcPts val="0"/>
              </a:spcAft>
              <a:buClr>
                <a:schemeClr val="dk1"/>
              </a:buClr>
              <a:buSzPts val="2400"/>
              <a:buNone/>
            </a:pPr>
            <a:r>
              <a:t/>
            </a:r>
            <a:endParaRPr/>
          </a:p>
          <a:p>
            <a:pPr indent="-76200" lvl="0" marL="228600" rtl="0" algn="l">
              <a:lnSpc>
                <a:spcPct val="90000"/>
              </a:lnSpc>
              <a:spcBef>
                <a:spcPts val="1000"/>
              </a:spcBef>
              <a:spcAft>
                <a:spcPts val="0"/>
              </a:spcAft>
              <a:buClr>
                <a:schemeClr val="dk1"/>
              </a:buClr>
              <a:buSzPts val="2400"/>
              <a:buNone/>
            </a:pPr>
            <a:r>
              <a:t/>
            </a:r>
            <a:endParaRPr sz="2400">
              <a:solidFill>
                <a:schemeClr val="dk1"/>
              </a:solidFill>
            </a:endParaRPr>
          </a:p>
          <a:p>
            <a:pPr indent="-76200" lvl="0" marL="228600" rtl="0" algn="l">
              <a:lnSpc>
                <a:spcPct val="90000"/>
              </a:lnSpc>
              <a:spcBef>
                <a:spcPts val="1000"/>
              </a:spcBef>
              <a:spcAft>
                <a:spcPts val="0"/>
              </a:spcAft>
              <a:buClr>
                <a:schemeClr val="dk1"/>
              </a:buClr>
              <a:buSzPts val="2400"/>
              <a:buNone/>
            </a:pPr>
            <a:r>
              <a:t/>
            </a:r>
            <a:endParaRPr sz="2400">
              <a:solidFill>
                <a:schemeClr val="dk1"/>
              </a:solidFill>
            </a:endParaRPr>
          </a:p>
          <a:p>
            <a:pPr indent="-76200" lvl="0" marL="228600" rtl="0" algn="l">
              <a:lnSpc>
                <a:spcPct val="90000"/>
              </a:lnSpc>
              <a:spcBef>
                <a:spcPts val="1000"/>
              </a:spcBef>
              <a:spcAft>
                <a:spcPts val="0"/>
              </a:spcAft>
              <a:buClr>
                <a:schemeClr val="dk1"/>
              </a:buClr>
              <a:buSzPts val="2400"/>
              <a:buNone/>
            </a:pPr>
            <a:r>
              <a:t/>
            </a:r>
            <a:endParaRPr sz="2400">
              <a:solidFill>
                <a:schemeClr val="dk1"/>
              </a:solidFill>
            </a:endParaRPr>
          </a:p>
          <a:p>
            <a:pPr indent="-228600" lvl="0" marL="228600" rtl="0" algn="l">
              <a:lnSpc>
                <a:spcPct val="90000"/>
              </a:lnSpc>
              <a:spcBef>
                <a:spcPts val="1000"/>
              </a:spcBef>
              <a:spcAft>
                <a:spcPts val="0"/>
              </a:spcAft>
              <a:buClr>
                <a:schemeClr val="dk1"/>
              </a:buClr>
              <a:buSzPts val="2400"/>
              <a:buChar char="•"/>
            </a:pPr>
            <a:r>
              <a:rPr lang="en-GB" sz="2400">
                <a:solidFill>
                  <a:schemeClr val="dk1"/>
                </a:solidFill>
              </a:rPr>
              <a:t>The ineffective time (e.g. 15 per cent) must be considered in the definition of value-added work time as well as the daily working time (in this case, 8 hours)</a:t>
            </a:r>
            <a:endParaRPr/>
          </a:p>
          <a:p>
            <a:pPr indent="-228600" lvl="0" marL="228600" rtl="0" algn="l">
              <a:lnSpc>
                <a:spcPct val="90000"/>
              </a:lnSpc>
              <a:spcBef>
                <a:spcPts val="1000"/>
              </a:spcBef>
              <a:spcAft>
                <a:spcPts val="0"/>
              </a:spcAft>
              <a:buClr>
                <a:schemeClr val="dk1"/>
              </a:buClr>
              <a:buSzPts val="2400"/>
              <a:buChar char="•"/>
            </a:pPr>
            <a:r>
              <a:rPr lang="en-GB" sz="2400">
                <a:solidFill>
                  <a:schemeClr val="dk1"/>
                </a:solidFill>
              </a:rPr>
              <a:t>1 is a good level if the employee is consistently committed to the task</a:t>
            </a:r>
            <a:endParaRPr/>
          </a:p>
        </p:txBody>
      </p:sp>
      <p:sp>
        <p:nvSpPr>
          <p:cNvPr id="433" name="Google Shape;433;p26"/>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GB"/>
              <a:t>‹#›</a:t>
            </a:fld>
            <a:endParaRPr/>
          </a:p>
        </p:txBody>
      </p:sp>
      <p:sp>
        <p:nvSpPr>
          <p:cNvPr id="434" name="Google Shape;434;p26"/>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Construction economy and project management – Industrial prefabrication</a:t>
            </a:r>
            <a:endParaRPr/>
          </a:p>
        </p:txBody>
      </p:sp>
      <p:pic>
        <p:nvPicPr>
          <p:cNvPr id="435" name="Google Shape;435;p26"/>
          <p:cNvPicPr preferRelativeResize="0"/>
          <p:nvPr/>
        </p:nvPicPr>
        <p:blipFill rotWithShape="1">
          <a:blip r:embed="rId3">
            <a:alphaModFix/>
          </a:blip>
          <a:srcRect b="0" l="0" r="0" t="0"/>
          <a:stretch/>
        </p:blipFill>
        <p:spPr>
          <a:xfrm>
            <a:off x="1410961" y="3235983"/>
            <a:ext cx="8405201" cy="1122319"/>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9" name="Shape 439"/>
        <p:cNvGrpSpPr/>
        <p:nvPr/>
      </p:nvGrpSpPr>
      <p:grpSpPr>
        <a:xfrm>
          <a:off x="0" y="0"/>
          <a:ext cx="0" cy="0"/>
          <a:chOff x="0" y="0"/>
          <a:chExt cx="0" cy="0"/>
        </a:xfrm>
      </p:grpSpPr>
      <p:sp>
        <p:nvSpPr>
          <p:cNvPr id="440" name="Google Shape;440;p2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Efficiency / utilisation rate</a:t>
            </a:r>
            <a:endParaRPr/>
          </a:p>
        </p:txBody>
      </p:sp>
      <p:sp>
        <p:nvSpPr>
          <p:cNvPr id="441" name="Google Shape;441;p2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50800" lvl="0" marL="228600" rtl="0" algn="l">
              <a:lnSpc>
                <a:spcPct val="90000"/>
              </a:lnSpc>
              <a:spcBef>
                <a:spcPts val="0"/>
              </a:spcBef>
              <a:spcAft>
                <a:spcPts val="0"/>
              </a:spcAft>
              <a:buClr>
                <a:schemeClr val="dk1"/>
              </a:buClr>
              <a:buSzPts val="2800"/>
              <a:buNone/>
            </a:pPr>
            <a:r>
              <a:t/>
            </a:r>
            <a:endParaRPr/>
          </a:p>
        </p:txBody>
      </p:sp>
      <p:sp>
        <p:nvSpPr>
          <p:cNvPr id="442" name="Google Shape;442;p27"/>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GB"/>
              <a:t>‹#›</a:t>
            </a:fld>
            <a:endParaRPr/>
          </a:p>
        </p:txBody>
      </p:sp>
      <p:sp>
        <p:nvSpPr>
          <p:cNvPr id="443" name="Google Shape;443;p27"/>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Construction economy and project management – Industrial prefabrication</a:t>
            </a:r>
            <a:endParaRPr/>
          </a:p>
        </p:txBody>
      </p:sp>
      <p:graphicFrame>
        <p:nvGraphicFramePr>
          <p:cNvPr id="444" name="Google Shape;444;p27"/>
          <p:cNvGraphicFramePr/>
          <p:nvPr/>
        </p:nvGraphicFramePr>
        <p:xfrm>
          <a:off x="2751517" y="3033111"/>
          <a:ext cx="3935412" cy="2262187"/>
        </p:xfrm>
        <a:graphic>
          <a:graphicData uri="http://schemas.openxmlformats.org/presentationml/2006/ole">
            <mc:AlternateContent>
              <mc:Choice Requires="v">
                <p:oleObj r:id="rId4" imgH="2262187" imgW="3935412" progId="SnapGraphics" spid="_x0000_s1">
                  <p:embed/>
                </p:oleObj>
              </mc:Choice>
              <mc:Fallback>
                <p:oleObj r:id="rId5" imgH="2262187" imgW="3935412" progId="SnapGraphics">
                  <p:embed/>
                  <p:pic>
                    <p:nvPicPr>
                      <p:cNvPr id="444" name="Google Shape;444;p27"/>
                      <p:cNvPicPr preferRelativeResize="0"/>
                      <p:nvPr/>
                    </p:nvPicPr>
                    <p:blipFill rotWithShape="1">
                      <a:blip r:embed="rId6">
                        <a:alphaModFix/>
                      </a:blip>
                      <a:srcRect b="0" l="0" r="0" t="0"/>
                      <a:stretch/>
                    </p:blipFill>
                    <p:spPr>
                      <a:xfrm>
                        <a:off x="2751517" y="3033111"/>
                        <a:ext cx="3935412" cy="2262187"/>
                      </a:xfrm>
                      <a:prstGeom prst="rect">
                        <a:avLst/>
                      </a:prstGeom>
                      <a:noFill/>
                      <a:ln>
                        <a:noFill/>
                      </a:ln>
                    </p:spPr>
                  </p:pic>
                </p:oleObj>
              </mc:Fallback>
            </mc:AlternateContent>
          </a:graphicData>
        </a:graphic>
      </p:graphicFrame>
      <p:sp>
        <p:nvSpPr>
          <p:cNvPr id="445" name="Google Shape;445;p27"/>
          <p:cNvSpPr/>
          <p:nvPr/>
        </p:nvSpPr>
        <p:spPr>
          <a:xfrm>
            <a:off x="739444" y="3538303"/>
            <a:ext cx="1496886" cy="366767"/>
          </a:xfrm>
          <a:prstGeom prst="rect">
            <a:avLst/>
          </a:prstGeom>
          <a:noFill/>
          <a:ln>
            <a:noFill/>
          </a:ln>
        </p:spPr>
        <p:txBody>
          <a:bodyPr anchorCtr="0" anchor="t" bIns="44450" lIns="90475" spcFirstLastPara="1" rIns="90475" wrap="square" tIns="44450">
            <a:spAutoFit/>
          </a:bodyPr>
          <a:lstStyle/>
          <a:p>
            <a:pPr indent="0" lvl="0" marL="0" marR="0" rtl="0" algn="l">
              <a:spcBef>
                <a:spcPts val="0"/>
              </a:spcBef>
              <a:spcAft>
                <a:spcPts val="0"/>
              </a:spcAft>
              <a:buNone/>
            </a:pPr>
            <a:r>
              <a:rPr lang="en-GB" sz="1800">
                <a:solidFill>
                  <a:schemeClr val="dk1"/>
                </a:solidFill>
                <a:latin typeface="Calibri"/>
                <a:ea typeface="Calibri"/>
                <a:cs typeface="Calibri"/>
                <a:sym typeface="Calibri"/>
              </a:rPr>
              <a:t>Value-added work time</a:t>
            </a:r>
            <a:endParaRPr/>
          </a:p>
        </p:txBody>
      </p:sp>
      <p:sp>
        <p:nvSpPr>
          <p:cNvPr id="446" name="Google Shape;446;p27"/>
          <p:cNvSpPr/>
          <p:nvPr/>
        </p:nvSpPr>
        <p:spPr>
          <a:xfrm>
            <a:off x="1167157" y="4272894"/>
            <a:ext cx="1884107" cy="366767"/>
          </a:xfrm>
          <a:prstGeom prst="rect">
            <a:avLst/>
          </a:prstGeom>
          <a:noFill/>
          <a:ln>
            <a:noFill/>
          </a:ln>
        </p:spPr>
        <p:txBody>
          <a:bodyPr anchorCtr="0" anchor="t" bIns="44450" lIns="90475" spcFirstLastPara="1" rIns="90475" wrap="square" tIns="44450">
            <a:spAutoFit/>
          </a:bodyPr>
          <a:lstStyle/>
          <a:p>
            <a:pPr indent="0" lvl="0" marL="0" marR="0" rtl="0" algn="l">
              <a:spcBef>
                <a:spcPts val="0"/>
              </a:spcBef>
              <a:spcAft>
                <a:spcPts val="0"/>
              </a:spcAft>
              <a:buNone/>
            </a:pPr>
            <a:r>
              <a:rPr lang="en-GB" sz="1800">
                <a:solidFill>
                  <a:schemeClr val="dk1"/>
                </a:solidFill>
                <a:latin typeface="Calibri"/>
                <a:ea typeface="Calibri"/>
                <a:cs typeface="Calibri"/>
                <a:sym typeface="Calibri"/>
              </a:rPr>
              <a:t>Used work hours</a:t>
            </a:r>
            <a:endParaRPr/>
          </a:p>
        </p:txBody>
      </p:sp>
      <p:sp>
        <p:nvSpPr>
          <p:cNvPr id="447" name="Google Shape;447;p27"/>
          <p:cNvSpPr/>
          <p:nvPr/>
        </p:nvSpPr>
        <p:spPr>
          <a:xfrm>
            <a:off x="4546980" y="5104798"/>
            <a:ext cx="495329" cy="335989"/>
          </a:xfrm>
          <a:prstGeom prst="rect">
            <a:avLst/>
          </a:prstGeom>
          <a:noFill/>
          <a:ln>
            <a:noFill/>
          </a:ln>
        </p:spPr>
        <p:txBody>
          <a:bodyPr anchorCtr="0" anchor="t" bIns="44450" lIns="90475" spcFirstLastPara="1" rIns="90475" wrap="square" tIns="44450">
            <a:spAutoFit/>
          </a:bodyPr>
          <a:lstStyle/>
          <a:p>
            <a:pPr indent="0" lvl="0" marL="0" marR="0" rtl="0" algn="l">
              <a:spcBef>
                <a:spcPts val="0"/>
              </a:spcBef>
              <a:spcAft>
                <a:spcPts val="0"/>
              </a:spcAft>
              <a:buNone/>
            </a:pPr>
            <a:r>
              <a:rPr lang="en-GB" sz="1600">
                <a:solidFill>
                  <a:schemeClr val="dk1"/>
                </a:solidFill>
                <a:latin typeface="Calibri"/>
                <a:ea typeface="Calibri"/>
                <a:cs typeface="Calibri"/>
                <a:sym typeface="Calibri"/>
              </a:rPr>
              <a:t>179</a:t>
            </a:r>
            <a:endParaRPr/>
          </a:p>
        </p:txBody>
      </p:sp>
      <p:sp>
        <p:nvSpPr>
          <p:cNvPr id="448" name="Google Shape;448;p27"/>
          <p:cNvSpPr/>
          <p:nvPr/>
        </p:nvSpPr>
        <p:spPr>
          <a:xfrm>
            <a:off x="5488368" y="5104798"/>
            <a:ext cx="495329" cy="335989"/>
          </a:xfrm>
          <a:prstGeom prst="rect">
            <a:avLst/>
          </a:prstGeom>
          <a:noFill/>
          <a:ln>
            <a:noFill/>
          </a:ln>
        </p:spPr>
        <p:txBody>
          <a:bodyPr anchorCtr="0" anchor="t" bIns="44450" lIns="90475" spcFirstLastPara="1" rIns="90475" wrap="square" tIns="44450">
            <a:spAutoFit/>
          </a:bodyPr>
          <a:lstStyle/>
          <a:p>
            <a:pPr indent="0" lvl="0" marL="0" marR="0" rtl="0" algn="l">
              <a:spcBef>
                <a:spcPts val="0"/>
              </a:spcBef>
              <a:spcAft>
                <a:spcPts val="0"/>
              </a:spcAft>
              <a:buNone/>
            </a:pPr>
            <a:r>
              <a:rPr lang="en-GB" sz="1600">
                <a:solidFill>
                  <a:schemeClr val="dk1"/>
                </a:solidFill>
                <a:latin typeface="Calibri"/>
                <a:ea typeface="Calibri"/>
                <a:cs typeface="Calibri"/>
                <a:sym typeface="Calibri"/>
              </a:rPr>
              <a:t>236</a:t>
            </a:r>
            <a:endParaRPr/>
          </a:p>
        </p:txBody>
      </p:sp>
      <p:sp>
        <p:nvSpPr>
          <p:cNvPr id="449" name="Google Shape;449;p27"/>
          <p:cNvSpPr/>
          <p:nvPr/>
        </p:nvSpPr>
        <p:spPr>
          <a:xfrm>
            <a:off x="5724904" y="4639661"/>
            <a:ext cx="791884" cy="335989"/>
          </a:xfrm>
          <a:prstGeom prst="rect">
            <a:avLst/>
          </a:prstGeom>
          <a:noFill/>
          <a:ln>
            <a:noFill/>
          </a:ln>
        </p:spPr>
        <p:txBody>
          <a:bodyPr anchorCtr="0" anchor="t" bIns="44450" lIns="90475" spcFirstLastPara="1" rIns="90475" wrap="square" tIns="44450">
            <a:spAutoFit/>
          </a:bodyPr>
          <a:lstStyle/>
          <a:p>
            <a:pPr indent="0" lvl="0" marL="0" marR="0" rtl="0" algn="l">
              <a:spcBef>
                <a:spcPts val="0"/>
              </a:spcBef>
              <a:spcAft>
                <a:spcPts val="0"/>
              </a:spcAft>
              <a:buNone/>
            </a:pPr>
            <a:r>
              <a:rPr lang="en-GB" sz="1600">
                <a:solidFill>
                  <a:schemeClr val="dk1"/>
                </a:solidFill>
                <a:latin typeface="Calibri"/>
                <a:ea typeface="Calibri"/>
                <a:cs typeface="Calibri"/>
                <a:sym typeface="Calibri"/>
              </a:rPr>
              <a:t>h / min.</a:t>
            </a:r>
            <a:endParaRPr/>
          </a:p>
        </p:txBody>
      </p:sp>
      <p:sp>
        <p:nvSpPr>
          <p:cNvPr id="450" name="Google Shape;450;p27"/>
          <p:cNvSpPr/>
          <p:nvPr/>
        </p:nvSpPr>
        <p:spPr>
          <a:xfrm>
            <a:off x="2437842" y="1877410"/>
            <a:ext cx="5715557" cy="1206500"/>
          </a:xfrm>
          <a:prstGeom prst="rect">
            <a:avLst/>
          </a:prstGeom>
          <a:solidFill>
            <a:srgbClr val="DADADA"/>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451" name="Google Shape;451;p27"/>
          <p:cNvSpPr/>
          <p:nvPr/>
        </p:nvSpPr>
        <p:spPr>
          <a:xfrm>
            <a:off x="2192983" y="2079022"/>
            <a:ext cx="5598585" cy="828432"/>
          </a:xfrm>
          <a:prstGeom prst="rect">
            <a:avLst/>
          </a:prstGeom>
          <a:noFill/>
          <a:ln>
            <a:noFill/>
          </a:ln>
        </p:spPr>
        <p:txBody>
          <a:bodyPr anchorCtr="0" anchor="t" bIns="44450" lIns="90475" spcFirstLastPara="1" rIns="90475" wrap="square" tIns="44450">
            <a:spAutoFit/>
          </a:bodyPr>
          <a:lstStyle/>
          <a:p>
            <a:pPr indent="0" lvl="0" marL="0" marR="0" rtl="0" algn="ctr">
              <a:lnSpc>
                <a:spcPct val="120000"/>
              </a:lnSpc>
              <a:spcBef>
                <a:spcPts val="0"/>
              </a:spcBef>
              <a:spcAft>
                <a:spcPts val="0"/>
              </a:spcAft>
              <a:buNone/>
            </a:pPr>
            <a:r>
              <a:rPr lang="en-GB" sz="2000">
                <a:solidFill>
                  <a:schemeClr val="dk1"/>
                </a:solidFill>
                <a:latin typeface="Calibri"/>
                <a:ea typeface="Calibri"/>
                <a:cs typeface="Calibri"/>
                <a:sym typeface="Calibri"/>
              </a:rPr>
              <a:t>			Value-added work time from work</a:t>
            </a:r>
            <a:endParaRPr/>
          </a:p>
          <a:p>
            <a:pPr indent="0" lvl="0" marL="0" marR="0" rtl="0" algn="ctr">
              <a:lnSpc>
                <a:spcPct val="120000"/>
              </a:lnSpc>
              <a:spcBef>
                <a:spcPts val="0"/>
              </a:spcBef>
              <a:spcAft>
                <a:spcPts val="0"/>
              </a:spcAft>
              <a:buNone/>
            </a:pPr>
            <a:r>
              <a:rPr lang="en-GB" sz="2000">
                <a:solidFill>
                  <a:schemeClr val="dk1"/>
                </a:solidFill>
                <a:latin typeface="Calibri"/>
                <a:ea typeface="Calibri"/>
                <a:cs typeface="Calibri"/>
                <a:sym typeface="Calibri"/>
              </a:rPr>
              <a:t>	Hours spent on work</a:t>
            </a:r>
            <a:endParaRPr/>
          </a:p>
        </p:txBody>
      </p:sp>
      <p:cxnSp>
        <p:nvCxnSpPr>
          <p:cNvPr id="452" name="Google Shape;452;p27"/>
          <p:cNvCxnSpPr/>
          <p:nvPr/>
        </p:nvCxnSpPr>
        <p:spPr>
          <a:xfrm flipH="1" rot="10800000">
            <a:off x="4127878" y="2495550"/>
            <a:ext cx="3663689" cy="4160"/>
          </a:xfrm>
          <a:prstGeom prst="straightConnector1">
            <a:avLst/>
          </a:prstGeom>
          <a:noFill/>
          <a:ln cap="flat" cmpd="sng" w="12700">
            <a:solidFill>
              <a:schemeClr val="dk1"/>
            </a:solidFill>
            <a:prstDash val="solid"/>
            <a:round/>
            <a:headEnd len="med" w="med" type="none"/>
            <a:tailEnd len="med" w="med" type="none"/>
          </a:ln>
        </p:spPr>
      </p:cxnSp>
      <p:sp>
        <p:nvSpPr>
          <p:cNvPr id="453" name="Google Shape;453;p27"/>
          <p:cNvSpPr/>
          <p:nvPr/>
        </p:nvSpPr>
        <p:spPr>
          <a:xfrm>
            <a:off x="2437843" y="2281375"/>
            <a:ext cx="1422891" cy="397545"/>
          </a:xfrm>
          <a:prstGeom prst="rect">
            <a:avLst/>
          </a:prstGeom>
          <a:noFill/>
          <a:ln>
            <a:noFill/>
          </a:ln>
        </p:spPr>
        <p:txBody>
          <a:bodyPr anchorCtr="0" anchor="t" bIns="44450" lIns="90475" spcFirstLastPara="1" rIns="90475" wrap="square" tIns="44450">
            <a:spAutoFit/>
          </a:bodyPr>
          <a:lstStyle/>
          <a:p>
            <a:pPr indent="0" lvl="0" marL="0" marR="0" rtl="0" algn="l">
              <a:spcBef>
                <a:spcPts val="0"/>
              </a:spcBef>
              <a:spcAft>
                <a:spcPts val="0"/>
              </a:spcAft>
              <a:buNone/>
            </a:pPr>
            <a:r>
              <a:rPr lang="en-GB" sz="2000">
                <a:solidFill>
                  <a:schemeClr val="dk1"/>
                </a:solidFill>
                <a:latin typeface="Calibri"/>
                <a:ea typeface="Calibri"/>
                <a:cs typeface="Calibri"/>
                <a:sym typeface="Calibri"/>
              </a:rPr>
              <a:t>Efficiency rate</a:t>
            </a:r>
            <a:endParaRPr/>
          </a:p>
        </p:txBody>
      </p:sp>
      <p:cxnSp>
        <p:nvCxnSpPr>
          <p:cNvPr id="454" name="Google Shape;454;p27"/>
          <p:cNvCxnSpPr/>
          <p:nvPr/>
        </p:nvCxnSpPr>
        <p:spPr>
          <a:xfrm>
            <a:off x="4805099" y="-272529"/>
            <a:ext cx="520700" cy="0"/>
          </a:xfrm>
          <a:prstGeom prst="straightConnector1">
            <a:avLst/>
          </a:prstGeom>
          <a:noFill/>
          <a:ln cap="flat" cmpd="sng" w="12700">
            <a:solidFill>
              <a:schemeClr val="dk1"/>
            </a:solidFill>
            <a:prstDash val="solid"/>
            <a:round/>
            <a:headEnd len="med" w="med" type="none"/>
            <a:tailEnd len="med" w="med" type="none"/>
          </a:ln>
        </p:spPr>
      </p:cxnSp>
      <p:pic>
        <p:nvPicPr>
          <p:cNvPr id="455" name="Google Shape;455;p27"/>
          <p:cNvPicPr preferRelativeResize="0"/>
          <p:nvPr/>
        </p:nvPicPr>
        <p:blipFill rotWithShape="1">
          <a:blip r:embed="rId7">
            <a:alphaModFix/>
          </a:blip>
          <a:srcRect b="0" l="0" r="0" t="0"/>
          <a:stretch/>
        </p:blipFill>
        <p:spPr>
          <a:xfrm>
            <a:off x="7567366" y="3721687"/>
            <a:ext cx="2888014" cy="1102414"/>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9" name="Shape 459"/>
        <p:cNvGrpSpPr/>
        <p:nvPr/>
      </p:nvGrpSpPr>
      <p:grpSpPr>
        <a:xfrm>
          <a:off x="0" y="0"/>
          <a:ext cx="0" cy="0"/>
          <a:chOff x="0" y="0"/>
          <a:chExt cx="0" cy="0"/>
        </a:xfrm>
      </p:grpSpPr>
      <p:sp>
        <p:nvSpPr>
          <p:cNvPr id="460" name="Google Shape;460;p2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Productivity development</a:t>
            </a:r>
            <a:endParaRPr/>
          </a:p>
        </p:txBody>
      </p:sp>
      <p:sp>
        <p:nvSpPr>
          <p:cNvPr id="461" name="Google Shape;461;p2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fontScale="85000" lnSpcReduction="20000"/>
          </a:bodyPr>
          <a:lstStyle/>
          <a:p>
            <a:pPr indent="0" lvl="0" marL="0" rtl="0" algn="l">
              <a:lnSpc>
                <a:spcPct val="90000"/>
              </a:lnSpc>
              <a:spcBef>
                <a:spcPts val="0"/>
              </a:spcBef>
              <a:spcAft>
                <a:spcPts val="0"/>
              </a:spcAft>
              <a:buClr>
                <a:schemeClr val="dk1"/>
              </a:buClr>
              <a:buSzPct val="100000"/>
              <a:buNone/>
            </a:pPr>
            <a:r>
              <a:rPr lang="en-GB" sz="2400">
                <a:solidFill>
                  <a:schemeClr val="dk1"/>
                </a:solidFill>
              </a:rPr>
              <a:t>Productivity can be developed in a variety of ways</a:t>
            </a:r>
            <a:endParaRPr/>
          </a:p>
          <a:p>
            <a:pPr indent="0" lvl="0" marL="0" rtl="0" algn="l">
              <a:lnSpc>
                <a:spcPct val="90000"/>
              </a:lnSpc>
              <a:spcBef>
                <a:spcPts val="1000"/>
              </a:spcBef>
              <a:spcAft>
                <a:spcPts val="0"/>
              </a:spcAft>
              <a:buClr>
                <a:schemeClr val="dk1"/>
              </a:buClr>
              <a:buSzPct val="100000"/>
              <a:buNone/>
            </a:pPr>
            <a:r>
              <a:rPr lang="en-GB" sz="2400"/>
              <a:t>	By developing working methods</a:t>
            </a:r>
            <a:endParaRPr/>
          </a:p>
          <a:p>
            <a:pPr indent="0" lvl="0" marL="0" rtl="0" algn="l">
              <a:lnSpc>
                <a:spcPct val="90000"/>
              </a:lnSpc>
              <a:spcBef>
                <a:spcPts val="1000"/>
              </a:spcBef>
              <a:spcAft>
                <a:spcPts val="0"/>
              </a:spcAft>
              <a:buClr>
                <a:schemeClr val="dk1"/>
              </a:buClr>
              <a:buSzPct val="100000"/>
              <a:buNone/>
            </a:pPr>
            <a:r>
              <a:rPr lang="en-GB" sz="2400">
                <a:solidFill>
                  <a:schemeClr val="dk1"/>
                </a:solidFill>
              </a:rPr>
              <a:t>	</a:t>
            </a:r>
            <a:r>
              <a:rPr lang="en-GB" sz="2400"/>
              <a:t>By improving product manufacturing qualities</a:t>
            </a:r>
            <a:endParaRPr/>
          </a:p>
          <a:p>
            <a:pPr indent="0" lvl="0" marL="0" rtl="0" algn="l">
              <a:lnSpc>
                <a:spcPct val="90000"/>
              </a:lnSpc>
              <a:spcBef>
                <a:spcPts val="1000"/>
              </a:spcBef>
              <a:spcAft>
                <a:spcPts val="0"/>
              </a:spcAft>
              <a:buClr>
                <a:schemeClr val="dk1"/>
              </a:buClr>
              <a:buSzPct val="100000"/>
              <a:buNone/>
            </a:pPr>
            <a:r>
              <a:rPr lang="en-GB" sz="2400">
                <a:solidFill>
                  <a:schemeClr val="dk1"/>
                </a:solidFill>
              </a:rPr>
              <a:t>	By production automation</a:t>
            </a:r>
            <a:endParaRPr/>
          </a:p>
          <a:p>
            <a:pPr indent="0" lvl="0" marL="0" rtl="0" algn="l">
              <a:lnSpc>
                <a:spcPct val="90000"/>
              </a:lnSpc>
              <a:spcBef>
                <a:spcPts val="1000"/>
              </a:spcBef>
              <a:spcAft>
                <a:spcPts val="0"/>
              </a:spcAft>
              <a:buClr>
                <a:schemeClr val="dk1"/>
              </a:buClr>
              <a:buSzPct val="100000"/>
              <a:buNone/>
            </a:pPr>
            <a:r>
              <a:rPr lang="en-GB" sz="2400"/>
              <a:t>	By avoiding unnecessary work</a:t>
            </a:r>
            <a:endParaRPr/>
          </a:p>
          <a:p>
            <a:pPr indent="0" lvl="0" marL="0" rtl="0" algn="l">
              <a:lnSpc>
                <a:spcPct val="90000"/>
              </a:lnSpc>
              <a:spcBef>
                <a:spcPts val="1000"/>
              </a:spcBef>
              <a:spcAft>
                <a:spcPts val="0"/>
              </a:spcAft>
              <a:buClr>
                <a:schemeClr val="dk1"/>
              </a:buClr>
              <a:buSzPct val="100000"/>
              <a:buNone/>
            </a:pPr>
            <a:r>
              <a:rPr lang="en-GB" sz="2400"/>
              <a:t>	</a:t>
            </a:r>
            <a:r>
              <a:rPr i="1" lang="en-GB" sz="2400"/>
              <a:t>Streamlining production</a:t>
            </a:r>
            <a:endParaRPr/>
          </a:p>
          <a:p>
            <a:pPr indent="0" lvl="0" marL="0" rtl="0" algn="l">
              <a:lnSpc>
                <a:spcPct val="90000"/>
              </a:lnSpc>
              <a:spcBef>
                <a:spcPts val="1000"/>
              </a:spcBef>
              <a:spcAft>
                <a:spcPts val="0"/>
              </a:spcAft>
              <a:buClr>
                <a:schemeClr val="dk1"/>
              </a:buClr>
              <a:buSzPct val="100000"/>
              <a:buNone/>
            </a:pPr>
            <a:r>
              <a:rPr lang="en-GB" sz="2400"/>
              <a:t>	When the flow is good, it is possible to do value-added work all the time and time waiting 	etc. waste is reduced</a:t>
            </a:r>
            <a:endParaRPr/>
          </a:p>
          <a:p>
            <a:pPr indent="0" lvl="0" marL="0" rtl="0" algn="l">
              <a:lnSpc>
                <a:spcPct val="90000"/>
              </a:lnSpc>
              <a:spcBef>
                <a:spcPts val="1000"/>
              </a:spcBef>
              <a:spcAft>
                <a:spcPts val="0"/>
              </a:spcAft>
              <a:buClr>
                <a:schemeClr val="dk1"/>
              </a:buClr>
              <a:buSzPct val="100000"/>
              <a:buNone/>
            </a:pPr>
            <a:r>
              <a:rPr lang="en-GB" sz="2400"/>
              <a:t>			The flow improves when</a:t>
            </a:r>
            <a:endParaRPr/>
          </a:p>
          <a:p>
            <a:pPr indent="0" lvl="0" marL="0" rtl="0" algn="l">
              <a:lnSpc>
                <a:spcPct val="90000"/>
              </a:lnSpc>
              <a:spcBef>
                <a:spcPts val="1000"/>
              </a:spcBef>
              <a:spcAft>
                <a:spcPts val="0"/>
              </a:spcAft>
              <a:buClr>
                <a:schemeClr val="dk1"/>
              </a:buClr>
              <a:buSzPct val="100000"/>
              <a:buNone/>
            </a:pPr>
            <a:r>
              <a:rPr lang="en-GB" sz="2400"/>
              <a:t>					expanding bottlenecks</a:t>
            </a:r>
            <a:endParaRPr/>
          </a:p>
          <a:p>
            <a:pPr indent="0" lvl="0" marL="0" rtl="0" algn="l">
              <a:lnSpc>
                <a:spcPct val="90000"/>
              </a:lnSpc>
              <a:spcBef>
                <a:spcPts val="1000"/>
              </a:spcBef>
              <a:spcAft>
                <a:spcPts val="0"/>
              </a:spcAft>
              <a:buClr>
                <a:schemeClr val="dk1"/>
              </a:buClr>
              <a:buSzPct val="100000"/>
              <a:buNone/>
            </a:pPr>
            <a:r>
              <a:rPr lang="en-GB" sz="2400"/>
              <a:t>					increasing utilisation rates</a:t>
            </a:r>
            <a:endParaRPr/>
          </a:p>
          <a:p>
            <a:pPr indent="0" lvl="0" marL="0" rtl="0" algn="l">
              <a:lnSpc>
                <a:spcPct val="90000"/>
              </a:lnSpc>
              <a:spcBef>
                <a:spcPts val="1000"/>
              </a:spcBef>
              <a:spcAft>
                <a:spcPts val="0"/>
              </a:spcAft>
              <a:buClr>
                <a:schemeClr val="dk1"/>
              </a:buClr>
              <a:buSzPct val="100000"/>
              <a:buNone/>
            </a:pPr>
            <a:r>
              <a:rPr lang="en-GB" sz="2400"/>
              <a:t>					increasing capacity where necessary </a:t>
            </a:r>
            <a:endParaRPr/>
          </a:p>
          <a:p>
            <a:pPr indent="0" lvl="0" marL="0" rtl="0" algn="l">
              <a:lnSpc>
                <a:spcPct val="90000"/>
              </a:lnSpc>
              <a:spcBef>
                <a:spcPts val="1000"/>
              </a:spcBef>
              <a:spcAft>
                <a:spcPts val="0"/>
              </a:spcAft>
              <a:buClr>
                <a:schemeClr val="dk1"/>
              </a:buClr>
              <a:buSzPct val="100000"/>
              <a:buNone/>
            </a:pPr>
            <a:r>
              <a:rPr lang="en-GB" sz="2400">
                <a:solidFill>
                  <a:schemeClr val="dk1"/>
                </a:solidFill>
              </a:rPr>
              <a:t>	</a:t>
            </a:r>
            <a:endParaRPr/>
          </a:p>
          <a:p>
            <a:pPr indent="0" lvl="0" marL="0" rtl="0" algn="ctr">
              <a:lnSpc>
                <a:spcPct val="90000"/>
              </a:lnSpc>
              <a:spcBef>
                <a:spcPts val="1000"/>
              </a:spcBef>
              <a:spcAft>
                <a:spcPts val="0"/>
              </a:spcAft>
              <a:buClr>
                <a:schemeClr val="dk1"/>
              </a:buClr>
              <a:buSzPct val="100000"/>
              <a:buNone/>
            </a:pPr>
            <a:r>
              <a:t/>
            </a:r>
            <a:endParaRPr>
              <a:solidFill>
                <a:schemeClr val="dk1"/>
              </a:solidFill>
            </a:endParaRPr>
          </a:p>
        </p:txBody>
      </p:sp>
      <p:sp>
        <p:nvSpPr>
          <p:cNvPr id="462" name="Google Shape;462;p28"/>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GB"/>
              <a:t>‹#›</a:t>
            </a:fld>
            <a:endParaRPr/>
          </a:p>
        </p:txBody>
      </p:sp>
      <p:sp>
        <p:nvSpPr>
          <p:cNvPr id="463" name="Google Shape;463;p28"/>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Construction economy and project management – Industrial prefabrication</a:t>
            </a:r>
            <a:endParaRPr/>
          </a:p>
        </p:txBody>
      </p:sp>
      <p:sp>
        <p:nvSpPr>
          <p:cNvPr id="464" name="Google Shape;464;p28"/>
          <p:cNvSpPr txBox="1"/>
          <p:nvPr/>
        </p:nvSpPr>
        <p:spPr>
          <a:xfrm>
            <a:off x="8267709" y="1974261"/>
            <a:ext cx="3517152" cy="923330"/>
          </a:xfrm>
          <a:prstGeom prst="rect">
            <a:avLst/>
          </a:prstGeom>
          <a:noFill/>
          <a:ln cap="flat" cmpd="sng" w="9525">
            <a:solidFill>
              <a:schemeClr val="accent1"/>
            </a:solidFill>
            <a:prstDash val="solid"/>
            <a:round/>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Calibri"/>
                <a:ea typeface="Calibri"/>
                <a:cs typeface="Calibri"/>
                <a:sym typeface="Calibri"/>
              </a:rPr>
              <a:t>Oversimplified: we should first work all day and only then automate</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8" name="Shape 468"/>
        <p:cNvGrpSpPr/>
        <p:nvPr/>
      </p:nvGrpSpPr>
      <p:grpSpPr>
        <a:xfrm>
          <a:off x="0" y="0"/>
          <a:ext cx="0" cy="0"/>
          <a:chOff x="0" y="0"/>
          <a:chExt cx="0" cy="0"/>
        </a:xfrm>
      </p:grpSpPr>
      <p:sp>
        <p:nvSpPr>
          <p:cNvPr id="469" name="Google Shape;469;p2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Expanding bottlenecks</a:t>
            </a:r>
            <a:endParaRPr/>
          </a:p>
        </p:txBody>
      </p:sp>
      <p:sp>
        <p:nvSpPr>
          <p:cNvPr id="470" name="Google Shape;470;p2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fontScale="70000" lnSpcReduction="20000"/>
          </a:bodyPr>
          <a:lstStyle/>
          <a:p>
            <a:pPr indent="-280988" lvl="0" marL="280988" rtl="0" algn="l">
              <a:lnSpc>
                <a:spcPct val="90000"/>
              </a:lnSpc>
              <a:spcBef>
                <a:spcPts val="0"/>
              </a:spcBef>
              <a:spcAft>
                <a:spcPts val="0"/>
              </a:spcAft>
              <a:buClr>
                <a:schemeClr val="dk1"/>
              </a:buClr>
              <a:buSzPct val="100000"/>
              <a:buNone/>
            </a:pPr>
            <a:r>
              <a:rPr lang="en-GB" sz="2400">
                <a:solidFill>
                  <a:schemeClr val="dk1"/>
                </a:solidFill>
              </a:rPr>
              <a:t>We analyse the work in the bottleneck</a:t>
            </a:r>
            <a:endParaRPr/>
          </a:p>
          <a:p>
            <a:pPr indent="-280988" lvl="0" marL="280988" rtl="0" algn="l">
              <a:lnSpc>
                <a:spcPct val="90000"/>
              </a:lnSpc>
              <a:spcBef>
                <a:spcPts val="1000"/>
              </a:spcBef>
              <a:spcAft>
                <a:spcPts val="0"/>
              </a:spcAft>
              <a:buClr>
                <a:schemeClr val="dk1"/>
              </a:buClr>
              <a:buSzPct val="100000"/>
              <a:buNone/>
            </a:pPr>
            <a:r>
              <a:t/>
            </a:r>
            <a:endParaRPr/>
          </a:p>
          <a:p>
            <a:pPr indent="-357188" lvl="1" marL="357188" rtl="0" algn="l">
              <a:lnSpc>
                <a:spcPct val="90000"/>
              </a:lnSpc>
              <a:spcBef>
                <a:spcPts val="500"/>
              </a:spcBef>
              <a:spcAft>
                <a:spcPts val="0"/>
              </a:spcAft>
              <a:buClr>
                <a:schemeClr val="dk1"/>
              </a:buClr>
              <a:buSzPct val="100000"/>
              <a:buChar char="•"/>
            </a:pPr>
            <a:r>
              <a:rPr lang="en-GB"/>
              <a:t>Is all the work necessary and is it done smartly (see step by step)?</a:t>
            </a:r>
            <a:endParaRPr/>
          </a:p>
          <a:p>
            <a:pPr indent="-357188" lvl="1" marL="357188" rtl="0" algn="l">
              <a:lnSpc>
                <a:spcPct val="90000"/>
              </a:lnSpc>
              <a:spcBef>
                <a:spcPts val="500"/>
              </a:spcBef>
              <a:spcAft>
                <a:spcPts val="0"/>
              </a:spcAft>
              <a:buClr>
                <a:schemeClr val="dk1"/>
              </a:buClr>
              <a:buSzPct val="100000"/>
              <a:buChar char="•"/>
            </a:pPr>
            <a:r>
              <a:rPr lang="en-GB"/>
              <a:t>Rationalisation = gradual reduction of value-added work time</a:t>
            </a:r>
            <a:endParaRPr/>
          </a:p>
          <a:p>
            <a:pPr indent="-357188" lvl="1" marL="357188" rtl="0" algn="l">
              <a:lnSpc>
                <a:spcPct val="90000"/>
              </a:lnSpc>
              <a:spcBef>
                <a:spcPts val="500"/>
              </a:spcBef>
              <a:spcAft>
                <a:spcPts val="0"/>
              </a:spcAft>
              <a:buClr>
                <a:schemeClr val="dk1"/>
              </a:buClr>
              <a:buSzPct val="100000"/>
              <a:buChar char="•"/>
            </a:pPr>
            <a:r>
              <a:rPr lang="en-GB"/>
              <a:t>Reduced value-added work time is removed from capacity calculation and monitoring as soon as the changes have been implemented </a:t>
            </a:r>
            <a:endParaRPr/>
          </a:p>
          <a:p>
            <a:pPr indent="-357188" lvl="1" marL="357188" rtl="0" algn="l">
              <a:lnSpc>
                <a:spcPct val="90000"/>
              </a:lnSpc>
              <a:spcBef>
                <a:spcPts val="500"/>
              </a:spcBef>
              <a:spcAft>
                <a:spcPts val="0"/>
              </a:spcAft>
              <a:buClr>
                <a:schemeClr val="dk1"/>
              </a:buClr>
              <a:buSzPct val="100000"/>
              <a:buChar char="•"/>
            </a:pPr>
            <a:r>
              <a:rPr lang="en-GB"/>
              <a:t>Are we doing the right things in the bottleneck?</a:t>
            </a:r>
            <a:endParaRPr/>
          </a:p>
          <a:p>
            <a:pPr indent="-357188" lvl="2" marL="357188" rtl="0" algn="l">
              <a:lnSpc>
                <a:spcPct val="90000"/>
              </a:lnSpc>
              <a:spcBef>
                <a:spcPts val="500"/>
              </a:spcBef>
              <a:spcAft>
                <a:spcPts val="0"/>
              </a:spcAft>
              <a:buClr>
                <a:schemeClr val="dk1"/>
              </a:buClr>
              <a:buSzPct val="100000"/>
              <a:buChar char="•"/>
            </a:pPr>
            <a:r>
              <a:rPr lang="en-GB" sz="2400"/>
              <a:t>Does it take time, for example, to fetch materials?</a:t>
            </a:r>
            <a:endParaRPr/>
          </a:p>
          <a:p>
            <a:pPr indent="-357188" lvl="2" marL="357188" rtl="0" algn="l">
              <a:lnSpc>
                <a:spcPct val="90000"/>
              </a:lnSpc>
              <a:spcBef>
                <a:spcPts val="500"/>
              </a:spcBef>
              <a:spcAft>
                <a:spcPts val="0"/>
              </a:spcAft>
              <a:buClr>
                <a:schemeClr val="dk1"/>
              </a:buClr>
              <a:buSzPct val="100000"/>
              <a:buChar char="•"/>
            </a:pPr>
            <a:r>
              <a:rPr lang="en-GB" sz="2400"/>
              <a:t>Does it take time to walk and reach, etc. (workstation ergonomics)?</a:t>
            </a:r>
            <a:endParaRPr/>
          </a:p>
          <a:p>
            <a:pPr indent="-357188" lvl="1" marL="357188" rtl="0" algn="l">
              <a:lnSpc>
                <a:spcPct val="90000"/>
              </a:lnSpc>
              <a:spcBef>
                <a:spcPts val="500"/>
              </a:spcBef>
              <a:spcAft>
                <a:spcPts val="0"/>
              </a:spcAft>
              <a:buClr>
                <a:schemeClr val="dk1"/>
              </a:buClr>
              <a:buSzPct val="100000"/>
              <a:buChar char="•"/>
            </a:pPr>
            <a:r>
              <a:rPr lang="en-GB"/>
              <a:t>Can the manufacturing qualities of the product or the suitability of the tools be improved?</a:t>
            </a:r>
            <a:endParaRPr/>
          </a:p>
          <a:p>
            <a:pPr indent="-357188" lvl="0" marL="357188" rtl="0" algn="l">
              <a:lnSpc>
                <a:spcPct val="90000"/>
              </a:lnSpc>
              <a:spcBef>
                <a:spcPts val="1000"/>
              </a:spcBef>
              <a:spcAft>
                <a:spcPts val="0"/>
              </a:spcAft>
              <a:buClr>
                <a:schemeClr val="dk1"/>
              </a:buClr>
              <a:buSzPct val="100000"/>
              <a:buChar char="•"/>
            </a:pPr>
            <a:r>
              <a:rPr b="0" lang="en-GB" sz="2400">
                <a:solidFill>
                  <a:schemeClr val="dk1"/>
                </a:solidFill>
              </a:rPr>
              <a:t>Can some of the bottleneck work be moved to the previous or next phase?</a:t>
            </a:r>
            <a:endParaRPr/>
          </a:p>
          <a:p>
            <a:pPr indent="-357188" lvl="0" marL="357188" rtl="0" algn="l">
              <a:lnSpc>
                <a:spcPct val="90000"/>
              </a:lnSpc>
              <a:spcBef>
                <a:spcPts val="1000"/>
              </a:spcBef>
              <a:spcAft>
                <a:spcPts val="0"/>
              </a:spcAft>
              <a:buClr>
                <a:schemeClr val="dk1"/>
              </a:buClr>
              <a:buSzPct val="100000"/>
              <a:buChar char="•"/>
            </a:pPr>
            <a:r>
              <a:rPr b="0" lang="en-GB" sz="2400">
                <a:solidFill>
                  <a:schemeClr val="dk1"/>
                </a:solidFill>
              </a:rPr>
              <a:t>What happens then to the balance of the line's capacity</a:t>
            </a:r>
            <a:endParaRPr/>
          </a:p>
          <a:p>
            <a:pPr indent="-357188" lvl="0" marL="357188" rtl="0" algn="l">
              <a:lnSpc>
                <a:spcPct val="90000"/>
              </a:lnSpc>
              <a:spcBef>
                <a:spcPts val="1000"/>
              </a:spcBef>
              <a:spcAft>
                <a:spcPts val="0"/>
              </a:spcAft>
              <a:buClr>
                <a:schemeClr val="dk1"/>
              </a:buClr>
              <a:buSzPct val="100000"/>
              <a:buChar char="•"/>
            </a:pPr>
            <a:r>
              <a:rPr b="0" lang="en-GB" sz="2400">
                <a:solidFill>
                  <a:schemeClr val="dk1"/>
                </a:solidFill>
              </a:rPr>
              <a:t>Can the share of repair time or other "unnecessary work" be reduced?</a:t>
            </a:r>
            <a:endParaRPr/>
          </a:p>
          <a:p>
            <a:pPr indent="-250508" lvl="0" marL="357188" rtl="0" algn="l">
              <a:lnSpc>
                <a:spcPct val="90000"/>
              </a:lnSpc>
              <a:spcBef>
                <a:spcPts val="1000"/>
              </a:spcBef>
              <a:spcAft>
                <a:spcPts val="0"/>
              </a:spcAft>
              <a:buClr>
                <a:schemeClr val="dk1"/>
              </a:buClr>
              <a:buSzPct val="100000"/>
              <a:buNone/>
            </a:pPr>
            <a:r>
              <a:t/>
            </a:r>
            <a:endParaRPr b="0" sz="2400">
              <a:solidFill>
                <a:schemeClr val="dk1"/>
              </a:solidFill>
            </a:endParaRPr>
          </a:p>
          <a:p>
            <a:pPr indent="-357188" lvl="0" marL="357188" rtl="0" algn="l">
              <a:lnSpc>
                <a:spcPct val="90000"/>
              </a:lnSpc>
              <a:spcBef>
                <a:spcPts val="1000"/>
              </a:spcBef>
              <a:spcAft>
                <a:spcPts val="0"/>
              </a:spcAft>
              <a:buClr>
                <a:schemeClr val="dk1"/>
              </a:buClr>
              <a:buSzPct val="100000"/>
              <a:buChar char="•"/>
            </a:pPr>
            <a:r>
              <a:rPr b="0" lang="en-GB" sz="2400">
                <a:solidFill>
                  <a:schemeClr val="dk1"/>
                </a:solidFill>
              </a:rPr>
              <a:t>Where does the bottleneck transfer as a result of development measures?</a:t>
            </a:r>
            <a:endParaRPr/>
          </a:p>
          <a:p>
            <a:pPr indent="-88582" lvl="1" marL="666750" rtl="0" algn="l">
              <a:lnSpc>
                <a:spcPct val="90000"/>
              </a:lnSpc>
              <a:spcBef>
                <a:spcPts val="500"/>
              </a:spcBef>
              <a:spcAft>
                <a:spcPts val="0"/>
              </a:spcAft>
              <a:buClr>
                <a:schemeClr val="dk1"/>
              </a:buClr>
              <a:buSzPct val="100000"/>
              <a:buNone/>
            </a:pPr>
            <a:r>
              <a:t/>
            </a:r>
            <a:endParaRPr/>
          </a:p>
        </p:txBody>
      </p:sp>
      <p:sp>
        <p:nvSpPr>
          <p:cNvPr id="471" name="Google Shape;471;p29"/>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GB"/>
              <a:t>‹#›</a:t>
            </a:fld>
            <a:endParaRPr/>
          </a:p>
        </p:txBody>
      </p:sp>
      <p:sp>
        <p:nvSpPr>
          <p:cNvPr id="472" name="Google Shape;472;p29"/>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Construction economy and project management – Industrial prefabrication</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3" name="Shape 133"/>
        <p:cNvGrpSpPr/>
        <p:nvPr/>
      </p:nvGrpSpPr>
      <p:grpSpPr>
        <a:xfrm>
          <a:off x="0" y="0"/>
          <a:ext cx="0" cy="0"/>
          <a:chOff x="0" y="0"/>
          <a:chExt cx="0" cy="0"/>
        </a:xfrm>
      </p:grpSpPr>
      <p:pic>
        <p:nvPicPr>
          <p:cNvPr id="134" name="Google Shape;134;p3"/>
          <p:cNvPicPr preferRelativeResize="0"/>
          <p:nvPr/>
        </p:nvPicPr>
        <p:blipFill rotWithShape="1">
          <a:blip r:embed="rId3">
            <a:alphaModFix/>
          </a:blip>
          <a:srcRect b="0" l="0" r="0" t="0"/>
          <a:stretch/>
        </p:blipFill>
        <p:spPr>
          <a:xfrm>
            <a:off x="325289" y="327216"/>
            <a:ext cx="11541422" cy="5717029"/>
          </a:xfrm>
          <a:prstGeom prst="rect">
            <a:avLst/>
          </a:prstGeom>
          <a:noFill/>
          <a:ln>
            <a:noFill/>
          </a:ln>
        </p:spPr>
      </p:pic>
      <p:sp>
        <p:nvSpPr>
          <p:cNvPr id="135" name="Google Shape;135;p3"/>
          <p:cNvSpPr txBox="1"/>
          <p:nvPr>
            <p:ph type="ctrTitle"/>
          </p:nvPr>
        </p:nvSpPr>
        <p:spPr>
          <a:xfrm>
            <a:off x="1524000" y="1527477"/>
            <a:ext cx="91440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rgbClr val="F2F2F2"/>
              </a:buClr>
              <a:buSzPts val="6000"/>
              <a:buFont typeface="Calibri"/>
              <a:buNone/>
            </a:pPr>
            <a:r>
              <a:rPr lang="en-GB"/>
              <a:t>Construction economy and project management</a:t>
            </a:r>
            <a:endParaRPr/>
          </a:p>
        </p:txBody>
      </p:sp>
      <p:sp>
        <p:nvSpPr>
          <p:cNvPr id="136" name="Google Shape;136;p3"/>
          <p:cNvSpPr txBox="1"/>
          <p:nvPr>
            <p:ph idx="1" type="subTitle"/>
          </p:nvPr>
        </p:nvSpPr>
        <p:spPr>
          <a:xfrm>
            <a:off x="1524000" y="4007152"/>
            <a:ext cx="9144000" cy="165576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rgbClr val="F2F2F2"/>
              </a:buClr>
              <a:buSzPts val="2400"/>
              <a:buNone/>
            </a:pPr>
            <a:r>
              <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6" name="Shape 476"/>
        <p:cNvGrpSpPr/>
        <p:nvPr/>
      </p:nvGrpSpPr>
      <p:grpSpPr>
        <a:xfrm>
          <a:off x="0" y="0"/>
          <a:ext cx="0" cy="0"/>
          <a:chOff x="0" y="0"/>
          <a:chExt cx="0" cy="0"/>
        </a:xfrm>
      </p:grpSpPr>
      <p:sp>
        <p:nvSpPr>
          <p:cNvPr id="477" name="Google Shape;477;p3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Higher capacity utilisation</a:t>
            </a:r>
            <a:endParaRPr/>
          </a:p>
        </p:txBody>
      </p:sp>
      <p:sp>
        <p:nvSpPr>
          <p:cNvPr id="478" name="Google Shape;478;p3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000"/>
              <a:buChar char="•"/>
            </a:pPr>
            <a:r>
              <a:rPr b="0" lang="en-GB" sz="2000">
                <a:solidFill>
                  <a:schemeClr val="dk1"/>
                </a:solidFill>
              </a:rPr>
              <a:t>Is someone working in the bottleneck all the time?</a:t>
            </a:r>
            <a:endParaRPr/>
          </a:p>
          <a:p>
            <a:pPr indent="-228600" lvl="1" marL="685800" rtl="0" algn="l">
              <a:lnSpc>
                <a:spcPct val="90000"/>
              </a:lnSpc>
              <a:spcBef>
                <a:spcPts val="500"/>
              </a:spcBef>
              <a:spcAft>
                <a:spcPts val="0"/>
              </a:spcAft>
              <a:buClr>
                <a:schemeClr val="dk1"/>
              </a:buClr>
              <a:buSzPts val="2000"/>
              <a:buChar char="•"/>
            </a:pPr>
            <a:r>
              <a:rPr lang="en-GB" sz="2000"/>
              <a:t>Can the work be levelled out with a material buffer before and after the bottleneck?</a:t>
            </a:r>
            <a:endParaRPr/>
          </a:p>
          <a:p>
            <a:pPr indent="-228600" lvl="1" marL="685800" rtl="0" algn="l">
              <a:lnSpc>
                <a:spcPct val="90000"/>
              </a:lnSpc>
              <a:spcBef>
                <a:spcPts val="500"/>
              </a:spcBef>
              <a:spcAft>
                <a:spcPts val="0"/>
              </a:spcAft>
              <a:buClr>
                <a:schemeClr val="dk1"/>
              </a:buClr>
              <a:buSzPts val="2000"/>
              <a:buChar char="•"/>
            </a:pPr>
            <a:r>
              <a:rPr lang="en-GB" sz="2000"/>
              <a:t>Are machines sitting unused in shift change or during breaks?</a:t>
            </a:r>
            <a:endParaRPr/>
          </a:p>
          <a:p>
            <a:pPr indent="-228600" lvl="0" marL="228600" rtl="0" algn="l">
              <a:lnSpc>
                <a:spcPct val="90000"/>
              </a:lnSpc>
              <a:spcBef>
                <a:spcPts val="1000"/>
              </a:spcBef>
              <a:spcAft>
                <a:spcPts val="0"/>
              </a:spcAft>
              <a:buClr>
                <a:schemeClr val="dk1"/>
              </a:buClr>
              <a:buSzPts val="2000"/>
              <a:buChar char="•"/>
            </a:pPr>
            <a:r>
              <a:rPr b="0" lang="en-GB" sz="2000">
                <a:solidFill>
                  <a:schemeClr val="dk1"/>
                </a:solidFill>
              </a:rPr>
              <a:t>Can production be increased, for example, by selling more?</a:t>
            </a:r>
            <a:endParaRPr/>
          </a:p>
          <a:p>
            <a:pPr indent="-228600" lvl="0" marL="228600" rtl="0" algn="l">
              <a:lnSpc>
                <a:spcPct val="90000"/>
              </a:lnSpc>
              <a:spcBef>
                <a:spcPts val="1000"/>
              </a:spcBef>
              <a:spcAft>
                <a:spcPts val="0"/>
              </a:spcAft>
              <a:buClr>
                <a:schemeClr val="dk1"/>
              </a:buClr>
              <a:buSzPts val="2000"/>
              <a:buChar char="•"/>
            </a:pPr>
            <a:r>
              <a:rPr b="0" lang="en-GB" sz="2000">
                <a:solidFill>
                  <a:schemeClr val="dk1"/>
                </a:solidFill>
              </a:rPr>
              <a:t>Can machines and/or persons (defusing overcapacity) be taken out from the phase?</a:t>
            </a:r>
            <a:endParaRPr/>
          </a:p>
          <a:p>
            <a:pPr indent="-228600" lvl="0" marL="228600" rtl="0" algn="l">
              <a:lnSpc>
                <a:spcPct val="90000"/>
              </a:lnSpc>
              <a:spcBef>
                <a:spcPts val="1000"/>
              </a:spcBef>
              <a:spcAft>
                <a:spcPts val="0"/>
              </a:spcAft>
              <a:buClr>
                <a:schemeClr val="dk1"/>
              </a:buClr>
              <a:buSzPts val="2000"/>
              <a:buChar char="•"/>
            </a:pPr>
            <a:r>
              <a:rPr b="0" lang="en-GB" sz="2000">
                <a:solidFill>
                  <a:schemeClr val="dk1"/>
                </a:solidFill>
              </a:rPr>
              <a:t>Can we catch up with the busy times in silent times?</a:t>
            </a:r>
            <a:endParaRPr/>
          </a:p>
          <a:p>
            <a:pPr indent="-228600" lvl="0" marL="228600" rtl="0" algn="l">
              <a:lnSpc>
                <a:spcPct val="90000"/>
              </a:lnSpc>
              <a:spcBef>
                <a:spcPts val="1000"/>
              </a:spcBef>
              <a:spcAft>
                <a:spcPts val="0"/>
              </a:spcAft>
              <a:buClr>
                <a:schemeClr val="dk1"/>
              </a:buClr>
              <a:buSzPts val="2000"/>
              <a:buChar char="•"/>
            </a:pPr>
            <a:r>
              <a:rPr b="0" lang="en-GB" sz="2000">
                <a:solidFill>
                  <a:schemeClr val="dk1"/>
                </a:solidFill>
              </a:rPr>
              <a:t>Can we repair broken machines in the bottleneck quickly enough?</a:t>
            </a:r>
            <a:endParaRPr/>
          </a:p>
          <a:p>
            <a:pPr indent="-228600" lvl="0" marL="228600" rtl="0" algn="l">
              <a:lnSpc>
                <a:spcPct val="90000"/>
              </a:lnSpc>
              <a:spcBef>
                <a:spcPts val="1000"/>
              </a:spcBef>
              <a:spcAft>
                <a:spcPts val="0"/>
              </a:spcAft>
              <a:buClr>
                <a:schemeClr val="dk1"/>
              </a:buClr>
              <a:buSzPts val="2000"/>
              <a:buChar char="•"/>
            </a:pPr>
            <a:r>
              <a:rPr b="0" lang="en-GB" sz="2000">
                <a:solidFill>
                  <a:schemeClr val="dk1"/>
                </a:solidFill>
              </a:rPr>
              <a:t>Can servicing bottleneck machines be carried out in quiet times?</a:t>
            </a:r>
            <a:endParaRPr/>
          </a:p>
          <a:p>
            <a:pPr indent="-228600" lvl="1" marL="685800" rtl="0" algn="l">
              <a:lnSpc>
                <a:spcPct val="90000"/>
              </a:lnSpc>
              <a:spcBef>
                <a:spcPts val="500"/>
              </a:spcBef>
              <a:spcAft>
                <a:spcPts val="0"/>
              </a:spcAft>
              <a:buClr>
                <a:schemeClr val="dk1"/>
              </a:buClr>
              <a:buSzPts val="2000"/>
              <a:buChar char="•"/>
            </a:pPr>
            <a:r>
              <a:rPr lang="en-GB" sz="2000"/>
              <a:t>Transition to preventive maintenance</a:t>
            </a:r>
            <a:endParaRPr/>
          </a:p>
          <a:p>
            <a:pPr indent="-228600" lvl="0" marL="228600" rtl="0" algn="l">
              <a:lnSpc>
                <a:spcPct val="90000"/>
              </a:lnSpc>
              <a:spcBef>
                <a:spcPts val="1000"/>
              </a:spcBef>
              <a:spcAft>
                <a:spcPts val="0"/>
              </a:spcAft>
              <a:buClr>
                <a:schemeClr val="dk1"/>
              </a:buClr>
              <a:buSzPts val="2000"/>
              <a:buChar char="•"/>
            </a:pPr>
            <a:r>
              <a:rPr b="0" lang="en-GB" sz="2000">
                <a:solidFill>
                  <a:schemeClr val="dk1"/>
                </a:solidFill>
              </a:rPr>
              <a:t>Can the set-up times be shortened in the bottleneck?</a:t>
            </a:r>
            <a:endParaRPr/>
          </a:p>
          <a:p>
            <a:pPr indent="-50800" lvl="0" marL="228600" rtl="0" algn="l">
              <a:lnSpc>
                <a:spcPct val="90000"/>
              </a:lnSpc>
              <a:spcBef>
                <a:spcPts val="1000"/>
              </a:spcBef>
              <a:spcAft>
                <a:spcPts val="0"/>
              </a:spcAft>
              <a:buClr>
                <a:schemeClr val="dk1"/>
              </a:buClr>
              <a:buSzPts val="2800"/>
              <a:buNone/>
            </a:pPr>
            <a:r>
              <a:t/>
            </a:r>
            <a:endParaRPr/>
          </a:p>
        </p:txBody>
      </p:sp>
      <p:sp>
        <p:nvSpPr>
          <p:cNvPr id="479" name="Google Shape;479;p30"/>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GB"/>
              <a:t>‹#›</a:t>
            </a:fld>
            <a:endParaRPr/>
          </a:p>
        </p:txBody>
      </p:sp>
      <p:sp>
        <p:nvSpPr>
          <p:cNvPr id="480" name="Google Shape;480;p30"/>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Construction economy and project management – Industrial prefabrication</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4" name="Shape 484"/>
        <p:cNvGrpSpPr/>
        <p:nvPr/>
      </p:nvGrpSpPr>
      <p:grpSpPr>
        <a:xfrm>
          <a:off x="0" y="0"/>
          <a:ext cx="0" cy="0"/>
          <a:chOff x="0" y="0"/>
          <a:chExt cx="0" cy="0"/>
        </a:xfrm>
      </p:grpSpPr>
      <p:sp>
        <p:nvSpPr>
          <p:cNvPr id="485" name="Google Shape;485;p31"/>
          <p:cNvSpPr txBox="1"/>
          <p:nvPr>
            <p:ph type="title"/>
          </p:nvPr>
        </p:nvSpPr>
        <p:spPr>
          <a:xfrm>
            <a:off x="325289" y="2672413"/>
            <a:ext cx="11553959" cy="1255532"/>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4400"/>
              <a:buFont typeface="Calibri"/>
              <a:buNone/>
            </a:pPr>
            <a:r>
              <a:rPr lang="en-GB"/>
              <a:t>LEAN and continuous improvement</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9" name="Shape 489"/>
        <p:cNvGrpSpPr/>
        <p:nvPr/>
      </p:nvGrpSpPr>
      <p:grpSpPr>
        <a:xfrm>
          <a:off x="0" y="0"/>
          <a:ext cx="0" cy="0"/>
          <a:chOff x="0" y="0"/>
          <a:chExt cx="0" cy="0"/>
        </a:xfrm>
      </p:grpSpPr>
      <p:sp>
        <p:nvSpPr>
          <p:cNvPr id="490" name="Google Shape;490;p3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LEAN production philosophy</a:t>
            </a:r>
            <a:endParaRPr/>
          </a:p>
        </p:txBody>
      </p:sp>
      <p:sp>
        <p:nvSpPr>
          <p:cNvPr id="491" name="Google Shape;491;p3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fontScale="85000" lnSpcReduction="20000"/>
          </a:bodyPr>
          <a:lstStyle/>
          <a:p>
            <a:pPr indent="-228600" lvl="0" marL="228600" rtl="0" algn="l">
              <a:lnSpc>
                <a:spcPct val="80000"/>
              </a:lnSpc>
              <a:spcBef>
                <a:spcPts val="0"/>
              </a:spcBef>
              <a:spcAft>
                <a:spcPts val="0"/>
              </a:spcAft>
              <a:buClr>
                <a:schemeClr val="dk1"/>
              </a:buClr>
              <a:buSzPct val="100000"/>
              <a:buChar char="•"/>
            </a:pPr>
            <a:r>
              <a:rPr lang="en-GB" sz="2000"/>
              <a:t>From Japan</a:t>
            </a:r>
            <a:endParaRPr/>
          </a:p>
          <a:p>
            <a:pPr indent="-228600" lvl="1" marL="685800" rtl="0" algn="l">
              <a:lnSpc>
                <a:spcPct val="80000"/>
              </a:lnSpc>
              <a:spcBef>
                <a:spcPts val="500"/>
              </a:spcBef>
              <a:spcAft>
                <a:spcPts val="0"/>
              </a:spcAft>
              <a:buClr>
                <a:schemeClr val="dk1"/>
              </a:buClr>
              <a:buSzPct val="100000"/>
              <a:buChar char="•"/>
            </a:pPr>
            <a:r>
              <a:rPr lang="en-GB" sz="1800"/>
              <a:t>Toyota production system in the background</a:t>
            </a:r>
            <a:endParaRPr/>
          </a:p>
          <a:p>
            <a:pPr indent="-228600" lvl="0" marL="228600" rtl="0" algn="l">
              <a:lnSpc>
                <a:spcPct val="80000"/>
              </a:lnSpc>
              <a:spcBef>
                <a:spcPts val="1000"/>
              </a:spcBef>
              <a:spcAft>
                <a:spcPts val="0"/>
              </a:spcAft>
              <a:buClr>
                <a:schemeClr val="dk1"/>
              </a:buClr>
              <a:buSzPct val="100000"/>
              <a:buChar char="•"/>
            </a:pPr>
            <a:r>
              <a:rPr lang="en-GB" sz="2000"/>
              <a:t> J. Womack et al: The book "The Machine that Changed the World" made the concept known in the 1980s in Western countries</a:t>
            </a:r>
            <a:endParaRPr/>
          </a:p>
          <a:p>
            <a:pPr indent="-228600" lvl="0" marL="228600" rtl="0" algn="l">
              <a:lnSpc>
                <a:spcPct val="80000"/>
              </a:lnSpc>
              <a:spcBef>
                <a:spcPts val="1000"/>
              </a:spcBef>
              <a:spcAft>
                <a:spcPts val="0"/>
              </a:spcAft>
              <a:buClr>
                <a:schemeClr val="dk1"/>
              </a:buClr>
              <a:buSzPct val="100000"/>
              <a:buChar char="•"/>
            </a:pPr>
            <a:r>
              <a:rPr lang="en-GB" sz="2000"/>
              <a:t>Aims at reducing waste from processes and thus creating an uninterrupted, flowing value chain</a:t>
            </a:r>
            <a:endParaRPr/>
          </a:p>
          <a:p>
            <a:pPr indent="-228600" lvl="0" marL="228600" rtl="0" algn="l">
              <a:lnSpc>
                <a:spcPct val="80000"/>
              </a:lnSpc>
              <a:spcBef>
                <a:spcPts val="1000"/>
              </a:spcBef>
              <a:spcAft>
                <a:spcPts val="0"/>
              </a:spcAft>
              <a:buClr>
                <a:schemeClr val="dk1"/>
              </a:buClr>
              <a:buSzPct val="100000"/>
              <a:buChar char="•"/>
            </a:pPr>
            <a:r>
              <a:rPr lang="en-GB" sz="2000"/>
              <a:t>Has long been a guiding production philosophy in industry and is also ideal for construction</a:t>
            </a:r>
            <a:endParaRPr/>
          </a:p>
          <a:p>
            <a:pPr indent="-228600" lvl="0" marL="228600" rtl="0" algn="l">
              <a:lnSpc>
                <a:spcPct val="80000"/>
              </a:lnSpc>
              <a:spcBef>
                <a:spcPts val="1000"/>
              </a:spcBef>
              <a:spcAft>
                <a:spcPts val="0"/>
              </a:spcAft>
              <a:buClr>
                <a:schemeClr val="dk1"/>
              </a:buClr>
              <a:buSzPct val="100000"/>
              <a:buChar char="•"/>
            </a:pPr>
            <a:r>
              <a:rPr lang="en-GB" sz="2000"/>
              <a:t>LEAN is not just a development process for factories; it is specifically suitable for the entire value chain from sales to delivery</a:t>
            </a:r>
            <a:endParaRPr/>
          </a:p>
          <a:p>
            <a:pPr indent="-120650" lvl="0" marL="228600" rtl="0" algn="l">
              <a:lnSpc>
                <a:spcPct val="80000"/>
              </a:lnSpc>
              <a:spcBef>
                <a:spcPts val="1000"/>
              </a:spcBef>
              <a:spcAft>
                <a:spcPts val="0"/>
              </a:spcAft>
              <a:buClr>
                <a:schemeClr val="dk1"/>
              </a:buClr>
              <a:buSzPct val="100000"/>
              <a:buNone/>
            </a:pPr>
            <a:r>
              <a:t/>
            </a:r>
            <a:endParaRPr sz="2000"/>
          </a:p>
          <a:p>
            <a:pPr indent="-228600" lvl="0" marL="228600" rtl="0" algn="l">
              <a:lnSpc>
                <a:spcPct val="80000"/>
              </a:lnSpc>
              <a:spcBef>
                <a:spcPts val="1000"/>
              </a:spcBef>
              <a:spcAft>
                <a:spcPts val="0"/>
              </a:spcAft>
              <a:buClr>
                <a:schemeClr val="dk1"/>
              </a:buClr>
              <a:buSzPct val="100000"/>
              <a:buChar char="•"/>
            </a:pPr>
            <a:r>
              <a:rPr lang="en-GB" sz="2000"/>
              <a:t>Typical for a lean factory and other process are:</a:t>
            </a:r>
            <a:endParaRPr/>
          </a:p>
          <a:p>
            <a:pPr indent="-228600" lvl="1" marL="685800" rtl="0" algn="l">
              <a:lnSpc>
                <a:spcPct val="80000"/>
              </a:lnSpc>
              <a:spcBef>
                <a:spcPts val="500"/>
              </a:spcBef>
              <a:spcAft>
                <a:spcPts val="0"/>
              </a:spcAft>
              <a:buClr>
                <a:schemeClr val="dk1"/>
              </a:buClr>
              <a:buSzPct val="100000"/>
              <a:buChar char="•"/>
            </a:pPr>
            <a:r>
              <a:rPr lang="en-GB" sz="1800"/>
              <a:t>Small stocks and low incomplete production</a:t>
            </a:r>
            <a:endParaRPr/>
          </a:p>
          <a:p>
            <a:pPr indent="-228600" lvl="1" marL="685800" rtl="0" algn="l">
              <a:lnSpc>
                <a:spcPct val="80000"/>
              </a:lnSpc>
              <a:spcBef>
                <a:spcPts val="500"/>
              </a:spcBef>
              <a:spcAft>
                <a:spcPts val="0"/>
              </a:spcAft>
              <a:buClr>
                <a:schemeClr val="dk1"/>
              </a:buClr>
              <a:buSzPct val="100000"/>
              <a:buChar char="•"/>
            </a:pPr>
            <a:r>
              <a:rPr lang="en-GB" sz="1800"/>
              <a:t>Clear objectives and indicators</a:t>
            </a:r>
            <a:endParaRPr/>
          </a:p>
          <a:p>
            <a:pPr indent="-228600" lvl="1" marL="685800" rtl="0" algn="l">
              <a:lnSpc>
                <a:spcPct val="80000"/>
              </a:lnSpc>
              <a:spcBef>
                <a:spcPts val="500"/>
              </a:spcBef>
              <a:spcAft>
                <a:spcPts val="0"/>
              </a:spcAft>
              <a:buClr>
                <a:schemeClr val="dk1"/>
              </a:buClr>
              <a:buSzPct val="100000"/>
              <a:buChar char="•"/>
            </a:pPr>
            <a:r>
              <a:rPr lang="en-GB" sz="1800"/>
              <a:t>Good, competent production management, which is often order-oriented and based on pull</a:t>
            </a:r>
            <a:endParaRPr/>
          </a:p>
          <a:p>
            <a:pPr indent="-228600" lvl="1" marL="685800" rtl="0" algn="l">
              <a:lnSpc>
                <a:spcPct val="80000"/>
              </a:lnSpc>
              <a:spcBef>
                <a:spcPts val="500"/>
              </a:spcBef>
              <a:spcAft>
                <a:spcPts val="0"/>
              </a:spcAft>
              <a:buClr>
                <a:schemeClr val="dk1"/>
              </a:buClr>
              <a:buSzPct val="100000"/>
              <a:buChar char="•"/>
            </a:pPr>
            <a:r>
              <a:rPr lang="en-GB" sz="1800"/>
              <a:t>Good material flow through the factory, short lead times</a:t>
            </a:r>
            <a:endParaRPr/>
          </a:p>
          <a:p>
            <a:pPr indent="-228600" lvl="1" marL="685800" rtl="0" algn="l">
              <a:lnSpc>
                <a:spcPct val="80000"/>
              </a:lnSpc>
              <a:spcBef>
                <a:spcPts val="500"/>
              </a:spcBef>
              <a:spcAft>
                <a:spcPts val="0"/>
              </a:spcAft>
              <a:buClr>
                <a:schemeClr val="dk1"/>
              </a:buClr>
              <a:buSzPct val="100000"/>
              <a:buChar char="•"/>
            </a:pPr>
            <a:r>
              <a:rPr lang="en-GB" sz="1800"/>
              <a:t>Good customer service capacity and thus customer satisfaction</a:t>
            </a:r>
            <a:endParaRPr/>
          </a:p>
          <a:p>
            <a:pPr indent="-228600" lvl="1" marL="685800" rtl="0" algn="l">
              <a:lnSpc>
                <a:spcPct val="80000"/>
              </a:lnSpc>
              <a:spcBef>
                <a:spcPts val="500"/>
              </a:spcBef>
              <a:spcAft>
                <a:spcPts val="0"/>
              </a:spcAft>
              <a:buClr>
                <a:schemeClr val="dk1"/>
              </a:buClr>
              <a:buSzPct val="100000"/>
              <a:buChar char="•"/>
            </a:pPr>
            <a:r>
              <a:rPr lang="en-GB" sz="1800"/>
              <a:t>Continuously proactive regarding improvement and satisfied personnel</a:t>
            </a:r>
            <a:endParaRPr/>
          </a:p>
          <a:p>
            <a:pPr indent="-228600" lvl="0" marL="228600" rtl="0" algn="l">
              <a:lnSpc>
                <a:spcPct val="80000"/>
              </a:lnSpc>
              <a:spcBef>
                <a:spcPts val="1000"/>
              </a:spcBef>
              <a:spcAft>
                <a:spcPts val="0"/>
              </a:spcAft>
              <a:buClr>
                <a:schemeClr val="dk1"/>
              </a:buClr>
              <a:buSzPct val="100000"/>
              <a:buFont typeface="Noto Sans Symbols"/>
              <a:buNone/>
            </a:pPr>
            <a:r>
              <a:rPr lang="en-GB" sz="2000"/>
              <a:t> </a:t>
            </a:r>
            <a:endParaRPr/>
          </a:p>
          <a:p>
            <a:pPr indent="-120650" lvl="0" marL="228600" rtl="0" algn="l">
              <a:lnSpc>
                <a:spcPct val="80000"/>
              </a:lnSpc>
              <a:spcBef>
                <a:spcPts val="1000"/>
              </a:spcBef>
              <a:spcAft>
                <a:spcPts val="0"/>
              </a:spcAft>
              <a:buClr>
                <a:schemeClr val="dk1"/>
              </a:buClr>
              <a:buSzPct val="100000"/>
              <a:buNone/>
            </a:pPr>
            <a:r>
              <a:t/>
            </a:r>
            <a:endParaRPr sz="2000"/>
          </a:p>
          <a:p>
            <a:pPr indent="-131444" lvl="1" marL="685800" rtl="0" algn="l">
              <a:lnSpc>
                <a:spcPct val="80000"/>
              </a:lnSpc>
              <a:spcBef>
                <a:spcPts val="500"/>
              </a:spcBef>
              <a:spcAft>
                <a:spcPts val="0"/>
              </a:spcAft>
              <a:buClr>
                <a:schemeClr val="dk1"/>
              </a:buClr>
              <a:buSzPct val="100000"/>
              <a:buNone/>
            </a:pPr>
            <a:r>
              <a:t/>
            </a:r>
            <a:endParaRPr sz="1800"/>
          </a:p>
        </p:txBody>
      </p:sp>
      <p:sp>
        <p:nvSpPr>
          <p:cNvPr id="492" name="Google Shape;492;p32"/>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GB"/>
              <a:t>‹#›</a:t>
            </a:fld>
            <a:endParaRPr/>
          </a:p>
        </p:txBody>
      </p:sp>
      <p:sp>
        <p:nvSpPr>
          <p:cNvPr id="493" name="Google Shape;493;p32"/>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Construction economy and project management – Industrial prefabrication</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7" name="Shape 497"/>
        <p:cNvGrpSpPr/>
        <p:nvPr/>
      </p:nvGrpSpPr>
      <p:grpSpPr>
        <a:xfrm>
          <a:off x="0" y="0"/>
          <a:ext cx="0" cy="0"/>
          <a:chOff x="0" y="0"/>
          <a:chExt cx="0" cy="0"/>
        </a:xfrm>
      </p:grpSpPr>
      <p:sp>
        <p:nvSpPr>
          <p:cNvPr id="498" name="Google Shape;498;p3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Concepts related to LEAN</a:t>
            </a:r>
            <a:endParaRPr/>
          </a:p>
        </p:txBody>
      </p:sp>
      <p:sp>
        <p:nvSpPr>
          <p:cNvPr id="499" name="Google Shape;499;p3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GB"/>
              <a:t>MUDA, wasted, unnecessary work</a:t>
            </a:r>
            <a:endParaRPr/>
          </a:p>
          <a:p>
            <a:pPr indent="-228600" lvl="0" marL="228600" rtl="0" algn="l">
              <a:lnSpc>
                <a:spcPct val="90000"/>
              </a:lnSpc>
              <a:spcBef>
                <a:spcPts val="1000"/>
              </a:spcBef>
              <a:spcAft>
                <a:spcPts val="0"/>
              </a:spcAft>
              <a:buClr>
                <a:schemeClr val="dk1"/>
              </a:buClr>
              <a:buSzPts val="2800"/>
              <a:buChar char="•"/>
            </a:pPr>
            <a:r>
              <a:rPr lang="en-GB"/>
              <a:t>KAIZEN, continuous improvement</a:t>
            </a:r>
            <a:endParaRPr/>
          </a:p>
          <a:p>
            <a:pPr indent="-228600" lvl="0" marL="228600" rtl="0" algn="l">
              <a:lnSpc>
                <a:spcPct val="90000"/>
              </a:lnSpc>
              <a:spcBef>
                <a:spcPts val="1000"/>
              </a:spcBef>
              <a:spcAft>
                <a:spcPts val="0"/>
              </a:spcAft>
              <a:buClr>
                <a:schemeClr val="dk1"/>
              </a:buClr>
              <a:buSzPts val="2800"/>
              <a:buChar char="•"/>
            </a:pPr>
            <a:r>
              <a:rPr lang="en-GB"/>
              <a:t>KANBAN, visual guidance</a:t>
            </a:r>
            <a:endParaRPr/>
          </a:p>
          <a:p>
            <a:pPr indent="-228600" lvl="0" marL="228600" rtl="0" algn="l">
              <a:lnSpc>
                <a:spcPct val="90000"/>
              </a:lnSpc>
              <a:spcBef>
                <a:spcPts val="1000"/>
              </a:spcBef>
              <a:spcAft>
                <a:spcPts val="0"/>
              </a:spcAft>
              <a:buClr>
                <a:schemeClr val="dk1"/>
              </a:buClr>
              <a:buSzPts val="2800"/>
              <a:buChar char="•"/>
            </a:pPr>
            <a:r>
              <a:rPr lang="en-GB"/>
              <a:t>Pull control, controlled as needed (also JiT = Just in Time)</a:t>
            </a:r>
            <a:endParaRPr/>
          </a:p>
          <a:p>
            <a:pPr indent="-228600" lvl="0" marL="228600" rtl="0" algn="l">
              <a:lnSpc>
                <a:spcPct val="90000"/>
              </a:lnSpc>
              <a:spcBef>
                <a:spcPts val="1000"/>
              </a:spcBef>
              <a:spcAft>
                <a:spcPts val="0"/>
              </a:spcAft>
              <a:buClr>
                <a:schemeClr val="dk1"/>
              </a:buClr>
              <a:buSzPts val="2800"/>
              <a:buChar char="•"/>
            </a:pPr>
            <a:r>
              <a:rPr lang="en-GB"/>
              <a:t>Visualisation, processes that show you immediately if everything is in order</a:t>
            </a:r>
            <a:endParaRPr/>
          </a:p>
          <a:p>
            <a:pPr indent="-228600" lvl="0" marL="228600" rtl="0" algn="l">
              <a:lnSpc>
                <a:spcPct val="90000"/>
              </a:lnSpc>
              <a:spcBef>
                <a:spcPts val="1000"/>
              </a:spcBef>
              <a:spcAft>
                <a:spcPts val="0"/>
              </a:spcAft>
              <a:buClr>
                <a:schemeClr val="dk1"/>
              </a:buClr>
              <a:buSzPts val="2800"/>
              <a:buChar char="•"/>
            </a:pPr>
            <a:r>
              <a:rPr lang="en-GB"/>
              <a:t>Production flow</a:t>
            </a:r>
            <a:endParaRPr/>
          </a:p>
        </p:txBody>
      </p:sp>
      <p:sp>
        <p:nvSpPr>
          <p:cNvPr id="500" name="Google Shape;500;p33"/>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GB"/>
              <a:t>‹#›</a:t>
            </a:fld>
            <a:endParaRPr/>
          </a:p>
        </p:txBody>
      </p:sp>
      <p:sp>
        <p:nvSpPr>
          <p:cNvPr id="501" name="Google Shape;501;p33"/>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Construction economy and project management – Industrial prefabrication</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5" name="Shape 505"/>
        <p:cNvGrpSpPr/>
        <p:nvPr/>
      </p:nvGrpSpPr>
      <p:grpSpPr>
        <a:xfrm>
          <a:off x="0" y="0"/>
          <a:ext cx="0" cy="0"/>
          <a:chOff x="0" y="0"/>
          <a:chExt cx="0" cy="0"/>
        </a:xfrm>
      </p:grpSpPr>
      <p:sp>
        <p:nvSpPr>
          <p:cNvPr id="506" name="Google Shape;506;p3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latin typeface="Calibri"/>
                <a:ea typeface="Calibri"/>
                <a:cs typeface="Calibri"/>
                <a:sym typeface="Calibri"/>
              </a:rPr>
              <a:t>MUDA – Wasted, unnecessary work</a:t>
            </a:r>
            <a:endParaRPr/>
          </a:p>
        </p:txBody>
      </p:sp>
      <p:sp>
        <p:nvSpPr>
          <p:cNvPr id="507" name="Google Shape;507;p3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GB"/>
              <a:t>The key to LEAN is to identify wasted or unnecessary work in the process and to try to eliminate it by developing methods</a:t>
            </a:r>
            <a:endParaRPr/>
          </a:p>
          <a:p>
            <a:pPr indent="-228600" lvl="1" marL="685800" rtl="0" algn="l">
              <a:lnSpc>
                <a:spcPct val="90000"/>
              </a:lnSpc>
              <a:spcBef>
                <a:spcPts val="500"/>
              </a:spcBef>
              <a:spcAft>
                <a:spcPts val="0"/>
              </a:spcAft>
              <a:buClr>
                <a:schemeClr val="dk1"/>
              </a:buClr>
              <a:buSzPts val="2400"/>
              <a:buChar char="•"/>
            </a:pPr>
            <a:r>
              <a:rPr lang="en-GB"/>
              <a:t>unnecessary material transfer between inventory and production</a:t>
            </a:r>
            <a:endParaRPr/>
          </a:p>
          <a:p>
            <a:pPr indent="-228600" lvl="1" marL="685800" rtl="0" algn="l">
              <a:lnSpc>
                <a:spcPct val="90000"/>
              </a:lnSpc>
              <a:spcBef>
                <a:spcPts val="500"/>
              </a:spcBef>
              <a:spcAft>
                <a:spcPts val="0"/>
              </a:spcAft>
              <a:buClr>
                <a:schemeClr val="dk1"/>
              </a:buClr>
              <a:buSzPts val="2400"/>
              <a:buChar char="•"/>
            </a:pPr>
            <a:r>
              <a:rPr lang="en-GB"/>
              <a:t>when box unit elements are lifted, it makes sense to prepare the lifting so that the element rises straight at one go rather than having to be adjusted several times.</a:t>
            </a:r>
            <a:endParaRPr/>
          </a:p>
          <a:p>
            <a:pPr indent="-228600" lvl="1" marL="685800" rtl="0" algn="l">
              <a:lnSpc>
                <a:spcPct val="90000"/>
              </a:lnSpc>
              <a:spcBef>
                <a:spcPts val="500"/>
              </a:spcBef>
              <a:spcAft>
                <a:spcPts val="0"/>
              </a:spcAft>
              <a:buClr>
                <a:schemeClr val="dk1"/>
              </a:buClr>
              <a:buSzPts val="2400"/>
              <a:buChar char="•"/>
            </a:pPr>
            <a:r>
              <a:rPr lang="en-GB"/>
              <a:t>searching for tools at the factory because they are not where they belong</a:t>
            </a:r>
            <a:endParaRPr/>
          </a:p>
          <a:p>
            <a:pPr indent="-228600" lvl="1" marL="685800" rtl="0" algn="l">
              <a:lnSpc>
                <a:spcPct val="90000"/>
              </a:lnSpc>
              <a:spcBef>
                <a:spcPts val="500"/>
              </a:spcBef>
              <a:spcAft>
                <a:spcPts val="0"/>
              </a:spcAft>
              <a:buClr>
                <a:schemeClr val="dk1"/>
              </a:buClr>
              <a:buSzPts val="2400"/>
              <a:buChar char="•"/>
            </a:pPr>
            <a:r>
              <a:rPr lang="en-GB"/>
              <a:t>making packages so that the goods are in the wrong order for installation</a:t>
            </a:r>
            <a:endParaRPr/>
          </a:p>
        </p:txBody>
      </p:sp>
      <p:sp>
        <p:nvSpPr>
          <p:cNvPr id="508" name="Google Shape;508;p34"/>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GB"/>
              <a:t>‹#›</a:t>
            </a:fld>
            <a:endParaRPr/>
          </a:p>
        </p:txBody>
      </p:sp>
      <p:sp>
        <p:nvSpPr>
          <p:cNvPr id="509" name="Google Shape;509;p34"/>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Construction economy and project management – Industrial prefabrication</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3" name="Shape 513"/>
        <p:cNvGrpSpPr/>
        <p:nvPr/>
      </p:nvGrpSpPr>
      <p:grpSpPr>
        <a:xfrm>
          <a:off x="0" y="0"/>
          <a:ext cx="0" cy="0"/>
          <a:chOff x="0" y="0"/>
          <a:chExt cx="0" cy="0"/>
        </a:xfrm>
      </p:grpSpPr>
      <p:sp>
        <p:nvSpPr>
          <p:cNvPr id="514" name="Google Shape;514;p3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KAIZEN – continuous improvement</a:t>
            </a:r>
            <a:endParaRPr/>
          </a:p>
        </p:txBody>
      </p:sp>
      <p:sp>
        <p:nvSpPr>
          <p:cNvPr id="515" name="Google Shape;515;p3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400"/>
              <a:buChar char="•"/>
            </a:pPr>
            <a:r>
              <a:rPr lang="en-GB" sz="2400"/>
              <a:t>Continuous improvement of productivity in small steps – all personnel and all operations actively involved</a:t>
            </a:r>
            <a:endParaRPr/>
          </a:p>
          <a:p>
            <a:pPr indent="-228600" lvl="0" marL="228600" rtl="0" algn="l">
              <a:lnSpc>
                <a:spcPct val="90000"/>
              </a:lnSpc>
              <a:spcBef>
                <a:spcPts val="1000"/>
              </a:spcBef>
              <a:spcAft>
                <a:spcPts val="0"/>
              </a:spcAft>
              <a:buClr>
                <a:schemeClr val="dk1"/>
              </a:buClr>
              <a:buSzPts val="2400"/>
              <a:buChar char="•"/>
            </a:pPr>
            <a:r>
              <a:rPr lang="en-GB" sz="2400"/>
              <a:t>Reacting as soon as a problem / chance for improvement is detected</a:t>
            </a:r>
            <a:endParaRPr/>
          </a:p>
          <a:p>
            <a:pPr indent="-228600" lvl="0" marL="228600" rtl="0" algn="l">
              <a:lnSpc>
                <a:spcPct val="90000"/>
              </a:lnSpc>
              <a:spcBef>
                <a:spcPts val="1000"/>
              </a:spcBef>
              <a:spcAft>
                <a:spcPts val="0"/>
              </a:spcAft>
              <a:buClr>
                <a:schemeClr val="dk1"/>
              </a:buClr>
              <a:buSzPts val="2400"/>
              <a:buChar char="•"/>
            </a:pPr>
            <a:r>
              <a:rPr lang="en-GB" sz="2400"/>
              <a:t>5 basic elements: teamwork, discipline, improved morality, quality circles, improvement suggestions</a:t>
            </a:r>
            <a:endParaRPr/>
          </a:p>
          <a:p>
            <a:pPr indent="-228600" lvl="0" marL="228600" rtl="0" algn="l">
              <a:lnSpc>
                <a:spcPct val="90000"/>
              </a:lnSpc>
              <a:spcBef>
                <a:spcPts val="1000"/>
              </a:spcBef>
              <a:spcAft>
                <a:spcPts val="0"/>
              </a:spcAft>
              <a:buClr>
                <a:schemeClr val="dk1"/>
              </a:buClr>
              <a:buSzPts val="2400"/>
              <a:buChar char="•"/>
            </a:pPr>
            <a:r>
              <a:rPr lang="en-GB" sz="2400"/>
              <a:t>Make action consistent – measure action – compare with requirements – innovate improvements – make new activity consistent – continue </a:t>
            </a:r>
            <a:r>
              <a:rPr i="1" lang="en-GB" sz="2400"/>
              <a:t>infinitely</a:t>
            </a:r>
            <a:endParaRPr/>
          </a:p>
          <a:p>
            <a:pPr indent="-76200" lvl="0" marL="228600" rtl="0" algn="l">
              <a:lnSpc>
                <a:spcPct val="90000"/>
              </a:lnSpc>
              <a:spcBef>
                <a:spcPts val="1000"/>
              </a:spcBef>
              <a:spcAft>
                <a:spcPts val="0"/>
              </a:spcAft>
              <a:buClr>
                <a:schemeClr val="dk1"/>
              </a:buClr>
              <a:buSzPts val="2400"/>
              <a:buNone/>
            </a:pPr>
            <a:r>
              <a:t/>
            </a:r>
            <a:endParaRPr sz="2400"/>
          </a:p>
        </p:txBody>
      </p:sp>
      <p:sp>
        <p:nvSpPr>
          <p:cNvPr id="516" name="Google Shape;516;p35"/>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GB"/>
              <a:t>‹#›</a:t>
            </a:fld>
            <a:endParaRPr/>
          </a:p>
        </p:txBody>
      </p:sp>
      <p:sp>
        <p:nvSpPr>
          <p:cNvPr id="517" name="Google Shape;517;p35"/>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Construction economy and project management – Industrial prefabrication</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1" name="Shape 521"/>
        <p:cNvGrpSpPr/>
        <p:nvPr/>
      </p:nvGrpSpPr>
      <p:grpSpPr>
        <a:xfrm>
          <a:off x="0" y="0"/>
          <a:ext cx="0" cy="0"/>
          <a:chOff x="0" y="0"/>
          <a:chExt cx="0" cy="0"/>
        </a:xfrm>
      </p:grpSpPr>
      <p:sp>
        <p:nvSpPr>
          <p:cNvPr id="522" name="Google Shape;522;p3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latin typeface="Calibri"/>
                <a:ea typeface="Calibri"/>
                <a:cs typeface="Calibri"/>
                <a:sym typeface="Calibri"/>
              </a:rPr>
              <a:t>KANBAN</a:t>
            </a:r>
            <a:endParaRPr/>
          </a:p>
        </p:txBody>
      </p:sp>
      <p:sp>
        <p:nvSpPr>
          <p:cNvPr id="523" name="Google Shape;523;p36"/>
          <p:cNvSpPr txBox="1"/>
          <p:nvPr>
            <p:ph idx="1" type="body"/>
          </p:nvPr>
        </p:nvSpPr>
        <p:spPr>
          <a:xfrm>
            <a:off x="838200" y="1825625"/>
            <a:ext cx="5885688" cy="4351338"/>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90000"/>
              </a:lnSpc>
              <a:spcBef>
                <a:spcPts val="0"/>
              </a:spcBef>
              <a:spcAft>
                <a:spcPts val="0"/>
              </a:spcAft>
              <a:buClr>
                <a:schemeClr val="dk1"/>
              </a:buClr>
              <a:buSzPts val="2800"/>
              <a:buChar char="•"/>
            </a:pPr>
            <a:r>
              <a:rPr lang="en-GB"/>
              <a:t>There are many different Kanban control models</a:t>
            </a:r>
            <a:endParaRPr/>
          </a:p>
          <a:p>
            <a:pPr indent="-228600" lvl="0" marL="228600" rtl="0" algn="l">
              <a:lnSpc>
                <a:spcPct val="90000"/>
              </a:lnSpc>
              <a:spcBef>
                <a:spcPts val="1000"/>
              </a:spcBef>
              <a:spcAft>
                <a:spcPts val="0"/>
              </a:spcAft>
              <a:buClr>
                <a:schemeClr val="dk1"/>
              </a:buClr>
              <a:buSzPts val="2800"/>
              <a:buChar char="•"/>
            </a:pPr>
            <a:r>
              <a:rPr lang="en-GB"/>
              <a:t>The word ‘kanban’ refers to a card or visual output.</a:t>
            </a:r>
            <a:endParaRPr/>
          </a:p>
          <a:p>
            <a:pPr indent="-228600" lvl="0" marL="228600" rtl="0" algn="l">
              <a:lnSpc>
                <a:spcPct val="90000"/>
              </a:lnSpc>
              <a:spcBef>
                <a:spcPts val="1000"/>
              </a:spcBef>
              <a:spcAft>
                <a:spcPts val="0"/>
              </a:spcAft>
              <a:buClr>
                <a:schemeClr val="dk1"/>
              </a:buClr>
              <a:buSzPts val="2800"/>
              <a:buChar char="•"/>
            </a:pPr>
            <a:r>
              <a:rPr lang="en-GB"/>
              <a:t>Pull control / visual control methods are typical Kanban applications</a:t>
            </a:r>
            <a:endParaRPr/>
          </a:p>
          <a:p>
            <a:pPr indent="-228600" lvl="0" marL="228600" rtl="0" algn="l">
              <a:lnSpc>
                <a:spcPct val="90000"/>
              </a:lnSpc>
              <a:spcBef>
                <a:spcPts val="1000"/>
              </a:spcBef>
              <a:spcAft>
                <a:spcPts val="0"/>
              </a:spcAft>
              <a:buClr>
                <a:schemeClr val="dk1"/>
              </a:buClr>
              <a:buSzPts val="2800"/>
              <a:buChar char="•"/>
            </a:pPr>
            <a:r>
              <a:rPr lang="en-GB"/>
              <a:t>With the help of Kanban (card/signal), the next operation signals the previous (or material supplier) that it needs more "outputs" (e.g. modules). </a:t>
            </a:r>
            <a:endParaRPr/>
          </a:p>
          <a:p>
            <a:pPr indent="-50800" lvl="0" marL="228600" rtl="0" algn="l">
              <a:lnSpc>
                <a:spcPct val="90000"/>
              </a:lnSpc>
              <a:spcBef>
                <a:spcPts val="1000"/>
              </a:spcBef>
              <a:spcAft>
                <a:spcPts val="0"/>
              </a:spcAft>
              <a:buClr>
                <a:schemeClr val="dk1"/>
              </a:buClr>
              <a:buSzPts val="2800"/>
              <a:buNone/>
            </a:pPr>
            <a:r>
              <a:t/>
            </a:r>
            <a:endParaRPr/>
          </a:p>
        </p:txBody>
      </p:sp>
      <p:sp>
        <p:nvSpPr>
          <p:cNvPr id="524" name="Google Shape;524;p36"/>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GB"/>
              <a:t>‹#›</a:t>
            </a:fld>
            <a:endParaRPr/>
          </a:p>
        </p:txBody>
      </p:sp>
      <p:sp>
        <p:nvSpPr>
          <p:cNvPr id="525" name="Google Shape;525;p36"/>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Construction economy and project management – Industrial prefabrication</a:t>
            </a:r>
            <a:endParaRPr/>
          </a:p>
        </p:txBody>
      </p:sp>
      <p:pic>
        <p:nvPicPr>
          <p:cNvPr id="526" name="Google Shape;526;p36"/>
          <p:cNvPicPr preferRelativeResize="0"/>
          <p:nvPr/>
        </p:nvPicPr>
        <p:blipFill rotWithShape="1">
          <a:blip r:embed="rId3">
            <a:alphaModFix/>
          </a:blip>
          <a:srcRect b="0" l="0" r="0" t="0"/>
          <a:stretch/>
        </p:blipFill>
        <p:spPr>
          <a:xfrm>
            <a:off x="6970027" y="1301655"/>
            <a:ext cx="4431710" cy="2831901"/>
          </a:xfrm>
          <a:prstGeom prst="rect">
            <a:avLst/>
          </a:prstGeom>
          <a:noFill/>
          <a:ln>
            <a:noFill/>
          </a:ln>
        </p:spPr>
      </p:pic>
      <p:sp>
        <p:nvSpPr>
          <p:cNvPr id="527" name="Google Shape;527;p36"/>
          <p:cNvSpPr txBox="1"/>
          <p:nvPr/>
        </p:nvSpPr>
        <p:spPr>
          <a:xfrm>
            <a:off x="6970027" y="4347948"/>
            <a:ext cx="4565945" cy="1200329"/>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Calibri"/>
                <a:ea typeface="Calibri"/>
                <a:cs typeface="Calibri"/>
                <a:sym typeface="Calibri"/>
              </a:rPr>
              <a:t>It does not always have to be expensive: </a:t>
            </a:r>
            <a:endParaRPr/>
          </a:p>
          <a:p>
            <a:pPr indent="0" lvl="0" marL="0" marR="0" rtl="0" algn="l">
              <a:spcBef>
                <a:spcPts val="0"/>
              </a:spcBef>
              <a:spcAft>
                <a:spcPts val="0"/>
              </a:spcAft>
              <a:buNone/>
            </a:pPr>
            <a:r>
              <a:rPr lang="en-GB" sz="1800">
                <a:solidFill>
                  <a:schemeClr val="dk1"/>
                </a:solidFill>
                <a:latin typeface="Calibri"/>
                <a:ea typeface="Calibri"/>
                <a:cs typeface="Calibri"/>
                <a:sym typeface="Calibri"/>
              </a:rPr>
              <a:t>the control in the image is based on the fact that when the</a:t>
            </a:r>
            <a:endParaRPr/>
          </a:p>
          <a:p>
            <a:pPr indent="0" lvl="0" marL="0" marR="0" rtl="0" algn="l">
              <a:spcBef>
                <a:spcPts val="0"/>
              </a:spcBef>
              <a:spcAft>
                <a:spcPts val="0"/>
              </a:spcAft>
              <a:buNone/>
            </a:pPr>
            <a:r>
              <a:rPr lang="en-GB" sz="1800">
                <a:solidFill>
                  <a:schemeClr val="dk1"/>
                </a:solidFill>
                <a:latin typeface="Calibri"/>
                <a:ea typeface="Calibri"/>
                <a:cs typeface="Calibri"/>
                <a:sym typeface="Calibri"/>
              </a:rPr>
              <a:t>used up tape is visible, the warehouse employee can install a new roll.</a:t>
            </a:r>
            <a:endParaRPr/>
          </a:p>
          <a:p>
            <a:pPr indent="0" lvl="0" marL="0" marR="0" rtl="0" algn="l">
              <a:spcBef>
                <a:spcPts val="0"/>
              </a:spcBef>
              <a:spcAft>
                <a:spcPts val="0"/>
              </a:spcAft>
              <a:buNone/>
            </a:pPr>
            <a:r>
              <a:rPr lang="en-GB" sz="1800">
                <a:solidFill>
                  <a:schemeClr val="dk1"/>
                </a:solidFill>
                <a:latin typeface="Calibri"/>
                <a:ea typeface="Calibri"/>
                <a:cs typeface="Calibri"/>
                <a:sym typeface="Calibri"/>
              </a:rPr>
              <a:t>This will prevent the tape from running out</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1" name="Shape 531"/>
        <p:cNvGrpSpPr/>
        <p:nvPr/>
      </p:nvGrpSpPr>
      <p:grpSpPr>
        <a:xfrm>
          <a:off x="0" y="0"/>
          <a:ext cx="0" cy="0"/>
          <a:chOff x="0" y="0"/>
          <a:chExt cx="0" cy="0"/>
        </a:xfrm>
      </p:grpSpPr>
      <p:sp>
        <p:nvSpPr>
          <p:cNvPr id="532" name="Google Shape;532;p3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Pull control</a:t>
            </a:r>
            <a:endParaRPr/>
          </a:p>
        </p:txBody>
      </p:sp>
      <p:sp>
        <p:nvSpPr>
          <p:cNvPr id="533" name="Google Shape;533;p3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90000"/>
              </a:lnSpc>
              <a:spcBef>
                <a:spcPts val="0"/>
              </a:spcBef>
              <a:spcAft>
                <a:spcPts val="0"/>
              </a:spcAft>
              <a:buClr>
                <a:schemeClr val="dk1"/>
              </a:buClr>
              <a:buSzPts val="1800"/>
              <a:buChar char="•"/>
            </a:pPr>
            <a:r>
              <a:rPr lang="en-GB" sz="1800"/>
              <a:t>Pull control starts with customer demand, and it absorbs completed parts throughout the production process at the factory. </a:t>
            </a:r>
            <a:endParaRPr/>
          </a:p>
          <a:p>
            <a:pPr indent="-228600" lvl="0" marL="228600" rtl="0" algn="l">
              <a:lnSpc>
                <a:spcPct val="90000"/>
              </a:lnSpc>
              <a:spcBef>
                <a:spcPts val="1000"/>
              </a:spcBef>
              <a:spcAft>
                <a:spcPts val="0"/>
              </a:spcAft>
              <a:buClr>
                <a:schemeClr val="dk1"/>
              </a:buClr>
              <a:buSzPts val="1800"/>
              <a:buChar char="•"/>
            </a:pPr>
            <a:r>
              <a:rPr lang="en-GB" sz="1800"/>
              <a:t>Information flows upstream and material and parts downstream</a:t>
            </a:r>
            <a:endParaRPr/>
          </a:p>
          <a:p>
            <a:pPr indent="-228600" lvl="0" marL="228600" rtl="0" algn="l">
              <a:lnSpc>
                <a:spcPct val="90000"/>
              </a:lnSpc>
              <a:spcBef>
                <a:spcPts val="1000"/>
              </a:spcBef>
              <a:spcAft>
                <a:spcPts val="0"/>
              </a:spcAft>
              <a:buClr>
                <a:schemeClr val="dk1"/>
              </a:buClr>
              <a:buSzPts val="1800"/>
              <a:buChar char="•"/>
            </a:pPr>
            <a:r>
              <a:rPr lang="en-GB" sz="1800"/>
              <a:t>JIT is a combination of production control and management philosophy</a:t>
            </a:r>
            <a:endParaRPr/>
          </a:p>
          <a:p>
            <a:pPr indent="-228600" lvl="1" marL="685800" rtl="0" algn="l">
              <a:lnSpc>
                <a:spcPct val="90000"/>
              </a:lnSpc>
              <a:spcBef>
                <a:spcPts val="500"/>
              </a:spcBef>
              <a:spcAft>
                <a:spcPts val="0"/>
              </a:spcAft>
              <a:buClr>
                <a:schemeClr val="dk1"/>
              </a:buClr>
              <a:buSzPts val="1400"/>
              <a:buChar char="•"/>
            </a:pPr>
            <a:r>
              <a:rPr lang="en-GB" sz="1400"/>
              <a:t>precise control between required warehouses and production workstations </a:t>
            </a:r>
            <a:endParaRPr/>
          </a:p>
          <a:p>
            <a:pPr indent="-228600" lvl="1" marL="685800" rtl="0" algn="l">
              <a:lnSpc>
                <a:spcPct val="90000"/>
              </a:lnSpc>
              <a:spcBef>
                <a:spcPts val="500"/>
              </a:spcBef>
              <a:spcAft>
                <a:spcPts val="0"/>
              </a:spcAft>
              <a:buClr>
                <a:schemeClr val="dk1"/>
              </a:buClr>
              <a:buSzPts val="1400"/>
              <a:buChar char="•"/>
            </a:pPr>
            <a:r>
              <a:rPr lang="en-GB" sz="1400"/>
              <a:t>repeatability of production processes is </a:t>
            </a:r>
            <a:endParaRPr/>
          </a:p>
          <a:p>
            <a:pPr indent="-228600" lvl="1" marL="685800" rtl="0" algn="l">
              <a:lnSpc>
                <a:spcPct val="90000"/>
              </a:lnSpc>
              <a:spcBef>
                <a:spcPts val="500"/>
              </a:spcBef>
              <a:spcAft>
                <a:spcPts val="0"/>
              </a:spcAft>
              <a:buClr>
                <a:schemeClr val="dk1"/>
              </a:buClr>
              <a:buSzPts val="1400"/>
              <a:buChar char="•"/>
            </a:pPr>
            <a:r>
              <a:rPr lang="en-GB" sz="1400"/>
              <a:t>significant and material flows are well-defined </a:t>
            </a:r>
            <a:endParaRPr/>
          </a:p>
          <a:p>
            <a:pPr indent="-228600" lvl="1" marL="685800" rtl="0" algn="l">
              <a:lnSpc>
                <a:spcPct val="90000"/>
              </a:lnSpc>
              <a:spcBef>
                <a:spcPts val="500"/>
              </a:spcBef>
              <a:spcAft>
                <a:spcPts val="0"/>
              </a:spcAft>
              <a:buClr>
                <a:schemeClr val="dk1"/>
              </a:buClr>
              <a:buSzPts val="1400"/>
              <a:buChar char="•"/>
            </a:pPr>
            <a:r>
              <a:rPr lang="en-GB" sz="1400"/>
              <a:t>small batches =&gt; small inventories </a:t>
            </a:r>
            <a:endParaRPr/>
          </a:p>
          <a:p>
            <a:pPr indent="-228600" lvl="1" marL="685800" rtl="0" algn="l">
              <a:lnSpc>
                <a:spcPct val="90000"/>
              </a:lnSpc>
              <a:spcBef>
                <a:spcPts val="500"/>
              </a:spcBef>
              <a:spcAft>
                <a:spcPts val="0"/>
              </a:spcAft>
              <a:buClr>
                <a:schemeClr val="dk1"/>
              </a:buClr>
              <a:buSzPts val="1400"/>
              <a:buChar char="•"/>
            </a:pPr>
            <a:r>
              <a:rPr lang="en-GB" sz="1400"/>
              <a:t>short setting times </a:t>
            </a:r>
            <a:endParaRPr/>
          </a:p>
          <a:p>
            <a:pPr indent="-228600" lvl="1" marL="685800" rtl="0" algn="l">
              <a:lnSpc>
                <a:spcPct val="90000"/>
              </a:lnSpc>
              <a:spcBef>
                <a:spcPts val="500"/>
              </a:spcBef>
              <a:spcAft>
                <a:spcPts val="0"/>
              </a:spcAft>
              <a:buClr>
                <a:schemeClr val="dk1"/>
              </a:buClr>
              <a:buSzPts val="1400"/>
              <a:buChar char="•"/>
            </a:pPr>
            <a:r>
              <a:rPr lang="en-GB" sz="1400"/>
              <a:t>steady load </a:t>
            </a:r>
            <a:endParaRPr/>
          </a:p>
          <a:p>
            <a:pPr indent="-228600" lvl="1" marL="685800" rtl="0" algn="l">
              <a:lnSpc>
                <a:spcPct val="90000"/>
              </a:lnSpc>
              <a:spcBef>
                <a:spcPts val="500"/>
              </a:spcBef>
              <a:spcAft>
                <a:spcPts val="0"/>
              </a:spcAft>
              <a:buClr>
                <a:schemeClr val="dk1"/>
              </a:buClr>
              <a:buSzPts val="1400"/>
              <a:buChar char="•"/>
            </a:pPr>
            <a:r>
              <a:rPr lang="en-GB" sz="1400"/>
              <a:t>components and working methods standardised </a:t>
            </a:r>
            <a:endParaRPr/>
          </a:p>
          <a:p>
            <a:pPr indent="-228600" lvl="1" marL="685800" rtl="0" algn="l">
              <a:lnSpc>
                <a:spcPct val="90000"/>
              </a:lnSpc>
              <a:spcBef>
                <a:spcPts val="500"/>
              </a:spcBef>
              <a:spcAft>
                <a:spcPts val="0"/>
              </a:spcAft>
              <a:buClr>
                <a:schemeClr val="dk1"/>
              </a:buClr>
              <a:buSzPts val="1400"/>
              <a:buChar char="•"/>
            </a:pPr>
            <a:r>
              <a:rPr lang="en-GB" sz="1400"/>
              <a:t>high quality </a:t>
            </a:r>
            <a:endParaRPr/>
          </a:p>
          <a:p>
            <a:pPr indent="-228600" lvl="1" marL="685800" rtl="0" algn="l">
              <a:lnSpc>
                <a:spcPct val="90000"/>
              </a:lnSpc>
              <a:spcBef>
                <a:spcPts val="500"/>
              </a:spcBef>
              <a:spcAft>
                <a:spcPts val="0"/>
              </a:spcAft>
              <a:buClr>
                <a:schemeClr val="dk1"/>
              </a:buClr>
              <a:buSzPts val="1400"/>
              <a:buChar char="•"/>
            </a:pPr>
            <a:r>
              <a:rPr lang="en-GB" sz="1400"/>
              <a:t>close contacts with subcontractors</a:t>
            </a:r>
            <a:endParaRPr/>
          </a:p>
          <a:p>
            <a:pPr indent="-228600" lvl="1" marL="685800" rtl="0" algn="l">
              <a:lnSpc>
                <a:spcPct val="90000"/>
              </a:lnSpc>
              <a:spcBef>
                <a:spcPts val="500"/>
              </a:spcBef>
              <a:spcAft>
                <a:spcPts val="0"/>
              </a:spcAft>
              <a:buClr>
                <a:schemeClr val="dk1"/>
              </a:buClr>
              <a:buSzPts val="1400"/>
              <a:buChar char="•"/>
            </a:pPr>
            <a:r>
              <a:rPr lang="en-GB" sz="1400"/>
              <a:t>flexible, committed staff </a:t>
            </a:r>
            <a:endParaRPr/>
          </a:p>
          <a:p>
            <a:pPr indent="-228600" lvl="1" marL="685800" rtl="0" algn="l">
              <a:lnSpc>
                <a:spcPct val="90000"/>
              </a:lnSpc>
              <a:spcBef>
                <a:spcPts val="500"/>
              </a:spcBef>
              <a:spcAft>
                <a:spcPts val="0"/>
              </a:spcAft>
              <a:buClr>
                <a:schemeClr val="dk1"/>
              </a:buClr>
              <a:buSzPts val="1400"/>
              <a:buChar char="•"/>
            </a:pPr>
            <a:r>
              <a:rPr lang="en-GB" sz="1400"/>
              <a:t>product-specific layout </a:t>
            </a:r>
            <a:endParaRPr/>
          </a:p>
          <a:p>
            <a:pPr indent="-228600" lvl="1" marL="685800" rtl="0" algn="l">
              <a:lnSpc>
                <a:spcPct val="90000"/>
              </a:lnSpc>
              <a:spcBef>
                <a:spcPts val="500"/>
              </a:spcBef>
              <a:spcAft>
                <a:spcPts val="0"/>
              </a:spcAft>
              <a:buClr>
                <a:schemeClr val="dk1"/>
              </a:buClr>
              <a:buSzPts val="1400"/>
              <a:buChar char="•"/>
            </a:pPr>
            <a:r>
              <a:rPr lang="en-GB" sz="1400"/>
              <a:t>preventive maintenance </a:t>
            </a:r>
            <a:endParaRPr/>
          </a:p>
          <a:p>
            <a:pPr indent="-228600" lvl="1" marL="685800" rtl="0" algn="l">
              <a:lnSpc>
                <a:spcPct val="90000"/>
              </a:lnSpc>
              <a:spcBef>
                <a:spcPts val="500"/>
              </a:spcBef>
              <a:spcAft>
                <a:spcPts val="0"/>
              </a:spcAft>
              <a:buClr>
                <a:schemeClr val="dk1"/>
              </a:buClr>
              <a:buSzPts val="1400"/>
              <a:buChar char="•"/>
            </a:pPr>
            <a:r>
              <a:rPr lang="en-GB" sz="1400"/>
              <a:t>continuous improvement </a:t>
            </a:r>
            <a:endParaRPr/>
          </a:p>
        </p:txBody>
      </p:sp>
      <p:sp>
        <p:nvSpPr>
          <p:cNvPr id="534" name="Google Shape;534;p37"/>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GB"/>
              <a:t>‹#›</a:t>
            </a:fld>
            <a:endParaRPr/>
          </a:p>
        </p:txBody>
      </p:sp>
      <p:sp>
        <p:nvSpPr>
          <p:cNvPr id="535" name="Google Shape;535;p37"/>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Construction economy and project management – Industrial prefabrication</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9" name="Shape 539"/>
        <p:cNvGrpSpPr/>
        <p:nvPr/>
      </p:nvGrpSpPr>
      <p:grpSpPr>
        <a:xfrm>
          <a:off x="0" y="0"/>
          <a:ext cx="0" cy="0"/>
          <a:chOff x="0" y="0"/>
          <a:chExt cx="0" cy="0"/>
        </a:xfrm>
      </p:grpSpPr>
      <p:sp>
        <p:nvSpPr>
          <p:cNvPr id="540" name="Google Shape;540;p3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latin typeface="Calibri"/>
                <a:ea typeface="Calibri"/>
                <a:cs typeface="Calibri"/>
                <a:sym typeface="Calibri"/>
              </a:rPr>
              <a:t>Visualisation</a:t>
            </a:r>
            <a:endParaRPr/>
          </a:p>
        </p:txBody>
      </p:sp>
      <p:sp>
        <p:nvSpPr>
          <p:cNvPr id="541" name="Google Shape;541;p3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fontScale="85000" lnSpcReduction="10000"/>
          </a:bodyPr>
          <a:lstStyle/>
          <a:p>
            <a:pPr indent="-228600" lvl="0" marL="228600" rtl="0" algn="l">
              <a:lnSpc>
                <a:spcPct val="90000"/>
              </a:lnSpc>
              <a:spcBef>
                <a:spcPts val="0"/>
              </a:spcBef>
              <a:spcAft>
                <a:spcPts val="0"/>
              </a:spcAft>
              <a:buClr>
                <a:schemeClr val="dk1"/>
              </a:buClr>
              <a:buSzPct val="100000"/>
              <a:buChar char="•"/>
            </a:pPr>
            <a:r>
              <a:rPr lang="en-GB" sz="2400"/>
              <a:t>Production visualisation means that, for example, workstations can easily see whether the materials are ready for the next work phase or whether all workstations are operational on the production line.</a:t>
            </a:r>
            <a:endParaRPr/>
          </a:p>
          <a:p>
            <a:pPr indent="-228600" lvl="0" marL="228600" rtl="0" algn="l">
              <a:lnSpc>
                <a:spcPct val="90000"/>
              </a:lnSpc>
              <a:spcBef>
                <a:spcPts val="1000"/>
              </a:spcBef>
              <a:spcAft>
                <a:spcPts val="0"/>
              </a:spcAft>
              <a:buClr>
                <a:schemeClr val="dk1"/>
              </a:buClr>
              <a:buSzPct val="100000"/>
              <a:buChar char="•"/>
            </a:pPr>
            <a:r>
              <a:rPr lang="en-GB" sz="2400"/>
              <a:t>So-called visual guidance is often used </a:t>
            </a:r>
            <a:endParaRPr/>
          </a:p>
          <a:p>
            <a:pPr indent="-228600" lvl="1" marL="685800" rtl="0" algn="l">
              <a:lnSpc>
                <a:spcPct val="90000"/>
              </a:lnSpc>
              <a:spcBef>
                <a:spcPts val="500"/>
              </a:spcBef>
              <a:spcAft>
                <a:spcPts val="0"/>
              </a:spcAft>
              <a:buClr>
                <a:schemeClr val="dk1"/>
              </a:buClr>
              <a:buSzPct val="100000"/>
              <a:buChar char="•"/>
            </a:pPr>
            <a:r>
              <a:rPr lang="en-GB"/>
              <a:t>2-box control (even if the same screws are in two boxes after one another on the shelf, when the first drawer is empty, it acts as a control impulse for filling the material).</a:t>
            </a:r>
            <a:endParaRPr/>
          </a:p>
          <a:p>
            <a:pPr indent="-228600" lvl="1" marL="685800" rtl="0" algn="l">
              <a:lnSpc>
                <a:spcPct val="90000"/>
              </a:lnSpc>
              <a:spcBef>
                <a:spcPts val="500"/>
              </a:spcBef>
              <a:spcAft>
                <a:spcPts val="0"/>
              </a:spcAft>
              <a:buClr>
                <a:schemeClr val="dk1"/>
              </a:buClr>
              <a:buSzPct val="100000"/>
              <a:buChar char="•"/>
            </a:pPr>
            <a:r>
              <a:rPr lang="en-GB"/>
              <a:t>The material cart can be arranged so that each part has its own compartment and you can easily see if everything has been filled</a:t>
            </a:r>
            <a:endParaRPr/>
          </a:p>
          <a:p>
            <a:pPr indent="-228600" lvl="1" marL="685800" rtl="0" algn="l">
              <a:lnSpc>
                <a:spcPct val="90000"/>
              </a:lnSpc>
              <a:spcBef>
                <a:spcPts val="500"/>
              </a:spcBef>
              <a:spcAft>
                <a:spcPts val="0"/>
              </a:spcAft>
              <a:buClr>
                <a:schemeClr val="dk1"/>
              </a:buClr>
              <a:buSzPct val="100000"/>
              <a:buChar char="•"/>
            </a:pPr>
            <a:r>
              <a:rPr lang="en-GB"/>
              <a:t>Frequently, different signs are also used (small green flag/sign when the product is ready) </a:t>
            </a:r>
            <a:endParaRPr/>
          </a:p>
          <a:p>
            <a:pPr indent="-228600" lvl="1" marL="685800" rtl="0" algn="l">
              <a:lnSpc>
                <a:spcPct val="90000"/>
              </a:lnSpc>
              <a:spcBef>
                <a:spcPts val="500"/>
              </a:spcBef>
              <a:spcAft>
                <a:spcPts val="0"/>
              </a:spcAft>
              <a:buClr>
                <a:schemeClr val="dk1"/>
              </a:buClr>
              <a:buSzPct val="100000"/>
              <a:buChar char="•"/>
            </a:pPr>
            <a:r>
              <a:rPr lang="en-GB"/>
              <a:t>Production control boards and kanban cards are also visual control instruments</a:t>
            </a:r>
            <a:endParaRPr/>
          </a:p>
          <a:p>
            <a:pPr indent="-228600" lvl="1" marL="685800" rtl="0" algn="l">
              <a:lnSpc>
                <a:spcPct val="90000"/>
              </a:lnSpc>
              <a:spcBef>
                <a:spcPts val="500"/>
              </a:spcBef>
              <a:spcAft>
                <a:spcPts val="0"/>
              </a:spcAft>
              <a:buClr>
                <a:schemeClr val="dk1"/>
              </a:buClr>
              <a:buSzPct val="100000"/>
              <a:buChar char="•"/>
            </a:pPr>
            <a:r>
              <a:rPr lang="en-GB"/>
              <a:t>In a Chinese factory, the materials department personnel had work coats of different colours than the production line personnel. It was easy to see if the tasks and permitted areas were confusing (only materials department employees were allowed to pick up materials from the warehouse as they were also able to remove materials from the balances) </a:t>
            </a:r>
            <a:endParaRPr/>
          </a:p>
        </p:txBody>
      </p:sp>
      <p:sp>
        <p:nvSpPr>
          <p:cNvPr id="542" name="Google Shape;542;p38"/>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GB"/>
              <a:t>‹#›</a:t>
            </a:fld>
            <a:endParaRPr/>
          </a:p>
        </p:txBody>
      </p:sp>
      <p:sp>
        <p:nvSpPr>
          <p:cNvPr id="543" name="Google Shape;543;p38"/>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Construction economy and project management – Industrial prefabrication</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7" name="Shape 547"/>
        <p:cNvGrpSpPr/>
        <p:nvPr/>
      </p:nvGrpSpPr>
      <p:grpSpPr>
        <a:xfrm>
          <a:off x="0" y="0"/>
          <a:ext cx="0" cy="0"/>
          <a:chOff x="0" y="0"/>
          <a:chExt cx="0" cy="0"/>
        </a:xfrm>
      </p:grpSpPr>
      <p:sp>
        <p:nvSpPr>
          <p:cNvPr id="548" name="Google Shape;548;p3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Supervisory work</a:t>
            </a:r>
            <a:endParaRPr/>
          </a:p>
        </p:txBody>
      </p:sp>
      <p:sp>
        <p:nvSpPr>
          <p:cNvPr id="549" name="Google Shape;549;p3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fontScale="92500" lnSpcReduction="20000"/>
          </a:bodyPr>
          <a:lstStyle/>
          <a:p>
            <a:pPr indent="0" lvl="0" marL="0" rtl="0" algn="l">
              <a:lnSpc>
                <a:spcPct val="90000"/>
              </a:lnSpc>
              <a:spcBef>
                <a:spcPts val="0"/>
              </a:spcBef>
              <a:spcAft>
                <a:spcPts val="0"/>
              </a:spcAft>
              <a:buClr>
                <a:schemeClr val="dk1"/>
              </a:buClr>
              <a:buSzPct val="100000"/>
              <a:buNone/>
            </a:pPr>
            <a:r>
              <a:rPr lang="en-GB"/>
              <a:t>Presenting only some observations on supervisory tasks in element production, which may differ from normal work site tasks</a:t>
            </a:r>
            <a:endParaRPr/>
          </a:p>
          <a:p>
            <a:pPr indent="0" lvl="0" marL="0" rtl="0" algn="l">
              <a:lnSpc>
                <a:spcPct val="90000"/>
              </a:lnSpc>
              <a:spcBef>
                <a:spcPts val="1000"/>
              </a:spcBef>
              <a:spcAft>
                <a:spcPts val="0"/>
              </a:spcAft>
              <a:buClr>
                <a:schemeClr val="dk1"/>
              </a:buClr>
              <a:buSzPct val="100000"/>
              <a:buNone/>
            </a:pPr>
            <a:r>
              <a:rPr lang="en-GB"/>
              <a:t>Daily supervision is very important for the factory's success</a:t>
            </a:r>
            <a:endParaRPr/>
          </a:p>
          <a:p>
            <a:pPr indent="0" lvl="0" marL="0" rtl="0" algn="l">
              <a:lnSpc>
                <a:spcPct val="90000"/>
              </a:lnSpc>
              <a:spcBef>
                <a:spcPts val="1000"/>
              </a:spcBef>
              <a:spcAft>
                <a:spcPts val="0"/>
              </a:spcAft>
              <a:buClr>
                <a:schemeClr val="dk1"/>
              </a:buClr>
              <a:buSzPct val="100000"/>
              <a:buNone/>
            </a:pPr>
            <a:r>
              <a:t/>
            </a:r>
            <a:endParaRPr/>
          </a:p>
          <a:p>
            <a:pPr indent="0" lvl="0" marL="0" rtl="0" algn="l">
              <a:lnSpc>
                <a:spcPct val="90000"/>
              </a:lnSpc>
              <a:spcBef>
                <a:spcPts val="1000"/>
              </a:spcBef>
              <a:spcAft>
                <a:spcPts val="0"/>
              </a:spcAft>
              <a:buClr>
                <a:schemeClr val="dk1"/>
              </a:buClr>
              <a:buSzPct val="100000"/>
              <a:buNone/>
            </a:pPr>
            <a:r>
              <a:rPr lang="en-GB"/>
              <a:t>The factory supervisor must</a:t>
            </a:r>
            <a:endParaRPr/>
          </a:p>
          <a:p>
            <a:pPr indent="-309563" lvl="0" marL="757238" rtl="0" algn="l">
              <a:lnSpc>
                <a:spcPct val="90000"/>
              </a:lnSpc>
              <a:spcBef>
                <a:spcPts val="1000"/>
              </a:spcBef>
              <a:spcAft>
                <a:spcPts val="0"/>
              </a:spcAft>
              <a:buClr>
                <a:schemeClr val="dk1"/>
              </a:buClr>
              <a:buSzPct val="100000"/>
              <a:buChar char="•"/>
            </a:pPr>
            <a:r>
              <a:rPr lang="en-GB"/>
              <a:t>Maintain production flow and line balancing</a:t>
            </a:r>
            <a:endParaRPr/>
          </a:p>
          <a:p>
            <a:pPr indent="-309563" lvl="0" marL="757238" rtl="0" algn="l">
              <a:lnSpc>
                <a:spcPct val="90000"/>
              </a:lnSpc>
              <a:spcBef>
                <a:spcPts val="1000"/>
              </a:spcBef>
              <a:spcAft>
                <a:spcPts val="0"/>
              </a:spcAft>
              <a:buClr>
                <a:schemeClr val="dk1"/>
              </a:buClr>
              <a:buSzPct val="100000"/>
              <a:buChar char="•"/>
            </a:pPr>
            <a:r>
              <a:rPr lang="en-GB"/>
              <a:t>Plan the necessary changes to the working methods as the site changes</a:t>
            </a:r>
            <a:endParaRPr/>
          </a:p>
          <a:p>
            <a:pPr indent="-309563" lvl="0" marL="757238" rtl="0" algn="l">
              <a:lnSpc>
                <a:spcPct val="90000"/>
              </a:lnSpc>
              <a:spcBef>
                <a:spcPts val="1000"/>
              </a:spcBef>
              <a:spcAft>
                <a:spcPts val="0"/>
              </a:spcAft>
              <a:buClr>
                <a:schemeClr val="dk1"/>
              </a:buClr>
              <a:buSzPct val="100000"/>
              <a:buChar char="•"/>
            </a:pPr>
            <a:r>
              <a:rPr lang="en-GB"/>
              <a:t>Ensure that the prerequisites for production exist before the production of the site begins</a:t>
            </a:r>
            <a:endParaRPr/>
          </a:p>
          <a:p>
            <a:pPr indent="-309563" lvl="0" marL="757238" rtl="0" algn="l">
              <a:lnSpc>
                <a:spcPct val="90000"/>
              </a:lnSpc>
              <a:spcBef>
                <a:spcPts val="1000"/>
              </a:spcBef>
              <a:spcAft>
                <a:spcPts val="0"/>
              </a:spcAft>
              <a:buClr>
                <a:schemeClr val="dk1"/>
              </a:buClr>
              <a:buSzPct val="100000"/>
              <a:buChar char="•"/>
            </a:pPr>
            <a:r>
              <a:rPr lang="en-GB"/>
              <a:t>Guide continuous improvement of workstations and the line</a:t>
            </a:r>
            <a:endParaRPr/>
          </a:p>
          <a:p>
            <a:pPr indent="-309563" lvl="0" marL="757238" rtl="0" algn="l">
              <a:lnSpc>
                <a:spcPct val="90000"/>
              </a:lnSpc>
              <a:spcBef>
                <a:spcPts val="1000"/>
              </a:spcBef>
              <a:spcAft>
                <a:spcPts val="0"/>
              </a:spcAft>
              <a:buClr>
                <a:schemeClr val="dk1"/>
              </a:buClr>
              <a:buSzPct val="100000"/>
              <a:buChar char="•"/>
            </a:pPr>
            <a:r>
              <a:rPr lang="en-GB"/>
              <a:t>Define and direct resources to the line according to the situation</a:t>
            </a:r>
            <a:endParaRPr/>
          </a:p>
        </p:txBody>
      </p:sp>
      <p:sp>
        <p:nvSpPr>
          <p:cNvPr id="550" name="Google Shape;550;p39"/>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GB"/>
              <a:t>‹#›</a:t>
            </a:fld>
            <a:endParaRPr/>
          </a:p>
        </p:txBody>
      </p:sp>
      <p:sp>
        <p:nvSpPr>
          <p:cNvPr id="551" name="Google Shape;551;p39"/>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Construction economy and project management – Industrial prefabrication</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4"/>
          <p:cNvSpPr txBox="1"/>
          <p:nvPr>
            <p:ph idx="1" type="body"/>
          </p:nvPr>
        </p:nvSpPr>
        <p:spPr>
          <a:xfrm>
            <a:off x="1749365" y="963559"/>
            <a:ext cx="3737035" cy="309656"/>
          </a:xfrm>
          <a:prstGeom prst="rect">
            <a:avLst/>
          </a:prstGeom>
          <a:noFill/>
          <a:ln>
            <a:noFill/>
          </a:ln>
        </p:spPr>
        <p:txBody>
          <a:bodyPr anchorCtr="0" anchor="b" bIns="45700" lIns="91425" spcFirstLastPara="1" rIns="91425" wrap="square" tIns="45700">
            <a:normAutofit fontScale="85000" lnSpcReduction="20000"/>
          </a:bodyPr>
          <a:lstStyle/>
          <a:p>
            <a:pPr indent="0" lvl="0" marL="0" rtl="0" algn="l">
              <a:lnSpc>
                <a:spcPct val="90000"/>
              </a:lnSpc>
              <a:spcBef>
                <a:spcPts val="0"/>
              </a:spcBef>
              <a:spcAft>
                <a:spcPts val="0"/>
              </a:spcAft>
              <a:buClr>
                <a:schemeClr val="dk1"/>
              </a:buClr>
              <a:buSzPct val="100000"/>
              <a:buNone/>
            </a:pPr>
            <a:r>
              <a:t/>
            </a:r>
            <a:endParaRPr/>
          </a:p>
        </p:txBody>
      </p:sp>
      <p:sp>
        <p:nvSpPr>
          <p:cNvPr id="143" name="Google Shape;143;p4"/>
          <p:cNvSpPr txBox="1"/>
          <p:nvPr>
            <p:ph idx="2" type="body"/>
          </p:nvPr>
        </p:nvSpPr>
        <p:spPr>
          <a:xfrm>
            <a:off x="805064" y="1706422"/>
            <a:ext cx="5157787" cy="368458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en-GB"/>
              <a:t>Sauli Ylinen, Federation of the Finnish Woodworking Industries Puutuoteteollisuus ry</a:t>
            </a:r>
            <a:endParaRPr/>
          </a:p>
          <a:p>
            <a:pPr indent="0" lvl="0" marL="0" rtl="0" algn="l">
              <a:lnSpc>
                <a:spcPct val="90000"/>
              </a:lnSpc>
              <a:spcBef>
                <a:spcPts val="0"/>
              </a:spcBef>
              <a:spcAft>
                <a:spcPts val="0"/>
              </a:spcAft>
              <a:buClr>
                <a:schemeClr val="dk1"/>
              </a:buClr>
              <a:buSzPts val="2800"/>
              <a:buNone/>
            </a:pPr>
            <a:r>
              <a:rPr lang="en-GB"/>
              <a:t>Karri Kosonen, Muutostuuli Oy</a:t>
            </a:r>
            <a:endParaRPr/>
          </a:p>
        </p:txBody>
      </p:sp>
      <p:sp>
        <p:nvSpPr>
          <p:cNvPr id="144" name="Google Shape;144;p4"/>
          <p:cNvSpPr txBox="1"/>
          <p:nvPr>
            <p:ph idx="3" type="body"/>
          </p:nvPr>
        </p:nvSpPr>
        <p:spPr>
          <a:xfrm>
            <a:off x="6485234" y="1706422"/>
            <a:ext cx="5183188" cy="3684588"/>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2800"/>
              <a:buNone/>
            </a:pPr>
            <a:r>
              <a:rPr lang="en-GB"/>
              <a:t>Release date: 15/07/2022 </a:t>
            </a:r>
            <a:endParaRPr/>
          </a:p>
        </p:txBody>
      </p:sp>
      <p:sp>
        <p:nvSpPr>
          <p:cNvPr id="145" name="Google Shape;145;p4"/>
          <p:cNvSpPr txBox="1"/>
          <p:nvPr>
            <p:ph idx="4" type="body"/>
          </p:nvPr>
        </p:nvSpPr>
        <p:spPr>
          <a:xfrm>
            <a:off x="7457613" y="959551"/>
            <a:ext cx="3737035" cy="309656"/>
          </a:xfrm>
          <a:prstGeom prst="rect">
            <a:avLst/>
          </a:prstGeom>
          <a:noFill/>
          <a:ln>
            <a:noFill/>
          </a:ln>
        </p:spPr>
        <p:txBody>
          <a:bodyPr anchorCtr="0" anchor="b" bIns="45700" lIns="91425" spcFirstLastPara="1" rIns="91425" wrap="square" tIns="45700">
            <a:normAutofit fontScale="85000" lnSpcReduction="20000"/>
          </a:bodyPr>
          <a:lstStyle/>
          <a:p>
            <a:pPr indent="0" lvl="0" marL="0" rtl="0" algn="l">
              <a:lnSpc>
                <a:spcPct val="90000"/>
              </a:lnSpc>
              <a:spcBef>
                <a:spcPts val="0"/>
              </a:spcBef>
              <a:spcAft>
                <a:spcPts val="0"/>
              </a:spcAft>
              <a:buClr>
                <a:schemeClr val="dk1"/>
              </a:buClr>
              <a:buSzPct val="100000"/>
              <a:buNone/>
            </a:pPr>
            <a:r>
              <a:t/>
            </a:r>
            <a:endParaRPr/>
          </a:p>
        </p:txBody>
      </p:sp>
      <p:sp>
        <p:nvSpPr>
          <p:cNvPr id="146" name="Google Shape;146;p4"/>
          <p:cNvSpPr txBox="1"/>
          <p:nvPr>
            <p:ph idx="11" type="ftr"/>
          </p:nvPr>
        </p:nvSpPr>
        <p:spPr>
          <a:xfrm>
            <a:off x="838200" y="6334918"/>
            <a:ext cx="4114800" cy="365100"/>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Clr>
                <a:srgbClr val="888888"/>
              </a:buClr>
              <a:buSzPts val="1400"/>
              <a:buFont typeface="Calibri"/>
              <a:buNone/>
            </a:pPr>
            <a:r>
              <a:rPr lang="en-GB"/>
              <a:t>Construction economy and project management – Industrial prefabrication</a:t>
            </a:r>
            <a:endParaRPr/>
          </a:p>
        </p:txBody>
      </p:sp>
      <p:sp>
        <p:nvSpPr>
          <p:cNvPr id="147" name="Google Shape;147;p4"/>
          <p:cNvSpPr txBox="1"/>
          <p:nvPr>
            <p:ph idx="12" type="sldNum"/>
          </p:nvPr>
        </p:nvSpPr>
        <p:spPr>
          <a:xfrm>
            <a:off x="11044362" y="182562"/>
            <a:ext cx="644100" cy="381900"/>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lt1"/>
              </a:buClr>
              <a:buSzPts val="1400"/>
              <a:buFont typeface="Calibri"/>
              <a:buNone/>
            </a:pPr>
            <a:fld id="{00000000-1234-1234-1234-123412341234}" type="slidenum">
              <a:rPr lang="en-GB"/>
              <a:t>‹#›</a:t>
            </a:fld>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5" name="Shape 555"/>
        <p:cNvGrpSpPr/>
        <p:nvPr/>
      </p:nvGrpSpPr>
      <p:grpSpPr>
        <a:xfrm>
          <a:off x="0" y="0"/>
          <a:ext cx="0" cy="0"/>
          <a:chOff x="0" y="0"/>
          <a:chExt cx="0" cy="0"/>
        </a:xfrm>
      </p:grpSpPr>
      <p:sp>
        <p:nvSpPr>
          <p:cNvPr id="556" name="Google Shape;556;p40"/>
          <p:cNvSpPr txBox="1"/>
          <p:nvPr>
            <p:ph type="title"/>
          </p:nvPr>
        </p:nvSpPr>
        <p:spPr>
          <a:xfrm>
            <a:off x="325289" y="2672413"/>
            <a:ext cx="11553959" cy="1255532"/>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lt1"/>
              </a:buClr>
              <a:buSzPct val="100000"/>
              <a:buFont typeface="Calibri"/>
              <a:buNone/>
            </a:pPr>
            <a:r>
              <a:rPr lang="en-GB"/>
              <a:t>The significance of plans in industrial manufacturing</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0" name="Shape 560"/>
        <p:cNvGrpSpPr/>
        <p:nvPr/>
      </p:nvGrpSpPr>
      <p:grpSpPr>
        <a:xfrm>
          <a:off x="0" y="0"/>
          <a:ext cx="0" cy="0"/>
          <a:chOff x="0" y="0"/>
          <a:chExt cx="0" cy="0"/>
        </a:xfrm>
      </p:grpSpPr>
      <p:sp>
        <p:nvSpPr>
          <p:cNvPr id="561" name="Google Shape;561;p4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The significance of plans in industrial manufacturing</a:t>
            </a:r>
            <a:endParaRPr/>
          </a:p>
        </p:txBody>
      </p:sp>
      <p:sp>
        <p:nvSpPr>
          <p:cNvPr id="562" name="Google Shape;562;p4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fontScale="77500" lnSpcReduction="20000"/>
          </a:bodyPr>
          <a:lstStyle/>
          <a:p>
            <a:pPr indent="-90804" lvl="0" marL="228600" rtl="0" algn="l">
              <a:lnSpc>
                <a:spcPct val="90000"/>
              </a:lnSpc>
              <a:spcBef>
                <a:spcPts val="0"/>
              </a:spcBef>
              <a:spcAft>
                <a:spcPts val="0"/>
              </a:spcAft>
              <a:buClr>
                <a:schemeClr val="dk1"/>
              </a:buClr>
              <a:buSzPct val="100000"/>
              <a:buNone/>
            </a:pPr>
            <a:r>
              <a:t/>
            </a:r>
            <a:endParaRPr/>
          </a:p>
          <a:p>
            <a:pPr indent="-228600" lvl="0" marL="228600" rtl="0" algn="l">
              <a:lnSpc>
                <a:spcPct val="90000"/>
              </a:lnSpc>
              <a:spcBef>
                <a:spcPts val="1000"/>
              </a:spcBef>
              <a:spcAft>
                <a:spcPts val="0"/>
              </a:spcAft>
              <a:buClr>
                <a:schemeClr val="dk1"/>
              </a:buClr>
              <a:buSzPct val="100000"/>
              <a:buChar char="•"/>
            </a:pPr>
            <a:r>
              <a:rPr lang="en-GB"/>
              <a:t>In industrial manufacturing, the requirement for plan content is significantly higher than in traditional manufacturing</a:t>
            </a:r>
            <a:endParaRPr/>
          </a:p>
          <a:p>
            <a:pPr indent="-228600" lvl="1" marL="685800" rtl="0" algn="l">
              <a:lnSpc>
                <a:spcPct val="90000"/>
              </a:lnSpc>
              <a:spcBef>
                <a:spcPts val="500"/>
              </a:spcBef>
              <a:spcAft>
                <a:spcPts val="0"/>
              </a:spcAft>
              <a:buClr>
                <a:schemeClr val="dk1"/>
              </a:buClr>
              <a:buSzPct val="100000"/>
              <a:buChar char="•"/>
            </a:pPr>
            <a:r>
              <a:rPr lang="en-GB"/>
              <a:t>For example, on a construction site, the plan can tell the carpenter how many and what kinds of nails they need to use. A nail robot must be told the position of each nail in all dimensions.</a:t>
            </a:r>
            <a:endParaRPr/>
          </a:p>
          <a:p>
            <a:pPr indent="-228600" lvl="0" marL="228600" rtl="0" algn="l">
              <a:lnSpc>
                <a:spcPct val="90000"/>
              </a:lnSpc>
              <a:spcBef>
                <a:spcPts val="1000"/>
              </a:spcBef>
              <a:spcAft>
                <a:spcPts val="0"/>
              </a:spcAft>
              <a:buClr>
                <a:schemeClr val="dk1"/>
              </a:buClr>
              <a:buSzPct val="100000"/>
              <a:buChar char="•"/>
            </a:pPr>
            <a:r>
              <a:rPr lang="en-GB"/>
              <a:t>The boundary conditions of production must be considered in the plan of industrial products. Due to the manufacturing method, the components typically have: </a:t>
            </a:r>
            <a:endParaRPr/>
          </a:p>
          <a:p>
            <a:pPr indent="-228600" lvl="1" marL="685800" rtl="0" algn="l">
              <a:lnSpc>
                <a:spcPct val="90000"/>
              </a:lnSpc>
              <a:spcBef>
                <a:spcPts val="500"/>
              </a:spcBef>
              <a:spcAft>
                <a:spcPts val="0"/>
              </a:spcAft>
              <a:buClr>
                <a:schemeClr val="dk1"/>
              </a:buClr>
              <a:buSzPct val="100000"/>
              <a:buChar char="•"/>
            </a:pPr>
            <a:r>
              <a:rPr lang="en-GB"/>
              <a:t>Some maximum dimensions W X H X D and any maximum weight</a:t>
            </a:r>
            <a:endParaRPr/>
          </a:p>
          <a:p>
            <a:pPr indent="-228600" lvl="1" marL="685800" rtl="0" algn="l">
              <a:lnSpc>
                <a:spcPct val="90000"/>
              </a:lnSpc>
              <a:spcBef>
                <a:spcPts val="500"/>
              </a:spcBef>
              <a:spcAft>
                <a:spcPts val="0"/>
              </a:spcAft>
              <a:buClr>
                <a:schemeClr val="dk1"/>
              </a:buClr>
              <a:buSzPct val="100000"/>
              <a:buChar char="•"/>
            </a:pPr>
            <a:r>
              <a:rPr lang="en-GB"/>
              <a:t>Constraints related to the installability of the product such as tolerances (affecting the details) or lifting order or method of attachment (affecting, for example, the locations of load-bearing walls)</a:t>
            </a:r>
            <a:endParaRPr/>
          </a:p>
          <a:p>
            <a:pPr indent="-228600" lvl="1" marL="685800" rtl="0" algn="l">
              <a:lnSpc>
                <a:spcPct val="90000"/>
              </a:lnSpc>
              <a:spcBef>
                <a:spcPts val="500"/>
              </a:spcBef>
              <a:spcAft>
                <a:spcPts val="0"/>
              </a:spcAft>
              <a:buClr>
                <a:schemeClr val="dk1"/>
              </a:buClr>
              <a:buSzPct val="100000"/>
              <a:buChar char="•"/>
            </a:pPr>
            <a:r>
              <a:rPr lang="en-GB"/>
              <a:t>Constraints related to economic implementation</a:t>
            </a:r>
            <a:endParaRPr/>
          </a:p>
          <a:p>
            <a:pPr indent="-228600" lvl="2" marL="1143000" rtl="0" algn="l">
              <a:lnSpc>
                <a:spcPct val="90000"/>
              </a:lnSpc>
              <a:spcBef>
                <a:spcPts val="500"/>
              </a:spcBef>
              <a:spcAft>
                <a:spcPts val="0"/>
              </a:spcAft>
              <a:buClr>
                <a:schemeClr val="dk1"/>
              </a:buClr>
              <a:buSzPct val="100000"/>
              <a:buChar char="•"/>
            </a:pPr>
            <a:r>
              <a:rPr lang="en-GB"/>
              <a:t>The goal is to utilise standardised semi-finished goods</a:t>
            </a:r>
            <a:endParaRPr/>
          </a:p>
          <a:p>
            <a:pPr indent="-228600" lvl="2" marL="1143000" rtl="0" algn="l">
              <a:lnSpc>
                <a:spcPct val="90000"/>
              </a:lnSpc>
              <a:spcBef>
                <a:spcPts val="500"/>
              </a:spcBef>
              <a:spcAft>
                <a:spcPts val="0"/>
              </a:spcAft>
              <a:buClr>
                <a:schemeClr val="dk1"/>
              </a:buClr>
              <a:buSzPct val="100000"/>
              <a:buChar char="•"/>
            </a:pPr>
            <a:r>
              <a:rPr lang="en-GB"/>
              <a:t>For example, door size is a typical standardised semi-finished goods</a:t>
            </a:r>
            <a:endParaRPr/>
          </a:p>
          <a:p>
            <a:pPr indent="-228600" lvl="0" marL="228600" rtl="0" algn="l">
              <a:lnSpc>
                <a:spcPct val="90000"/>
              </a:lnSpc>
              <a:spcBef>
                <a:spcPts val="1000"/>
              </a:spcBef>
              <a:spcAft>
                <a:spcPts val="0"/>
              </a:spcAft>
              <a:buClr>
                <a:schemeClr val="dk1"/>
              </a:buClr>
              <a:buSzPct val="100000"/>
              <a:buChar char="•"/>
            </a:pPr>
            <a:r>
              <a:rPr lang="en-GB"/>
              <a:t>Design for Manufacturing and Assembly (DFMA) is part of other planning, and other planning must enable efficient implementation in terms of production</a:t>
            </a:r>
            <a:endParaRPr/>
          </a:p>
        </p:txBody>
      </p:sp>
      <p:sp>
        <p:nvSpPr>
          <p:cNvPr id="563" name="Google Shape;563;p41"/>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GB"/>
              <a:t>‹#›</a:t>
            </a:fld>
            <a:endParaRPr/>
          </a:p>
        </p:txBody>
      </p:sp>
      <p:sp>
        <p:nvSpPr>
          <p:cNvPr id="564" name="Google Shape;564;p41"/>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Construction economy and project management – Industrial prefabrication</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8" name="Shape 568"/>
        <p:cNvGrpSpPr/>
        <p:nvPr/>
      </p:nvGrpSpPr>
      <p:grpSpPr>
        <a:xfrm>
          <a:off x="0" y="0"/>
          <a:ext cx="0" cy="0"/>
          <a:chOff x="0" y="0"/>
          <a:chExt cx="0" cy="0"/>
        </a:xfrm>
      </p:grpSpPr>
      <p:sp>
        <p:nvSpPr>
          <p:cNvPr id="569" name="Google Shape;569;p4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Definition</a:t>
            </a:r>
            <a:endParaRPr/>
          </a:p>
        </p:txBody>
      </p:sp>
      <p:sp>
        <p:nvSpPr>
          <p:cNvPr id="570" name="Google Shape;570;p4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fontScale="92500" lnSpcReduction="20000"/>
          </a:bodyPr>
          <a:lstStyle/>
          <a:p>
            <a:pPr indent="-228600" lvl="0" marL="228600" rtl="0" algn="l">
              <a:lnSpc>
                <a:spcPct val="90000"/>
              </a:lnSpc>
              <a:spcBef>
                <a:spcPts val="0"/>
              </a:spcBef>
              <a:spcAft>
                <a:spcPts val="0"/>
              </a:spcAft>
              <a:buClr>
                <a:schemeClr val="dk1"/>
              </a:buClr>
              <a:buSzPct val="100000"/>
              <a:buChar char="•"/>
            </a:pPr>
            <a:r>
              <a:rPr lang="en-GB"/>
              <a:t>DFM or DFMA</a:t>
            </a:r>
            <a:endParaRPr/>
          </a:p>
          <a:p>
            <a:pPr indent="-228600" lvl="1" marL="685800" rtl="0" algn="l">
              <a:lnSpc>
                <a:spcPct val="90000"/>
              </a:lnSpc>
              <a:spcBef>
                <a:spcPts val="500"/>
              </a:spcBef>
              <a:spcAft>
                <a:spcPts val="0"/>
              </a:spcAft>
              <a:buClr>
                <a:schemeClr val="dk1"/>
              </a:buClr>
              <a:buSzPct val="100000"/>
              <a:buChar char="•"/>
            </a:pPr>
            <a:r>
              <a:rPr lang="en-GB"/>
              <a:t>DFM (Design for Manufacturing or Manufacturability)</a:t>
            </a:r>
            <a:endParaRPr/>
          </a:p>
          <a:p>
            <a:pPr indent="-228600" lvl="2" marL="1143000" rtl="0" algn="l">
              <a:lnSpc>
                <a:spcPct val="90000"/>
              </a:lnSpc>
              <a:spcBef>
                <a:spcPts val="500"/>
              </a:spcBef>
              <a:spcAft>
                <a:spcPts val="0"/>
              </a:spcAft>
              <a:buClr>
                <a:schemeClr val="dk1"/>
              </a:buClr>
              <a:buSzPct val="100000"/>
              <a:buChar char="•"/>
            </a:pPr>
            <a:r>
              <a:rPr lang="en-GB"/>
              <a:t>A method that improves the efficiency of industrial manufacturing by means of product development</a:t>
            </a:r>
            <a:endParaRPr/>
          </a:p>
          <a:p>
            <a:pPr indent="-228600" lvl="3" marL="1600200" rtl="0" algn="l">
              <a:lnSpc>
                <a:spcPct val="90000"/>
              </a:lnSpc>
              <a:spcBef>
                <a:spcPts val="500"/>
              </a:spcBef>
              <a:spcAft>
                <a:spcPts val="0"/>
              </a:spcAft>
              <a:buClr>
                <a:schemeClr val="dk1"/>
              </a:buClr>
              <a:buSzPct val="100000"/>
              <a:buChar char="•"/>
            </a:pPr>
            <a:r>
              <a:rPr lang="en-GB"/>
              <a:t>Reducing factory assembly work</a:t>
            </a:r>
            <a:endParaRPr/>
          </a:p>
          <a:p>
            <a:pPr indent="-228600" lvl="3" marL="1600200" rtl="0" algn="l">
              <a:lnSpc>
                <a:spcPct val="90000"/>
              </a:lnSpc>
              <a:spcBef>
                <a:spcPts val="500"/>
              </a:spcBef>
              <a:spcAft>
                <a:spcPts val="0"/>
              </a:spcAft>
              <a:buClr>
                <a:schemeClr val="dk1"/>
              </a:buClr>
              <a:buSzPct val="100000"/>
              <a:buChar char="•"/>
            </a:pPr>
            <a:r>
              <a:rPr lang="en-GB"/>
              <a:t>Facilitating completing work phases</a:t>
            </a:r>
            <a:endParaRPr/>
          </a:p>
          <a:p>
            <a:pPr indent="-228600" lvl="3" marL="1600200" rtl="0" algn="l">
              <a:lnSpc>
                <a:spcPct val="90000"/>
              </a:lnSpc>
              <a:spcBef>
                <a:spcPts val="500"/>
              </a:spcBef>
              <a:spcAft>
                <a:spcPts val="0"/>
              </a:spcAft>
              <a:buClr>
                <a:schemeClr val="dk1"/>
              </a:buClr>
              <a:buSzPct val="100000"/>
              <a:buChar char="•"/>
            </a:pPr>
            <a:r>
              <a:rPr lang="en-GB"/>
              <a:t>Decreasing number of parts</a:t>
            </a:r>
            <a:endParaRPr/>
          </a:p>
          <a:p>
            <a:pPr indent="-228600" lvl="3" marL="1600200" rtl="0" algn="l">
              <a:lnSpc>
                <a:spcPct val="90000"/>
              </a:lnSpc>
              <a:spcBef>
                <a:spcPts val="500"/>
              </a:spcBef>
              <a:spcAft>
                <a:spcPts val="0"/>
              </a:spcAft>
              <a:buClr>
                <a:schemeClr val="dk1"/>
              </a:buClr>
              <a:buSzPct val="100000"/>
              <a:buChar char="•"/>
            </a:pPr>
            <a:r>
              <a:rPr lang="en-GB"/>
              <a:t>Enabling the use of prefabricated sub-assemblies</a:t>
            </a:r>
            <a:endParaRPr/>
          </a:p>
          <a:p>
            <a:pPr indent="-228600" lvl="3" marL="1600200" rtl="0" algn="l">
              <a:lnSpc>
                <a:spcPct val="90000"/>
              </a:lnSpc>
              <a:spcBef>
                <a:spcPts val="500"/>
              </a:spcBef>
              <a:spcAft>
                <a:spcPts val="0"/>
              </a:spcAft>
              <a:buClr>
                <a:schemeClr val="dk1"/>
              </a:buClr>
              <a:buSzPct val="100000"/>
              <a:buChar char="•"/>
            </a:pPr>
            <a:r>
              <a:rPr lang="en-GB"/>
              <a:t>Utilising subcontracted parts and sub-assemblies</a:t>
            </a:r>
            <a:endParaRPr/>
          </a:p>
          <a:p>
            <a:pPr indent="-228600" lvl="3" marL="1600200" rtl="0" algn="l">
              <a:lnSpc>
                <a:spcPct val="90000"/>
              </a:lnSpc>
              <a:spcBef>
                <a:spcPts val="500"/>
              </a:spcBef>
              <a:spcAft>
                <a:spcPts val="0"/>
              </a:spcAft>
              <a:buClr>
                <a:schemeClr val="dk1"/>
              </a:buClr>
              <a:buSzPct val="100000"/>
              <a:buChar char="•"/>
            </a:pPr>
            <a:r>
              <a:rPr lang="en-GB"/>
              <a:t>Standardising design solutions</a:t>
            </a:r>
            <a:endParaRPr/>
          </a:p>
          <a:p>
            <a:pPr indent="0" lvl="3" marL="1333500" rtl="0" algn="l">
              <a:lnSpc>
                <a:spcPct val="90000"/>
              </a:lnSpc>
              <a:spcBef>
                <a:spcPts val="500"/>
              </a:spcBef>
              <a:spcAft>
                <a:spcPts val="0"/>
              </a:spcAft>
              <a:buClr>
                <a:schemeClr val="dk1"/>
              </a:buClr>
              <a:buSzPct val="100000"/>
              <a:buNone/>
            </a:pPr>
            <a:r>
              <a:rPr lang="en-GB"/>
              <a:t> </a:t>
            </a:r>
            <a:endParaRPr/>
          </a:p>
          <a:p>
            <a:pPr indent="-228600" lvl="1" marL="685800" rtl="0" algn="l">
              <a:lnSpc>
                <a:spcPct val="90000"/>
              </a:lnSpc>
              <a:spcBef>
                <a:spcPts val="500"/>
              </a:spcBef>
              <a:spcAft>
                <a:spcPts val="0"/>
              </a:spcAft>
              <a:buClr>
                <a:schemeClr val="dk1"/>
              </a:buClr>
              <a:buSzPct val="100000"/>
              <a:buChar char="•"/>
            </a:pPr>
            <a:r>
              <a:rPr lang="en-GB"/>
              <a:t>DFMA (Design for Manufacturing and Assembly)</a:t>
            </a:r>
            <a:endParaRPr/>
          </a:p>
          <a:p>
            <a:pPr indent="-228600" lvl="2" marL="1143000" rtl="0" algn="l">
              <a:lnSpc>
                <a:spcPct val="90000"/>
              </a:lnSpc>
              <a:spcBef>
                <a:spcPts val="500"/>
              </a:spcBef>
              <a:spcAft>
                <a:spcPts val="0"/>
              </a:spcAft>
              <a:buClr>
                <a:schemeClr val="dk1"/>
              </a:buClr>
              <a:buSzPct val="100000"/>
              <a:buChar char="•"/>
            </a:pPr>
            <a:r>
              <a:rPr lang="en-GB"/>
              <a:t>A broader perspective to the previous, in which the final assembly is taken into account in particular if the product development is carried out on a larger sub-assembly. For example, the design of shipbuilding components considers the requirements of the shipyard's assembly work.</a:t>
            </a:r>
            <a:endParaRPr/>
          </a:p>
        </p:txBody>
      </p:sp>
      <p:sp>
        <p:nvSpPr>
          <p:cNvPr id="571" name="Google Shape;571;p42"/>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GB"/>
              <a:t>‹#›</a:t>
            </a:fld>
            <a:endParaRPr/>
          </a:p>
        </p:txBody>
      </p:sp>
      <p:sp>
        <p:nvSpPr>
          <p:cNvPr id="572" name="Google Shape;572;p42"/>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Construction economy and project management – Industrial prefabrication</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6" name="Shape 576"/>
        <p:cNvGrpSpPr/>
        <p:nvPr/>
      </p:nvGrpSpPr>
      <p:grpSpPr>
        <a:xfrm>
          <a:off x="0" y="0"/>
          <a:ext cx="0" cy="0"/>
          <a:chOff x="0" y="0"/>
          <a:chExt cx="0" cy="0"/>
        </a:xfrm>
      </p:grpSpPr>
      <p:sp>
        <p:nvSpPr>
          <p:cNvPr id="577" name="Google Shape;577;p4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DFMA In box unit element construction</a:t>
            </a:r>
            <a:endParaRPr/>
          </a:p>
        </p:txBody>
      </p:sp>
      <p:sp>
        <p:nvSpPr>
          <p:cNvPr id="578" name="Google Shape;578;p4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fontScale="62500" lnSpcReduction="20000"/>
          </a:bodyPr>
          <a:lstStyle/>
          <a:p>
            <a:pPr indent="-228600" lvl="0" marL="228600" rtl="0" algn="l">
              <a:lnSpc>
                <a:spcPct val="90000"/>
              </a:lnSpc>
              <a:spcBef>
                <a:spcPts val="0"/>
              </a:spcBef>
              <a:spcAft>
                <a:spcPts val="0"/>
              </a:spcAft>
              <a:buClr>
                <a:schemeClr val="dk1"/>
              </a:buClr>
              <a:buSzPct val="100000"/>
              <a:buChar char="•"/>
            </a:pPr>
            <a:r>
              <a:rPr lang="en-GB"/>
              <a:t>Examples</a:t>
            </a:r>
            <a:endParaRPr/>
          </a:p>
          <a:p>
            <a:pPr indent="-228600" lvl="2" marL="1143000" rtl="0" algn="l">
              <a:lnSpc>
                <a:spcPct val="90000"/>
              </a:lnSpc>
              <a:spcBef>
                <a:spcPts val="500"/>
              </a:spcBef>
              <a:spcAft>
                <a:spcPts val="0"/>
              </a:spcAft>
              <a:buClr>
                <a:schemeClr val="dk1"/>
              </a:buClr>
              <a:buSzPct val="100000"/>
              <a:buChar char="•"/>
            </a:pPr>
            <a:r>
              <a:rPr lang="en-GB" sz="2800"/>
              <a:t>Reducing factory assembly work</a:t>
            </a:r>
            <a:endParaRPr/>
          </a:p>
          <a:p>
            <a:pPr indent="-228600" lvl="3" marL="1600200" rtl="0" algn="l">
              <a:lnSpc>
                <a:spcPct val="90000"/>
              </a:lnSpc>
              <a:spcBef>
                <a:spcPts val="500"/>
              </a:spcBef>
              <a:spcAft>
                <a:spcPts val="0"/>
              </a:spcAft>
              <a:buClr>
                <a:schemeClr val="dk1"/>
              </a:buClr>
              <a:buSzPct val="100000"/>
              <a:buChar char="•"/>
            </a:pPr>
            <a:r>
              <a:rPr lang="en-GB" sz="2600"/>
              <a:t>Placement of the kitchen in connection to a wet room</a:t>
            </a:r>
            <a:endParaRPr/>
          </a:p>
          <a:p>
            <a:pPr indent="-228600" lvl="3" marL="1600200" rtl="0" algn="l">
              <a:lnSpc>
                <a:spcPct val="90000"/>
              </a:lnSpc>
              <a:spcBef>
                <a:spcPts val="500"/>
              </a:spcBef>
              <a:spcAft>
                <a:spcPts val="0"/>
              </a:spcAft>
              <a:buClr>
                <a:schemeClr val="dk1"/>
              </a:buClr>
              <a:buSzPct val="100000"/>
              <a:buChar char="•"/>
            </a:pPr>
            <a:r>
              <a:rPr lang="en-GB" sz="2600"/>
              <a:t>Replacing a lowered roof with a standard prefabricated housings</a:t>
            </a:r>
            <a:endParaRPr/>
          </a:p>
          <a:p>
            <a:pPr indent="-228600" lvl="2" marL="1143000" rtl="0" algn="l">
              <a:lnSpc>
                <a:spcPct val="90000"/>
              </a:lnSpc>
              <a:spcBef>
                <a:spcPts val="500"/>
              </a:spcBef>
              <a:spcAft>
                <a:spcPts val="0"/>
              </a:spcAft>
              <a:buClr>
                <a:schemeClr val="dk1"/>
              </a:buClr>
              <a:buSzPct val="100000"/>
              <a:buChar char="•"/>
            </a:pPr>
            <a:r>
              <a:rPr lang="en-GB" sz="2800"/>
              <a:t>Facilitating completing work phases</a:t>
            </a:r>
            <a:endParaRPr/>
          </a:p>
          <a:p>
            <a:pPr indent="-228600" lvl="3" marL="1600200" rtl="0" algn="l">
              <a:lnSpc>
                <a:spcPct val="90000"/>
              </a:lnSpc>
              <a:spcBef>
                <a:spcPts val="500"/>
              </a:spcBef>
              <a:spcAft>
                <a:spcPts val="0"/>
              </a:spcAft>
              <a:buClr>
                <a:schemeClr val="dk1"/>
              </a:buClr>
              <a:buSzPct val="100000"/>
              <a:buChar char="•"/>
            </a:pPr>
            <a:r>
              <a:rPr lang="en-GB" sz="2600"/>
              <a:t>Assembling the floor on one side</a:t>
            </a:r>
            <a:endParaRPr/>
          </a:p>
          <a:p>
            <a:pPr indent="-228600" lvl="3" marL="1600200" rtl="0" algn="l">
              <a:lnSpc>
                <a:spcPct val="90000"/>
              </a:lnSpc>
              <a:spcBef>
                <a:spcPts val="500"/>
              </a:spcBef>
              <a:spcAft>
                <a:spcPts val="0"/>
              </a:spcAft>
              <a:buClr>
                <a:schemeClr val="dk1"/>
              </a:buClr>
              <a:buSzPct val="100000"/>
              <a:buChar char="•"/>
            </a:pPr>
            <a:r>
              <a:rPr lang="en-GB" sz="2600"/>
              <a:t>Rigidity of the base floor, tolerances</a:t>
            </a:r>
            <a:endParaRPr/>
          </a:p>
          <a:p>
            <a:pPr indent="-228600" lvl="3" marL="1600200" rtl="0" algn="l">
              <a:lnSpc>
                <a:spcPct val="90000"/>
              </a:lnSpc>
              <a:spcBef>
                <a:spcPts val="500"/>
              </a:spcBef>
              <a:spcAft>
                <a:spcPts val="0"/>
              </a:spcAft>
              <a:buClr>
                <a:schemeClr val="dk1"/>
              </a:buClr>
              <a:buSzPct val="100000"/>
              <a:buChar char="•"/>
            </a:pPr>
            <a:r>
              <a:rPr lang="en-GB" sz="2600"/>
              <a:t>Surface treatment of walls before element assembly</a:t>
            </a:r>
            <a:endParaRPr/>
          </a:p>
          <a:p>
            <a:pPr indent="-228600" lvl="3" marL="1600200" rtl="0" algn="l">
              <a:lnSpc>
                <a:spcPct val="90000"/>
              </a:lnSpc>
              <a:spcBef>
                <a:spcPts val="500"/>
              </a:spcBef>
              <a:spcAft>
                <a:spcPts val="0"/>
              </a:spcAft>
              <a:buClr>
                <a:schemeClr val="dk1"/>
              </a:buClr>
              <a:buSzPct val="100000"/>
              <a:buChar char="•"/>
            </a:pPr>
            <a:r>
              <a:rPr lang="en-GB" sz="2600"/>
              <a:t>Planning of operations so that the work does not become congested</a:t>
            </a:r>
            <a:endParaRPr/>
          </a:p>
          <a:p>
            <a:pPr indent="-228600" lvl="2" marL="1143000" rtl="0" algn="l">
              <a:lnSpc>
                <a:spcPct val="90000"/>
              </a:lnSpc>
              <a:spcBef>
                <a:spcPts val="500"/>
              </a:spcBef>
              <a:spcAft>
                <a:spcPts val="0"/>
              </a:spcAft>
              <a:buClr>
                <a:schemeClr val="dk1"/>
              </a:buClr>
              <a:buSzPct val="100000"/>
              <a:buChar char="•"/>
            </a:pPr>
            <a:r>
              <a:rPr lang="en-GB" sz="2800"/>
              <a:t>Decreasing number of parts</a:t>
            </a:r>
            <a:endParaRPr/>
          </a:p>
          <a:p>
            <a:pPr indent="-228600" lvl="3" marL="1600200" rtl="0" algn="l">
              <a:lnSpc>
                <a:spcPct val="90000"/>
              </a:lnSpc>
              <a:spcBef>
                <a:spcPts val="500"/>
              </a:spcBef>
              <a:spcAft>
                <a:spcPts val="0"/>
              </a:spcAft>
              <a:buClr>
                <a:schemeClr val="dk1"/>
              </a:buClr>
              <a:buSzPct val="100000"/>
              <a:buChar char="•"/>
            </a:pPr>
            <a:r>
              <a:rPr lang="en-GB" sz="2600"/>
              <a:t>Frameworks, screwing, plating</a:t>
            </a:r>
            <a:endParaRPr/>
          </a:p>
          <a:p>
            <a:pPr indent="-228600" lvl="2" marL="1143000" rtl="0" algn="l">
              <a:lnSpc>
                <a:spcPct val="90000"/>
              </a:lnSpc>
              <a:spcBef>
                <a:spcPts val="500"/>
              </a:spcBef>
              <a:spcAft>
                <a:spcPts val="0"/>
              </a:spcAft>
              <a:buClr>
                <a:schemeClr val="dk1"/>
              </a:buClr>
              <a:buSzPct val="100000"/>
              <a:buChar char="•"/>
            </a:pPr>
            <a:r>
              <a:rPr lang="en-GB" sz="2800"/>
              <a:t>Enabling the use of prefabricated sub-assemblies</a:t>
            </a:r>
            <a:endParaRPr/>
          </a:p>
          <a:p>
            <a:pPr indent="-228600" lvl="3" marL="1600200" rtl="0" algn="l">
              <a:lnSpc>
                <a:spcPct val="90000"/>
              </a:lnSpc>
              <a:spcBef>
                <a:spcPts val="500"/>
              </a:spcBef>
              <a:spcAft>
                <a:spcPts val="0"/>
              </a:spcAft>
              <a:buClr>
                <a:schemeClr val="dk1"/>
              </a:buClr>
              <a:buSzPct val="100000"/>
              <a:buChar char="•"/>
            </a:pPr>
            <a:r>
              <a:rPr lang="en-GB" sz="2600"/>
              <a:t>Central electric unit, HVAC shaft, kitchen cabinets, countertops, etc.</a:t>
            </a:r>
            <a:endParaRPr/>
          </a:p>
          <a:p>
            <a:pPr indent="-228600" lvl="2" marL="1143000" rtl="0" algn="l">
              <a:lnSpc>
                <a:spcPct val="90000"/>
              </a:lnSpc>
              <a:spcBef>
                <a:spcPts val="500"/>
              </a:spcBef>
              <a:spcAft>
                <a:spcPts val="0"/>
              </a:spcAft>
              <a:buClr>
                <a:schemeClr val="dk1"/>
              </a:buClr>
              <a:buSzPct val="100000"/>
              <a:buChar char="•"/>
            </a:pPr>
            <a:r>
              <a:rPr lang="en-GB" sz="2800"/>
              <a:t>Utilising subcontracted parts and sub-assemblies</a:t>
            </a:r>
            <a:endParaRPr/>
          </a:p>
          <a:p>
            <a:pPr indent="-228600" lvl="3" marL="1600200" rtl="0" algn="l">
              <a:lnSpc>
                <a:spcPct val="90000"/>
              </a:lnSpc>
              <a:spcBef>
                <a:spcPts val="500"/>
              </a:spcBef>
              <a:spcAft>
                <a:spcPts val="0"/>
              </a:spcAft>
              <a:buClr>
                <a:schemeClr val="dk1"/>
              </a:buClr>
              <a:buSzPct val="100000"/>
              <a:buChar char="•"/>
            </a:pPr>
            <a:r>
              <a:rPr lang="en-GB" sz="2600"/>
              <a:t>Pre-plugged cables, pre-installed centers</a:t>
            </a:r>
            <a:endParaRPr/>
          </a:p>
          <a:p>
            <a:pPr indent="-228600" lvl="2" marL="1143000" rtl="0" algn="l">
              <a:lnSpc>
                <a:spcPct val="90000"/>
              </a:lnSpc>
              <a:spcBef>
                <a:spcPts val="500"/>
              </a:spcBef>
              <a:spcAft>
                <a:spcPts val="0"/>
              </a:spcAft>
              <a:buClr>
                <a:schemeClr val="dk1"/>
              </a:buClr>
              <a:buSzPct val="100000"/>
              <a:buChar char="•"/>
            </a:pPr>
            <a:r>
              <a:rPr lang="en-GB" sz="2800"/>
              <a:t>Standardising design solutions</a:t>
            </a:r>
            <a:endParaRPr/>
          </a:p>
          <a:p>
            <a:pPr indent="-228600" lvl="3" marL="1600200" rtl="0" algn="l">
              <a:lnSpc>
                <a:spcPct val="90000"/>
              </a:lnSpc>
              <a:spcBef>
                <a:spcPts val="500"/>
              </a:spcBef>
              <a:spcAft>
                <a:spcPts val="0"/>
              </a:spcAft>
              <a:buClr>
                <a:schemeClr val="dk1"/>
              </a:buClr>
              <a:buSzPct val="100000"/>
              <a:buChar char="•"/>
            </a:pPr>
            <a:r>
              <a:rPr lang="en-GB" sz="2600"/>
              <a:t>Reviewing drawings on the line is reduced when we are familiar with the details</a:t>
            </a:r>
            <a:endParaRPr/>
          </a:p>
        </p:txBody>
      </p:sp>
      <p:sp>
        <p:nvSpPr>
          <p:cNvPr id="579" name="Google Shape;579;p43"/>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GB"/>
              <a:t>‹#›</a:t>
            </a:fld>
            <a:endParaRPr/>
          </a:p>
        </p:txBody>
      </p:sp>
      <p:sp>
        <p:nvSpPr>
          <p:cNvPr id="580" name="Google Shape;580;p43"/>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Construction economy and project management – Industrial prefabrication</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84" name="Shape 584"/>
        <p:cNvGrpSpPr/>
        <p:nvPr/>
      </p:nvGrpSpPr>
      <p:grpSpPr>
        <a:xfrm>
          <a:off x="0" y="0"/>
          <a:ext cx="0" cy="0"/>
          <a:chOff x="0" y="0"/>
          <a:chExt cx="0" cy="0"/>
        </a:xfrm>
      </p:grpSpPr>
      <p:sp>
        <p:nvSpPr>
          <p:cNvPr id="585" name="Google Shape;585;p4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DFM on the site</a:t>
            </a:r>
            <a:endParaRPr/>
          </a:p>
        </p:txBody>
      </p:sp>
      <p:sp>
        <p:nvSpPr>
          <p:cNvPr id="586" name="Google Shape;586;p4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400"/>
              <a:buChar char="•"/>
            </a:pPr>
            <a:r>
              <a:rPr lang="en-GB" sz="2400"/>
              <a:t>Raising the degree of completion of box unit elements</a:t>
            </a:r>
            <a:endParaRPr/>
          </a:p>
          <a:p>
            <a:pPr indent="-228600" lvl="1" marL="685800" rtl="0" algn="l">
              <a:lnSpc>
                <a:spcPct val="90000"/>
              </a:lnSpc>
              <a:spcBef>
                <a:spcPts val="500"/>
              </a:spcBef>
              <a:spcAft>
                <a:spcPts val="0"/>
              </a:spcAft>
              <a:buClr>
                <a:schemeClr val="dk1"/>
              </a:buClr>
              <a:buSzPts val="2000"/>
              <a:buChar char="•"/>
            </a:pPr>
            <a:r>
              <a:rPr lang="en-GB" sz="2000"/>
              <a:t>Balconies at the factory</a:t>
            </a:r>
            <a:endParaRPr/>
          </a:p>
          <a:p>
            <a:pPr indent="-228600" lvl="1" marL="685800" rtl="0" algn="l">
              <a:lnSpc>
                <a:spcPct val="90000"/>
              </a:lnSpc>
              <a:spcBef>
                <a:spcPts val="500"/>
              </a:spcBef>
              <a:spcAft>
                <a:spcPts val="0"/>
              </a:spcAft>
              <a:buClr>
                <a:schemeClr val="dk1"/>
              </a:buClr>
              <a:buSzPts val="2000"/>
              <a:buChar char="•"/>
            </a:pPr>
            <a:r>
              <a:rPr lang="en-GB" sz="2000"/>
              <a:t>Locking systems at the factory</a:t>
            </a:r>
            <a:endParaRPr/>
          </a:p>
          <a:p>
            <a:pPr indent="-228600" lvl="0" marL="228600" rtl="0" algn="l">
              <a:lnSpc>
                <a:spcPct val="90000"/>
              </a:lnSpc>
              <a:spcBef>
                <a:spcPts val="1000"/>
              </a:spcBef>
              <a:spcAft>
                <a:spcPts val="0"/>
              </a:spcAft>
              <a:buClr>
                <a:schemeClr val="dk1"/>
              </a:buClr>
              <a:buSzPts val="2400"/>
              <a:buChar char="•"/>
            </a:pPr>
            <a:r>
              <a:rPr lang="en-GB" sz="2400"/>
              <a:t>Corridors easier for on site work</a:t>
            </a:r>
            <a:endParaRPr/>
          </a:p>
          <a:p>
            <a:pPr indent="-228600" lvl="1" marL="685800" rtl="0" algn="l">
              <a:lnSpc>
                <a:spcPct val="90000"/>
              </a:lnSpc>
              <a:spcBef>
                <a:spcPts val="500"/>
              </a:spcBef>
              <a:spcAft>
                <a:spcPts val="0"/>
              </a:spcAft>
              <a:buClr>
                <a:schemeClr val="dk1"/>
              </a:buClr>
              <a:buSzPts val="2000"/>
              <a:buChar char="•"/>
            </a:pPr>
            <a:r>
              <a:rPr lang="en-GB" sz="2000"/>
              <a:t>Corridor technology travels with the element</a:t>
            </a:r>
            <a:endParaRPr/>
          </a:p>
          <a:p>
            <a:pPr indent="-228600" lvl="0" marL="228600" rtl="0" algn="l">
              <a:lnSpc>
                <a:spcPct val="90000"/>
              </a:lnSpc>
              <a:spcBef>
                <a:spcPts val="1000"/>
              </a:spcBef>
              <a:spcAft>
                <a:spcPts val="0"/>
              </a:spcAft>
              <a:buClr>
                <a:schemeClr val="dk1"/>
              </a:buClr>
              <a:buSzPts val="2400"/>
              <a:buChar char="•"/>
            </a:pPr>
            <a:r>
              <a:rPr lang="en-GB" sz="2400"/>
              <a:t>Facades</a:t>
            </a:r>
            <a:endParaRPr/>
          </a:p>
          <a:p>
            <a:pPr indent="-228600" lvl="0" marL="228600" rtl="0" algn="l">
              <a:lnSpc>
                <a:spcPct val="90000"/>
              </a:lnSpc>
              <a:spcBef>
                <a:spcPts val="1000"/>
              </a:spcBef>
              <a:spcAft>
                <a:spcPts val="0"/>
              </a:spcAft>
              <a:buClr>
                <a:schemeClr val="dk1"/>
              </a:buClr>
              <a:buSzPts val="2400"/>
              <a:buChar char="•"/>
            </a:pPr>
            <a:r>
              <a:rPr lang="en-GB" sz="2400"/>
              <a:t>Air-conditioning devices as elements</a:t>
            </a:r>
            <a:endParaRPr/>
          </a:p>
          <a:p>
            <a:pPr indent="-228600" lvl="0" marL="228600" rtl="0" algn="l">
              <a:lnSpc>
                <a:spcPct val="90000"/>
              </a:lnSpc>
              <a:spcBef>
                <a:spcPts val="1000"/>
              </a:spcBef>
              <a:spcAft>
                <a:spcPts val="0"/>
              </a:spcAft>
              <a:buClr>
                <a:schemeClr val="dk1"/>
              </a:buClr>
              <a:buSzPts val="2400"/>
              <a:buChar char="•"/>
            </a:pPr>
            <a:r>
              <a:rPr lang="en-GB" sz="2400"/>
              <a:t>Element joints</a:t>
            </a:r>
            <a:endParaRPr/>
          </a:p>
          <a:p>
            <a:pPr indent="-228600" lvl="0" marL="228600" rtl="0" algn="l">
              <a:lnSpc>
                <a:spcPct val="90000"/>
              </a:lnSpc>
              <a:spcBef>
                <a:spcPts val="1000"/>
              </a:spcBef>
              <a:spcAft>
                <a:spcPts val="0"/>
              </a:spcAft>
              <a:buClr>
                <a:schemeClr val="dk1"/>
              </a:buClr>
              <a:buSzPts val="2400"/>
              <a:buChar char="•"/>
            </a:pPr>
            <a:r>
              <a:rPr lang="en-GB" sz="2400"/>
              <a:t>Delivery logistics</a:t>
            </a:r>
            <a:endParaRPr/>
          </a:p>
          <a:p>
            <a:pPr indent="0" lvl="2" marL="914400" rtl="0" algn="l">
              <a:lnSpc>
                <a:spcPct val="90000"/>
              </a:lnSpc>
              <a:spcBef>
                <a:spcPts val="500"/>
              </a:spcBef>
              <a:spcAft>
                <a:spcPts val="0"/>
              </a:spcAft>
              <a:buClr>
                <a:schemeClr val="dk1"/>
              </a:buClr>
              <a:buSzPts val="2000"/>
              <a:buNone/>
            </a:pPr>
            <a:r>
              <a:t/>
            </a:r>
            <a:endParaRPr/>
          </a:p>
          <a:p>
            <a:pPr indent="-76200" lvl="1" marL="685800" rtl="0" algn="l">
              <a:lnSpc>
                <a:spcPct val="90000"/>
              </a:lnSpc>
              <a:spcBef>
                <a:spcPts val="500"/>
              </a:spcBef>
              <a:spcAft>
                <a:spcPts val="0"/>
              </a:spcAft>
              <a:buClr>
                <a:schemeClr val="dk1"/>
              </a:buClr>
              <a:buSzPts val="2400"/>
              <a:buNone/>
            </a:pPr>
            <a:r>
              <a:t/>
            </a:r>
            <a:endParaRPr/>
          </a:p>
        </p:txBody>
      </p:sp>
      <p:sp>
        <p:nvSpPr>
          <p:cNvPr id="587" name="Google Shape;587;p44"/>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GB"/>
              <a:t>‹#›</a:t>
            </a:fld>
            <a:endParaRPr/>
          </a:p>
        </p:txBody>
      </p:sp>
      <p:sp>
        <p:nvSpPr>
          <p:cNvPr id="588" name="Google Shape;588;p44"/>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Construction economy and project management – Industrial prefabrication</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92" name="Shape 592"/>
        <p:cNvGrpSpPr/>
        <p:nvPr/>
      </p:nvGrpSpPr>
      <p:grpSpPr>
        <a:xfrm>
          <a:off x="0" y="0"/>
          <a:ext cx="0" cy="0"/>
          <a:chOff x="0" y="0"/>
          <a:chExt cx="0" cy="0"/>
        </a:xfrm>
      </p:grpSpPr>
      <p:sp>
        <p:nvSpPr>
          <p:cNvPr id="593" name="Google Shape;593;p4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Production planning</a:t>
            </a:r>
            <a:endParaRPr/>
          </a:p>
        </p:txBody>
      </p:sp>
      <p:sp>
        <p:nvSpPr>
          <p:cNvPr id="594" name="Google Shape;594;p4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fontScale="92500"/>
          </a:bodyPr>
          <a:lstStyle/>
          <a:p>
            <a:pPr indent="-228600" lvl="0" marL="228600" rtl="0" algn="l">
              <a:lnSpc>
                <a:spcPct val="90000"/>
              </a:lnSpc>
              <a:spcBef>
                <a:spcPts val="0"/>
              </a:spcBef>
              <a:spcAft>
                <a:spcPts val="0"/>
              </a:spcAft>
              <a:buClr>
                <a:schemeClr val="dk1"/>
              </a:buClr>
              <a:buSzPct val="100000"/>
              <a:buChar char="•"/>
            </a:pPr>
            <a:r>
              <a:rPr lang="en-GB" sz="2400"/>
              <a:t>When a new site arrives at the factory for element manufacturing, it is important to plan the changes needed for it and calculate the new workloads and phase times.</a:t>
            </a:r>
            <a:endParaRPr/>
          </a:p>
          <a:p>
            <a:pPr indent="-228600" lvl="0" marL="228600" rtl="0" algn="l">
              <a:lnSpc>
                <a:spcPct val="90000"/>
              </a:lnSpc>
              <a:spcBef>
                <a:spcPts val="1000"/>
              </a:spcBef>
              <a:spcAft>
                <a:spcPts val="0"/>
              </a:spcAft>
              <a:buClr>
                <a:schemeClr val="dk1"/>
              </a:buClr>
              <a:buSzPct val="100000"/>
              <a:buChar char="•"/>
            </a:pPr>
            <a:r>
              <a:rPr lang="en-GB" sz="2400"/>
              <a:t>After this, it is possible to set realistic goals and schedules for manufacturing</a:t>
            </a:r>
            <a:endParaRPr/>
          </a:p>
          <a:p>
            <a:pPr indent="-228600" lvl="0" marL="228600" rtl="0" algn="l">
              <a:lnSpc>
                <a:spcPct val="90000"/>
              </a:lnSpc>
              <a:spcBef>
                <a:spcPts val="1000"/>
              </a:spcBef>
              <a:spcAft>
                <a:spcPts val="0"/>
              </a:spcAft>
              <a:buClr>
                <a:schemeClr val="dk1"/>
              </a:buClr>
              <a:buSzPct val="100000"/>
              <a:buChar char="•"/>
            </a:pPr>
            <a:r>
              <a:rPr lang="en-GB" sz="2400"/>
              <a:t>Good design and modelling programmes produce good starting points, but this is often not the case, there are many missing details, and planning does not produce enough work method information suitable for the factory</a:t>
            </a:r>
            <a:endParaRPr/>
          </a:p>
          <a:p>
            <a:pPr indent="-228600" lvl="0" marL="228600" rtl="0" algn="l">
              <a:lnSpc>
                <a:spcPct val="90000"/>
              </a:lnSpc>
              <a:spcBef>
                <a:spcPts val="1000"/>
              </a:spcBef>
              <a:spcAft>
                <a:spcPts val="0"/>
              </a:spcAft>
              <a:buClr>
                <a:schemeClr val="dk1"/>
              </a:buClr>
              <a:buSzPct val="100000"/>
              <a:buChar char="•"/>
            </a:pPr>
            <a:r>
              <a:rPr lang="en-GB" sz="2400"/>
              <a:t>For example:</a:t>
            </a:r>
            <a:endParaRPr/>
          </a:p>
          <a:p>
            <a:pPr indent="0" lvl="0" marL="0" rtl="0" algn="l">
              <a:lnSpc>
                <a:spcPct val="90000"/>
              </a:lnSpc>
              <a:spcBef>
                <a:spcPts val="1000"/>
              </a:spcBef>
              <a:spcAft>
                <a:spcPts val="0"/>
              </a:spcAft>
              <a:buClr>
                <a:schemeClr val="dk1"/>
              </a:buClr>
              <a:buSzPct val="100000"/>
              <a:buNone/>
            </a:pPr>
            <a:r>
              <a:rPr lang="en-GB" sz="2400"/>
              <a:t>	A new project has a significantly more complex kitchen solution: 	</a:t>
            </a:r>
            <a:endParaRPr sz="2400"/>
          </a:p>
          <a:p>
            <a:pPr indent="0" lvl="0" marL="0" rtl="0" algn="l">
              <a:lnSpc>
                <a:spcPct val="90000"/>
              </a:lnSpc>
              <a:spcBef>
                <a:spcPts val="1000"/>
              </a:spcBef>
              <a:spcAft>
                <a:spcPts val="0"/>
              </a:spcAft>
              <a:buClr>
                <a:schemeClr val="dk1"/>
              </a:buClr>
              <a:buSzPct val="100000"/>
              <a:buNone/>
            </a:pPr>
            <a:r>
              <a:rPr lang="en-GB" sz="2400"/>
              <a:t>So, it must be extended to several workstations, which naturally cause changes to the content of the work and the manning required at these workstations, as well as to the control of the material at the workstations in question. If this is not planned and resolved in advance, the entire line will be sluggish.</a:t>
            </a:r>
            <a:endParaRPr/>
          </a:p>
          <a:p>
            <a:pPr indent="-64135" lvl="0" marL="228600" rtl="0" algn="l">
              <a:lnSpc>
                <a:spcPct val="90000"/>
              </a:lnSpc>
              <a:spcBef>
                <a:spcPts val="1000"/>
              </a:spcBef>
              <a:spcAft>
                <a:spcPts val="0"/>
              </a:spcAft>
              <a:buClr>
                <a:schemeClr val="dk1"/>
              </a:buClr>
              <a:buSzPct val="100000"/>
              <a:buNone/>
            </a:pPr>
            <a:r>
              <a:t/>
            </a:r>
            <a:endParaRPr/>
          </a:p>
        </p:txBody>
      </p:sp>
      <p:sp>
        <p:nvSpPr>
          <p:cNvPr id="595" name="Google Shape;595;p45"/>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GB"/>
              <a:t>‹#›</a:t>
            </a:fld>
            <a:endParaRPr/>
          </a:p>
        </p:txBody>
      </p:sp>
      <p:sp>
        <p:nvSpPr>
          <p:cNvPr id="596" name="Google Shape;596;p45"/>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Construction economy and project management – Industrial prefabrication</a:t>
            </a: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0" name="Shape 600"/>
        <p:cNvGrpSpPr/>
        <p:nvPr/>
      </p:nvGrpSpPr>
      <p:grpSpPr>
        <a:xfrm>
          <a:off x="0" y="0"/>
          <a:ext cx="0" cy="0"/>
          <a:chOff x="0" y="0"/>
          <a:chExt cx="0" cy="0"/>
        </a:xfrm>
      </p:grpSpPr>
      <p:sp>
        <p:nvSpPr>
          <p:cNvPr id="601" name="Google Shape;601;p4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Calibri"/>
              <a:buNone/>
            </a:pPr>
            <a:r>
              <a:rPr lang="en-GB" sz="3600"/>
              <a:t>Production planning: intermediate floor example 1/3</a:t>
            </a:r>
            <a:endParaRPr/>
          </a:p>
        </p:txBody>
      </p:sp>
      <p:sp>
        <p:nvSpPr>
          <p:cNvPr id="602" name="Google Shape;602;p46"/>
          <p:cNvSpPr txBox="1"/>
          <p:nvPr>
            <p:ph idx="1" type="body"/>
          </p:nvPr>
        </p:nvSpPr>
        <p:spPr>
          <a:xfrm>
            <a:off x="838200" y="1825625"/>
            <a:ext cx="6178137" cy="4351338"/>
          </a:xfrm>
          <a:prstGeom prst="rect">
            <a:avLst/>
          </a:prstGeom>
          <a:noFill/>
          <a:ln>
            <a:noFill/>
          </a:ln>
        </p:spPr>
        <p:txBody>
          <a:bodyPr anchorCtr="0" anchor="t" bIns="45700" lIns="91425" spcFirstLastPara="1" rIns="91425" wrap="square" tIns="45700">
            <a:normAutofit fontScale="77500" lnSpcReduction="20000"/>
          </a:bodyPr>
          <a:lstStyle/>
          <a:p>
            <a:pPr indent="-228600" lvl="0" marL="228600" rtl="0" algn="l">
              <a:lnSpc>
                <a:spcPct val="90000"/>
              </a:lnSpc>
              <a:spcBef>
                <a:spcPts val="0"/>
              </a:spcBef>
              <a:spcAft>
                <a:spcPts val="0"/>
              </a:spcAft>
              <a:buClr>
                <a:schemeClr val="dk1"/>
              </a:buClr>
              <a:buSzPct val="100000"/>
              <a:buChar char="•"/>
            </a:pPr>
            <a:r>
              <a:rPr lang="en-GB"/>
              <a:t>The simplified example illustrates two different intermediate floor structures, the difference between which is significant for manufacturing</a:t>
            </a:r>
            <a:endParaRPr/>
          </a:p>
          <a:p>
            <a:pPr indent="-228600" lvl="0" marL="228600" rtl="0" algn="l">
              <a:lnSpc>
                <a:spcPct val="90000"/>
              </a:lnSpc>
              <a:spcBef>
                <a:spcPts val="1000"/>
              </a:spcBef>
              <a:spcAft>
                <a:spcPts val="0"/>
              </a:spcAft>
              <a:buClr>
                <a:schemeClr val="dk1"/>
              </a:buClr>
              <a:buSzPct val="100000"/>
              <a:buChar char="•"/>
            </a:pPr>
            <a:r>
              <a:rPr lang="en-GB"/>
              <a:t>Both can be done, but if the factory production line is designed for a rectangle, it requires a bit of work to determine how to make the slanted and curved structure most efficiently</a:t>
            </a:r>
            <a:endParaRPr/>
          </a:p>
          <a:p>
            <a:pPr indent="-228600" lvl="0" marL="228600" rtl="0" algn="l">
              <a:lnSpc>
                <a:spcPct val="90000"/>
              </a:lnSpc>
              <a:spcBef>
                <a:spcPts val="1000"/>
              </a:spcBef>
              <a:spcAft>
                <a:spcPts val="0"/>
              </a:spcAft>
              <a:buClr>
                <a:schemeClr val="dk1"/>
              </a:buClr>
              <a:buSzPct val="100000"/>
              <a:buChar char="•"/>
            </a:pPr>
            <a:r>
              <a:rPr lang="en-GB"/>
              <a:t>As the dimensions of the rectangle change, it is easy to make settings at the assembly point, but in case A, it may be necessary to rebuild the entire setting</a:t>
            </a:r>
            <a:endParaRPr/>
          </a:p>
          <a:p>
            <a:pPr indent="-228600" lvl="0" marL="228600" rtl="0" algn="l">
              <a:lnSpc>
                <a:spcPct val="90000"/>
              </a:lnSpc>
              <a:spcBef>
                <a:spcPts val="1000"/>
              </a:spcBef>
              <a:spcAft>
                <a:spcPts val="0"/>
              </a:spcAft>
              <a:buClr>
                <a:schemeClr val="dk1"/>
              </a:buClr>
              <a:buSzPct val="100000"/>
              <a:buChar char="•"/>
            </a:pPr>
            <a:r>
              <a:rPr lang="en-GB"/>
              <a:t>The impact may also extend to a subcontractor if sawed frames are ordered to measure </a:t>
            </a:r>
            <a:endParaRPr/>
          </a:p>
        </p:txBody>
      </p:sp>
      <p:sp>
        <p:nvSpPr>
          <p:cNvPr id="603" name="Google Shape;603;p46"/>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GB"/>
              <a:t>‹#›</a:t>
            </a:fld>
            <a:endParaRPr/>
          </a:p>
        </p:txBody>
      </p:sp>
      <p:sp>
        <p:nvSpPr>
          <p:cNvPr id="604" name="Google Shape;604;p46"/>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Construction economy and project management – Industrial prefabrication</a:t>
            </a:r>
            <a:endParaRPr/>
          </a:p>
        </p:txBody>
      </p:sp>
      <p:grpSp>
        <p:nvGrpSpPr>
          <p:cNvPr id="605" name="Google Shape;605;p46"/>
          <p:cNvGrpSpPr/>
          <p:nvPr/>
        </p:nvGrpSpPr>
        <p:grpSpPr>
          <a:xfrm>
            <a:off x="7442508" y="1262233"/>
            <a:ext cx="3334082" cy="4647101"/>
            <a:chOff x="7271820" y="652633"/>
            <a:chExt cx="3334082" cy="4647101"/>
          </a:xfrm>
        </p:grpSpPr>
        <p:grpSp>
          <p:nvGrpSpPr>
            <p:cNvPr id="606" name="Google Shape;606;p46"/>
            <p:cNvGrpSpPr/>
            <p:nvPr/>
          </p:nvGrpSpPr>
          <p:grpSpPr>
            <a:xfrm>
              <a:off x="7418529" y="652633"/>
              <a:ext cx="3187373" cy="2219696"/>
              <a:chOff x="6456459" y="860648"/>
              <a:chExt cx="3187373" cy="2219696"/>
            </a:xfrm>
          </p:grpSpPr>
          <p:sp>
            <p:nvSpPr>
              <p:cNvPr id="607" name="Google Shape;607;p46"/>
              <p:cNvSpPr/>
              <p:nvPr/>
            </p:nvSpPr>
            <p:spPr>
              <a:xfrm>
                <a:off x="6483927" y="860648"/>
                <a:ext cx="3085720" cy="583705"/>
              </a:xfrm>
              <a:prstGeom prst="blockArc">
                <a:avLst>
                  <a:gd fmla="val 10826351" name="adj1"/>
                  <a:gd fmla="val 21530033" name="adj2"/>
                  <a:gd fmla="val 11333" name="adj3"/>
                </a:avLst>
              </a:prstGeom>
              <a:solidFill>
                <a:schemeClr val="accent1"/>
              </a:solidFill>
              <a:ln cap="flat" cmpd="sng" w="12700">
                <a:solidFill>
                  <a:srgbClr val="71794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608" name="Google Shape;608;p46"/>
              <p:cNvSpPr/>
              <p:nvPr/>
            </p:nvSpPr>
            <p:spPr>
              <a:xfrm>
                <a:off x="6456459" y="943626"/>
                <a:ext cx="302135" cy="33079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09" name="Google Shape;609;p46"/>
              <p:cNvSpPr/>
              <p:nvPr/>
            </p:nvSpPr>
            <p:spPr>
              <a:xfrm>
                <a:off x="9341697" y="987101"/>
                <a:ext cx="302135" cy="33079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0" name="Google Shape;610;p46"/>
              <p:cNvSpPr/>
              <p:nvPr/>
            </p:nvSpPr>
            <p:spPr>
              <a:xfrm flipH="1" rot="-188759">
                <a:off x="6793689" y="988715"/>
                <a:ext cx="39918" cy="2092110"/>
              </a:xfrm>
              <a:prstGeom prst="rect">
                <a:avLst/>
              </a:prstGeom>
              <a:solidFill>
                <a:schemeClr val="accent1"/>
              </a:solidFill>
              <a:ln cap="flat" cmpd="sng" w="12700">
                <a:solidFill>
                  <a:srgbClr val="71794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1" name="Google Shape;611;p46"/>
              <p:cNvSpPr/>
              <p:nvPr/>
            </p:nvSpPr>
            <p:spPr>
              <a:xfrm rot="289618">
                <a:off x="9194824" y="998043"/>
                <a:ext cx="52764" cy="2083087"/>
              </a:xfrm>
              <a:prstGeom prst="rect">
                <a:avLst/>
              </a:prstGeom>
              <a:solidFill>
                <a:schemeClr val="accent1"/>
              </a:solidFill>
              <a:ln cap="flat" cmpd="sng" w="12700">
                <a:solidFill>
                  <a:srgbClr val="71794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2" name="Google Shape;612;p46"/>
              <p:cNvSpPr/>
              <p:nvPr/>
            </p:nvSpPr>
            <p:spPr>
              <a:xfrm>
                <a:off x="6894669" y="3022718"/>
                <a:ext cx="2212605" cy="55915"/>
              </a:xfrm>
              <a:prstGeom prst="rect">
                <a:avLst/>
              </a:prstGeom>
              <a:solidFill>
                <a:schemeClr val="accent1"/>
              </a:solidFill>
              <a:ln cap="flat" cmpd="sng" w="12700">
                <a:solidFill>
                  <a:srgbClr val="71794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3" name="Google Shape;613;p46"/>
              <p:cNvSpPr/>
              <p:nvPr/>
            </p:nvSpPr>
            <p:spPr>
              <a:xfrm>
                <a:off x="6877232" y="2774015"/>
                <a:ext cx="2248142" cy="55915"/>
              </a:xfrm>
              <a:prstGeom prst="rect">
                <a:avLst/>
              </a:prstGeom>
              <a:solidFill>
                <a:schemeClr val="accent1"/>
              </a:solidFill>
              <a:ln cap="flat" cmpd="sng" w="12700">
                <a:solidFill>
                  <a:srgbClr val="71794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4" name="Google Shape;614;p46"/>
              <p:cNvSpPr/>
              <p:nvPr/>
            </p:nvSpPr>
            <p:spPr>
              <a:xfrm>
                <a:off x="6854614" y="2525312"/>
                <a:ext cx="2286852" cy="55915"/>
              </a:xfrm>
              <a:prstGeom prst="rect">
                <a:avLst/>
              </a:prstGeom>
              <a:solidFill>
                <a:schemeClr val="accent1"/>
              </a:solidFill>
              <a:ln cap="flat" cmpd="sng" w="12700">
                <a:solidFill>
                  <a:srgbClr val="71794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5" name="Google Shape;615;p46"/>
              <p:cNvSpPr/>
              <p:nvPr/>
            </p:nvSpPr>
            <p:spPr>
              <a:xfrm>
                <a:off x="6854613" y="2245960"/>
                <a:ext cx="2323254" cy="63583"/>
              </a:xfrm>
              <a:prstGeom prst="rect">
                <a:avLst/>
              </a:prstGeom>
              <a:solidFill>
                <a:schemeClr val="accent1"/>
              </a:solidFill>
              <a:ln cap="flat" cmpd="sng" w="12700">
                <a:solidFill>
                  <a:srgbClr val="71794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6" name="Google Shape;616;p46"/>
              <p:cNvSpPr/>
              <p:nvPr/>
            </p:nvSpPr>
            <p:spPr>
              <a:xfrm>
                <a:off x="6836337" y="1926019"/>
                <a:ext cx="2363543" cy="55915"/>
              </a:xfrm>
              <a:prstGeom prst="rect">
                <a:avLst/>
              </a:prstGeom>
              <a:solidFill>
                <a:schemeClr val="accent1"/>
              </a:solidFill>
              <a:ln cap="flat" cmpd="sng" w="12700">
                <a:solidFill>
                  <a:srgbClr val="71794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7" name="Google Shape;617;p46"/>
              <p:cNvSpPr/>
              <p:nvPr/>
            </p:nvSpPr>
            <p:spPr>
              <a:xfrm>
                <a:off x="6805097" y="1555111"/>
                <a:ext cx="2426956" cy="55915"/>
              </a:xfrm>
              <a:prstGeom prst="rect">
                <a:avLst/>
              </a:prstGeom>
              <a:solidFill>
                <a:schemeClr val="accent1"/>
              </a:solidFill>
              <a:ln cap="flat" cmpd="sng" w="12700">
                <a:solidFill>
                  <a:srgbClr val="71794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8" name="Google Shape;618;p46"/>
              <p:cNvSpPr/>
              <p:nvPr/>
            </p:nvSpPr>
            <p:spPr>
              <a:xfrm>
                <a:off x="6786062" y="1172716"/>
                <a:ext cx="2480373" cy="61654"/>
              </a:xfrm>
              <a:prstGeom prst="rect">
                <a:avLst/>
              </a:prstGeom>
              <a:solidFill>
                <a:schemeClr val="accent1"/>
              </a:solidFill>
              <a:ln cap="flat" cmpd="sng" w="12700">
                <a:solidFill>
                  <a:srgbClr val="71794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619" name="Google Shape;619;p46"/>
            <p:cNvSpPr/>
            <p:nvPr/>
          </p:nvSpPr>
          <p:spPr>
            <a:xfrm>
              <a:off x="7837411" y="3514374"/>
              <a:ext cx="2281674" cy="55915"/>
            </a:xfrm>
            <a:prstGeom prst="rect">
              <a:avLst/>
            </a:prstGeom>
            <a:solidFill>
              <a:schemeClr val="accent1"/>
            </a:solidFill>
            <a:ln cap="flat" cmpd="sng" w="12700">
              <a:solidFill>
                <a:srgbClr val="71794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20" name="Google Shape;620;p46"/>
            <p:cNvSpPr/>
            <p:nvPr/>
          </p:nvSpPr>
          <p:spPr>
            <a:xfrm>
              <a:off x="7837411" y="3886036"/>
              <a:ext cx="2281674" cy="55915"/>
            </a:xfrm>
            <a:prstGeom prst="rect">
              <a:avLst/>
            </a:prstGeom>
            <a:solidFill>
              <a:schemeClr val="accent1"/>
            </a:solidFill>
            <a:ln cap="flat" cmpd="sng" w="12700">
              <a:solidFill>
                <a:srgbClr val="71794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21" name="Google Shape;621;p46"/>
            <p:cNvSpPr/>
            <p:nvPr/>
          </p:nvSpPr>
          <p:spPr>
            <a:xfrm>
              <a:off x="7837411" y="4218794"/>
              <a:ext cx="2281674" cy="55915"/>
            </a:xfrm>
            <a:prstGeom prst="rect">
              <a:avLst/>
            </a:prstGeom>
            <a:solidFill>
              <a:schemeClr val="accent1"/>
            </a:solidFill>
            <a:ln cap="flat" cmpd="sng" w="12700">
              <a:solidFill>
                <a:srgbClr val="71794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22" name="Google Shape;622;p46"/>
            <p:cNvSpPr/>
            <p:nvPr/>
          </p:nvSpPr>
          <p:spPr>
            <a:xfrm>
              <a:off x="7837411" y="4541992"/>
              <a:ext cx="2281674" cy="55915"/>
            </a:xfrm>
            <a:prstGeom prst="rect">
              <a:avLst/>
            </a:prstGeom>
            <a:solidFill>
              <a:schemeClr val="accent1"/>
            </a:solidFill>
            <a:ln cap="flat" cmpd="sng" w="12700">
              <a:solidFill>
                <a:srgbClr val="71794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23" name="Google Shape;623;p46"/>
            <p:cNvSpPr/>
            <p:nvPr/>
          </p:nvSpPr>
          <p:spPr>
            <a:xfrm>
              <a:off x="7846285" y="4911061"/>
              <a:ext cx="2281674" cy="55915"/>
            </a:xfrm>
            <a:prstGeom prst="rect">
              <a:avLst/>
            </a:prstGeom>
            <a:solidFill>
              <a:schemeClr val="accent1"/>
            </a:solidFill>
            <a:ln cap="flat" cmpd="sng" w="12700">
              <a:solidFill>
                <a:srgbClr val="71794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24" name="Google Shape;624;p46"/>
            <p:cNvSpPr/>
            <p:nvPr/>
          </p:nvSpPr>
          <p:spPr>
            <a:xfrm>
              <a:off x="7837411" y="5243819"/>
              <a:ext cx="2281674" cy="55915"/>
            </a:xfrm>
            <a:prstGeom prst="rect">
              <a:avLst/>
            </a:prstGeom>
            <a:solidFill>
              <a:schemeClr val="accent1"/>
            </a:solidFill>
            <a:ln cap="flat" cmpd="sng" w="12700">
              <a:solidFill>
                <a:srgbClr val="71794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25" name="Google Shape;625;p46"/>
            <p:cNvSpPr/>
            <p:nvPr/>
          </p:nvSpPr>
          <p:spPr>
            <a:xfrm>
              <a:off x="7791692" y="3514374"/>
              <a:ext cx="45719" cy="1785360"/>
            </a:xfrm>
            <a:prstGeom prst="rect">
              <a:avLst/>
            </a:prstGeom>
            <a:solidFill>
              <a:schemeClr val="accent1"/>
            </a:solidFill>
            <a:ln cap="flat" cmpd="sng" w="12700">
              <a:solidFill>
                <a:srgbClr val="71794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26" name="Google Shape;626;p46"/>
            <p:cNvSpPr/>
            <p:nvPr/>
          </p:nvSpPr>
          <p:spPr>
            <a:xfrm>
              <a:off x="10116231" y="3514149"/>
              <a:ext cx="45719" cy="1785585"/>
            </a:xfrm>
            <a:prstGeom prst="rect">
              <a:avLst/>
            </a:prstGeom>
            <a:solidFill>
              <a:schemeClr val="accent1"/>
            </a:solidFill>
            <a:ln cap="flat" cmpd="sng" w="12700">
              <a:solidFill>
                <a:srgbClr val="71794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27" name="Google Shape;627;p46"/>
            <p:cNvSpPr txBox="1"/>
            <p:nvPr/>
          </p:nvSpPr>
          <p:spPr>
            <a:xfrm>
              <a:off x="7271820" y="1642089"/>
              <a:ext cx="31771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Calibri"/>
                  <a:ea typeface="Calibri"/>
                  <a:cs typeface="Calibri"/>
                  <a:sym typeface="Calibri"/>
                </a:rPr>
                <a:t>A</a:t>
              </a:r>
              <a:endParaRPr/>
            </a:p>
          </p:txBody>
        </p:sp>
        <p:sp>
          <p:nvSpPr>
            <p:cNvPr id="628" name="Google Shape;628;p46"/>
            <p:cNvSpPr txBox="1"/>
            <p:nvPr/>
          </p:nvSpPr>
          <p:spPr>
            <a:xfrm>
              <a:off x="7337978" y="4090043"/>
              <a:ext cx="31771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Calibri"/>
                  <a:ea typeface="Calibri"/>
                  <a:cs typeface="Calibri"/>
                  <a:sym typeface="Calibri"/>
                </a:rPr>
                <a:t>B</a:t>
              </a:r>
              <a:endParaRPr/>
            </a:p>
          </p:txBody>
        </p:sp>
      </p:gr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2" name="Shape 632"/>
        <p:cNvGrpSpPr/>
        <p:nvPr/>
      </p:nvGrpSpPr>
      <p:grpSpPr>
        <a:xfrm>
          <a:off x="0" y="0"/>
          <a:ext cx="0" cy="0"/>
          <a:chOff x="0" y="0"/>
          <a:chExt cx="0" cy="0"/>
        </a:xfrm>
      </p:grpSpPr>
      <p:sp>
        <p:nvSpPr>
          <p:cNvPr id="633" name="Google Shape;633;p4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Calibri"/>
              <a:buNone/>
            </a:pPr>
            <a:r>
              <a:rPr lang="en-GB" sz="3600"/>
              <a:t>Intermediate floor example 2/3, Comparison from production perspective between alternatives A and B</a:t>
            </a:r>
            <a:endParaRPr/>
          </a:p>
        </p:txBody>
      </p:sp>
      <p:sp>
        <p:nvSpPr>
          <p:cNvPr id="634" name="Google Shape;634;p47"/>
          <p:cNvSpPr txBox="1"/>
          <p:nvPr>
            <p:ph idx="1" type="body"/>
          </p:nvPr>
        </p:nvSpPr>
        <p:spPr>
          <a:xfrm>
            <a:off x="838200" y="1825625"/>
            <a:ext cx="8057011" cy="4351338"/>
          </a:xfrm>
          <a:prstGeom prst="rect">
            <a:avLst/>
          </a:prstGeom>
          <a:noFill/>
          <a:ln>
            <a:noFill/>
          </a:ln>
        </p:spPr>
        <p:txBody>
          <a:bodyPr anchorCtr="0" anchor="t" bIns="45700" lIns="91425" spcFirstLastPara="1" rIns="91425" wrap="square" tIns="45700">
            <a:normAutofit fontScale="62500" lnSpcReduction="20000"/>
          </a:bodyPr>
          <a:lstStyle/>
          <a:p>
            <a:pPr indent="-228600" lvl="0" marL="228600" rtl="0" algn="l">
              <a:lnSpc>
                <a:spcPct val="90000"/>
              </a:lnSpc>
              <a:spcBef>
                <a:spcPts val="0"/>
              </a:spcBef>
              <a:spcAft>
                <a:spcPts val="0"/>
              </a:spcAft>
              <a:buClr>
                <a:schemeClr val="dk1"/>
              </a:buClr>
              <a:buSzPct val="100000"/>
              <a:buChar char="•"/>
            </a:pPr>
            <a:r>
              <a:rPr lang="en-GB"/>
              <a:t>Assume that both intermediate floors have the same surface area and, as a simplification, assume that both templates contain the same number of materials</a:t>
            </a:r>
            <a:endParaRPr/>
          </a:p>
          <a:p>
            <a:pPr indent="-228600" lvl="0" marL="228600" rtl="0" algn="l">
              <a:lnSpc>
                <a:spcPct val="90000"/>
              </a:lnSpc>
              <a:spcBef>
                <a:spcPts val="1000"/>
              </a:spcBef>
              <a:spcAft>
                <a:spcPts val="0"/>
              </a:spcAft>
              <a:buClr>
                <a:schemeClr val="dk1"/>
              </a:buClr>
              <a:buSzPct val="100000"/>
              <a:buChar char="•"/>
            </a:pPr>
            <a:r>
              <a:rPr lang="en-GB"/>
              <a:t>Obtain the same quantity of the product to be sold at the same material cost?</a:t>
            </a:r>
            <a:endParaRPr/>
          </a:p>
          <a:p>
            <a:pPr indent="-228600" lvl="0" marL="228600" rtl="0" algn="l">
              <a:lnSpc>
                <a:spcPct val="90000"/>
              </a:lnSpc>
              <a:spcBef>
                <a:spcPts val="1000"/>
              </a:spcBef>
              <a:spcAft>
                <a:spcPts val="0"/>
              </a:spcAft>
              <a:buClr>
                <a:schemeClr val="dk1"/>
              </a:buClr>
              <a:buSzPct val="100000"/>
              <a:buChar char="•"/>
            </a:pPr>
            <a:r>
              <a:rPr lang="en-GB"/>
              <a:t>Sawing: In B, the intermediate floor beams can be sawn in one setting and a bundle for each element can be assembled directly from the sawing point. In A, each setting must be changed. Alternatively, the shortest pieces are sawn first and then the second to shortest etc. This requires a space where the sawed pieces of different lengths are assembled into element-specific bundles. In A, the packing order of the assembled bundles must also be planned so that its unloading at the workstation takes place in the correct order (avoiding arrangement at the workstation).</a:t>
            </a:r>
            <a:endParaRPr/>
          </a:p>
          <a:p>
            <a:pPr indent="-228600" lvl="0" marL="228600" rtl="0" algn="l">
              <a:lnSpc>
                <a:spcPct val="90000"/>
              </a:lnSpc>
              <a:spcBef>
                <a:spcPts val="1000"/>
              </a:spcBef>
              <a:spcAft>
                <a:spcPts val="0"/>
              </a:spcAft>
              <a:buClr>
                <a:schemeClr val="dk1"/>
              </a:buClr>
              <a:buSzPct val="100000"/>
              <a:buChar char="•"/>
            </a:pPr>
            <a:r>
              <a:rPr lang="en-GB"/>
              <a:t>Assembly workstation: Option B is ready as a template, which can be used directly after setting (dimensions and month interval). Option A requires its own template.</a:t>
            </a:r>
            <a:endParaRPr/>
          </a:p>
          <a:p>
            <a:pPr indent="-228600" lvl="0" marL="228600" rtl="0" algn="l">
              <a:lnSpc>
                <a:spcPct val="90000"/>
              </a:lnSpc>
              <a:spcBef>
                <a:spcPts val="1000"/>
              </a:spcBef>
              <a:spcAft>
                <a:spcPts val="0"/>
              </a:spcAft>
              <a:buClr>
                <a:schemeClr val="dk1"/>
              </a:buClr>
              <a:buSzPct val="100000"/>
              <a:buChar char="•"/>
            </a:pPr>
            <a:r>
              <a:rPr lang="en-GB"/>
              <a:t>An alternative to the template is an automated laser system that draws accurate locations regardless of shape. </a:t>
            </a:r>
            <a:endParaRPr/>
          </a:p>
          <a:p>
            <a:pPr indent="-228600" lvl="0" marL="228600" rtl="0" algn="l">
              <a:lnSpc>
                <a:spcPct val="90000"/>
              </a:lnSpc>
              <a:spcBef>
                <a:spcPts val="1000"/>
              </a:spcBef>
              <a:spcAft>
                <a:spcPts val="0"/>
              </a:spcAft>
              <a:buClr>
                <a:schemeClr val="dk1"/>
              </a:buClr>
              <a:buSzPct val="100000"/>
              <a:buChar char="•"/>
            </a:pPr>
            <a:r>
              <a:rPr lang="en-GB"/>
              <a:t>Investment required</a:t>
            </a:r>
            <a:endParaRPr/>
          </a:p>
          <a:p>
            <a:pPr indent="-228600" lvl="0" marL="228600" rtl="0" algn="l">
              <a:lnSpc>
                <a:spcPct val="90000"/>
              </a:lnSpc>
              <a:spcBef>
                <a:spcPts val="1000"/>
              </a:spcBef>
              <a:spcAft>
                <a:spcPts val="0"/>
              </a:spcAft>
              <a:buClr>
                <a:schemeClr val="dk1"/>
              </a:buClr>
              <a:buSzPct val="100000"/>
              <a:buChar char="•"/>
            </a:pPr>
            <a:r>
              <a:rPr lang="en-GB"/>
              <a:t>Requires a traditional production image and a fully modelled production image</a:t>
            </a:r>
            <a:endParaRPr/>
          </a:p>
        </p:txBody>
      </p:sp>
      <p:sp>
        <p:nvSpPr>
          <p:cNvPr id="635" name="Google Shape;635;p47"/>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GB"/>
              <a:t>‹#›</a:t>
            </a:fld>
            <a:endParaRPr/>
          </a:p>
        </p:txBody>
      </p:sp>
      <p:sp>
        <p:nvSpPr>
          <p:cNvPr id="636" name="Google Shape;636;p47"/>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Construction economy and project management – Industrial prefabrication</a:t>
            </a:r>
            <a:endParaRPr/>
          </a:p>
        </p:txBody>
      </p:sp>
      <p:grpSp>
        <p:nvGrpSpPr>
          <p:cNvPr id="637" name="Google Shape;637;p47"/>
          <p:cNvGrpSpPr/>
          <p:nvPr/>
        </p:nvGrpSpPr>
        <p:grpSpPr>
          <a:xfrm>
            <a:off x="8946491" y="1952554"/>
            <a:ext cx="2833876" cy="3949905"/>
            <a:chOff x="7271820" y="652633"/>
            <a:chExt cx="3334082" cy="4647101"/>
          </a:xfrm>
        </p:grpSpPr>
        <p:grpSp>
          <p:nvGrpSpPr>
            <p:cNvPr id="638" name="Google Shape;638;p47"/>
            <p:cNvGrpSpPr/>
            <p:nvPr/>
          </p:nvGrpSpPr>
          <p:grpSpPr>
            <a:xfrm>
              <a:off x="7418529" y="652633"/>
              <a:ext cx="3187373" cy="2219696"/>
              <a:chOff x="6456459" y="860648"/>
              <a:chExt cx="3187373" cy="2219696"/>
            </a:xfrm>
          </p:grpSpPr>
          <p:sp>
            <p:nvSpPr>
              <p:cNvPr id="639" name="Google Shape;639;p47"/>
              <p:cNvSpPr/>
              <p:nvPr/>
            </p:nvSpPr>
            <p:spPr>
              <a:xfrm>
                <a:off x="6483927" y="860648"/>
                <a:ext cx="3085720" cy="583705"/>
              </a:xfrm>
              <a:prstGeom prst="blockArc">
                <a:avLst>
                  <a:gd fmla="val 10826351" name="adj1"/>
                  <a:gd fmla="val 21530033" name="adj2"/>
                  <a:gd fmla="val 11333" name="adj3"/>
                </a:avLst>
              </a:prstGeom>
              <a:solidFill>
                <a:schemeClr val="accent1"/>
              </a:solidFill>
              <a:ln cap="flat" cmpd="sng" w="12700">
                <a:solidFill>
                  <a:srgbClr val="71794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640" name="Google Shape;640;p47"/>
              <p:cNvSpPr/>
              <p:nvPr/>
            </p:nvSpPr>
            <p:spPr>
              <a:xfrm>
                <a:off x="6456459" y="943626"/>
                <a:ext cx="302135" cy="33079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41" name="Google Shape;641;p47"/>
              <p:cNvSpPr/>
              <p:nvPr/>
            </p:nvSpPr>
            <p:spPr>
              <a:xfrm>
                <a:off x="9341697" y="987101"/>
                <a:ext cx="302135" cy="33079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42" name="Google Shape;642;p47"/>
              <p:cNvSpPr/>
              <p:nvPr/>
            </p:nvSpPr>
            <p:spPr>
              <a:xfrm flipH="1" rot="-188759">
                <a:off x="6793689" y="988715"/>
                <a:ext cx="39918" cy="2092110"/>
              </a:xfrm>
              <a:prstGeom prst="rect">
                <a:avLst/>
              </a:prstGeom>
              <a:solidFill>
                <a:schemeClr val="accent1"/>
              </a:solidFill>
              <a:ln cap="flat" cmpd="sng" w="12700">
                <a:solidFill>
                  <a:srgbClr val="71794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43" name="Google Shape;643;p47"/>
              <p:cNvSpPr/>
              <p:nvPr/>
            </p:nvSpPr>
            <p:spPr>
              <a:xfrm rot="289618">
                <a:off x="9194824" y="998043"/>
                <a:ext cx="52764" cy="2083087"/>
              </a:xfrm>
              <a:prstGeom prst="rect">
                <a:avLst/>
              </a:prstGeom>
              <a:solidFill>
                <a:schemeClr val="accent1"/>
              </a:solidFill>
              <a:ln cap="flat" cmpd="sng" w="12700">
                <a:solidFill>
                  <a:srgbClr val="71794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44" name="Google Shape;644;p47"/>
              <p:cNvSpPr/>
              <p:nvPr/>
            </p:nvSpPr>
            <p:spPr>
              <a:xfrm>
                <a:off x="6894669" y="3022718"/>
                <a:ext cx="2212605" cy="55915"/>
              </a:xfrm>
              <a:prstGeom prst="rect">
                <a:avLst/>
              </a:prstGeom>
              <a:solidFill>
                <a:schemeClr val="accent1"/>
              </a:solidFill>
              <a:ln cap="flat" cmpd="sng" w="12700">
                <a:solidFill>
                  <a:srgbClr val="71794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45" name="Google Shape;645;p47"/>
              <p:cNvSpPr/>
              <p:nvPr/>
            </p:nvSpPr>
            <p:spPr>
              <a:xfrm>
                <a:off x="6877232" y="2774015"/>
                <a:ext cx="2248142" cy="55915"/>
              </a:xfrm>
              <a:prstGeom prst="rect">
                <a:avLst/>
              </a:prstGeom>
              <a:solidFill>
                <a:schemeClr val="accent1"/>
              </a:solidFill>
              <a:ln cap="flat" cmpd="sng" w="12700">
                <a:solidFill>
                  <a:srgbClr val="71794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46" name="Google Shape;646;p47"/>
              <p:cNvSpPr/>
              <p:nvPr/>
            </p:nvSpPr>
            <p:spPr>
              <a:xfrm>
                <a:off x="6854614" y="2525312"/>
                <a:ext cx="2286852" cy="55915"/>
              </a:xfrm>
              <a:prstGeom prst="rect">
                <a:avLst/>
              </a:prstGeom>
              <a:solidFill>
                <a:schemeClr val="accent1"/>
              </a:solidFill>
              <a:ln cap="flat" cmpd="sng" w="12700">
                <a:solidFill>
                  <a:srgbClr val="71794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47" name="Google Shape;647;p47"/>
              <p:cNvSpPr/>
              <p:nvPr/>
            </p:nvSpPr>
            <p:spPr>
              <a:xfrm>
                <a:off x="6854613" y="2245960"/>
                <a:ext cx="2323254" cy="63583"/>
              </a:xfrm>
              <a:prstGeom prst="rect">
                <a:avLst/>
              </a:prstGeom>
              <a:solidFill>
                <a:schemeClr val="accent1"/>
              </a:solidFill>
              <a:ln cap="flat" cmpd="sng" w="12700">
                <a:solidFill>
                  <a:srgbClr val="71794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48" name="Google Shape;648;p47"/>
              <p:cNvSpPr/>
              <p:nvPr/>
            </p:nvSpPr>
            <p:spPr>
              <a:xfrm>
                <a:off x="6836337" y="1926019"/>
                <a:ext cx="2363543" cy="55915"/>
              </a:xfrm>
              <a:prstGeom prst="rect">
                <a:avLst/>
              </a:prstGeom>
              <a:solidFill>
                <a:schemeClr val="accent1"/>
              </a:solidFill>
              <a:ln cap="flat" cmpd="sng" w="12700">
                <a:solidFill>
                  <a:srgbClr val="71794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49" name="Google Shape;649;p47"/>
              <p:cNvSpPr/>
              <p:nvPr/>
            </p:nvSpPr>
            <p:spPr>
              <a:xfrm>
                <a:off x="6805097" y="1555111"/>
                <a:ext cx="2426956" cy="55915"/>
              </a:xfrm>
              <a:prstGeom prst="rect">
                <a:avLst/>
              </a:prstGeom>
              <a:solidFill>
                <a:schemeClr val="accent1"/>
              </a:solidFill>
              <a:ln cap="flat" cmpd="sng" w="12700">
                <a:solidFill>
                  <a:srgbClr val="71794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50" name="Google Shape;650;p47"/>
              <p:cNvSpPr/>
              <p:nvPr/>
            </p:nvSpPr>
            <p:spPr>
              <a:xfrm>
                <a:off x="6786062" y="1172716"/>
                <a:ext cx="2480373" cy="61654"/>
              </a:xfrm>
              <a:prstGeom prst="rect">
                <a:avLst/>
              </a:prstGeom>
              <a:solidFill>
                <a:schemeClr val="accent1"/>
              </a:solidFill>
              <a:ln cap="flat" cmpd="sng" w="12700">
                <a:solidFill>
                  <a:srgbClr val="71794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651" name="Google Shape;651;p47"/>
            <p:cNvSpPr/>
            <p:nvPr/>
          </p:nvSpPr>
          <p:spPr>
            <a:xfrm>
              <a:off x="7837411" y="3514374"/>
              <a:ext cx="2281674" cy="55915"/>
            </a:xfrm>
            <a:prstGeom prst="rect">
              <a:avLst/>
            </a:prstGeom>
            <a:solidFill>
              <a:schemeClr val="accent1"/>
            </a:solidFill>
            <a:ln cap="flat" cmpd="sng" w="12700">
              <a:solidFill>
                <a:srgbClr val="71794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52" name="Google Shape;652;p47"/>
            <p:cNvSpPr/>
            <p:nvPr/>
          </p:nvSpPr>
          <p:spPr>
            <a:xfrm>
              <a:off x="7837411" y="3886036"/>
              <a:ext cx="2281674" cy="55915"/>
            </a:xfrm>
            <a:prstGeom prst="rect">
              <a:avLst/>
            </a:prstGeom>
            <a:solidFill>
              <a:schemeClr val="accent1"/>
            </a:solidFill>
            <a:ln cap="flat" cmpd="sng" w="12700">
              <a:solidFill>
                <a:srgbClr val="71794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53" name="Google Shape;653;p47"/>
            <p:cNvSpPr/>
            <p:nvPr/>
          </p:nvSpPr>
          <p:spPr>
            <a:xfrm>
              <a:off x="7837411" y="4218794"/>
              <a:ext cx="2281674" cy="55915"/>
            </a:xfrm>
            <a:prstGeom prst="rect">
              <a:avLst/>
            </a:prstGeom>
            <a:solidFill>
              <a:schemeClr val="accent1"/>
            </a:solidFill>
            <a:ln cap="flat" cmpd="sng" w="12700">
              <a:solidFill>
                <a:srgbClr val="71794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54" name="Google Shape;654;p47"/>
            <p:cNvSpPr/>
            <p:nvPr/>
          </p:nvSpPr>
          <p:spPr>
            <a:xfrm>
              <a:off x="7837411" y="4541992"/>
              <a:ext cx="2281674" cy="55915"/>
            </a:xfrm>
            <a:prstGeom prst="rect">
              <a:avLst/>
            </a:prstGeom>
            <a:solidFill>
              <a:schemeClr val="accent1"/>
            </a:solidFill>
            <a:ln cap="flat" cmpd="sng" w="12700">
              <a:solidFill>
                <a:srgbClr val="71794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55" name="Google Shape;655;p47"/>
            <p:cNvSpPr/>
            <p:nvPr/>
          </p:nvSpPr>
          <p:spPr>
            <a:xfrm>
              <a:off x="7846285" y="4911061"/>
              <a:ext cx="2281674" cy="55915"/>
            </a:xfrm>
            <a:prstGeom prst="rect">
              <a:avLst/>
            </a:prstGeom>
            <a:solidFill>
              <a:schemeClr val="accent1"/>
            </a:solidFill>
            <a:ln cap="flat" cmpd="sng" w="12700">
              <a:solidFill>
                <a:srgbClr val="71794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56" name="Google Shape;656;p47"/>
            <p:cNvSpPr/>
            <p:nvPr/>
          </p:nvSpPr>
          <p:spPr>
            <a:xfrm>
              <a:off x="7837411" y="5243819"/>
              <a:ext cx="2281674" cy="55915"/>
            </a:xfrm>
            <a:prstGeom prst="rect">
              <a:avLst/>
            </a:prstGeom>
            <a:solidFill>
              <a:schemeClr val="accent1"/>
            </a:solidFill>
            <a:ln cap="flat" cmpd="sng" w="12700">
              <a:solidFill>
                <a:srgbClr val="71794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57" name="Google Shape;657;p47"/>
            <p:cNvSpPr/>
            <p:nvPr/>
          </p:nvSpPr>
          <p:spPr>
            <a:xfrm>
              <a:off x="7791692" y="3514374"/>
              <a:ext cx="45719" cy="1785360"/>
            </a:xfrm>
            <a:prstGeom prst="rect">
              <a:avLst/>
            </a:prstGeom>
            <a:solidFill>
              <a:schemeClr val="accent1"/>
            </a:solidFill>
            <a:ln cap="flat" cmpd="sng" w="12700">
              <a:solidFill>
                <a:srgbClr val="71794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58" name="Google Shape;658;p47"/>
            <p:cNvSpPr/>
            <p:nvPr/>
          </p:nvSpPr>
          <p:spPr>
            <a:xfrm>
              <a:off x="10116231" y="3514149"/>
              <a:ext cx="45719" cy="1785585"/>
            </a:xfrm>
            <a:prstGeom prst="rect">
              <a:avLst/>
            </a:prstGeom>
            <a:solidFill>
              <a:schemeClr val="accent1"/>
            </a:solidFill>
            <a:ln cap="flat" cmpd="sng" w="12700">
              <a:solidFill>
                <a:srgbClr val="71794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59" name="Google Shape;659;p47"/>
            <p:cNvSpPr txBox="1"/>
            <p:nvPr/>
          </p:nvSpPr>
          <p:spPr>
            <a:xfrm>
              <a:off x="7271820" y="1642089"/>
              <a:ext cx="31771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Calibri"/>
                  <a:ea typeface="Calibri"/>
                  <a:cs typeface="Calibri"/>
                  <a:sym typeface="Calibri"/>
                </a:rPr>
                <a:t>A</a:t>
              </a:r>
              <a:endParaRPr/>
            </a:p>
          </p:txBody>
        </p:sp>
        <p:sp>
          <p:nvSpPr>
            <p:cNvPr id="660" name="Google Shape;660;p47"/>
            <p:cNvSpPr txBox="1"/>
            <p:nvPr/>
          </p:nvSpPr>
          <p:spPr>
            <a:xfrm>
              <a:off x="7337978" y="4090043"/>
              <a:ext cx="31771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Calibri"/>
                  <a:ea typeface="Calibri"/>
                  <a:cs typeface="Calibri"/>
                  <a:sym typeface="Calibri"/>
                </a:rPr>
                <a:t>B</a:t>
              </a:r>
              <a:endParaRPr/>
            </a:p>
          </p:txBody>
        </p:sp>
      </p:gr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4" name="Shape 664"/>
        <p:cNvGrpSpPr/>
        <p:nvPr/>
      </p:nvGrpSpPr>
      <p:grpSpPr>
        <a:xfrm>
          <a:off x="0" y="0"/>
          <a:ext cx="0" cy="0"/>
          <a:chOff x="0" y="0"/>
          <a:chExt cx="0" cy="0"/>
        </a:xfrm>
      </p:grpSpPr>
      <p:sp>
        <p:nvSpPr>
          <p:cNvPr id="665" name="Google Shape;665;p4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Font typeface="Calibri"/>
              <a:buNone/>
            </a:pPr>
            <a:r>
              <a:rPr lang="en-GB" sz="3600"/>
              <a:t>Intermediate floor example 3/3, Comparison from production perspective between alternatives A and B</a:t>
            </a:r>
            <a:endParaRPr/>
          </a:p>
        </p:txBody>
      </p:sp>
      <p:sp>
        <p:nvSpPr>
          <p:cNvPr id="666" name="Google Shape;666;p48"/>
          <p:cNvSpPr txBox="1"/>
          <p:nvPr>
            <p:ph idx="1" type="body"/>
          </p:nvPr>
        </p:nvSpPr>
        <p:spPr>
          <a:xfrm>
            <a:off x="838200" y="1825625"/>
            <a:ext cx="8057011" cy="4351338"/>
          </a:xfrm>
          <a:prstGeom prst="rect">
            <a:avLst/>
          </a:prstGeom>
          <a:noFill/>
          <a:ln>
            <a:noFill/>
          </a:ln>
        </p:spPr>
        <p:txBody>
          <a:bodyPr anchorCtr="0" anchor="t" bIns="45700" lIns="91425" spcFirstLastPara="1" rIns="91425" wrap="square" tIns="45700">
            <a:normAutofit fontScale="62500" lnSpcReduction="20000"/>
          </a:bodyPr>
          <a:lstStyle/>
          <a:p>
            <a:pPr indent="-228600" lvl="0" marL="228600" rtl="0" algn="l">
              <a:lnSpc>
                <a:spcPct val="90000"/>
              </a:lnSpc>
              <a:spcBef>
                <a:spcPts val="0"/>
              </a:spcBef>
              <a:spcAft>
                <a:spcPts val="0"/>
              </a:spcAft>
              <a:buClr>
                <a:schemeClr val="dk1"/>
              </a:buClr>
              <a:buSzPct val="100000"/>
              <a:buChar char="•"/>
            </a:pPr>
            <a:r>
              <a:rPr lang="en-GB"/>
              <a:t>In addition to the preparation phases described above, the performance of non-routine performance h/m2 is greater than with a standard product. The difference can be tens of per cent bigger based on experience</a:t>
            </a:r>
            <a:endParaRPr/>
          </a:p>
          <a:p>
            <a:pPr indent="-228600" lvl="0" marL="228600" rtl="0" algn="l">
              <a:lnSpc>
                <a:spcPct val="90000"/>
              </a:lnSpc>
              <a:spcBef>
                <a:spcPts val="1000"/>
              </a:spcBef>
              <a:spcAft>
                <a:spcPts val="0"/>
              </a:spcAft>
              <a:buClr>
                <a:schemeClr val="dk1"/>
              </a:buClr>
              <a:buSzPct val="100000"/>
              <a:buChar char="•"/>
            </a:pPr>
            <a:r>
              <a:rPr lang="en-GB"/>
              <a:t>The multiplier effects on other workstations must also be taken into account</a:t>
            </a:r>
            <a:endParaRPr/>
          </a:p>
          <a:p>
            <a:pPr indent="-228600" lvl="1" marL="685800" rtl="0" algn="l">
              <a:lnSpc>
                <a:spcPct val="90000"/>
              </a:lnSpc>
              <a:spcBef>
                <a:spcPts val="500"/>
              </a:spcBef>
              <a:spcAft>
                <a:spcPts val="0"/>
              </a:spcAft>
              <a:buClr>
                <a:schemeClr val="dk1"/>
              </a:buClr>
              <a:buSzPct val="100000"/>
              <a:buChar char="•"/>
            </a:pPr>
            <a:r>
              <a:rPr lang="en-GB"/>
              <a:t>Oblique machining of walls, abnormal fastenings, possible effects on facade manufacture, packaging, transport, installation</a:t>
            </a:r>
            <a:endParaRPr/>
          </a:p>
          <a:p>
            <a:pPr indent="-228600" lvl="0" marL="228600" rtl="0" algn="l">
              <a:lnSpc>
                <a:spcPct val="90000"/>
              </a:lnSpc>
              <a:spcBef>
                <a:spcPts val="1000"/>
              </a:spcBef>
              <a:spcAft>
                <a:spcPts val="0"/>
              </a:spcAft>
              <a:buClr>
                <a:schemeClr val="dk1"/>
              </a:buClr>
              <a:buSzPct val="100000"/>
              <a:buChar char="•"/>
            </a:pPr>
            <a:r>
              <a:rPr lang="en-GB"/>
              <a:t>Impact on overall line balancing! If B is designed to produce 2 intermediate floors / takt time, and only 1.5 A options are produced per takt time? Considered in the workload of the whole factory!  </a:t>
            </a:r>
            <a:endParaRPr/>
          </a:p>
          <a:p>
            <a:pPr indent="-228600" lvl="0" marL="228600" rtl="0" algn="l">
              <a:lnSpc>
                <a:spcPct val="90000"/>
              </a:lnSpc>
              <a:spcBef>
                <a:spcPts val="1000"/>
              </a:spcBef>
              <a:spcAft>
                <a:spcPts val="0"/>
              </a:spcAft>
              <a:buClr>
                <a:schemeClr val="dk1"/>
              </a:buClr>
              <a:buSzPct val="100000"/>
              <a:buChar char="•"/>
            </a:pPr>
            <a:r>
              <a:rPr lang="en-GB"/>
              <a:t>And although it was initially said that the same amount of material is consumed, in reality:</a:t>
            </a:r>
            <a:endParaRPr/>
          </a:p>
          <a:p>
            <a:pPr indent="-228600" lvl="1" marL="685800" rtl="0" algn="l">
              <a:lnSpc>
                <a:spcPct val="90000"/>
              </a:lnSpc>
              <a:spcBef>
                <a:spcPts val="500"/>
              </a:spcBef>
              <a:spcAft>
                <a:spcPts val="0"/>
              </a:spcAft>
              <a:buClr>
                <a:schemeClr val="dk1"/>
              </a:buClr>
              <a:buSzPct val="100000"/>
              <a:buChar char="•"/>
            </a:pPr>
            <a:r>
              <a:rPr lang="en-GB"/>
              <a:t>Wools, surface panels and beams require the use of diagonal cuts or cuts that cause material loss</a:t>
            </a:r>
            <a:endParaRPr/>
          </a:p>
          <a:p>
            <a:pPr indent="-228600" lvl="1" marL="685800" rtl="0" algn="l">
              <a:lnSpc>
                <a:spcPct val="90000"/>
              </a:lnSpc>
              <a:spcBef>
                <a:spcPts val="500"/>
              </a:spcBef>
              <a:spcAft>
                <a:spcPts val="0"/>
              </a:spcAft>
              <a:buClr>
                <a:schemeClr val="dk1"/>
              </a:buClr>
              <a:buSzPct val="100000"/>
              <a:buChar char="•"/>
            </a:pPr>
            <a:r>
              <a:rPr lang="en-GB"/>
              <a:t>It may be necessary to use more fasteners due to deviations from the standard details</a:t>
            </a:r>
            <a:br>
              <a:rPr lang="en-GB"/>
            </a:br>
            <a:endParaRPr/>
          </a:p>
          <a:p>
            <a:pPr indent="-228600" lvl="0" marL="228600" rtl="0" algn="l">
              <a:lnSpc>
                <a:spcPct val="90000"/>
              </a:lnSpc>
              <a:spcBef>
                <a:spcPts val="1000"/>
              </a:spcBef>
              <a:spcAft>
                <a:spcPts val="0"/>
              </a:spcAft>
              <a:buClr>
                <a:schemeClr val="dk1"/>
              </a:buClr>
              <a:buSzPct val="100000"/>
              <a:buChar char="•"/>
            </a:pPr>
            <a:r>
              <a:rPr b="1" lang="en-GB"/>
              <a:t>As a conclusion, it can be said that both can be done, but special attention should be paid to determining the correct price. At worst, if incorrectly calculated and planned, it reduces the production volume of the whole factory and this can cost many times the price of the floor itself</a:t>
            </a:r>
            <a:endParaRPr/>
          </a:p>
        </p:txBody>
      </p:sp>
      <p:sp>
        <p:nvSpPr>
          <p:cNvPr id="667" name="Google Shape;667;p48"/>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GB"/>
              <a:t>‹#›</a:t>
            </a:fld>
            <a:endParaRPr/>
          </a:p>
        </p:txBody>
      </p:sp>
      <p:sp>
        <p:nvSpPr>
          <p:cNvPr id="668" name="Google Shape;668;p48"/>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Construction economy and project management – Industrial prefabrication</a:t>
            </a:r>
            <a:endParaRPr/>
          </a:p>
        </p:txBody>
      </p:sp>
      <p:grpSp>
        <p:nvGrpSpPr>
          <p:cNvPr id="669" name="Google Shape;669;p48"/>
          <p:cNvGrpSpPr/>
          <p:nvPr/>
        </p:nvGrpSpPr>
        <p:grpSpPr>
          <a:xfrm>
            <a:off x="8946491" y="1952554"/>
            <a:ext cx="2833876" cy="3949905"/>
            <a:chOff x="7271820" y="652633"/>
            <a:chExt cx="3334082" cy="4647101"/>
          </a:xfrm>
        </p:grpSpPr>
        <p:grpSp>
          <p:nvGrpSpPr>
            <p:cNvPr id="670" name="Google Shape;670;p48"/>
            <p:cNvGrpSpPr/>
            <p:nvPr/>
          </p:nvGrpSpPr>
          <p:grpSpPr>
            <a:xfrm>
              <a:off x="7418529" y="652633"/>
              <a:ext cx="3187373" cy="2219696"/>
              <a:chOff x="6456459" y="860648"/>
              <a:chExt cx="3187373" cy="2219696"/>
            </a:xfrm>
          </p:grpSpPr>
          <p:sp>
            <p:nvSpPr>
              <p:cNvPr id="671" name="Google Shape;671;p48"/>
              <p:cNvSpPr/>
              <p:nvPr/>
            </p:nvSpPr>
            <p:spPr>
              <a:xfrm>
                <a:off x="6483927" y="860648"/>
                <a:ext cx="3085720" cy="583705"/>
              </a:xfrm>
              <a:prstGeom prst="blockArc">
                <a:avLst>
                  <a:gd fmla="val 10826351" name="adj1"/>
                  <a:gd fmla="val 21530033" name="adj2"/>
                  <a:gd fmla="val 11333" name="adj3"/>
                </a:avLst>
              </a:prstGeom>
              <a:solidFill>
                <a:schemeClr val="accent1"/>
              </a:solidFill>
              <a:ln cap="flat" cmpd="sng" w="12700">
                <a:solidFill>
                  <a:srgbClr val="71794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672" name="Google Shape;672;p48"/>
              <p:cNvSpPr/>
              <p:nvPr/>
            </p:nvSpPr>
            <p:spPr>
              <a:xfrm>
                <a:off x="6456459" y="943626"/>
                <a:ext cx="302135" cy="33079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73" name="Google Shape;673;p48"/>
              <p:cNvSpPr/>
              <p:nvPr/>
            </p:nvSpPr>
            <p:spPr>
              <a:xfrm>
                <a:off x="9341697" y="987101"/>
                <a:ext cx="302135" cy="33079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74" name="Google Shape;674;p48"/>
              <p:cNvSpPr/>
              <p:nvPr/>
            </p:nvSpPr>
            <p:spPr>
              <a:xfrm flipH="1" rot="-188759">
                <a:off x="6793689" y="988715"/>
                <a:ext cx="39918" cy="2092110"/>
              </a:xfrm>
              <a:prstGeom prst="rect">
                <a:avLst/>
              </a:prstGeom>
              <a:solidFill>
                <a:schemeClr val="accent1"/>
              </a:solidFill>
              <a:ln cap="flat" cmpd="sng" w="12700">
                <a:solidFill>
                  <a:srgbClr val="71794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75" name="Google Shape;675;p48"/>
              <p:cNvSpPr/>
              <p:nvPr/>
            </p:nvSpPr>
            <p:spPr>
              <a:xfrm rot="289618">
                <a:off x="9194824" y="998043"/>
                <a:ext cx="52764" cy="2083087"/>
              </a:xfrm>
              <a:prstGeom prst="rect">
                <a:avLst/>
              </a:prstGeom>
              <a:solidFill>
                <a:schemeClr val="accent1"/>
              </a:solidFill>
              <a:ln cap="flat" cmpd="sng" w="12700">
                <a:solidFill>
                  <a:srgbClr val="71794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76" name="Google Shape;676;p48"/>
              <p:cNvSpPr/>
              <p:nvPr/>
            </p:nvSpPr>
            <p:spPr>
              <a:xfrm>
                <a:off x="6894669" y="3022718"/>
                <a:ext cx="2212605" cy="55915"/>
              </a:xfrm>
              <a:prstGeom prst="rect">
                <a:avLst/>
              </a:prstGeom>
              <a:solidFill>
                <a:schemeClr val="accent1"/>
              </a:solidFill>
              <a:ln cap="flat" cmpd="sng" w="12700">
                <a:solidFill>
                  <a:srgbClr val="71794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77" name="Google Shape;677;p48"/>
              <p:cNvSpPr/>
              <p:nvPr/>
            </p:nvSpPr>
            <p:spPr>
              <a:xfrm>
                <a:off x="6877232" y="2774015"/>
                <a:ext cx="2248142" cy="55915"/>
              </a:xfrm>
              <a:prstGeom prst="rect">
                <a:avLst/>
              </a:prstGeom>
              <a:solidFill>
                <a:schemeClr val="accent1"/>
              </a:solidFill>
              <a:ln cap="flat" cmpd="sng" w="12700">
                <a:solidFill>
                  <a:srgbClr val="71794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78" name="Google Shape;678;p48"/>
              <p:cNvSpPr/>
              <p:nvPr/>
            </p:nvSpPr>
            <p:spPr>
              <a:xfrm>
                <a:off x="6854614" y="2525312"/>
                <a:ext cx="2286852" cy="55915"/>
              </a:xfrm>
              <a:prstGeom prst="rect">
                <a:avLst/>
              </a:prstGeom>
              <a:solidFill>
                <a:schemeClr val="accent1"/>
              </a:solidFill>
              <a:ln cap="flat" cmpd="sng" w="12700">
                <a:solidFill>
                  <a:srgbClr val="71794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79" name="Google Shape;679;p48"/>
              <p:cNvSpPr/>
              <p:nvPr/>
            </p:nvSpPr>
            <p:spPr>
              <a:xfrm>
                <a:off x="6854613" y="2245960"/>
                <a:ext cx="2323254" cy="63583"/>
              </a:xfrm>
              <a:prstGeom prst="rect">
                <a:avLst/>
              </a:prstGeom>
              <a:solidFill>
                <a:schemeClr val="accent1"/>
              </a:solidFill>
              <a:ln cap="flat" cmpd="sng" w="12700">
                <a:solidFill>
                  <a:srgbClr val="71794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80" name="Google Shape;680;p48"/>
              <p:cNvSpPr/>
              <p:nvPr/>
            </p:nvSpPr>
            <p:spPr>
              <a:xfrm>
                <a:off x="6836337" y="1926019"/>
                <a:ext cx="2363543" cy="55915"/>
              </a:xfrm>
              <a:prstGeom prst="rect">
                <a:avLst/>
              </a:prstGeom>
              <a:solidFill>
                <a:schemeClr val="accent1"/>
              </a:solidFill>
              <a:ln cap="flat" cmpd="sng" w="12700">
                <a:solidFill>
                  <a:srgbClr val="71794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81" name="Google Shape;681;p48"/>
              <p:cNvSpPr/>
              <p:nvPr/>
            </p:nvSpPr>
            <p:spPr>
              <a:xfrm>
                <a:off x="6805097" y="1555111"/>
                <a:ext cx="2426956" cy="55915"/>
              </a:xfrm>
              <a:prstGeom prst="rect">
                <a:avLst/>
              </a:prstGeom>
              <a:solidFill>
                <a:schemeClr val="accent1"/>
              </a:solidFill>
              <a:ln cap="flat" cmpd="sng" w="12700">
                <a:solidFill>
                  <a:srgbClr val="71794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82" name="Google Shape;682;p48"/>
              <p:cNvSpPr/>
              <p:nvPr/>
            </p:nvSpPr>
            <p:spPr>
              <a:xfrm>
                <a:off x="6786062" y="1172716"/>
                <a:ext cx="2480373" cy="61654"/>
              </a:xfrm>
              <a:prstGeom prst="rect">
                <a:avLst/>
              </a:prstGeom>
              <a:solidFill>
                <a:schemeClr val="accent1"/>
              </a:solidFill>
              <a:ln cap="flat" cmpd="sng" w="12700">
                <a:solidFill>
                  <a:srgbClr val="71794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683" name="Google Shape;683;p48"/>
            <p:cNvSpPr/>
            <p:nvPr/>
          </p:nvSpPr>
          <p:spPr>
            <a:xfrm>
              <a:off x="7837411" y="3514374"/>
              <a:ext cx="2281674" cy="55915"/>
            </a:xfrm>
            <a:prstGeom prst="rect">
              <a:avLst/>
            </a:prstGeom>
            <a:solidFill>
              <a:schemeClr val="accent1"/>
            </a:solidFill>
            <a:ln cap="flat" cmpd="sng" w="12700">
              <a:solidFill>
                <a:srgbClr val="71794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84" name="Google Shape;684;p48"/>
            <p:cNvSpPr/>
            <p:nvPr/>
          </p:nvSpPr>
          <p:spPr>
            <a:xfrm>
              <a:off x="7837411" y="3886036"/>
              <a:ext cx="2281674" cy="55915"/>
            </a:xfrm>
            <a:prstGeom prst="rect">
              <a:avLst/>
            </a:prstGeom>
            <a:solidFill>
              <a:schemeClr val="accent1"/>
            </a:solidFill>
            <a:ln cap="flat" cmpd="sng" w="12700">
              <a:solidFill>
                <a:srgbClr val="71794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85" name="Google Shape;685;p48"/>
            <p:cNvSpPr/>
            <p:nvPr/>
          </p:nvSpPr>
          <p:spPr>
            <a:xfrm>
              <a:off x="7837411" y="4218794"/>
              <a:ext cx="2281674" cy="55915"/>
            </a:xfrm>
            <a:prstGeom prst="rect">
              <a:avLst/>
            </a:prstGeom>
            <a:solidFill>
              <a:schemeClr val="accent1"/>
            </a:solidFill>
            <a:ln cap="flat" cmpd="sng" w="12700">
              <a:solidFill>
                <a:srgbClr val="71794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86" name="Google Shape;686;p48"/>
            <p:cNvSpPr/>
            <p:nvPr/>
          </p:nvSpPr>
          <p:spPr>
            <a:xfrm>
              <a:off x="7837411" y="4541992"/>
              <a:ext cx="2281674" cy="55915"/>
            </a:xfrm>
            <a:prstGeom prst="rect">
              <a:avLst/>
            </a:prstGeom>
            <a:solidFill>
              <a:schemeClr val="accent1"/>
            </a:solidFill>
            <a:ln cap="flat" cmpd="sng" w="12700">
              <a:solidFill>
                <a:srgbClr val="71794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87" name="Google Shape;687;p48"/>
            <p:cNvSpPr/>
            <p:nvPr/>
          </p:nvSpPr>
          <p:spPr>
            <a:xfrm>
              <a:off x="7846285" y="4911061"/>
              <a:ext cx="2281674" cy="55915"/>
            </a:xfrm>
            <a:prstGeom prst="rect">
              <a:avLst/>
            </a:prstGeom>
            <a:solidFill>
              <a:schemeClr val="accent1"/>
            </a:solidFill>
            <a:ln cap="flat" cmpd="sng" w="12700">
              <a:solidFill>
                <a:srgbClr val="71794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88" name="Google Shape;688;p48"/>
            <p:cNvSpPr/>
            <p:nvPr/>
          </p:nvSpPr>
          <p:spPr>
            <a:xfrm>
              <a:off x="7837411" y="5243819"/>
              <a:ext cx="2281674" cy="55915"/>
            </a:xfrm>
            <a:prstGeom prst="rect">
              <a:avLst/>
            </a:prstGeom>
            <a:solidFill>
              <a:schemeClr val="accent1"/>
            </a:solidFill>
            <a:ln cap="flat" cmpd="sng" w="12700">
              <a:solidFill>
                <a:srgbClr val="71794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89" name="Google Shape;689;p48"/>
            <p:cNvSpPr/>
            <p:nvPr/>
          </p:nvSpPr>
          <p:spPr>
            <a:xfrm>
              <a:off x="7791692" y="3514374"/>
              <a:ext cx="45719" cy="1785360"/>
            </a:xfrm>
            <a:prstGeom prst="rect">
              <a:avLst/>
            </a:prstGeom>
            <a:solidFill>
              <a:schemeClr val="accent1"/>
            </a:solidFill>
            <a:ln cap="flat" cmpd="sng" w="12700">
              <a:solidFill>
                <a:srgbClr val="71794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90" name="Google Shape;690;p48"/>
            <p:cNvSpPr/>
            <p:nvPr/>
          </p:nvSpPr>
          <p:spPr>
            <a:xfrm>
              <a:off x="10116231" y="3514149"/>
              <a:ext cx="45719" cy="1785585"/>
            </a:xfrm>
            <a:prstGeom prst="rect">
              <a:avLst/>
            </a:prstGeom>
            <a:solidFill>
              <a:schemeClr val="accent1"/>
            </a:solidFill>
            <a:ln cap="flat" cmpd="sng" w="12700">
              <a:solidFill>
                <a:srgbClr val="71794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91" name="Google Shape;691;p48"/>
            <p:cNvSpPr txBox="1"/>
            <p:nvPr/>
          </p:nvSpPr>
          <p:spPr>
            <a:xfrm>
              <a:off x="7271820" y="1642089"/>
              <a:ext cx="31771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Calibri"/>
                  <a:ea typeface="Calibri"/>
                  <a:cs typeface="Calibri"/>
                  <a:sym typeface="Calibri"/>
                </a:rPr>
                <a:t>A</a:t>
              </a:r>
              <a:endParaRPr/>
            </a:p>
          </p:txBody>
        </p:sp>
        <p:sp>
          <p:nvSpPr>
            <p:cNvPr id="692" name="Google Shape;692;p48"/>
            <p:cNvSpPr txBox="1"/>
            <p:nvPr/>
          </p:nvSpPr>
          <p:spPr>
            <a:xfrm>
              <a:off x="7337978" y="4090043"/>
              <a:ext cx="31771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Calibri"/>
                  <a:ea typeface="Calibri"/>
                  <a:cs typeface="Calibri"/>
                  <a:sym typeface="Calibri"/>
                </a:rPr>
                <a:t>B</a:t>
              </a:r>
              <a:endParaRPr/>
            </a:p>
          </p:txBody>
        </p:sp>
      </p:gr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6" name="Shape 696"/>
        <p:cNvGrpSpPr/>
        <p:nvPr/>
      </p:nvGrpSpPr>
      <p:grpSpPr>
        <a:xfrm>
          <a:off x="0" y="0"/>
          <a:ext cx="0" cy="0"/>
          <a:chOff x="0" y="0"/>
          <a:chExt cx="0" cy="0"/>
        </a:xfrm>
      </p:grpSpPr>
      <p:sp>
        <p:nvSpPr>
          <p:cNvPr id="697" name="Google Shape;697;p49"/>
          <p:cNvSpPr txBox="1"/>
          <p:nvPr>
            <p:ph type="title"/>
          </p:nvPr>
        </p:nvSpPr>
        <p:spPr>
          <a:xfrm>
            <a:off x="325289" y="2672413"/>
            <a:ext cx="11553959" cy="1255532"/>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4400"/>
              <a:buFont typeface="Calibri"/>
              <a:buNone/>
            </a:pPr>
            <a:r>
              <a:rPr lang="en-GB"/>
              <a:t>Procurement</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Construction economy and project management</a:t>
            </a:r>
            <a:endParaRPr/>
          </a:p>
        </p:txBody>
      </p:sp>
      <p:sp>
        <p:nvSpPr>
          <p:cNvPr id="153" name="Google Shape;153;p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fontScale="92500" lnSpcReduction="10000"/>
          </a:bodyPr>
          <a:lstStyle/>
          <a:p>
            <a:pPr indent="-228600" lvl="0" marL="228600" rtl="0" algn="l">
              <a:lnSpc>
                <a:spcPct val="90000"/>
              </a:lnSpc>
              <a:spcBef>
                <a:spcPts val="0"/>
              </a:spcBef>
              <a:spcAft>
                <a:spcPts val="0"/>
              </a:spcAft>
              <a:buClr>
                <a:schemeClr val="dk1"/>
              </a:buClr>
              <a:buSzPct val="100000"/>
              <a:buChar char="•"/>
            </a:pPr>
            <a:r>
              <a:rPr lang="en-GB"/>
              <a:t>After completing the </a:t>
            </a:r>
            <a:r>
              <a:rPr i="1" lang="en-GB"/>
              <a:t>Construction economy and project management</a:t>
            </a:r>
            <a:r>
              <a:rPr lang="en-GB"/>
              <a:t> module, the student will</a:t>
            </a:r>
            <a:br>
              <a:rPr lang="en-GB"/>
            </a:br>
            <a:endParaRPr/>
          </a:p>
          <a:p>
            <a:pPr indent="-228600" lvl="1" marL="685800" rtl="0" algn="l">
              <a:lnSpc>
                <a:spcPct val="90000"/>
              </a:lnSpc>
              <a:spcBef>
                <a:spcPts val="500"/>
              </a:spcBef>
              <a:spcAft>
                <a:spcPts val="0"/>
              </a:spcAft>
              <a:buClr>
                <a:schemeClr val="dk1"/>
              </a:buClr>
              <a:buSzPct val="100000"/>
              <a:buChar char="•"/>
            </a:pPr>
            <a:r>
              <a:rPr lang="en-GB"/>
              <a:t>Know the various operators and tasks involved in a construction project</a:t>
            </a:r>
            <a:endParaRPr/>
          </a:p>
          <a:p>
            <a:pPr indent="-228600" lvl="1" marL="685800" rtl="0" algn="l">
              <a:lnSpc>
                <a:spcPct val="90000"/>
              </a:lnSpc>
              <a:spcBef>
                <a:spcPts val="500"/>
              </a:spcBef>
              <a:spcAft>
                <a:spcPts val="0"/>
              </a:spcAft>
              <a:buClr>
                <a:schemeClr val="dk1"/>
              </a:buClr>
              <a:buSzPct val="100000"/>
              <a:buChar char="•"/>
            </a:pPr>
            <a:r>
              <a:rPr lang="en-GB"/>
              <a:t>Know the main stages of a construction project</a:t>
            </a:r>
            <a:endParaRPr/>
          </a:p>
          <a:p>
            <a:pPr indent="-228600" lvl="1" marL="685800" rtl="0" algn="l">
              <a:lnSpc>
                <a:spcPct val="90000"/>
              </a:lnSpc>
              <a:spcBef>
                <a:spcPts val="500"/>
              </a:spcBef>
              <a:spcAft>
                <a:spcPts val="0"/>
              </a:spcAft>
              <a:buClr>
                <a:schemeClr val="dk1"/>
              </a:buClr>
              <a:buSzPct val="100000"/>
              <a:buChar char="•"/>
            </a:pPr>
            <a:r>
              <a:rPr lang="en-GB"/>
              <a:t>Know the business models of key developers</a:t>
            </a:r>
            <a:endParaRPr/>
          </a:p>
          <a:p>
            <a:pPr indent="-228600" lvl="1" marL="685800" rtl="0" algn="l">
              <a:lnSpc>
                <a:spcPct val="90000"/>
              </a:lnSpc>
              <a:spcBef>
                <a:spcPts val="500"/>
              </a:spcBef>
              <a:spcAft>
                <a:spcPts val="0"/>
              </a:spcAft>
              <a:buClr>
                <a:schemeClr val="dk1"/>
              </a:buClr>
              <a:buSzPct val="100000"/>
              <a:buChar char="•"/>
            </a:pPr>
            <a:r>
              <a:rPr lang="en-GB"/>
              <a:t>Know the most important model contracts in construction</a:t>
            </a:r>
            <a:endParaRPr/>
          </a:p>
          <a:p>
            <a:pPr indent="-228600" lvl="1" marL="685800" rtl="0" algn="l">
              <a:lnSpc>
                <a:spcPct val="90000"/>
              </a:lnSpc>
              <a:spcBef>
                <a:spcPts val="500"/>
              </a:spcBef>
              <a:spcAft>
                <a:spcPts val="0"/>
              </a:spcAft>
              <a:buClr>
                <a:schemeClr val="dk1"/>
              </a:buClr>
              <a:buSzPct val="100000"/>
              <a:buChar char="•"/>
            </a:pPr>
            <a:r>
              <a:rPr lang="en-GB"/>
              <a:t>Know the most important project management tasks in a construction project</a:t>
            </a:r>
            <a:endParaRPr/>
          </a:p>
          <a:p>
            <a:pPr indent="-228600" lvl="1" marL="685800" rtl="0" algn="l">
              <a:lnSpc>
                <a:spcPct val="90000"/>
              </a:lnSpc>
              <a:spcBef>
                <a:spcPts val="500"/>
              </a:spcBef>
              <a:spcAft>
                <a:spcPts val="0"/>
              </a:spcAft>
              <a:buClr>
                <a:schemeClr val="dk1"/>
              </a:buClr>
              <a:buSzPct val="100000"/>
              <a:buChar char="•"/>
            </a:pPr>
            <a:r>
              <a:rPr lang="en-GB"/>
              <a:t>Know the main features of the wood construction market</a:t>
            </a:r>
            <a:endParaRPr/>
          </a:p>
          <a:p>
            <a:pPr indent="-228600" lvl="1" marL="685800" rtl="0" algn="l">
              <a:lnSpc>
                <a:spcPct val="90000"/>
              </a:lnSpc>
              <a:spcBef>
                <a:spcPts val="500"/>
              </a:spcBef>
              <a:spcAft>
                <a:spcPts val="0"/>
              </a:spcAft>
              <a:buClr>
                <a:schemeClr val="dk1"/>
              </a:buClr>
              <a:buSzPct val="100000"/>
              <a:buChar char="•"/>
            </a:pPr>
            <a:r>
              <a:rPr lang="en-GB"/>
              <a:t>Know the special features of a wooden house building project </a:t>
            </a:r>
            <a:endParaRPr/>
          </a:p>
          <a:p>
            <a:pPr indent="-87630" lvl="1" marL="685800" rtl="0" algn="l">
              <a:lnSpc>
                <a:spcPct val="90000"/>
              </a:lnSpc>
              <a:spcBef>
                <a:spcPts val="500"/>
              </a:spcBef>
              <a:spcAft>
                <a:spcPts val="0"/>
              </a:spcAft>
              <a:buClr>
                <a:schemeClr val="dk1"/>
              </a:buClr>
              <a:buSzPct val="100000"/>
              <a:buNone/>
            </a:pPr>
            <a:r>
              <a:t/>
            </a:r>
            <a:endParaRPr/>
          </a:p>
          <a:p>
            <a:pPr indent="0" lvl="1" marL="457200" rtl="0" algn="l">
              <a:lnSpc>
                <a:spcPct val="90000"/>
              </a:lnSpc>
              <a:spcBef>
                <a:spcPts val="500"/>
              </a:spcBef>
              <a:spcAft>
                <a:spcPts val="0"/>
              </a:spcAft>
              <a:buClr>
                <a:schemeClr val="dk1"/>
              </a:buClr>
              <a:buSzPct val="100000"/>
              <a:buNone/>
            </a:pPr>
            <a:r>
              <a:rPr lang="en-GB"/>
              <a:t>🡪The course prepares the student for more advanced wood construction project development and project management studies </a:t>
            </a:r>
            <a:endParaRPr/>
          </a:p>
          <a:p>
            <a:pPr indent="-87630" lvl="1" marL="685800" rtl="0" algn="l">
              <a:lnSpc>
                <a:spcPct val="90000"/>
              </a:lnSpc>
              <a:spcBef>
                <a:spcPts val="500"/>
              </a:spcBef>
              <a:spcAft>
                <a:spcPts val="0"/>
              </a:spcAft>
              <a:buClr>
                <a:schemeClr val="dk1"/>
              </a:buClr>
              <a:buSzPct val="100000"/>
              <a:buNone/>
            </a:pPr>
            <a:r>
              <a:t/>
            </a:r>
            <a:endParaRPr/>
          </a:p>
        </p:txBody>
      </p:sp>
      <p:sp>
        <p:nvSpPr>
          <p:cNvPr id="154" name="Google Shape;154;p5"/>
          <p:cNvSpPr txBox="1"/>
          <p:nvPr/>
        </p:nvSpPr>
        <p:spPr>
          <a:xfrm>
            <a:off x="11044362" y="182562"/>
            <a:ext cx="644100" cy="3819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fld id="{00000000-1234-1234-1234-123412341234}" type="slidenum">
              <a:rPr b="0" i="0" lang="en-GB" sz="1400" u="none" cap="none" strike="noStrike">
                <a:solidFill>
                  <a:schemeClr val="lt1"/>
                </a:solidFill>
                <a:latin typeface="Calibri"/>
                <a:ea typeface="Calibri"/>
                <a:cs typeface="Calibri"/>
                <a:sym typeface="Calibri"/>
              </a:rPr>
              <a:t>‹#›</a:t>
            </a:fld>
            <a:endParaRPr b="0" i="0" sz="1400" u="none" cap="none" strike="noStrike">
              <a:solidFill>
                <a:schemeClr val="lt1"/>
              </a:solidFill>
              <a:latin typeface="Calibri"/>
              <a:ea typeface="Calibri"/>
              <a:cs typeface="Calibri"/>
              <a:sym typeface="Calibri"/>
            </a:endParaRPr>
          </a:p>
        </p:txBody>
      </p:sp>
      <p:sp>
        <p:nvSpPr>
          <p:cNvPr id="155" name="Google Shape;155;p5"/>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Construction economy and project management</a:t>
            </a:r>
            <a:endParaRPr/>
          </a:p>
        </p:txBody>
      </p:sp>
      <p:sp>
        <p:nvSpPr>
          <p:cNvPr id="156" name="Google Shape;156;p5"/>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1" name="Shape 701"/>
        <p:cNvGrpSpPr/>
        <p:nvPr/>
      </p:nvGrpSpPr>
      <p:grpSpPr>
        <a:xfrm>
          <a:off x="0" y="0"/>
          <a:ext cx="0" cy="0"/>
          <a:chOff x="0" y="0"/>
          <a:chExt cx="0" cy="0"/>
        </a:xfrm>
      </p:grpSpPr>
      <p:sp>
        <p:nvSpPr>
          <p:cNvPr id="702" name="Google Shape;702;p5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Do it yourself or buy it?</a:t>
            </a:r>
            <a:endParaRPr/>
          </a:p>
        </p:txBody>
      </p:sp>
      <p:sp>
        <p:nvSpPr>
          <p:cNvPr id="703" name="Google Shape;703;p5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fontScale="70000" lnSpcReduction="20000"/>
          </a:bodyPr>
          <a:lstStyle/>
          <a:p>
            <a:pPr indent="-228600" lvl="0" marL="228600" rtl="0" algn="l">
              <a:lnSpc>
                <a:spcPct val="90000"/>
              </a:lnSpc>
              <a:spcBef>
                <a:spcPts val="0"/>
              </a:spcBef>
              <a:spcAft>
                <a:spcPts val="0"/>
              </a:spcAft>
              <a:buClr>
                <a:schemeClr val="dk1"/>
              </a:buClr>
              <a:buSzPct val="100000"/>
              <a:buChar char="•"/>
            </a:pPr>
            <a:r>
              <a:rPr lang="en-GB"/>
              <a:t>The first issue to be resolved in a procurement operation is whether you make the part yourself or purchase it. This is also commonly called the make or buy decision</a:t>
            </a:r>
            <a:endParaRPr/>
          </a:p>
          <a:p>
            <a:pPr indent="-228600" lvl="0" marL="228600" rtl="0" algn="l">
              <a:lnSpc>
                <a:spcPct val="90000"/>
              </a:lnSpc>
              <a:spcBef>
                <a:spcPts val="1000"/>
              </a:spcBef>
              <a:spcAft>
                <a:spcPts val="0"/>
              </a:spcAft>
              <a:buClr>
                <a:schemeClr val="dk1"/>
              </a:buClr>
              <a:buSzPct val="100000"/>
              <a:buChar char="•"/>
            </a:pPr>
            <a:r>
              <a:rPr lang="en-GB"/>
              <a:t>What to do and what to outsource is one of the company's most important strategic decisions and affects the entire business model</a:t>
            </a:r>
            <a:endParaRPr/>
          </a:p>
          <a:p>
            <a:pPr indent="-228600" lvl="0" marL="228600" rtl="0" algn="l">
              <a:lnSpc>
                <a:spcPct val="90000"/>
              </a:lnSpc>
              <a:spcBef>
                <a:spcPts val="1000"/>
              </a:spcBef>
              <a:spcAft>
                <a:spcPts val="0"/>
              </a:spcAft>
              <a:buClr>
                <a:schemeClr val="dk1"/>
              </a:buClr>
              <a:buSzPct val="100000"/>
              <a:buChar char="•"/>
            </a:pPr>
            <a:r>
              <a:rPr lang="en-GB"/>
              <a:t>Is there a specialised manufacturer for a product that you cannot compete with with your own production? Manufacturing roof grids as an example. </a:t>
            </a:r>
            <a:endParaRPr/>
          </a:p>
          <a:p>
            <a:pPr indent="-228600" lvl="0" marL="228600" rtl="0" algn="l">
              <a:lnSpc>
                <a:spcPct val="90000"/>
              </a:lnSpc>
              <a:spcBef>
                <a:spcPts val="1000"/>
              </a:spcBef>
              <a:spcAft>
                <a:spcPts val="0"/>
              </a:spcAft>
              <a:buClr>
                <a:schemeClr val="dk1"/>
              </a:buClr>
              <a:buSzPct val="100000"/>
              <a:buChar char="•"/>
            </a:pPr>
            <a:r>
              <a:rPr lang="en-GB"/>
              <a:t>The decision is influenced not only by the price of the product to be purchased, but also by a number of other factors.	</a:t>
            </a:r>
            <a:endParaRPr/>
          </a:p>
          <a:p>
            <a:pPr indent="-228600" lvl="1" marL="685800" rtl="0" algn="l">
              <a:lnSpc>
                <a:spcPct val="90000"/>
              </a:lnSpc>
              <a:spcBef>
                <a:spcPts val="500"/>
              </a:spcBef>
              <a:spcAft>
                <a:spcPts val="0"/>
              </a:spcAft>
              <a:buClr>
                <a:schemeClr val="dk1"/>
              </a:buClr>
              <a:buSzPct val="100000"/>
              <a:buChar char="•"/>
            </a:pPr>
            <a:r>
              <a:rPr lang="en-GB"/>
              <a:t>Is there room, enough personnel or other resources to make a new product?</a:t>
            </a:r>
            <a:endParaRPr/>
          </a:p>
          <a:p>
            <a:pPr indent="-228600" lvl="1" marL="685800" rtl="0" algn="l">
              <a:lnSpc>
                <a:spcPct val="90000"/>
              </a:lnSpc>
              <a:spcBef>
                <a:spcPts val="500"/>
              </a:spcBef>
              <a:spcAft>
                <a:spcPts val="0"/>
              </a:spcAft>
              <a:buClr>
                <a:schemeClr val="dk1"/>
              </a:buClr>
              <a:buSzPct val="100000"/>
              <a:buChar char="•"/>
            </a:pPr>
            <a:r>
              <a:rPr lang="en-GB"/>
              <a:t>Is it more sensible to invest yourself or invest in a more profitable own investment (limited resources)?</a:t>
            </a:r>
            <a:endParaRPr/>
          </a:p>
          <a:p>
            <a:pPr indent="-228600" lvl="1" marL="685800" rtl="0" algn="l">
              <a:lnSpc>
                <a:spcPct val="90000"/>
              </a:lnSpc>
              <a:spcBef>
                <a:spcPts val="500"/>
              </a:spcBef>
              <a:spcAft>
                <a:spcPts val="0"/>
              </a:spcAft>
              <a:buClr>
                <a:schemeClr val="dk1"/>
              </a:buClr>
              <a:buSzPct val="100000"/>
              <a:buChar char="•"/>
            </a:pPr>
            <a:r>
              <a:rPr lang="en-GB"/>
              <a:t>Capacity management. Do you have use for, for example, the entire production of a new machine to be invested in?</a:t>
            </a:r>
            <a:endParaRPr/>
          </a:p>
          <a:p>
            <a:pPr indent="-228600" lvl="1" marL="685800" rtl="0" algn="l">
              <a:lnSpc>
                <a:spcPct val="90000"/>
              </a:lnSpc>
              <a:spcBef>
                <a:spcPts val="500"/>
              </a:spcBef>
              <a:spcAft>
                <a:spcPts val="0"/>
              </a:spcAft>
              <a:buClr>
                <a:schemeClr val="dk1"/>
              </a:buClr>
              <a:buSzPct val="100000"/>
              <a:buChar char="•"/>
            </a:pPr>
            <a:r>
              <a:rPr lang="en-GB"/>
              <a:t>Risk management. Do you have to do a critical part yourself so that other production is not endangered even if it is more expensive? On the other hand, can the capacity risk be outsourced by buying the part elsewhere?</a:t>
            </a:r>
            <a:endParaRPr/>
          </a:p>
          <a:p>
            <a:pPr indent="-228600" lvl="1" marL="685800" rtl="0" algn="l">
              <a:lnSpc>
                <a:spcPct val="90000"/>
              </a:lnSpc>
              <a:spcBef>
                <a:spcPts val="500"/>
              </a:spcBef>
              <a:spcAft>
                <a:spcPts val="0"/>
              </a:spcAft>
              <a:buClr>
                <a:schemeClr val="dk1"/>
              </a:buClr>
              <a:buSzPct val="100000"/>
              <a:buChar char="•"/>
            </a:pPr>
            <a:r>
              <a:rPr lang="en-GB"/>
              <a:t>Management of the cost structure and, in particular, fixed costs. How much fixed costs are allowed?</a:t>
            </a:r>
            <a:endParaRPr/>
          </a:p>
          <a:p>
            <a:pPr indent="-228600" lvl="1" marL="685800" rtl="0" algn="l">
              <a:lnSpc>
                <a:spcPct val="90000"/>
              </a:lnSpc>
              <a:spcBef>
                <a:spcPts val="500"/>
              </a:spcBef>
              <a:spcAft>
                <a:spcPts val="0"/>
              </a:spcAft>
              <a:buClr>
                <a:schemeClr val="dk1"/>
              </a:buClr>
              <a:buSzPct val="100000"/>
              <a:buChar char="•"/>
            </a:pPr>
            <a:r>
              <a:rPr lang="en-GB"/>
              <a:t>Quality, flexibility or competence may be different when done in-house or outsourced</a:t>
            </a:r>
            <a:endParaRPr/>
          </a:p>
          <a:p>
            <a:pPr indent="0" lvl="0" marL="0" rtl="0" algn="l">
              <a:lnSpc>
                <a:spcPct val="90000"/>
              </a:lnSpc>
              <a:spcBef>
                <a:spcPts val="1000"/>
              </a:spcBef>
              <a:spcAft>
                <a:spcPts val="0"/>
              </a:spcAft>
              <a:buClr>
                <a:schemeClr val="dk1"/>
              </a:buClr>
              <a:buSzPct val="100000"/>
              <a:buNone/>
            </a:pPr>
            <a:r>
              <a:t/>
            </a:r>
            <a:endParaRPr/>
          </a:p>
        </p:txBody>
      </p:sp>
      <p:sp>
        <p:nvSpPr>
          <p:cNvPr id="704" name="Google Shape;704;p50"/>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GB"/>
              <a:t>‹#›</a:t>
            </a:fld>
            <a:endParaRPr/>
          </a:p>
        </p:txBody>
      </p:sp>
      <p:sp>
        <p:nvSpPr>
          <p:cNvPr id="705" name="Google Shape;705;p50"/>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Construction economy and project management – Industrial prefabrication</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9" name="Shape 709"/>
        <p:cNvGrpSpPr/>
        <p:nvPr/>
      </p:nvGrpSpPr>
      <p:grpSpPr>
        <a:xfrm>
          <a:off x="0" y="0"/>
          <a:ext cx="0" cy="0"/>
          <a:chOff x="0" y="0"/>
          <a:chExt cx="0" cy="0"/>
        </a:xfrm>
      </p:grpSpPr>
      <p:sp>
        <p:nvSpPr>
          <p:cNvPr id="710" name="Google Shape;710;p5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Direct line deliveries</a:t>
            </a:r>
            <a:endParaRPr/>
          </a:p>
        </p:txBody>
      </p:sp>
      <p:sp>
        <p:nvSpPr>
          <p:cNvPr id="711" name="Google Shape;711;p51"/>
          <p:cNvSpPr txBox="1"/>
          <p:nvPr>
            <p:ph idx="1" type="body"/>
          </p:nvPr>
        </p:nvSpPr>
        <p:spPr>
          <a:xfrm>
            <a:off x="838200" y="1825625"/>
            <a:ext cx="8979649" cy="4351338"/>
          </a:xfrm>
          <a:prstGeom prst="rect">
            <a:avLst/>
          </a:prstGeom>
          <a:noFill/>
          <a:ln>
            <a:noFill/>
          </a:ln>
        </p:spPr>
        <p:txBody>
          <a:bodyPr anchorCtr="0" anchor="t" bIns="45700" lIns="91425" spcFirstLastPara="1" rIns="91425" wrap="square" tIns="45700">
            <a:normAutofit fontScale="77500" lnSpcReduction="20000"/>
          </a:bodyPr>
          <a:lstStyle/>
          <a:p>
            <a:pPr indent="-228600" lvl="0" marL="228600" rtl="0" algn="l">
              <a:lnSpc>
                <a:spcPct val="90000"/>
              </a:lnSpc>
              <a:spcBef>
                <a:spcPts val="0"/>
              </a:spcBef>
              <a:spcAft>
                <a:spcPts val="0"/>
              </a:spcAft>
              <a:buClr>
                <a:schemeClr val="dk1"/>
              </a:buClr>
              <a:buSzPct val="100000"/>
              <a:buChar char="•"/>
            </a:pPr>
            <a:r>
              <a:rPr lang="en-GB"/>
              <a:t>In the manufacturing plan, it is important to understand the impacts on the entire logistic value chain, either on a new factory process or when modifying it for a new site.</a:t>
            </a:r>
            <a:endParaRPr/>
          </a:p>
          <a:p>
            <a:pPr indent="-228600" lvl="0" marL="228600" rtl="0" algn="l">
              <a:lnSpc>
                <a:spcPct val="90000"/>
              </a:lnSpc>
              <a:spcBef>
                <a:spcPts val="1000"/>
              </a:spcBef>
              <a:spcAft>
                <a:spcPts val="0"/>
              </a:spcAft>
              <a:buClr>
                <a:schemeClr val="dk1"/>
              </a:buClr>
              <a:buSzPct val="100000"/>
              <a:buChar char="•"/>
            </a:pPr>
            <a:r>
              <a:rPr lang="en-GB"/>
              <a:t>The above example of the intermediate floor can also be used to describe this perspective</a:t>
            </a:r>
            <a:endParaRPr/>
          </a:p>
          <a:p>
            <a:pPr indent="-228600" lvl="0" marL="228600" rtl="0" algn="l">
              <a:lnSpc>
                <a:spcPct val="90000"/>
              </a:lnSpc>
              <a:spcBef>
                <a:spcPts val="1000"/>
              </a:spcBef>
              <a:spcAft>
                <a:spcPts val="0"/>
              </a:spcAft>
              <a:buClr>
                <a:schemeClr val="dk1"/>
              </a:buClr>
              <a:buSzPct val="100000"/>
              <a:buChar char="•"/>
            </a:pPr>
            <a:r>
              <a:rPr lang="en-GB"/>
              <a:t>The floor beams can be made in-house, but the process must be calculated as a whole (material price, storage cost, transport, long goods reception, work, material loss, handling and installation order, transport to line, etc.)</a:t>
            </a:r>
            <a:endParaRPr/>
          </a:p>
          <a:p>
            <a:pPr indent="-228600" lvl="0" marL="228600" rtl="0" algn="l">
              <a:lnSpc>
                <a:spcPct val="90000"/>
              </a:lnSpc>
              <a:spcBef>
                <a:spcPts val="1000"/>
              </a:spcBef>
              <a:spcAft>
                <a:spcPts val="0"/>
              </a:spcAft>
              <a:buClr>
                <a:schemeClr val="dk1"/>
              </a:buClr>
              <a:buSzPct val="100000"/>
              <a:buChar char="•"/>
            </a:pPr>
            <a:r>
              <a:rPr lang="en-GB"/>
              <a:t>An attractive option would be to order ready-made floor beams from a subcontractor, bundled in the order of installation, to the production line using the JiT principle. In this case, quite a few internal costs would not be incurred.</a:t>
            </a:r>
            <a:endParaRPr/>
          </a:p>
          <a:p>
            <a:pPr indent="-228600" lvl="0" marL="228600" rtl="0" algn="l">
              <a:lnSpc>
                <a:spcPct val="90000"/>
              </a:lnSpc>
              <a:spcBef>
                <a:spcPts val="1000"/>
              </a:spcBef>
              <a:spcAft>
                <a:spcPts val="0"/>
              </a:spcAft>
              <a:buClr>
                <a:schemeClr val="dk1"/>
              </a:buClr>
              <a:buSzPct val="100000"/>
              <a:buChar char="•"/>
            </a:pPr>
            <a:r>
              <a:rPr lang="en-GB"/>
              <a:t>Such direct delivery models are used quite a lot in industry</a:t>
            </a:r>
            <a:endParaRPr/>
          </a:p>
          <a:p>
            <a:pPr indent="-228600" lvl="0" marL="228600" rtl="0" algn="l">
              <a:lnSpc>
                <a:spcPct val="90000"/>
              </a:lnSpc>
              <a:spcBef>
                <a:spcPts val="1000"/>
              </a:spcBef>
              <a:spcAft>
                <a:spcPts val="0"/>
              </a:spcAft>
              <a:buClr>
                <a:schemeClr val="dk1"/>
              </a:buClr>
              <a:buSzPct val="100000"/>
              <a:buChar char="•"/>
            </a:pPr>
            <a:r>
              <a:rPr lang="en-GB"/>
              <a:t>E.g. cable harnesses to the truck plant according to the configuration programme of the plant with hourly accuracy </a:t>
            </a:r>
            <a:endParaRPr/>
          </a:p>
          <a:p>
            <a:pPr indent="-90804" lvl="0" marL="228600" rtl="0" algn="l">
              <a:lnSpc>
                <a:spcPct val="90000"/>
              </a:lnSpc>
              <a:spcBef>
                <a:spcPts val="1000"/>
              </a:spcBef>
              <a:spcAft>
                <a:spcPts val="0"/>
              </a:spcAft>
              <a:buClr>
                <a:schemeClr val="dk1"/>
              </a:buClr>
              <a:buSzPct val="100000"/>
              <a:buNone/>
            </a:pPr>
            <a:r>
              <a:t/>
            </a:r>
            <a:endParaRPr/>
          </a:p>
        </p:txBody>
      </p:sp>
      <p:sp>
        <p:nvSpPr>
          <p:cNvPr id="712" name="Google Shape;712;p51"/>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GB"/>
              <a:t>‹#›</a:t>
            </a:fld>
            <a:endParaRPr/>
          </a:p>
        </p:txBody>
      </p:sp>
      <p:sp>
        <p:nvSpPr>
          <p:cNvPr id="713" name="Google Shape;713;p51"/>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Construction economy and project management – Industrial prefabrication</a:t>
            </a:r>
            <a:endParaRPr/>
          </a:p>
        </p:txBody>
      </p:sp>
      <p:grpSp>
        <p:nvGrpSpPr>
          <p:cNvPr id="714" name="Google Shape;714;p51"/>
          <p:cNvGrpSpPr/>
          <p:nvPr/>
        </p:nvGrpSpPr>
        <p:grpSpPr>
          <a:xfrm>
            <a:off x="9943237" y="2432206"/>
            <a:ext cx="1893081" cy="2776367"/>
            <a:chOff x="7271820" y="652633"/>
            <a:chExt cx="3334082" cy="4647101"/>
          </a:xfrm>
        </p:grpSpPr>
        <p:grpSp>
          <p:nvGrpSpPr>
            <p:cNvPr id="715" name="Google Shape;715;p51"/>
            <p:cNvGrpSpPr/>
            <p:nvPr/>
          </p:nvGrpSpPr>
          <p:grpSpPr>
            <a:xfrm>
              <a:off x="7418529" y="652633"/>
              <a:ext cx="3187373" cy="2219696"/>
              <a:chOff x="6456459" y="860648"/>
              <a:chExt cx="3187373" cy="2219696"/>
            </a:xfrm>
          </p:grpSpPr>
          <p:sp>
            <p:nvSpPr>
              <p:cNvPr id="716" name="Google Shape;716;p51"/>
              <p:cNvSpPr/>
              <p:nvPr/>
            </p:nvSpPr>
            <p:spPr>
              <a:xfrm>
                <a:off x="6483927" y="860648"/>
                <a:ext cx="3085720" cy="583705"/>
              </a:xfrm>
              <a:prstGeom prst="blockArc">
                <a:avLst>
                  <a:gd fmla="val 10826351" name="adj1"/>
                  <a:gd fmla="val 21530033" name="adj2"/>
                  <a:gd fmla="val 11333" name="adj3"/>
                </a:avLst>
              </a:prstGeom>
              <a:solidFill>
                <a:schemeClr val="accent1"/>
              </a:solidFill>
              <a:ln cap="flat" cmpd="sng" w="12700">
                <a:solidFill>
                  <a:srgbClr val="71794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717" name="Google Shape;717;p51"/>
              <p:cNvSpPr/>
              <p:nvPr/>
            </p:nvSpPr>
            <p:spPr>
              <a:xfrm>
                <a:off x="6456459" y="943626"/>
                <a:ext cx="302135" cy="33079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18" name="Google Shape;718;p51"/>
              <p:cNvSpPr/>
              <p:nvPr/>
            </p:nvSpPr>
            <p:spPr>
              <a:xfrm>
                <a:off x="9341697" y="987101"/>
                <a:ext cx="302135" cy="33079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19" name="Google Shape;719;p51"/>
              <p:cNvSpPr/>
              <p:nvPr/>
            </p:nvSpPr>
            <p:spPr>
              <a:xfrm flipH="1" rot="-188759">
                <a:off x="6793689" y="988715"/>
                <a:ext cx="39918" cy="2092110"/>
              </a:xfrm>
              <a:prstGeom prst="rect">
                <a:avLst/>
              </a:prstGeom>
              <a:solidFill>
                <a:schemeClr val="accent1"/>
              </a:solidFill>
              <a:ln cap="flat" cmpd="sng" w="12700">
                <a:solidFill>
                  <a:srgbClr val="71794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20" name="Google Shape;720;p51"/>
              <p:cNvSpPr/>
              <p:nvPr/>
            </p:nvSpPr>
            <p:spPr>
              <a:xfrm rot="289618">
                <a:off x="9194824" y="998043"/>
                <a:ext cx="52764" cy="2083087"/>
              </a:xfrm>
              <a:prstGeom prst="rect">
                <a:avLst/>
              </a:prstGeom>
              <a:solidFill>
                <a:schemeClr val="accent1"/>
              </a:solidFill>
              <a:ln cap="flat" cmpd="sng" w="12700">
                <a:solidFill>
                  <a:srgbClr val="71794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21" name="Google Shape;721;p51"/>
              <p:cNvSpPr/>
              <p:nvPr/>
            </p:nvSpPr>
            <p:spPr>
              <a:xfrm>
                <a:off x="6894669" y="3022718"/>
                <a:ext cx="2212605" cy="55915"/>
              </a:xfrm>
              <a:prstGeom prst="rect">
                <a:avLst/>
              </a:prstGeom>
              <a:solidFill>
                <a:schemeClr val="accent1"/>
              </a:solidFill>
              <a:ln cap="flat" cmpd="sng" w="12700">
                <a:solidFill>
                  <a:srgbClr val="71794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22" name="Google Shape;722;p51"/>
              <p:cNvSpPr/>
              <p:nvPr/>
            </p:nvSpPr>
            <p:spPr>
              <a:xfrm>
                <a:off x="6877232" y="2774015"/>
                <a:ext cx="2248142" cy="55915"/>
              </a:xfrm>
              <a:prstGeom prst="rect">
                <a:avLst/>
              </a:prstGeom>
              <a:solidFill>
                <a:schemeClr val="accent1"/>
              </a:solidFill>
              <a:ln cap="flat" cmpd="sng" w="12700">
                <a:solidFill>
                  <a:srgbClr val="71794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23" name="Google Shape;723;p51"/>
              <p:cNvSpPr/>
              <p:nvPr/>
            </p:nvSpPr>
            <p:spPr>
              <a:xfrm>
                <a:off x="6854614" y="2525312"/>
                <a:ext cx="2286852" cy="55915"/>
              </a:xfrm>
              <a:prstGeom prst="rect">
                <a:avLst/>
              </a:prstGeom>
              <a:solidFill>
                <a:schemeClr val="accent1"/>
              </a:solidFill>
              <a:ln cap="flat" cmpd="sng" w="12700">
                <a:solidFill>
                  <a:srgbClr val="71794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24" name="Google Shape;724;p51"/>
              <p:cNvSpPr/>
              <p:nvPr/>
            </p:nvSpPr>
            <p:spPr>
              <a:xfrm>
                <a:off x="6854613" y="2245960"/>
                <a:ext cx="2323254" cy="63583"/>
              </a:xfrm>
              <a:prstGeom prst="rect">
                <a:avLst/>
              </a:prstGeom>
              <a:solidFill>
                <a:schemeClr val="accent1"/>
              </a:solidFill>
              <a:ln cap="flat" cmpd="sng" w="12700">
                <a:solidFill>
                  <a:srgbClr val="71794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25" name="Google Shape;725;p51"/>
              <p:cNvSpPr/>
              <p:nvPr/>
            </p:nvSpPr>
            <p:spPr>
              <a:xfrm>
                <a:off x="6836337" y="1926019"/>
                <a:ext cx="2363543" cy="55915"/>
              </a:xfrm>
              <a:prstGeom prst="rect">
                <a:avLst/>
              </a:prstGeom>
              <a:solidFill>
                <a:schemeClr val="accent1"/>
              </a:solidFill>
              <a:ln cap="flat" cmpd="sng" w="12700">
                <a:solidFill>
                  <a:srgbClr val="71794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26" name="Google Shape;726;p51"/>
              <p:cNvSpPr/>
              <p:nvPr/>
            </p:nvSpPr>
            <p:spPr>
              <a:xfrm>
                <a:off x="6805097" y="1555111"/>
                <a:ext cx="2426956" cy="55915"/>
              </a:xfrm>
              <a:prstGeom prst="rect">
                <a:avLst/>
              </a:prstGeom>
              <a:solidFill>
                <a:schemeClr val="accent1"/>
              </a:solidFill>
              <a:ln cap="flat" cmpd="sng" w="12700">
                <a:solidFill>
                  <a:srgbClr val="71794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27" name="Google Shape;727;p51"/>
              <p:cNvSpPr/>
              <p:nvPr/>
            </p:nvSpPr>
            <p:spPr>
              <a:xfrm>
                <a:off x="6786062" y="1172716"/>
                <a:ext cx="2480373" cy="61654"/>
              </a:xfrm>
              <a:prstGeom prst="rect">
                <a:avLst/>
              </a:prstGeom>
              <a:solidFill>
                <a:schemeClr val="accent1"/>
              </a:solidFill>
              <a:ln cap="flat" cmpd="sng" w="12700">
                <a:solidFill>
                  <a:srgbClr val="71794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sp>
          <p:nvSpPr>
            <p:cNvPr id="728" name="Google Shape;728;p51"/>
            <p:cNvSpPr/>
            <p:nvPr/>
          </p:nvSpPr>
          <p:spPr>
            <a:xfrm>
              <a:off x="7837411" y="3514374"/>
              <a:ext cx="2281674" cy="55915"/>
            </a:xfrm>
            <a:prstGeom prst="rect">
              <a:avLst/>
            </a:prstGeom>
            <a:solidFill>
              <a:schemeClr val="accent1"/>
            </a:solidFill>
            <a:ln cap="flat" cmpd="sng" w="12700">
              <a:solidFill>
                <a:srgbClr val="71794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29" name="Google Shape;729;p51"/>
            <p:cNvSpPr/>
            <p:nvPr/>
          </p:nvSpPr>
          <p:spPr>
            <a:xfrm>
              <a:off x="7837411" y="3886036"/>
              <a:ext cx="2281674" cy="55915"/>
            </a:xfrm>
            <a:prstGeom prst="rect">
              <a:avLst/>
            </a:prstGeom>
            <a:solidFill>
              <a:schemeClr val="accent1"/>
            </a:solidFill>
            <a:ln cap="flat" cmpd="sng" w="12700">
              <a:solidFill>
                <a:srgbClr val="71794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30" name="Google Shape;730;p51"/>
            <p:cNvSpPr/>
            <p:nvPr/>
          </p:nvSpPr>
          <p:spPr>
            <a:xfrm>
              <a:off x="7837411" y="4218794"/>
              <a:ext cx="2281674" cy="55915"/>
            </a:xfrm>
            <a:prstGeom prst="rect">
              <a:avLst/>
            </a:prstGeom>
            <a:solidFill>
              <a:schemeClr val="accent1"/>
            </a:solidFill>
            <a:ln cap="flat" cmpd="sng" w="12700">
              <a:solidFill>
                <a:srgbClr val="71794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31" name="Google Shape;731;p51"/>
            <p:cNvSpPr/>
            <p:nvPr/>
          </p:nvSpPr>
          <p:spPr>
            <a:xfrm>
              <a:off x="7837411" y="4541992"/>
              <a:ext cx="2281674" cy="55915"/>
            </a:xfrm>
            <a:prstGeom prst="rect">
              <a:avLst/>
            </a:prstGeom>
            <a:solidFill>
              <a:schemeClr val="accent1"/>
            </a:solidFill>
            <a:ln cap="flat" cmpd="sng" w="12700">
              <a:solidFill>
                <a:srgbClr val="71794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32" name="Google Shape;732;p51"/>
            <p:cNvSpPr/>
            <p:nvPr/>
          </p:nvSpPr>
          <p:spPr>
            <a:xfrm>
              <a:off x="7846285" y="4911061"/>
              <a:ext cx="2281674" cy="55915"/>
            </a:xfrm>
            <a:prstGeom prst="rect">
              <a:avLst/>
            </a:prstGeom>
            <a:solidFill>
              <a:schemeClr val="accent1"/>
            </a:solidFill>
            <a:ln cap="flat" cmpd="sng" w="12700">
              <a:solidFill>
                <a:srgbClr val="71794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33" name="Google Shape;733;p51"/>
            <p:cNvSpPr/>
            <p:nvPr/>
          </p:nvSpPr>
          <p:spPr>
            <a:xfrm>
              <a:off x="7837411" y="5243819"/>
              <a:ext cx="2281674" cy="55915"/>
            </a:xfrm>
            <a:prstGeom prst="rect">
              <a:avLst/>
            </a:prstGeom>
            <a:solidFill>
              <a:schemeClr val="accent1"/>
            </a:solidFill>
            <a:ln cap="flat" cmpd="sng" w="12700">
              <a:solidFill>
                <a:srgbClr val="71794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34" name="Google Shape;734;p51"/>
            <p:cNvSpPr/>
            <p:nvPr/>
          </p:nvSpPr>
          <p:spPr>
            <a:xfrm>
              <a:off x="7791692" y="3514374"/>
              <a:ext cx="45719" cy="1785360"/>
            </a:xfrm>
            <a:prstGeom prst="rect">
              <a:avLst/>
            </a:prstGeom>
            <a:solidFill>
              <a:schemeClr val="accent1"/>
            </a:solidFill>
            <a:ln cap="flat" cmpd="sng" w="12700">
              <a:solidFill>
                <a:srgbClr val="71794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35" name="Google Shape;735;p51"/>
            <p:cNvSpPr/>
            <p:nvPr/>
          </p:nvSpPr>
          <p:spPr>
            <a:xfrm>
              <a:off x="10116231" y="3514149"/>
              <a:ext cx="45719" cy="1785585"/>
            </a:xfrm>
            <a:prstGeom prst="rect">
              <a:avLst/>
            </a:prstGeom>
            <a:solidFill>
              <a:schemeClr val="accent1"/>
            </a:solidFill>
            <a:ln cap="flat" cmpd="sng" w="12700">
              <a:solidFill>
                <a:srgbClr val="71794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36" name="Google Shape;736;p51"/>
            <p:cNvSpPr txBox="1"/>
            <p:nvPr/>
          </p:nvSpPr>
          <p:spPr>
            <a:xfrm>
              <a:off x="7271820" y="1642089"/>
              <a:ext cx="31771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Calibri"/>
                  <a:ea typeface="Calibri"/>
                  <a:cs typeface="Calibri"/>
                  <a:sym typeface="Calibri"/>
                </a:rPr>
                <a:t>A</a:t>
              </a:r>
              <a:endParaRPr/>
            </a:p>
          </p:txBody>
        </p:sp>
        <p:sp>
          <p:nvSpPr>
            <p:cNvPr id="737" name="Google Shape;737;p51"/>
            <p:cNvSpPr txBox="1"/>
            <p:nvPr/>
          </p:nvSpPr>
          <p:spPr>
            <a:xfrm>
              <a:off x="7337978" y="4090043"/>
              <a:ext cx="31771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Calibri"/>
                  <a:ea typeface="Calibri"/>
                  <a:cs typeface="Calibri"/>
                  <a:sym typeface="Calibri"/>
                </a:rPr>
                <a:t>B</a:t>
              </a:r>
              <a:endParaRPr/>
            </a:p>
          </p:txBody>
        </p:sp>
      </p:gr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1" name="Shape 741"/>
        <p:cNvGrpSpPr/>
        <p:nvPr/>
      </p:nvGrpSpPr>
      <p:grpSpPr>
        <a:xfrm>
          <a:off x="0" y="0"/>
          <a:ext cx="0" cy="0"/>
          <a:chOff x="0" y="0"/>
          <a:chExt cx="0" cy="0"/>
        </a:xfrm>
      </p:grpSpPr>
      <p:sp>
        <p:nvSpPr>
          <p:cNvPr id="742" name="Google Shape;742;p5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Supplier partnerships</a:t>
            </a:r>
            <a:endParaRPr/>
          </a:p>
        </p:txBody>
      </p:sp>
      <p:sp>
        <p:nvSpPr>
          <p:cNvPr id="743" name="Google Shape;743;p5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fontScale="85000" lnSpcReduction="10000"/>
          </a:bodyPr>
          <a:lstStyle/>
          <a:p>
            <a:pPr indent="-228600" lvl="0" marL="228600" rtl="0" algn="l">
              <a:lnSpc>
                <a:spcPct val="90000"/>
              </a:lnSpc>
              <a:spcBef>
                <a:spcPts val="0"/>
              </a:spcBef>
              <a:spcAft>
                <a:spcPts val="0"/>
              </a:spcAft>
              <a:buClr>
                <a:schemeClr val="dk1"/>
              </a:buClr>
              <a:buSzPct val="100000"/>
              <a:buChar char="•"/>
            </a:pPr>
            <a:r>
              <a:rPr lang="en-GB"/>
              <a:t>As has previously been pointed out, a network-like operating method enables the specialisation of actors and thus improves the efficiency of the network as a whole</a:t>
            </a:r>
            <a:endParaRPr/>
          </a:p>
          <a:p>
            <a:pPr indent="-228600" lvl="0" marL="228600" rtl="0" algn="l">
              <a:lnSpc>
                <a:spcPct val="90000"/>
              </a:lnSpc>
              <a:spcBef>
                <a:spcPts val="1000"/>
              </a:spcBef>
              <a:spcAft>
                <a:spcPts val="0"/>
              </a:spcAft>
              <a:buClr>
                <a:schemeClr val="dk1"/>
              </a:buClr>
              <a:buSzPct val="100000"/>
              <a:buChar char="•"/>
            </a:pPr>
            <a:r>
              <a:rPr lang="en-GB"/>
              <a:t>A good network has "good customer relationships and good deliverers"</a:t>
            </a:r>
            <a:endParaRPr/>
          </a:p>
          <a:p>
            <a:pPr indent="-228600" lvl="0" marL="228600" rtl="0" algn="l">
              <a:lnSpc>
                <a:spcPct val="90000"/>
              </a:lnSpc>
              <a:spcBef>
                <a:spcPts val="1000"/>
              </a:spcBef>
              <a:spcAft>
                <a:spcPts val="0"/>
              </a:spcAft>
              <a:buClr>
                <a:schemeClr val="dk1"/>
              </a:buClr>
              <a:buSzPct val="100000"/>
              <a:buChar char="•"/>
            </a:pPr>
            <a:r>
              <a:rPr lang="en-GB"/>
              <a:t>In a network, you should understand the importance of genuine co-operation</a:t>
            </a:r>
            <a:endParaRPr/>
          </a:p>
          <a:p>
            <a:pPr indent="-228600" lvl="1" marL="685800" rtl="0" algn="l">
              <a:lnSpc>
                <a:spcPct val="90000"/>
              </a:lnSpc>
              <a:spcBef>
                <a:spcPts val="500"/>
              </a:spcBef>
              <a:spcAft>
                <a:spcPts val="0"/>
              </a:spcAft>
              <a:buClr>
                <a:schemeClr val="dk1"/>
              </a:buClr>
              <a:buSzPct val="100000"/>
              <a:buChar char="•"/>
            </a:pPr>
            <a:r>
              <a:rPr lang="en-GB"/>
              <a:t>By forecasting and using your own production plan for joint capacity planning with the supplier, security of supply is generally improved</a:t>
            </a:r>
            <a:endParaRPr/>
          </a:p>
          <a:p>
            <a:pPr indent="-228600" lvl="1" marL="685800" rtl="0" algn="l">
              <a:lnSpc>
                <a:spcPct val="90000"/>
              </a:lnSpc>
              <a:spcBef>
                <a:spcPts val="500"/>
              </a:spcBef>
              <a:spcAft>
                <a:spcPts val="0"/>
              </a:spcAft>
              <a:buClr>
                <a:schemeClr val="dk1"/>
              </a:buClr>
              <a:buSzPct val="100000"/>
              <a:buChar char="•"/>
            </a:pPr>
            <a:r>
              <a:rPr lang="en-GB"/>
              <a:t>Partners must also have the opportunity to do business</a:t>
            </a:r>
            <a:endParaRPr/>
          </a:p>
          <a:p>
            <a:pPr indent="-228600" lvl="1" marL="685800" rtl="0" algn="l">
              <a:lnSpc>
                <a:spcPct val="90000"/>
              </a:lnSpc>
              <a:spcBef>
                <a:spcPts val="500"/>
              </a:spcBef>
              <a:spcAft>
                <a:spcPts val="0"/>
              </a:spcAft>
              <a:buClr>
                <a:schemeClr val="dk1"/>
              </a:buClr>
              <a:buSzPct val="100000"/>
              <a:buChar char="•"/>
            </a:pPr>
            <a:r>
              <a:rPr lang="en-GB"/>
              <a:t>Joint open product development </a:t>
            </a:r>
            <a:endParaRPr/>
          </a:p>
          <a:p>
            <a:pPr indent="-228600" lvl="1" marL="685800" rtl="0" algn="l">
              <a:lnSpc>
                <a:spcPct val="90000"/>
              </a:lnSpc>
              <a:spcBef>
                <a:spcPts val="500"/>
              </a:spcBef>
              <a:spcAft>
                <a:spcPts val="0"/>
              </a:spcAft>
              <a:buClr>
                <a:schemeClr val="dk1"/>
              </a:buClr>
              <a:buSzPct val="100000"/>
              <a:buChar char="•"/>
            </a:pPr>
            <a:r>
              <a:rPr lang="en-GB"/>
              <a:t>Open pricing to enable joint development</a:t>
            </a:r>
            <a:endParaRPr/>
          </a:p>
          <a:p>
            <a:pPr indent="-228600" lvl="2" marL="1143000" rtl="0" algn="l">
              <a:lnSpc>
                <a:spcPct val="90000"/>
              </a:lnSpc>
              <a:spcBef>
                <a:spcPts val="500"/>
              </a:spcBef>
              <a:spcAft>
                <a:spcPts val="0"/>
              </a:spcAft>
              <a:buClr>
                <a:schemeClr val="dk1"/>
              </a:buClr>
              <a:buSzPct val="100000"/>
              <a:buChar char="•"/>
            </a:pPr>
            <a:r>
              <a:rPr lang="en-GB"/>
              <a:t>For example, if the subcontractor is paid on the basis of a tender and the tender is based on materials and the number of hours worked, which provides an incentive for the open development of the activities if the subcontractor's development work should either be concealed or the invoicing would be reduced. This will certainly not increase innovative development.   </a:t>
            </a:r>
            <a:endParaRPr/>
          </a:p>
          <a:p>
            <a:pPr indent="-77470" lvl="0" marL="228600" rtl="0" algn="l">
              <a:lnSpc>
                <a:spcPct val="90000"/>
              </a:lnSpc>
              <a:spcBef>
                <a:spcPts val="1000"/>
              </a:spcBef>
              <a:spcAft>
                <a:spcPts val="0"/>
              </a:spcAft>
              <a:buClr>
                <a:schemeClr val="dk1"/>
              </a:buClr>
              <a:buSzPct val="100000"/>
              <a:buNone/>
            </a:pPr>
            <a:r>
              <a:t/>
            </a:r>
            <a:endParaRPr/>
          </a:p>
          <a:p>
            <a:pPr indent="-77470" lvl="0" marL="228600" rtl="0" algn="l">
              <a:lnSpc>
                <a:spcPct val="90000"/>
              </a:lnSpc>
              <a:spcBef>
                <a:spcPts val="1000"/>
              </a:spcBef>
              <a:spcAft>
                <a:spcPts val="0"/>
              </a:spcAft>
              <a:buClr>
                <a:schemeClr val="dk1"/>
              </a:buClr>
              <a:buSzPct val="100000"/>
              <a:buNone/>
            </a:pPr>
            <a:r>
              <a:t/>
            </a:r>
            <a:endParaRPr/>
          </a:p>
        </p:txBody>
      </p:sp>
      <p:sp>
        <p:nvSpPr>
          <p:cNvPr id="744" name="Google Shape;744;p52"/>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GB"/>
              <a:t>‹#›</a:t>
            </a:fld>
            <a:endParaRPr/>
          </a:p>
        </p:txBody>
      </p:sp>
      <p:sp>
        <p:nvSpPr>
          <p:cNvPr id="745" name="Google Shape;745;p52"/>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Construction economy and project management – Industrial prefabrication</a:t>
            </a:r>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49" name="Shape 749"/>
        <p:cNvGrpSpPr/>
        <p:nvPr/>
      </p:nvGrpSpPr>
      <p:grpSpPr>
        <a:xfrm>
          <a:off x="0" y="0"/>
          <a:ext cx="0" cy="0"/>
          <a:chOff x="0" y="0"/>
          <a:chExt cx="0" cy="0"/>
        </a:xfrm>
      </p:grpSpPr>
      <p:sp>
        <p:nvSpPr>
          <p:cNvPr id="750" name="Google Shape;750;p53"/>
          <p:cNvSpPr txBox="1"/>
          <p:nvPr>
            <p:ph type="title"/>
          </p:nvPr>
        </p:nvSpPr>
        <p:spPr>
          <a:xfrm>
            <a:off x="325289" y="2672413"/>
            <a:ext cx="11553959" cy="1255532"/>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4400"/>
              <a:buFont typeface="Calibri"/>
              <a:buNone/>
            </a:pPr>
            <a:r>
              <a:rPr lang="en-GB"/>
              <a:t>Logistics</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4" name="Shape 754"/>
        <p:cNvGrpSpPr/>
        <p:nvPr/>
      </p:nvGrpSpPr>
      <p:grpSpPr>
        <a:xfrm>
          <a:off x="0" y="0"/>
          <a:ext cx="0" cy="0"/>
          <a:chOff x="0" y="0"/>
          <a:chExt cx="0" cy="0"/>
        </a:xfrm>
      </p:grpSpPr>
      <p:sp>
        <p:nvSpPr>
          <p:cNvPr id="755" name="Google Shape;755;p5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Logistics</a:t>
            </a:r>
            <a:endParaRPr/>
          </a:p>
        </p:txBody>
      </p:sp>
      <p:sp>
        <p:nvSpPr>
          <p:cNvPr id="756" name="Google Shape;756;p5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GB"/>
              <a:t>From the perspective of factory manufacturing, logistics can be divided into three parts</a:t>
            </a:r>
            <a:endParaRPr/>
          </a:p>
          <a:p>
            <a:pPr indent="-228600" lvl="1" marL="685800" rtl="0" algn="l">
              <a:lnSpc>
                <a:spcPct val="90000"/>
              </a:lnSpc>
              <a:spcBef>
                <a:spcPts val="500"/>
              </a:spcBef>
              <a:spcAft>
                <a:spcPts val="0"/>
              </a:spcAft>
              <a:buClr>
                <a:schemeClr val="dk1"/>
              </a:buClr>
              <a:buSzPts val="2400"/>
              <a:buChar char="•"/>
            </a:pPr>
            <a:r>
              <a:rPr lang="en-GB"/>
              <a:t>Incoming (Inbound)</a:t>
            </a:r>
            <a:endParaRPr/>
          </a:p>
          <a:p>
            <a:pPr indent="-228600" lvl="1" marL="685800" rtl="0" algn="l">
              <a:lnSpc>
                <a:spcPct val="90000"/>
              </a:lnSpc>
              <a:spcBef>
                <a:spcPts val="500"/>
              </a:spcBef>
              <a:spcAft>
                <a:spcPts val="0"/>
              </a:spcAft>
              <a:buClr>
                <a:schemeClr val="dk1"/>
              </a:buClr>
              <a:buSzPts val="2400"/>
              <a:buChar char="•"/>
            </a:pPr>
            <a:r>
              <a:rPr lang="en-GB"/>
              <a:t>Internal logistics (In-house, within the factory)</a:t>
            </a:r>
            <a:endParaRPr/>
          </a:p>
          <a:p>
            <a:pPr indent="-228600" lvl="1" marL="685800" rtl="0" algn="l">
              <a:lnSpc>
                <a:spcPct val="90000"/>
              </a:lnSpc>
              <a:spcBef>
                <a:spcPts val="500"/>
              </a:spcBef>
              <a:spcAft>
                <a:spcPts val="0"/>
              </a:spcAft>
              <a:buClr>
                <a:schemeClr val="dk1"/>
              </a:buClr>
              <a:buSzPts val="2400"/>
              <a:buChar char="•"/>
            </a:pPr>
            <a:r>
              <a:rPr lang="en-GB"/>
              <a:t>Delivery logistics (Outbound)</a:t>
            </a:r>
            <a:endParaRPr/>
          </a:p>
          <a:p>
            <a:pPr indent="-228600" lvl="0" marL="228600" rtl="0" algn="l">
              <a:lnSpc>
                <a:spcPct val="90000"/>
              </a:lnSpc>
              <a:spcBef>
                <a:spcPts val="1000"/>
              </a:spcBef>
              <a:spcAft>
                <a:spcPts val="0"/>
              </a:spcAft>
              <a:buClr>
                <a:schemeClr val="dk1"/>
              </a:buClr>
              <a:buSzPts val="2800"/>
              <a:buChar char="•"/>
            </a:pPr>
            <a:r>
              <a:rPr lang="en-GB"/>
              <a:t>All three areas are critical</a:t>
            </a:r>
            <a:endParaRPr/>
          </a:p>
          <a:p>
            <a:pPr indent="-228600" lvl="1" marL="685800" rtl="0" algn="l">
              <a:lnSpc>
                <a:spcPct val="90000"/>
              </a:lnSpc>
              <a:spcBef>
                <a:spcPts val="500"/>
              </a:spcBef>
              <a:spcAft>
                <a:spcPts val="0"/>
              </a:spcAft>
              <a:buClr>
                <a:schemeClr val="dk1"/>
              </a:buClr>
              <a:buSzPts val="2400"/>
              <a:buChar char="•"/>
            </a:pPr>
            <a:r>
              <a:rPr lang="en-GB"/>
              <a:t>It is important to consider receiving, inspecting, storing or possible direct delivery of future material, managing material flow and intermediate storage in the factory area, and getting the materials to the site for final assembly in the correct order and without storing too long (JiT principle) </a:t>
            </a:r>
            <a:endParaRPr/>
          </a:p>
          <a:p>
            <a:pPr indent="-50800" lvl="0" marL="228600" rtl="0" algn="l">
              <a:lnSpc>
                <a:spcPct val="90000"/>
              </a:lnSpc>
              <a:spcBef>
                <a:spcPts val="1000"/>
              </a:spcBef>
              <a:spcAft>
                <a:spcPts val="0"/>
              </a:spcAft>
              <a:buClr>
                <a:schemeClr val="dk1"/>
              </a:buClr>
              <a:buSzPts val="2800"/>
              <a:buNone/>
            </a:pPr>
            <a:r>
              <a:t/>
            </a:r>
            <a:endParaRPr/>
          </a:p>
        </p:txBody>
      </p:sp>
      <p:sp>
        <p:nvSpPr>
          <p:cNvPr id="757" name="Google Shape;757;p54"/>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GB"/>
              <a:t>‹#›</a:t>
            </a:fld>
            <a:endParaRPr/>
          </a:p>
        </p:txBody>
      </p:sp>
      <p:sp>
        <p:nvSpPr>
          <p:cNvPr id="758" name="Google Shape;758;p54"/>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Construction economy and project management – Industrial prefabrication</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2" name="Shape 762"/>
        <p:cNvGrpSpPr/>
        <p:nvPr/>
      </p:nvGrpSpPr>
      <p:grpSpPr>
        <a:xfrm>
          <a:off x="0" y="0"/>
          <a:ext cx="0" cy="0"/>
          <a:chOff x="0" y="0"/>
          <a:chExt cx="0" cy="0"/>
        </a:xfrm>
      </p:grpSpPr>
      <p:sp>
        <p:nvSpPr>
          <p:cNvPr id="763" name="Google Shape;763;p5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Incoming logistics, Inbound</a:t>
            </a:r>
            <a:endParaRPr/>
          </a:p>
        </p:txBody>
      </p:sp>
      <p:sp>
        <p:nvSpPr>
          <p:cNvPr id="764" name="Google Shape;764;p5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fontScale="85000" lnSpcReduction="20000"/>
          </a:bodyPr>
          <a:lstStyle/>
          <a:p>
            <a:pPr indent="-228600" lvl="0" marL="228600" rtl="0" algn="l">
              <a:lnSpc>
                <a:spcPct val="90000"/>
              </a:lnSpc>
              <a:spcBef>
                <a:spcPts val="0"/>
              </a:spcBef>
              <a:spcAft>
                <a:spcPts val="0"/>
              </a:spcAft>
              <a:buClr>
                <a:schemeClr val="dk1"/>
              </a:buClr>
              <a:buSzPct val="100000"/>
              <a:buChar char="•"/>
            </a:pPr>
            <a:r>
              <a:rPr lang="en-GB"/>
              <a:t>In inbound logistics, you should consider </a:t>
            </a:r>
            <a:endParaRPr/>
          </a:p>
          <a:p>
            <a:pPr indent="-228600" lvl="1" marL="685800" rtl="0" algn="l">
              <a:lnSpc>
                <a:spcPct val="90000"/>
              </a:lnSpc>
              <a:spcBef>
                <a:spcPts val="500"/>
              </a:spcBef>
              <a:spcAft>
                <a:spcPts val="0"/>
              </a:spcAft>
              <a:buClr>
                <a:schemeClr val="dk1"/>
              </a:buClr>
              <a:buSzPct val="100000"/>
              <a:buChar char="•"/>
            </a:pPr>
            <a:r>
              <a:rPr lang="en-GB"/>
              <a:t>Truck unloading capacity</a:t>
            </a:r>
            <a:endParaRPr/>
          </a:p>
          <a:p>
            <a:pPr indent="-228600" lvl="1" marL="685800" rtl="0" algn="l">
              <a:lnSpc>
                <a:spcPct val="90000"/>
              </a:lnSpc>
              <a:spcBef>
                <a:spcPts val="500"/>
              </a:spcBef>
              <a:spcAft>
                <a:spcPts val="0"/>
              </a:spcAft>
              <a:buClr>
                <a:schemeClr val="dk1"/>
              </a:buClr>
              <a:buSzPct val="100000"/>
              <a:buChar char="•"/>
            </a:pPr>
            <a:r>
              <a:rPr lang="en-GB"/>
              <a:t>Systematic and system-managed placement of materials</a:t>
            </a:r>
            <a:endParaRPr/>
          </a:p>
          <a:p>
            <a:pPr indent="-228600" lvl="1" marL="685800" rtl="0" algn="l">
              <a:lnSpc>
                <a:spcPct val="90000"/>
              </a:lnSpc>
              <a:spcBef>
                <a:spcPts val="500"/>
              </a:spcBef>
              <a:spcAft>
                <a:spcPts val="0"/>
              </a:spcAft>
              <a:buClr>
                <a:schemeClr val="dk1"/>
              </a:buClr>
              <a:buSzPct val="100000"/>
              <a:buChar char="•"/>
            </a:pPr>
            <a:r>
              <a:rPr lang="en-GB"/>
              <a:t>Reception inspections according to the process</a:t>
            </a:r>
            <a:endParaRPr/>
          </a:p>
          <a:p>
            <a:pPr indent="-228600" lvl="1" marL="685800" rtl="0" algn="l">
              <a:lnSpc>
                <a:spcPct val="90000"/>
              </a:lnSpc>
              <a:spcBef>
                <a:spcPts val="500"/>
              </a:spcBef>
              <a:spcAft>
                <a:spcPts val="0"/>
              </a:spcAft>
              <a:buClr>
                <a:schemeClr val="dk1"/>
              </a:buClr>
              <a:buSzPct val="100000"/>
              <a:buChar char="•"/>
            </a:pPr>
            <a:r>
              <a:rPr lang="en-GB"/>
              <a:t>Arranging materials according to production needs (facilities, resources) according to the JiT principle, if there are no direct deliveries</a:t>
            </a:r>
            <a:endParaRPr/>
          </a:p>
          <a:p>
            <a:pPr indent="-228600" lvl="1" marL="685800" rtl="0" algn="l">
              <a:lnSpc>
                <a:spcPct val="90000"/>
              </a:lnSpc>
              <a:spcBef>
                <a:spcPts val="500"/>
              </a:spcBef>
              <a:spcAft>
                <a:spcPts val="0"/>
              </a:spcAft>
              <a:buClr>
                <a:schemeClr val="dk1"/>
              </a:buClr>
              <a:buSzPct val="100000"/>
              <a:buChar char="•"/>
            </a:pPr>
            <a:r>
              <a:rPr lang="en-GB"/>
              <a:t>Manufacturing inputs to process points</a:t>
            </a:r>
            <a:endParaRPr/>
          </a:p>
          <a:p>
            <a:pPr indent="-77470" lvl="0" marL="228600" rtl="0" algn="l">
              <a:lnSpc>
                <a:spcPct val="90000"/>
              </a:lnSpc>
              <a:spcBef>
                <a:spcPts val="1000"/>
              </a:spcBef>
              <a:spcAft>
                <a:spcPts val="0"/>
              </a:spcAft>
              <a:buClr>
                <a:schemeClr val="dk1"/>
              </a:buClr>
              <a:buSzPct val="100000"/>
              <a:buNone/>
            </a:pPr>
            <a:r>
              <a:t/>
            </a:r>
            <a:endParaRPr/>
          </a:p>
          <a:p>
            <a:pPr indent="0" lvl="0" marL="0" rtl="0" algn="l">
              <a:lnSpc>
                <a:spcPct val="90000"/>
              </a:lnSpc>
              <a:spcBef>
                <a:spcPts val="1000"/>
              </a:spcBef>
              <a:spcAft>
                <a:spcPts val="0"/>
              </a:spcAft>
              <a:buClr>
                <a:schemeClr val="dk1"/>
              </a:buClr>
              <a:buSzPct val="100000"/>
              <a:buNone/>
            </a:pPr>
            <a:r>
              <a:rPr lang="en-GB" sz="2400"/>
              <a:t>Material reception and poor inbound material management can sometimes be very significant. One large-element plant received window deliveries as a full truck load, as is sensible. However, the plant did not have a systematic way to organise the storage of incoming material, so the windows drifted here and there on the plant shelters. When windows were needed in production, several were lost. First, of course, the deliverer was accused and freight bills were examined, then 10 officers went to read the 5*2cm labels inside the packaging plastics to figure out which was which window. There they were, behind the wool bales. </a:t>
            </a:r>
            <a:endParaRPr/>
          </a:p>
          <a:p>
            <a:pPr indent="-77470" lvl="0" marL="228600" rtl="0" algn="l">
              <a:lnSpc>
                <a:spcPct val="90000"/>
              </a:lnSpc>
              <a:spcBef>
                <a:spcPts val="1000"/>
              </a:spcBef>
              <a:spcAft>
                <a:spcPts val="0"/>
              </a:spcAft>
              <a:buClr>
                <a:schemeClr val="dk1"/>
              </a:buClr>
              <a:buSzPct val="100000"/>
              <a:buNone/>
            </a:pPr>
            <a:r>
              <a:t/>
            </a:r>
            <a:endParaRPr/>
          </a:p>
        </p:txBody>
      </p:sp>
      <p:sp>
        <p:nvSpPr>
          <p:cNvPr id="765" name="Google Shape;765;p55"/>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GB"/>
              <a:t>‹#›</a:t>
            </a:fld>
            <a:endParaRPr/>
          </a:p>
        </p:txBody>
      </p:sp>
      <p:sp>
        <p:nvSpPr>
          <p:cNvPr id="766" name="Google Shape;766;p55"/>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Construction economy and project management – Industrial prefabrication</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0" name="Shape 770"/>
        <p:cNvGrpSpPr/>
        <p:nvPr/>
      </p:nvGrpSpPr>
      <p:grpSpPr>
        <a:xfrm>
          <a:off x="0" y="0"/>
          <a:ext cx="0" cy="0"/>
          <a:chOff x="0" y="0"/>
          <a:chExt cx="0" cy="0"/>
        </a:xfrm>
      </p:grpSpPr>
      <p:sp>
        <p:nvSpPr>
          <p:cNvPr id="771" name="Google Shape;771;p5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Internal logistics</a:t>
            </a:r>
            <a:endParaRPr/>
          </a:p>
        </p:txBody>
      </p:sp>
      <p:sp>
        <p:nvSpPr>
          <p:cNvPr id="772" name="Google Shape;772;p5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fontScale="85000" lnSpcReduction="20000"/>
          </a:bodyPr>
          <a:lstStyle/>
          <a:p>
            <a:pPr indent="-228600" lvl="0" marL="228600" rtl="0" algn="l">
              <a:lnSpc>
                <a:spcPct val="90000"/>
              </a:lnSpc>
              <a:spcBef>
                <a:spcPts val="0"/>
              </a:spcBef>
              <a:spcAft>
                <a:spcPts val="0"/>
              </a:spcAft>
              <a:buClr>
                <a:schemeClr val="dk1"/>
              </a:buClr>
              <a:buSzPct val="100000"/>
              <a:buChar char="•"/>
            </a:pPr>
            <a:r>
              <a:rPr lang="en-GB"/>
              <a:t>In this context, internal logistics refers to material flows within the factory and from warehouses to different workstations.</a:t>
            </a:r>
            <a:endParaRPr/>
          </a:p>
          <a:p>
            <a:pPr indent="-228600" lvl="0" marL="228600" rtl="0" algn="l">
              <a:lnSpc>
                <a:spcPct val="90000"/>
              </a:lnSpc>
              <a:spcBef>
                <a:spcPts val="1000"/>
              </a:spcBef>
              <a:spcAft>
                <a:spcPts val="0"/>
              </a:spcAft>
              <a:buClr>
                <a:schemeClr val="dk1"/>
              </a:buClr>
              <a:buSzPct val="100000"/>
              <a:buChar char="•"/>
            </a:pPr>
            <a:r>
              <a:rPr lang="en-GB"/>
              <a:t>In element manufacturing, it is easy to establish that the factory's main material flow is the assembly of the element itself. It involves numerous side streams such as deliveries from different prefabrication points to different assembly points.</a:t>
            </a:r>
            <a:endParaRPr/>
          </a:p>
          <a:p>
            <a:pPr indent="-228600" lvl="0" marL="228600" rtl="0" algn="l">
              <a:lnSpc>
                <a:spcPct val="90000"/>
              </a:lnSpc>
              <a:spcBef>
                <a:spcPts val="1000"/>
              </a:spcBef>
              <a:spcAft>
                <a:spcPts val="0"/>
              </a:spcAft>
              <a:buClr>
                <a:schemeClr val="dk1"/>
              </a:buClr>
              <a:buSzPct val="100000"/>
              <a:buChar char="•"/>
            </a:pPr>
            <a:r>
              <a:rPr lang="en-GB"/>
              <a:t>The main material flow may be L-shaped or U-shaped depending on the space, but a straight line is quite functional, especially if large objects such as space elements are moved along rails. Turning is difficult (and unnecessary work).  </a:t>
            </a:r>
            <a:endParaRPr/>
          </a:p>
          <a:p>
            <a:pPr indent="-228600" lvl="0" marL="228600" rtl="0" algn="l">
              <a:lnSpc>
                <a:spcPct val="90000"/>
              </a:lnSpc>
              <a:spcBef>
                <a:spcPts val="1000"/>
              </a:spcBef>
              <a:spcAft>
                <a:spcPts val="0"/>
              </a:spcAft>
              <a:buClr>
                <a:schemeClr val="dk1"/>
              </a:buClr>
              <a:buSzPct val="100000"/>
              <a:buChar char="•"/>
            </a:pPr>
            <a:r>
              <a:rPr lang="en-GB"/>
              <a:t>It is a good idea to arrange the material input so that it can be visually controlled in the future material squares.</a:t>
            </a:r>
            <a:endParaRPr/>
          </a:p>
          <a:p>
            <a:pPr indent="-228600" lvl="0" marL="228600" rtl="0" algn="l">
              <a:lnSpc>
                <a:spcPct val="90000"/>
              </a:lnSpc>
              <a:spcBef>
                <a:spcPts val="1000"/>
              </a:spcBef>
              <a:spcAft>
                <a:spcPts val="0"/>
              </a:spcAft>
              <a:buClr>
                <a:schemeClr val="dk1"/>
              </a:buClr>
              <a:buSzPct val="100000"/>
              <a:buChar char="•"/>
            </a:pPr>
            <a:r>
              <a:rPr lang="en-GB"/>
              <a:t>The prefabrication point should naturally be close to the component installation point, avoiding unnecessary traffic</a:t>
            </a:r>
            <a:endParaRPr/>
          </a:p>
          <a:p>
            <a:pPr indent="-228600" lvl="0" marL="228600" rtl="0" algn="l">
              <a:lnSpc>
                <a:spcPct val="90000"/>
              </a:lnSpc>
              <a:spcBef>
                <a:spcPts val="1000"/>
              </a:spcBef>
              <a:spcAft>
                <a:spcPts val="0"/>
              </a:spcAft>
              <a:buClr>
                <a:schemeClr val="dk1"/>
              </a:buClr>
              <a:buSzPct val="100000"/>
              <a:buChar char="•"/>
            </a:pPr>
            <a:r>
              <a:rPr lang="en-GB"/>
              <a:t>Back and forth material traffic in the factory (especially if the components are large) is a major source of waste</a:t>
            </a:r>
            <a:endParaRPr/>
          </a:p>
          <a:p>
            <a:pPr indent="-77470" lvl="0" marL="228600" rtl="0" algn="l">
              <a:lnSpc>
                <a:spcPct val="90000"/>
              </a:lnSpc>
              <a:spcBef>
                <a:spcPts val="1000"/>
              </a:spcBef>
              <a:spcAft>
                <a:spcPts val="0"/>
              </a:spcAft>
              <a:buClr>
                <a:schemeClr val="dk1"/>
              </a:buClr>
              <a:buSzPct val="100000"/>
              <a:buNone/>
            </a:pPr>
            <a:r>
              <a:t/>
            </a:r>
            <a:endParaRPr/>
          </a:p>
        </p:txBody>
      </p:sp>
      <p:sp>
        <p:nvSpPr>
          <p:cNvPr id="773" name="Google Shape;773;p56"/>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GB"/>
              <a:t>‹#›</a:t>
            </a:fld>
            <a:endParaRPr/>
          </a:p>
        </p:txBody>
      </p:sp>
      <p:sp>
        <p:nvSpPr>
          <p:cNvPr id="774" name="Google Shape;774;p56"/>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Construction economy and project management – Industrial prefabrication</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8" name="Shape 778"/>
        <p:cNvGrpSpPr/>
        <p:nvPr/>
      </p:nvGrpSpPr>
      <p:grpSpPr>
        <a:xfrm>
          <a:off x="0" y="0"/>
          <a:ext cx="0" cy="0"/>
          <a:chOff x="0" y="0"/>
          <a:chExt cx="0" cy="0"/>
        </a:xfrm>
      </p:grpSpPr>
      <p:sp>
        <p:nvSpPr>
          <p:cNvPr id="779" name="Google Shape;779;p5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Internal logistics</a:t>
            </a:r>
            <a:endParaRPr/>
          </a:p>
        </p:txBody>
      </p:sp>
      <p:sp>
        <p:nvSpPr>
          <p:cNvPr id="780" name="Google Shape;780;p57"/>
          <p:cNvSpPr txBox="1"/>
          <p:nvPr>
            <p:ph idx="1" type="body"/>
          </p:nvPr>
        </p:nvSpPr>
        <p:spPr>
          <a:xfrm>
            <a:off x="838200" y="1825625"/>
            <a:ext cx="4609422" cy="4351338"/>
          </a:xfrm>
          <a:prstGeom prst="rect">
            <a:avLst/>
          </a:prstGeom>
          <a:noFill/>
          <a:ln>
            <a:noFill/>
          </a:ln>
        </p:spPr>
        <p:txBody>
          <a:bodyPr anchorCtr="0" anchor="t" bIns="45700" lIns="91425" spcFirstLastPara="1" rIns="91425" wrap="square" tIns="45700">
            <a:normAutofit fontScale="55000" lnSpcReduction="20000"/>
          </a:bodyPr>
          <a:lstStyle/>
          <a:p>
            <a:pPr indent="0" lvl="0" marL="0" rtl="0" algn="l">
              <a:lnSpc>
                <a:spcPct val="90000"/>
              </a:lnSpc>
              <a:spcBef>
                <a:spcPts val="0"/>
              </a:spcBef>
              <a:spcAft>
                <a:spcPts val="0"/>
              </a:spcAft>
              <a:buClr>
                <a:schemeClr val="dk1"/>
              </a:buClr>
              <a:buSzPct val="100000"/>
              <a:buNone/>
            </a:pPr>
            <a:r>
              <a:rPr lang="en-GB"/>
              <a:t>In the example illustration, the main material flow is formed by the assembly line of the box unit elements.</a:t>
            </a:r>
            <a:endParaRPr/>
          </a:p>
          <a:p>
            <a:pPr indent="0" lvl="0" marL="0" rtl="0" algn="l">
              <a:lnSpc>
                <a:spcPct val="90000"/>
              </a:lnSpc>
              <a:spcBef>
                <a:spcPts val="1000"/>
              </a:spcBef>
              <a:spcAft>
                <a:spcPts val="0"/>
              </a:spcAft>
              <a:buClr>
                <a:schemeClr val="dk1"/>
              </a:buClr>
              <a:buSzPct val="100000"/>
              <a:buNone/>
            </a:pPr>
            <a:r>
              <a:rPr lang="en-GB"/>
              <a:t>A corridor has been left next to the line through which materials are fed to the workstations.</a:t>
            </a:r>
            <a:endParaRPr/>
          </a:p>
          <a:p>
            <a:pPr indent="0" lvl="0" marL="0" rtl="0" algn="l">
              <a:lnSpc>
                <a:spcPct val="90000"/>
              </a:lnSpc>
              <a:spcBef>
                <a:spcPts val="1000"/>
              </a:spcBef>
              <a:spcAft>
                <a:spcPts val="0"/>
              </a:spcAft>
              <a:buClr>
                <a:schemeClr val="dk1"/>
              </a:buClr>
              <a:buSzPct val="100000"/>
              <a:buNone/>
            </a:pPr>
            <a:r>
              <a:rPr lang="en-GB"/>
              <a:t>The assembly of kitchens as prefabricated components to be lifted on the wall is done next to the installation point, so traffic is minimised and the installation of the kitchen itself in the box unit element becomes significantly faster. </a:t>
            </a:r>
            <a:endParaRPr/>
          </a:p>
          <a:p>
            <a:pPr indent="0" lvl="0" marL="0" rtl="0" algn="l">
              <a:lnSpc>
                <a:spcPct val="90000"/>
              </a:lnSpc>
              <a:spcBef>
                <a:spcPts val="1000"/>
              </a:spcBef>
              <a:spcAft>
                <a:spcPts val="0"/>
              </a:spcAft>
              <a:buClr>
                <a:schemeClr val="dk1"/>
              </a:buClr>
              <a:buSzPct val="100000"/>
              <a:buNone/>
            </a:pPr>
            <a:r>
              <a:rPr lang="en-GB"/>
              <a:t>Kitting here refers to the area where different parts and components needed at different workstations of the main material stream can be arranged in the order of installation. The completed sets are taken to the desired workstation in the incoming material box while the previous kit is still being used. This ensures continuous work when the next element comes along the line.</a:t>
            </a:r>
            <a:endParaRPr/>
          </a:p>
        </p:txBody>
      </p:sp>
      <p:sp>
        <p:nvSpPr>
          <p:cNvPr id="781" name="Google Shape;781;p57"/>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GB"/>
              <a:t>‹#›</a:t>
            </a:fld>
            <a:endParaRPr/>
          </a:p>
        </p:txBody>
      </p:sp>
      <p:sp>
        <p:nvSpPr>
          <p:cNvPr id="782" name="Google Shape;782;p57"/>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Construction economy and project management – Industrial prefabrication</a:t>
            </a:r>
            <a:endParaRPr/>
          </a:p>
        </p:txBody>
      </p:sp>
      <p:sp>
        <p:nvSpPr>
          <p:cNvPr id="783" name="Google Shape;783;p57"/>
          <p:cNvSpPr txBox="1"/>
          <p:nvPr/>
        </p:nvSpPr>
        <p:spPr>
          <a:xfrm>
            <a:off x="7541933" y="3237462"/>
            <a:ext cx="3468186" cy="276534"/>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Calibri"/>
                <a:ea typeface="Calibri"/>
                <a:cs typeface="Calibri"/>
                <a:sym typeface="Calibri"/>
              </a:rPr>
              <a:t>Delivery of material to assembly phases</a:t>
            </a:r>
            <a:endParaRPr/>
          </a:p>
        </p:txBody>
      </p:sp>
      <p:grpSp>
        <p:nvGrpSpPr>
          <p:cNvPr id="784" name="Google Shape;784;p57"/>
          <p:cNvGrpSpPr/>
          <p:nvPr/>
        </p:nvGrpSpPr>
        <p:grpSpPr>
          <a:xfrm>
            <a:off x="5481562" y="1718734"/>
            <a:ext cx="5646056" cy="3420532"/>
            <a:chOff x="4455885" y="1819124"/>
            <a:chExt cx="6245981" cy="3715656"/>
          </a:xfrm>
        </p:grpSpPr>
        <p:grpSp>
          <p:nvGrpSpPr>
            <p:cNvPr id="785" name="Google Shape;785;p57"/>
            <p:cNvGrpSpPr/>
            <p:nvPr/>
          </p:nvGrpSpPr>
          <p:grpSpPr>
            <a:xfrm>
              <a:off x="4455885" y="1819124"/>
              <a:ext cx="6245981" cy="3715656"/>
              <a:chOff x="2419048" y="613226"/>
              <a:chExt cx="6841066" cy="4568372"/>
            </a:xfrm>
          </p:grpSpPr>
          <p:sp>
            <p:nvSpPr>
              <p:cNvPr id="786" name="Google Shape;786;p57"/>
              <p:cNvSpPr/>
              <p:nvPr/>
            </p:nvSpPr>
            <p:spPr>
              <a:xfrm>
                <a:off x="4272038" y="3507617"/>
                <a:ext cx="1156305" cy="1673981"/>
              </a:xfrm>
              <a:prstGeom prst="rect">
                <a:avLst/>
              </a:prstGeom>
              <a:solidFill>
                <a:schemeClr val="accent1"/>
              </a:solidFill>
              <a:ln cap="flat" cmpd="sng" w="12700">
                <a:solidFill>
                  <a:srgbClr val="71794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87" name="Google Shape;787;p57"/>
              <p:cNvSpPr/>
              <p:nvPr/>
            </p:nvSpPr>
            <p:spPr>
              <a:xfrm>
                <a:off x="5673876" y="3507617"/>
                <a:ext cx="1156305" cy="1673981"/>
              </a:xfrm>
              <a:prstGeom prst="rect">
                <a:avLst/>
              </a:prstGeom>
              <a:solidFill>
                <a:schemeClr val="accent1"/>
              </a:solidFill>
              <a:ln cap="flat" cmpd="sng" w="12700">
                <a:solidFill>
                  <a:srgbClr val="71794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88" name="Google Shape;788;p57"/>
              <p:cNvSpPr/>
              <p:nvPr/>
            </p:nvSpPr>
            <p:spPr>
              <a:xfrm>
                <a:off x="7167637" y="3507616"/>
                <a:ext cx="1156305" cy="1673981"/>
              </a:xfrm>
              <a:prstGeom prst="rect">
                <a:avLst/>
              </a:prstGeom>
              <a:solidFill>
                <a:schemeClr val="accent1"/>
              </a:solidFill>
              <a:ln cap="flat" cmpd="sng" w="12700">
                <a:solidFill>
                  <a:srgbClr val="71794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89" name="Google Shape;789;p57"/>
              <p:cNvSpPr/>
              <p:nvPr/>
            </p:nvSpPr>
            <p:spPr>
              <a:xfrm>
                <a:off x="2419048" y="3914019"/>
                <a:ext cx="6841066" cy="812800"/>
              </a:xfrm>
              <a:prstGeom prst="rightArrow">
                <a:avLst>
                  <a:gd fmla="val 50000" name="adj1"/>
                  <a:gd fmla="val 50000" name="adj2"/>
                </a:avLst>
              </a:prstGeom>
              <a:solidFill>
                <a:schemeClr val="accent1"/>
              </a:solidFill>
              <a:ln cap="flat" cmpd="sng" w="12700">
                <a:solidFill>
                  <a:srgbClr val="71794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800">
                    <a:solidFill>
                      <a:schemeClr val="lt1"/>
                    </a:solidFill>
                    <a:latin typeface="Calibri"/>
                    <a:ea typeface="Calibri"/>
                    <a:cs typeface="Calibri"/>
                    <a:sym typeface="Calibri"/>
                  </a:rPr>
                  <a:t>Main material flow</a:t>
                </a:r>
                <a:endParaRPr/>
              </a:p>
            </p:txBody>
          </p:sp>
          <p:sp>
            <p:nvSpPr>
              <p:cNvPr id="790" name="Google Shape;790;p57"/>
              <p:cNvSpPr/>
              <p:nvPr/>
            </p:nvSpPr>
            <p:spPr>
              <a:xfrm>
                <a:off x="2870200" y="3507617"/>
                <a:ext cx="1156305" cy="1673981"/>
              </a:xfrm>
              <a:prstGeom prst="rect">
                <a:avLst/>
              </a:prstGeom>
              <a:solidFill>
                <a:schemeClr val="accent1"/>
              </a:solidFill>
              <a:ln cap="flat" cmpd="sng" w="12700">
                <a:solidFill>
                  <a:srgbClr val="71794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800">
                    <a:solidFill>
                      <a:schemeClr val="lt1"/>
                    </a:solidFill>
                    <a:latin typeface="Calibri"/>
                    <a:ea typeface="Calibri"/>
                    <a:cs typeface="Calibri"/>
                    <a:sym typeface="Calibri"/>
                  </a:rPr>
                  <a:t>Kitchen instal-</a:t>
                </a:r>
                <a:br>
                  <a:rPr lang="en-GB" sz="1800">
                    <a:solidFill>
                      <a:schemeClr val="lt1"/>
                    </a:solidFill>
                    <a:latin typeface="Calibri"/>
                    <a:ea typeface="Calibri"/>
                    <a:cs typeface="Calibri"/>
                    <a:sym typeface="Calibri"/>
                  </a:rPr>
                </a:br>
                <a:r>
                  <a:rPr lang="en-GB" sz="1800">
                    <a:solidFill>
                      <a:schemeClr val="lt1"/>
                    </a:solidFill>
                    <a:latin typeface="Calibri"/>
                    <a:ea typeface="Calibri"/>
                    <a:cs typeface="Calibri"/>
                    <a:sym typeface="Calibri"/>
                  </a:rPr>
                  <a:t>lation</a:t>
                </a:r>
                <a:endParaRPr sz="1800">
                  <a:solidFill>
                    <a:schemeClr val="lt1"/>
                  </a:solidFill>
                  <a:latin typeface="Calibri"/>
                  <a:ea typeface="Calibri"/>
                  <a:cs typeface="Calibri"/>
                  <a:sym typeface="Calibri"/>
                </a:endParaRPr>
              </a:p>
            </p:txBody>
          </p:sp>
          <p:sp>
            <p:nvSpPr>
              <p:cNvPr id="791" name="Google Shape;791;p57"/>
              <p:cNvSpPr/>
              <p:nvPr/>
            </p:nvSpPr>
            <p:spPr>
              <a:xfrm>
                <a:off x="2833914" y="613226"/>
                <a:ext cx="1156305" cy="1673981"/>
              </a:xfrm>
              <a:prstGeom prst="rect">
                <a:avLst/>
              </a:prstGeom>
              <a:solidFill>
                <a:schemeClr val="accent1"/>
              </a:solidFill>
              <a:ln cap="flat" cmpd="sng" w="12700">
                <a:solidFill>
                  <a:srgbClr val="71794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800">
                    <a:solidFill>
                      <a:schemeClr val="lt1"/>
                    </a:solidFill>
                    <a:latin typeface="Calibri"/>
                    <a:ea typeface="Calibri"/>
                    <a:cs typeface="Calibri"/>
                    <a:sym typeface="Calibri"/>
                  </a:rPr>
                  <a:t>Kitchen prefab-</a:t>
                </a:r>
                <a:br>
                  <a:rPr lang="en-GB" sz="1800">
                    <a:solidFill>
                      <a:schemeClr val="lt1"/>
                    </a:solidFill>
                    <a:latin typeface="Calibri"/>
                    <a:ea typeface="Calibri"/>
                    <a:cs typeface="Calibri"/>
                    <a:sym typeface="Calibri"/>
                  </a:rPr>
                </a:br>
                <a:r>
                  <a:rPr lang="en-GB" sz="1800">
                    <a:solidFill>
                      <a:schemeClr val="lt1"/>
                    </a:solidFill>
                    <a:latin typeface="Calibri"/>
                    <a:ea typeface="Calibri"/>
                    <a:cs typeface="Calibri"/>
                    <a:sym typeface="Calibri"/>
                  </a:rPr>
                  <a:t>rication</a:t>
                </a:r>
                <a:endParaRPr sz="1800">
                  <a:solidFill>
                    <a:schemeClr val="lt1"/>
                  </a:solidFill>
                  <a:latin typeface="Calibri"/>
                  <a:ea typeface="Calibri"/>
                  <a:cs typeface="Calibri"/>
                  <a:sym typeface="Calibri"/>
                </a:endParaRPr>
              </a:p>
            </p:txBody>
          </p:sp>
          <p:sp>
            <p:nvSpPr>
              <p:cNvPr id="792" name="Google Shape;792;p57"/>
              <p:cNvSpPr/>
              <p:nvPr/>
            </p:nvSpPr>
            <p:spPr>
              <a:xfrm>
                <a:off x="3314095" y="2472267"/>
                <a:ext cx="299962" cy="822476"/>
              </a:xfrm>
              <a:prstGeom prst="downArrow">
                <a:avLst>
                  <a:gd fmla="val 50000" name="adj1"/>
                  <a:gd fmla="val 50000" name="adj2"/>
                </a:avLst>
              </a:prstGeom>
              <a:solidFill>
                <a:schemeClr val="accent1"/>
              </a:solidFill>
              <a:ln cap="flat" cmpd="sng" w="12700">
                <a:solidFill>
                  <a:srgbClr val="71794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93" name="Google Shape;793;p57"/>
              <p:cNvSpPr/>
              <p:nvPr/>
            </p:nvSpPr>
            <p:spPr>
              <a:xfrm>
                <a:off x="4700209" y="2481940"/>
                <a:ext cx="299962" cy="822476"/>
              </a:xfrm>
              <a:prstGeom prst="downArrow">
                <a:avLst>
                  <a:gd fmla="val 50000" name="adj1"/>
                  <a:gd fmla="val 50000" name="adj2"/>
                </a:avLst>
              </a:prstGeom>
              <a:solidFill>
                <a:schemeClr val="accent1"/>
              </a:solidFill>
              <a:ln cap="flat" cmpd="sng" w="12700">
                <a:solidFill>
                  <a:srgbClr val="71794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94" name="Google Shape;794;p57"/>
              <p:cNvSpPr txBox="1"/>
              <p:nvPr/>
            </p:nvSpPr>
            <p:spPr>
              <a:xfrm>
                <a:off x="4915505" y="2641599"/>
                <a:ext cx="4202241"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Calibri"/>
                    <a:ea typeface="Calibri"/>
                    <a:cs typeface="Calibri"/>
                    <a:sym typeface="Calibri"/>
                  </a:rPr>
                  <a:t>Delivery of material to assembly phases</a:t>
                </a:r>
                <a:endParaRPr/>
              </a:p>
            </p:txBody>
          </p:sp>
        </p:grpSp>
        <p:sp>
          <p:nvSpPr>
            <p:cNvPr id="795" name="Google Shape;795;p57"/>
            <p:cNvSpPr/>
            <p:nvPr/>
          </p:nvSpPr>
          <p:spPr>
            <a:xfrm>
              <a:off x="6207321" y="1819124"/>
              <a:ext cx="1055721" cy="1361522"/>
            </a:xfrm>
            <a:prstGeom prst="rect">
              <a:avLst/>
            </a:prstGeom>
            <a:solidFill>
              <a:schemeClr val="accent1"/>
            </a:solidFill>
            <a:ln cap="flat" cmpd="sng" w="12700">
              <a:solidFill>
                <a:srgbClr val="71794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800">
                  <a:solidFill>
                    <a:schemeClr val="lt1"/>
                  </a:solidFill>
                  <a:latin typeface="Calibri"/>
                  <a:ea typeface="Calibri"/>
                  <a:cs typeface="Calibri"/>
                  <a:sym typeface="Calibri"/>
                </a:rPr>
                <a:t>Kitting</a:t>
              </a:r>
              <a:endParaRPr/>
            </a:p>
          </p:txBody>
        </p:sp>
        <p:sp>
          <p:nvSpPr>
            <p:cNvPr id="796" name="Google Shape;796;p57"/>
            <p:cNvSpPr/>
            <p:nvPr/>
          </p:nvSpPr>
          <p:spPr>
            <a:xfrm>
              <a:off x="7578875" y="1819124"/>
              <a:ext cx="1212532" cy="1361522"/>
            </a:xfrm>
            <a:prstGeom prst="rect">
              <a:avLst/>
            </a:prstGeom>
            <a:solidFill>
              <a:schemeClr val="accent1"/>
            </a:solidFill>
            <a:ln cap="flat" cmpd="sng" w="12700">
              <a:solidFill>
                <a:srgbClr val="71794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1800">
                  <a:solidFill>
                    <a:schemeClr val="lt1"/>
                  </a:solidFill>
                  <a:latin typeface="Calibri"/>
                  <a:ea typeface="Calibri"/>
                  <a:cs typeface="Calibri"/>
                  <a:sym typeface="Calibri"/>
                </a:rPr>
                <a:t>Pre-assembly X</a:t>
              </a:r>
              <a:endParaRPr/>
            </a:p>
          </p:txBody>
        </p:sp>
      </p:gr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0" name="Shape 800"/>
        <p:cNvGrpSpPr/>
        <p:nvPr/>
      </p:nvGrpSpPr>
      <p:grpSpPr>
        <a:xfrm>
          <a:off x="0" y="0"/>
          <a:ext cx="0" cy="0"/>
          <a:chOff x="0" y="0"/>
          <a:chExt cx="0" cy="0"/>
        </a:xfrm>
      </p:grpSpPr>
      <p:sp>
        <p:nvSpPr>
          <p:cNvPr id="801" name="Google Shape;801;p5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Delivery logistics</a:t>
            </a:r>
            <a:endParaRPr/>
          </a:p>
        </p:txBody>
      </p:sp>
      <p:sp>
        <p:nvSpPr>
          <p:cNvPr id="802" name="Google Shape;802;p5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fontScale="92500" lnSpcReduction="10000"/>
          </a:bodyPr>
          <a:lstStyle/>
          <a:p>
            <a:pPr indent="-228600" lvl="0" marL="228600" rtl="0" algn="l">
              <a:lnSpc>
                <a:spcPct val="90000"/>
              </a:lnSpc>
              <a:spcBef>
                <a:spcPts val="0"/>
              </a:spcBef>
              <a:spcAft>
                <a:spcPts val="0"/>
              </a:spcAft>
              <a:buClr>
                <a:schemeClr val="dk1"/>
              </a:buClr>
              <a:buSzPct val="100000"/>
              <a:buChar char="•"/>
            </a:pPr>
            <a:r>
              <a:rPr lang="en-GB"/>
              <a:t>Delivery logistics usually focuses on the optimisation and timeliness of transport (costs). This is good, but you should look at the whole set-up</a:t>
            </a:r>
            <a:endParaRPr/>
          </a:p>
          <a:p>
            <a:pPr indent="0" lvl="2" marL="914400" rtl="0" algn="l">
              <a:lnSpc>
                <a:spcPct val="90000"/>
              </a:lnSpc>
              <a:spcBef>
                <a:spcPts val="500"/>
              </a:spcBef>
              <a:spcAft>
                <a:spcPts val="0"/>
              </a:spcAft>
              <a:buClr>
                <a:schemeClr val="dk1"/>
              </a:buClr>
              <a:buSzPct val="100000"/>
              <a:buNone/>
            </a:pPr>
            <a:r>
              <a:rPr lang="en-GB" sz="1900"/>
              <a:t>Facade plates were delivered to the renovation site of several large rental blocks of flats in southern Sweden. A large number of plates of different sizes were needed in different parts of the facade. The supplier's basic model was to produce plates of the same size at the factory and send them in bundles to the construction site. They needed a considerable number of bundles and a tarpaulin hall was used to arrange the plates on the construction site in bundles in the order of installation (the scaffoldings of the house progressed one sector at a time forward). The contractor had a lot of work to do and it was expensive. In addition, there was a lot of damage to the plates.</a:t>
            </a:r>
            <a:endParaRPr/>
          </a:p>
          <a:p>
            <a:pPr indent="0" lvl="2" marL="914400" rtl="0" algn="l">
              <a:lnSpc>
                <a:spcPct val="90000"/>
              </a:lnSpc>
              <a:spcBef>
                <a:spcPts val="500"/>
              </a:spcBef>
              <a:spcAft>
                <a:spcPts val="0"/>
              </a:spcAft>
              <a:buClr>
                <a:schemeClr val="dk1"/>
              </a:buClr>
              <a:buSzPct val="100000"/>
              <a:buNone/>
            </a:pPr>
            <a:r>
              <a:rPr lang="en-GB" sz="1900"/>
              <a:t>It was decided to make changes to the production programme at the factory, to have them delivered part at a time, and to lift the top plate in the bundle first, etc. In a way, it was a direct delivery for installation. It is important to note that the plant took on more work and that the customer understood to pay for and both actors benefited in costs, time and waste.</a:t>
            </a:r>
            <a:endParaRPr/>
          </a:p>
          <a:p>
            <a:pPr indent="-228600" lvl="0" marL="228600" rtl="0" algn="l">
              <a:lnSpc>
                <a:spcPct val="90000"/>
              </a:lnSpc>
              <a:spcBef>
                <a:spcPts val="1000"/>
              </a:spcBef>
              <a:spcAft>
                <a:spcPts val="0"/>
              </a:spcAft>
              <a:buClr>
                <a:schemeClr val="dk1"/>
              </a:buClr>
              <a:buSzPct val="100000"/>
              <a:buChar char="•"/>
            </a:pPr>
            <a:r>
              <a:rPr lang="en-GB"/>
              <a:t>Naturally, the large size of the elements is emphasised in deliveries and, consequently, the need for special transports</a:t>
            </a:r>
            <a:endParaRPr/>
          </a:p>
          <a:p>
            <a:pPr indent="-64135" lvl="0" marL="228600" rtl="0" algn="l">
              <a:lnSpc>
                <a:spcPct val="90000"/>
              </a:lnSpc>
              <a:spcBef>
                <a:spcPts val="1000"/>
              </a:spcBef>
              <a:spcAft>
                <a:spcPts val="0"/>
              </a:spcAft>
              <a:buClr>
                <a:schemeClr val="dk1"/>
              </a:buClr>
              <a:buSzPct val="100000"/>
              <a:buNone/>
            </a:pPr>
            <a:r>
              <a:t/>
            </a:r>
            <a:endParaRPr/>
          </a:p>
        </p:txBody>
      </p:sp>
      <p:sp>
        <p:nvSpPr>
          <p:cNvPr id="803" name="Google Shape;803;p58"/>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GB"/>
              <a:t>‹#›</a:t>
            </a:fld>
            <a:endParaRPr/>
          </a:p>
        </p:txBody>
      </p:sp>
      <p:sp>
        <p:nvSpPr>
          <p:cNvPr id="804" name="Google Shape;804;p58"/>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Construction economy and project management – Industrial prefabrication</a:t>
            </a:r>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8" name="Shape 808"/>
        <p:cNvGrpSpPr/>
        <p:nvPr/>
      </p:nvGrpSpPr>
      <p:grpSpPr>
        <a:xfrm>
          <a:off x="0" y="0"/>
          <a:ext cx="0" cy="0"/>
          <a:chOff x="0" y="0"/>
          <a:chExt cx="0" cy="0"/>
        </a:xfrm>
      </p:grpSpPr>
      <p:sp>
        <p:nvSpPr>
          <p:cNvPr id="809" name="Google Shape;809;p5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Warehouses</a:t>
            </a:r>
            <a:endParaRPr/>
          </a:p>
        </p:txBody>
      </p:sp>
      <p:sp>
        <p:nvSpPr>
          <p:cNvPr id="810" name="Google Shape;810;p5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fontScale="62500" lnSpcReduction="20000"/>
          </a:bodyPr>
          <a:lstStyle/>
          <a:p>
            <a:pPr indent="-228600" lvl="0" marL="228600" rtl="0" algn="l">
              <a:lnSpc>
                <a:spcPct val="90000"/>
              </a:lnSpc>
              <a:spcBef>
                <a:spcPts val="0"/>
              </a:spcBef>
              <a:spcAft>
                <a:spcPts val="0"/>
              </a:spcAft>
              <a:buClr>
                <a:schemeClr val="dk1"/>
              </a:buClr>
              <a:buSzPct val="100000"/>
              <a:buChar char="•"/>
            </a:pPr>
            <a:r>
              <a:rPr lang="en-GB"/>
              <a:t>Warehouses are often regarded as merely an expense item that should go. At the very least, a high turnover rate would be desired</a:t>
            </a:r>
            <a:endParaRPr/>
          </a:p>
          <a:p>
            <a:pPr indent="-228600" lvl="0" marL="228600" rtl="0" algn="l">
              <a:lnSpc>
                <a:spcPct val="90000"/>
              </a:lnSpc>
              <a:spcBef>
                <a:spcPts val="1000"/>
              </a:spcBef>
              <a:spcAft>
                <a:spcPts val="0"/>
              </a:spcAft>
              <a:buClr>
                <a:schemeClr val="dk1"/>
              </a:buClr>
              <a:buSzPct val="100000"/>
              <a:buChar char="•"/>
            </a:pPr>
            <a:r>
              <a:rPr lang="en-GB"/>
              <a:t>However, storing also has value as a steering tool, and you should strike a balance between the correct cost and controllability.</a:t>
            </a:r>
            <a:endParaRPr/>
          </a:p>
          <a:p>
            <a:pPr indent="-228600" lvl="1" marL="685800" rtl="0" algn="l">
              <a:lnSpc>
                <a:spcPct val="90000"/>
              </a:lnSpc>
              <a:spcBef>
                <a:spcPts val="500"/>
              </a:spcBef>
              <a:spcAft>
                <a:spcPts val="0"/>
              </a:spcAft>
              <a:buClr>
                <a:schemeClr val="dk1"/>
              </a:buClr>
              <a:buSzPct val="100000"/>
              <a:buChar char="•"/>
            </a:pPr>
            <a:r>
              <a:rPr lang="en-GB"/>
              <a:t>For example, if element production and assembly site were to be fully timed according to the JiT principle and fully flowing, there would be considerable risks. There may be problems in production, traffic may become congested and some parts of the chain may run idle which is expensive. On the other hand, doing too much upfront ties up a large amount of capital unnecessarily.</a:t>
            </a:r>
            <a:endParaRPr/>
          </a:p>
          <a:p>
            <a:pPr indent="-228600" lvl="0" marL="228600" rtl="0" algn="l">
              <a:lnSpc>
                <a:spcPct val="90000"/>
              </a:lnSpc>
              <a:spcBef>
                <a:spcPts val="1000"/>
              </a:spcBef>
              <a:spcAft>
                <a:spcPts val="0"/>
              </a:spcAft>
              <a:buClr>
                <a:schemeClr val="dk1"/>
              </a:buClr>
              <a:buSzPct val="100000"/>
              <a:buChar char="•"/>
            </a:pPr>
            <a:r>
              <a:rPr lang="en-GB"/>
              <a:t>As a general principle, storage should take place before the variation point. It is a good idea to store what can be used for a large number of different product variants. E.g. window glass and frame material, no ready-made windows of different sizes</a:t>
            </a:r>
            <a:endParaRPr/>
          </a:p>
          <a:p>
            <a:pPr indent="-228600" lvl="0" marL="228600" rtl="0" algn="l">
              <a:lnSpc>
                <a:spcPct val="90000"/>
              </a:lnSpc>
              <a:spcBef>
                <a:spcPts val="1000"/>
              </a:spcBef>
              <a:spcAft>
                <a:spcPts val="0"/>
              </a:spcAft>
              <a:buClr>
                <a:schemeClr val="dk1"/>
              </a:buClr>
              <a:buSzPct val="100000"/>
              <a:buChar char="•"/>
            </a:pPr>
            <a:r>
              <a:rPr lang="en-GB"/>
              <a:t>Buffering, i.e. intermediate storage, is used to balance production. This enables the smooth running of the production phase. </a:t>
            </a:r>
            <a:endParaRPr/>
          </a:p>
          <a:p>
            <a:pPr indent="-228600" lvl="1" marL="685800" rtl="0" algn="l">
              <a:lnSpc>
                <a:spcPct val="90000"/>
              </a:lnSpc>
              <a:spcBef>
                <a:spcPts val="500"/>
              </a:spcBef>
              <a:spcAft>
                <a:spcPts val="0"/>
              </a:spcAft>
              <a:buClr>
                <a:schemeClr val="dk1"/>
              </a:buClr>
              <a:buSzPct val="100000"/>
              <a:buChar char="•"/>
            </a:pPr>
            <a:r>
              <a:rPr lang="en-GB"/>
              <a:t>For example, at the installation point of the HVAC shaft, a prefabricated shaft element is waiting for the next element in preparation. Therefore, the assembly of the HVAC element is carried out slightly before the need arises.</a:t>
            </a:r>
            <a:endParaRPr/>
          </a:p>
          <a:p>
            <a:pPr indent="-228600" lvl="1" marL="685800" rtl="0" algn="l">
              <a:lnSpc>
                <a:spcPct val="90000"/>
              </a:lnSpc>
              <a:spcBef>
                <a:spcPts val="500"/>
              </a:spcBef>
              <a:spcAft>
                <a:spcPts val="0"/>
              </a:spcAft>
              <a:buClr>
                <a:schemeClr val="dk1"/>
              </a:buClr>
              <a:buSzPct val="100000"/>
              <a:buChar char="•"/>
            </a:pPr>
            <a:r>
              <a:rPr lang="en-GB"/>
              <a:t>In general, it is a good idea to pay attention to bottlenecks so that the intermediate storage is not unnecessary.</a:t>
            </a:r>
            <a:endParaRPr/>
          </a:p>
          <a:p>
            <a:pPr indent="-228600" lvl="0" marL="228600" rtl="0" algn="l">
              <a:lnSpc>
                <a:spcPct val="90000"/>
              </a:lnSpc>
              <a:spcBef>
                <a:spcPts val="1000"/>
              </a:spcBef>
              <a:spcAft>
                <a:spcPts val="0"/>
              </a:spcAft>
              <a:buClr>
                <a:schemeClr val="dk1"/>
              </a:buClr>
              <a:buSzPct val="100000"/>
              <a:buChar char="•"/>
            </a:pPr>
            <a:r>
              <a:rPr lang="en-GB"/>
              <a:t>Outputs from other process stages can also be stored such as plans, contracts for future sites or completed procurement contracts. These also have a warehouse value.</a:t>
            </a:r>
            <a:endParaRPr/>
          </a:p>
        </p:txBody>
      </p:sp>
      <p:sp>
        <p:nvSpPr>
          <p:cNvPr id="811" name="Google Shape;811;p59"/>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Construction economy and project management – Industrial prefabrication</a:t>
            </a:r>
            <a:endParaRPr/>
          </a:p>
        </p:txBody>
      </p:sp>
      <p:sp>
        <p:nvSpPr>
          <p:cNvPr id="812" name="Google Shape;812;p59"/>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Contents</a:t>
            </a:r>
            <a:endParaRPr/>
          </a:p>
        </p:txBody>
      </p:sp>
      <p:sp>
        <p:nvSpPr>
          <p:cNvPr id="162" name="Google Shape;162;p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90000"/>
              </a:lnSpc>
              <a:spcBef>
                <a:spcPts val="0"/>
              </a:spcBef>
              <a:spcAft>
                <a:spcPts val="0"/>
              </a:spcAft>
              <a:buClr>
                <a:schemeClr val="dk1"/>
              </a:buClr>
              <a:buSzPts val="2800"/>
              <a:buChar char="•"/>
            </a:pPr>
            <a:r>
              <a:rPr lang="en-GB"/>
              <a:t>Contents </a:t>
            </a:r>
            <a:endParaRPr/>
          </a:p>
          <a:p>
            <a:pPr indent="-228600" lvl="1" marL="685800" rtl="0" algn="l">
              <a:lnSpc>
                <a:spcPct val="90000"/>
              </a:lnSpc>
              <a:spcBef>
                <a:spcPts val="500"/>
              </a:spcBef>
              <a:spcAft>
                <a:spcPts val="0"/>
              </a:spcAft>
              <a:buClr>
                <a:schemeClr val="dk1"/>
              </a:buClr>
              <a:buSzPts val="2400"/>
              <a:buChar char="•"/>
            </a:pPr>
            <a:r>
              <a:rPr lang="en-GB"/>
              <a:t>Five lectures</a:t>
            </a:r>
            <a:endParaRPr/>
          </a:p>
          <a:p>
            <a:pPr indent="-228600" lvl="1" marL="685800" rtl="0" algn="l">
              <a:lnSpc>
                <a:spcPct val="90000"/>
              </a:lnSpc>
              <a:spcBef>
                <a:spcPts val="500"/>
              </a:spcBef>
              <a:spcAft>
                <a:spcPts val="0"/>
              </a:spcAft>
              <a:buClr>
                <a:schemeClr val="dk1"/>
              </a:buClr>
              <a:buSzPts val="2400"/>
              <a:buChar char="•"/>
            </a:pPr>
            <a:r>
              <a:rPr lang="en-GB"/>
              <a:t>Five weekly exercises</a:t>
            </a:r>
            <a:endParaRPr/>
          </a:p>
          <a:p>
            <a:pPr indent="-228600" lvl="1" marL="685800" rtl="0" algn="l">
              <a:lnSpc>
                <a:spcPct val="90000"/>
              </a:lnSpc>
              <a:spcBef>
                <a:spcPts val="500"/>
              </a:spcBef>
              <a:spcAft>
                <a:spcPts val="0"/>
              </a:spcAft>
              <a:buClr>
                <a:schemeClr val="dk1"/>
              </a:buClr>
              <a:buSzPts val="2400"/>
              <a:buChar char="•"/>
            </a:pPr>
            <a:r>
              <a:rPr lang="en-GB"/>
              <a:t>Course project</a:t>
            </a:r>
            <a:endParaRPr/>
          </a:p>
          <a:p>
            <a:pPr indent="-228600" lvl="2" marL="1143000" rtl="0" algn="l">
              <a:lnSpc>
                <a:spcPct val="90000"/>
              </a:lnSpc>
              <a:spcBef>
                <a:spcPts val="500"/>
              </a:spcBef>
              <a:spcAft>
                <a:spcPts val="0"/>
              </a:spcAft>
              <a:buClr>
                <a:schemeClr val="dk1"/>
              </a:buClr>
              <a:buSzPts val="2000"/>
              <a:buChar char="•"/>
            </a:pPr>
            <a:r>
              <a:rPr lang="en-GB"/>
              <a:t>Practising preparing a project plan for a block of flats construction project</a:t>
            </a:r>
            <a:endParaRPr/>
          </a:p>
          <a:p>
            <a:pPr indent="-228600" lvl="1" marL="685800" rtl="0" algn="l">
              <a:lnSpc>
                <a:spcPct val="90000"/>
              </a:lnSpc>
              <a:spcBef>
                <a:spcPts val="500"/>
              </a:spcBef>
              <a:spcAft>
                <a:spcPts val="0"/>
              </a:spcAft>
              <a:buClr>
                <a:schemeClr val="dk1"/>
              </a:buClr>
              <a:buSzPts val="2400"/>
              <a:buChar char="•"/>
            </a:pPr>
            <a:r>
              <a:rPr lang="en-GB"/>
              <a:t>The course materials focus on the special features of wood construction – not all terms and basic concepts are extensively discussed in these materials </a:t>
            </a:r>
            <a:endParaRPr/>
          </a:p>
          <a:p>
            <a:pPr indent="-228600" lvl="1" marL="685800" rtl="0" algn="l">
              <a:lnSpc>
                <a:spcPct val="90000"/>
              </a:lnSpc>
              <a:spcBef>
                <a:spcPts val="500"/>
              </a:spcBef>
              <a:spcAft>
                <a:spcPts val="0"/>
              </a:spcAft>
              <a:buClr>
                <a:schemeClr val="dk1"/>
              </a:buClr>
              <a:buSzPts val="2400"/>
              <a:buChar char="•"/>
            </a:pPr>
            <a:r>
              <a:rPr lang="en-GB"/>
              <a:t>The course materials use as examples two wooden blocks of flats implemented by TOAS Sr: the TOAS Kauppi and the TOAS Lumipuu. You can visit the project sites at: </a:t>
            </a:r>
            <a:endParaRPr/>
          </a:p>
          <a:p>
            <a:pPr indent="0" lvl="1" marL="457200" rtl="0" algn="l">
              <a:lnSpc>
                <a:spcPct val="90000"/>
              </a:lnSpc>
              <a:spcBef>
                <a:spcPts val="500"/>
              </a:spcBef>
              <a:spcAft>
                <a:spcPts val="0"/>
              </a:spcAft>
              <a:buClr>
                <a:schemeClr val="dk1"/>
              </a:buClr>
              <a:buSzPts val="2400"/>
              <a:buNone/>
            </a:pPr>
            <a:r>
              <a:rPr lang="en-GB"/>
              <a:t>	- Toas Kauppi, Kuntokatu 11 a, FI-33520 Tampere, FINLAND</a:t>
            </a:r>
            <a:endParaRPr/>
          </a:p>
          <a:p>
            <a:pPr indent="0" lvl="1" marL="457200" rtl="0" algn="l">
              <a:lnSpc>
                <a:spcPct val="90000"/>
              </a:lnSpc>
              <a:spcBef>
                <a:spcPts val="500"/>
              </a:spcBef>
              <a:spcAft>
                <a:spcPts val="0"/>
              </a:spcAft>
              <a:buClr>
                <a:schemeClr val="dk1"/>
              </a:buClr>
              <a:buSzPts val="2400"/>
              <a:buNone/>
            </a:pPr>
            <a:r>
              <a:rPr lang="en-GB"/>
              <a:t>	- Toas Lumipuu, Makkarajärvenkatu 74, FI-33720 Tampere, FINLAND</a:t>
            </a:r>
            <a:endParaRPr/>
          </a:p>
        </p:txBody>
      </p:sp>
      <p:sp>
        <p:nvSpPr>
          <p:cNvPr id="163" name="Google Shape;163;p6"/>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lt1"/>
              </a:buClr>
              <a:buSzPts val="1400"/>
              <a:buFont typeface="Calibri"/>
              <a:buNone/>
            </a:pPr>
            <a:fld id="{00000000-1234-1234-1234-123412341234}" type="slidenum">
              <a:rPr b="0" i="0" lang="en-GB" sz="1400" u="none" cap="none" strike="noStrike">
                <a:solidFill>
                  <a:schemeClr val="lt1"/>
                </a:solidFill>
                <a:latin typeface="Calibri"/>
                <a:ea typeface="Calibri"/>
                <a:cs typeface="Calibri"/>
                <a:sym typeface="Calibri"/>
              </a:rPr>
              <a:t>‹#›</a:t>
            </a:fld>
            <a:endParaRPr b="0" i="0" sz="1400" u="none" cap="none" strike="noStrike">
              <a:solidFill>
                <a:schemeClr val="lt1"/>
              </a:solidFill>
              <a:latin typeface="Calibri"/>
              <a:ea typeface="Calibri"/>
              <a:cs typeface="Calibri"/>
              <a:sym typeface="Calibri"/>
            </a:endParaRPr>
          </a:p>
        </p:txBody>
      </p:sp>
      <p:sp>
        <p:nvSpPr>
          <p:cNvPr id="164" name="Google Shape;164;p6"/>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Construction economy and project management</a:t>
            </a:r>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6" name="Shape 816"/>
        <p:cNvGrpSpPr/>
        <p:nvPr/>
      </p:nvGrpSpPr>
      <p:grpSpPr>
        <a:xfrm>
          <a:off x="0" y="0"/>
          <a:ext cx="0" cy="0"/>
          <a:chOff x="0" y="0"/>
          <a:chExt cx="0" cy="0"/>
        </a:xfrm>
      </p:grpSpPr>
      <p:sp>
        <p:nvSpPr>
          <p:cNvPr id="817" name="Google Shape;817;p60"/>
          <p:cNvSpPr txBox="1"/>
          <p:nvPr>
            <p:ph type="title"/>
          </p:nvPr>
        </p:nvSpPr>
        <p:spPr>
          <a:xfrm>
            <a:off x="325289" y="2672413"/>
            <a:ext cx="11553959" cy="1255532"/>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4400"/>
              <a:buFont typeface="Calibri"/>
              <a:buNone/>
            </a:pPr>
            <a:r>
              <a:rPr lang="en-GB"/>
              <a:t>Site operations as part of industrial manufacturing</a:t>
            </a:r>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1" name="Shape 821"/>
        <p:cNvGrpSpPr/>
        <p:nvPr/>
      </p:nvGrpSpPr>
      <p:grpSpPr>
        <a:xfrm>
          <a:off x="0" y="0"/>
          <a:ext cx="0" cy="0"/>
          <a:chOff x="0" y="0"/>
          <a:chExt cx="0" cy="0"/>
        </a:xfrm>
      </p:grpSpPr>
      <p:sp>
        <p:nvSpPr>
          <p:cNvPr id="822" name="Google Shape;822;p6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000"/>
              <a:buFont typeface="Calibri"/>
              <a:buNone/>
            </a:pPr>
            <a:r>
              <a:rPr lang="en-GB" sz="4000"/>
              <a:t>Optimisation of the site and factory as a whole</a:t>
            </a:r>
            <a:endParaRPr/>
          </a:p>
        </p:txBody>
      </p:sp>
      <p:sp>
        <p:nvSpPr>
          <p:cNvPr id="823" name="Google Shape;823;p6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90000"/>
              </a:lnSpc>
              <a:spcBef>
                <a:spcPts val="0"/>
              </a:spcBef>
              <a:spcAft>
                <a:spcPts val="0"/>
              </a:spcAft>
              <a:buClr>
                <a:schemeClr val="dk1"/>
              </a:buClr>
              <a:buSzPts val="2200"/>
              <a:buChar char="•"/>
            </a:pPr>
            <a:r>
              <a:rPr lang="en-GB" sz="2200"/>
              <a:t>Practical matters concerning the site were extensively discussed in “tPUUr TP 8 Installation and construction site operations”. </a:t>
            </a:r>
            <a:endParaRPr/>
          </a:p>
          <a:p>
            <a:pPr indent="-228600" lvl="0" marL="228600" rtl="0" algn="l">
              <a:lnSpc>
                <a:spcPct val="90000"/>
              </a:lnSpc>
              <a:spcBef>
                <a:spcPts val="1000"/>
              </a:spcBef>
              <a:spcAft>
                <a:spcPts val="0"/>
              </a:spcAft>
              <a:buClr>
                <a:schemeClr val="dk1"/>
              </a:buClr>
              <a:buSzPts val="2200"/>
              <a:buChar char="•"/>
            </a:pPr>
            <a:r>
              <a:rPr lang="en-GB" sz="2200"/>
              <a:t>The customer buys an apartment block, not box unit elements or the main contract for the site</a:t>
            </a:r>
            <a:endParaRPr/>
          </a:p>
          <a:p>
            <a:pPr indent="-228600" lvl="1" marL="685800" rtl="0" algn="l">
              <a:lnSpc>
                <a:spcPct val="90000"/>
              </a:lnSpc>
              <a:spcBef>
                <a:spcPts val="500"/>
              </a:spcBef>
              <a:spcAft>
                <a:spcPts val="0"/>
              </a:spcAft>
              <a:buClr>
                <a:schemeClr val="dk1"/>
              </a:buClr>
              <a:buSzPts val="1900"/>
              <a:buChar char="•"/>
            </a:pPr>
            <a:r>
              <a:rPr lang="en-GB" sz="1900"/>
              <a:t>Avoid partial optimisation and factory optimisation only</a:t>
            </a:r>
            <a:endParaRPr/>
          </a:p>
          <a:p>
            <a:pPr indent="-228600" lvl="1" marL="685800" rtl="0" algn="l">
              <a:lnSpc>
                <a:spcPct val="90000"/>
              </a:lnSpc>
              <a:spcBef>
                <a:spcPts val="500"/>
              </a:spcBef>
              <a:spcAft>
                <a:spcPts val="0"/>
              </a:spcAft>
              <a:buClr>
                <a:schemeClr val="dk1"/>
              </a:buClr>
              <a:buSzPts val="1900"/>
              <a:buChar char="•"/>
            </a:pPr>
            <a:r>
              <a:rPr lang="en-GB" sz="1900"/>
              <a:t>Sometimes, completing a certain job at the factory can make sense from the perspective of the whole, even if it is not the cheapest option for the factory</a:t>
            </a:r>
            <a:endParaRPr/>
          </a:p>
          <a:p>
            <a:pPr indent="-228600" lvl="1" marL="685800" rtl="0" algn="l">
              <a:lnSpc>
                <a:spcPct val="90000"/>
              </a:lnSpc>
              <a:spcBef>
                <a:spcPts val="500"/>
              </a:spcBef>
              <a:spcAft>
                <a:spcPts val="0"/>
              </a:spcAft>
              <a:buClr>
                <a:schemeClr val="dk1"/>
              </a:buClr>
              <a:buSzPts val="1900"/>
              <a:buChar char="•"/>
            </a:pPr>
            <a:r>
              <a:rPr lang="en-GB" sz="1900"/>
              <a:t>As a rule, the work carried out at the factory is significantly more efficient than the work carried out on site, and thus it is worth transferring the work to the factory in general, however,</a:t>
            </a:r>
            <a:endParaRPr/>
          </a:p>
          <a:p>
            <a:pPr indent="-228600" lvl="2" marL="1143000" rtl="0" algn="l">
              <a:lnSpc>
                <a:spcPct val="90000"/>
              </a:lnSpc>
              <a:spcBef>
                <a:spcPts val="500"/>
              </a:spcBef>
              <a:spcAft>
                <a:spcPts val="0"/>
              </a:spcAft>
              <a:buClr>
                <a:schemeClr val="dk1"/>
              </a:buClr>
              <a:buSzPts val="1700"/>
              <a:buChar char="•"/>
            </a:pPr>
            <a:r>
              <a:rPr lang="en-GB" sz="1700"/>
              <a:t>only partially transferred work can be ineffective. If the work phase cannot be completely removed from the site, the overall efficiency increase and cost savings may not be achieved</a:t>
            </a:r>
            <a:endParaRPr/>
          </a:p>
          <a:p>
            <a:pPr indent="-228600" lvl="2" marL="1143000" rtl="0" algn="l">
              <a:lnSpc>
                <a:spcPct val="90000"/>
              </a:lnSpc>
              <a:spcBef>
                <a:spcPts val="500"/>
              </a:spcBef>
              <a:spcAft>
                <a:spcPts val="0"/>
              </a:spcAft>
              <a:buClr>
                <a:schemeClr val="dk1"/>
              </a:buClr>
              <a:buSzPts val="1700"/>
              <a:buChar char="•"/>
            </a:pPr>
            <a:r>
              <a:rPr lang="en-GB" sz="1700"/>
              <a:t>Requires system-level planning and standardisation: not only feasibility but also impact on the stability and architecture of the entire structure</a:t>
            </a:r>
            <a:endParaRPr/>
          </a:p>
          <a:p>
            <a:pPr indent="-228600" lvl="2" marL="1143000" rtl="0" algn="l">
              <a:lnSpc>
                <a:spcPct val="90000"/>
              </a:lnSpc>
              <a:spcBef>
                <a:spcPts val="500"/>
              </a:spcBef>
              <a:spcAft>
                <a:spcPts val="0"/>
              </a:spcAft>
              <a:buClr>
                <a:schemeClr val="dk1"/>
              </a:buClr>
              <a:buSzPts val="1700"/>
              <a:buChar char="•"/>
            </a:pPr>
            <a:r>
              <a:rPr lang="en-GB" sz="1700"/>
              <a:t>The amount of work to be transferred to the factory must be reviewed with the factory (production balancing!), because the factories have a certain number of workstations and resources. New solutions must be planned, as underlined in this presentation, before they are brought into production.</a:t>
            </a:r>
            <a:endParaRPr/>
          </a:p>
          <a:p>
            <a:pPr indent="-101600" lvl="2" marL="1143000" rtl="0" algn="l">
              <a:lnSpc>
                <a:spcPct val="90000"/>
              </a:lnSpc>
              <a:spcBef>
                <a:spcPts val="500"/>
              </a:spcBef>
              <a:spcAft>
                <a:spcPts val="0"/>
              </a:spcAft>
              <a:buClr>
                <a:schemeClr val="dk1"/>
              </a:buClr>
              <a:buSzPts val="2000"/>
              <a:buNone/>
            </a:pPr>
            <a:r>
              <a:t/>
            </a:r>
            <a:endParaRPr/>
          </a:p>
          <a:p>
            <a:pPr indent="-50800" lvl="0" marL="228600" rtl="0" algn="l">
              <a:lnSpc>
                <a:spcPct val="90000"/>
              </a:lnSpc>
              <a:spcBef>
                <a:spcPts val="1000"/>
              </a:spcBef>
              <a:spcAft>
                <a:spcPts val="0"/>
              </a:spcAft>
              <a:buClr>
                <a:schemeClr val="dk1"/>
              </a:buClr>
              <a:buSzPts val="2800"/>
              <a:buNone/>
            </a:pPr>
            <a:r>
              <a:t/>
            </a:r>
            <a:endParaRPr/>
          </a:p>
        </p:txBody>
      </p:sp>
      <p:sp>
        <p:nvSpPr>
          <p:cNvPr id="824" name="Google Shape;824;p61"/>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GB"/>
              <a:t>‹#›</a:t>
            </a:fld>
            <a:endParaRPr/>
          </a:p>
        </p:txBody>
      </p:sp>
      <p:sp>
        <p:nvSpPr>
          <p:cNvPr id="825" name="Google Shape;825;p61"/>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Construction economy and project management – Industrial prefabrication</a:t>
            </a:r>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9" name="Shape 829"/>
        <p:cNvGrpSpPr/>
        <p:nvPr/>
      </p:nvGrpSpPr>
      <p:grpSpPr>
        <a:xfrm>
          <a:off x="0" y="0"/>
          <a:ext cx="0" cy="0"/>
          <a:chOff x="0" y="0"/>
          <a:chExt cx="0" cy="0"/>
        </a:xfrm>
      </p:grpSpPr>
      <p:sp>
        <p:nvSpPr>
          <p:cNvPr id="830" name="Google Shape;830;p6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Site optimisation, installation example</a:t>
            </a:r>
            <a:endParaRPr/>
          </a:p>
        </p:txBody>
      </p:sp>
      <p:sp>
        <p:nvSpPr>
          <p:cNvPr id="831" name="Google Shape;831;p62"/>
          <p:cNvSpPr txBox="1"/>
          <p:nvPr>
            <p:ph idx="1" type="body"/>
          </p:nvPr>
        </p:nvSpPr>
        <p:spPr>
          <a:xfrm>
            <a:off x="838200" y="1825625"/>
            <a:ext cx="6884963" cy="4351338"/>
          </a:xfrm>
          <a:prstGeom prst="rect">
            <a:avLst/>
          </a:prstGeom>
          <a:noFill/>
          <a:ln>
            <a:noFill/>
          </a:ln>
        </p:spPr>
        <p:txBody>
          <a:bodyPr anchorCtr="0" anchor="t" bIns="45700" lIns="91425" spcFirstLastPara="1" rIns="91425" wrap="square" tIns="45700">
            <a:normAutofit fontScale="77500" lnSpcReduction="20000"/>
          </a:bodyPr>
          <a:lstStyle/>
          <a:p>
            <a:pPr indent="-228631" lvl="0" marL="228600" rtl="0" algn="l">
              <a:lnSpc>
                <a:spcPct val="90000"/>
              </a:lnSpc>
              <a:spcBef>
                <a:spcPts val="0"/>
              </a:spcBef>
              <a:spcAft>
                <a:spcPts val="0"/>
              </a:spcAft>
              <a:buClr>
                <a:schemeClr val="dk1"/>
              </a:buClr>
              <a:buSzPct val="100000"/>
              <a:buChar char="•"/>
            </a:pPr>
            <a:r>
              <a:rPr lang="en-GB" sz="2100"/>
              <a:t>The principles presented in this presentation can also be utilised as such in the development of the site</a:t>
            </a:r>
            <a:endParaRPr/>
          </a:p>
          <a:p>
            <a:pPr indent="-228631" lvl="1" marL="685800" rtl="0" algn="l">
              <a:lnSpc>
                <a:spcPct val="90000"/>
              </a:lnSpc>
              <a:spcBef>
                <a:spcPts val="500"/>
              </a:spcBef>
              <a:spcAft>
                <a:spcPts val="0"/>
              </a:spcAft>
              <a:buClr>
                <a:schemeClr val="dk1"/>
              </a:buClr>
              <a:buSzPct val="100000"/>
              <a:buChar char="•"/>
            </a:pPr>
            <a:r>
              <a:rPr lang="en-GB" sz="2100"/>
              <a:t>In practice, there is a common basis for takt production and the measures discussed in this presentation. For example, the site can aim for a 4-hour takt time, i.e. morning and afternoon work.</a:t>
            </a:r>
            <a:endParaRPr/>
          </a:p>
          <a:p>
            <a:pPr indent="-228631" lvl="0" marL="228600" rtl="0" algn="l">
              <a:lnSpc>
                <a:spcPct val="90000"/>
              </a:lnSpc>
              <a:spcBef>
                <a:spcPts val="1000"/>
              </a:spcBef>
              <a:spcAft>
                <a:spcPts val="0"/>
              </a:spcAft>
              <a:buClr>
                <a:schemeClr val="dk1"/>
              </a:buClr>
              <a:buSzPct val="100000"/>
              <a:buChar char="•"/>
            </a:pPr>
            <a:r>
              <a:rPr lang="en-GB" sz="2100"/>
              <a:t>Example of making installation work more efficient in the productivity leap project:</a:t>
            </a:r>
            <a:endParaRPr/>
          </a:p>
          <a:p>
            <a:pPr indent="-228631" lvl="1" marL="685800" rtl="0" algn="l">
              <a:lnSpc>
                <a:spcPct val="90000"/>
              </a:lnSpc>
              <a:spcBef>
                <a:spcPts val="500"/>
              </a:spcBef>
              <a:spcAft>
                <a:spcPts val="0"/>
              </a:spcAft>
              <a:buClr>
                <a:schemeClr val="dk1"/>
              </a:buClr>
              <a:buSzPct val="100000"/>
              <a:buChar char="•"/>
            </a:pPr>
            <a:r>
              <a:rPr lang="en-GB" sz="2100"/>
              <a:t>A lot of extra work was done in the installation of the elements at the research sites (waste)</a:t>
            </a:r>
            <a:endParaRPr/>
          </a:p>
          <a:p>
            <a:pPr indent="-228631" lvl="2" marL="1143000" rtl="0" algn="l">
              <a:lnSpc>
                <a:spcPct val="90000"/>
              </a:lnSpc>
              <a:spcBef>
                <a:spcPts val="500"/>
              </a:spcBef>
              <a:spcAft>
                <a:spcPts val="0"/>
              </a:spcAft>
              <a:buClr>
                <a:schemeClr val="dk1"/>
              </a:buClr>
              <a:buSzPct val="100000"/>
              <a:buChar char="•"/>
            </a:pPr>
            <a:r>
              <a:rPr lang="en-GB" sz="2100"/>
              <a:t>Balancing lifting straps several times for the same element, retrieving fasteners during installation</a:t>
            </a:r>
            <a:endParaRPr/>
          </a:p>
          <a:p>
            <a:pPr indent="-228631" lvl="1" marL="685800" rtl="0" algn="l">
              <a:lnSpc>
                <a:spcPct val="90000"/>
              </a:lnSpc>
              <a:spcBef>
                <a:spcPts val="500"/>
              </a:spcBef>
              <a:spcAft>
                <a:spcPts val="0"/>
              </a:spcAft>
              <a:buClr>
                <a:schemeClr val="dk1"/>
              </a:buClr>
              <a:buSzPct val="100000"/>
              <a:buChar char="•"/>
            </a:pPr>
            <a:r>
              <a:rPr lang="en-GB" sz="2100"/>
              <a:t>Removing planning errors</a:t>
            </a:r>
            <a:endParaRPr/>
          </a:p>
          <a:p>
            <a:pPr indent="-228631" lvl="2" marL="1143000" rtl="0" algn="l">
              <a:lnSpc>
                <a:spcPct val="90000"/>
              </a:lnSpc>
              <a:spcBef>
                <a:spcPts val="500"/>
              </a:spcBef>
              <a:spcAft>
                <a:spcPts val="0"/>
              </a:spcAft>
              <a:buClr>
                <a:schemeClr val="dk1"/>
              </a:buClr>
              <a:buSzPct val="100000"/>
              <a:buChar char="•"/>
            </a:pPr>
            <a:r>
              <a:rPr lang="en-GB" sz="2100"/>
              <a:t>For example, expanding the element floor heating route to continue the installation</a:t>
            </a:r>
            <a:endParaRPr/>
          </a:p>
          <a:p>
            <a:pPr indent="-228631" lvl="1" marL="685800" rtl="0" algn="l">
              <a:lnSpc>
                <a:spcPct val="90000"/>
              </a:lnSpc>
              <a:spcBef>
                <a:spcPts val="500"/>
              </a:spcBef>
              <a:spcAft>
                <a:spcPts val="0"/>
              </a:spcAft>
              <a:buClr>
                <a:schemeClr val="dk1"/>
              </a:buClr>
              <a:buSzPct val="100000"/>
              <a:buChar char="•"/>
            </a:pPr>
            <a:r>
              <a:rPr lang="en-GB" sz="2100"/>
              <a:t>Improved standard solutions to facilitate installation</a:t>
            </a:r>
            <a:endParaRPr/>
          </a:p>
          <a:p>
            <a:pPr indent="-228631" lvl="2" marL="1143000" rtl="0" algn="l">
              <a:lnSpc>
                <a:spcPct val="90000"/>
              </a:lnSpc>
              <a:spcBef>
                <a:spcPts val="500"/>
              </a:spcBef>
              <a:spcAft>
                <a:spcPts val="0"/>
              </a:spcAft>
              <a:buClr>
                <a:schemeClr val="dk1"/>
              </a:buClr>
              <a:buSzPct val="100000"/>
              <a:buChar char="•"/>
            </a:pPr>
            <a:r>
              <a:rPr lang="en-GB" sz="2100"/>
              <a:t>E.g. balanced lifting points in design</a:t>
            </a:r>
            <a:endParaRPr/>
          </a:p>
          <a:p>
            <a:pPr indent="-228631" lvl="2" marL="1143000" rtl="0" algn="l">
              <a:lnSpc>
                <a:spcPct val="90000"/>
              </a:lnSpc>
              <a:spcBef>
                <a:spcPts val="500"/>
              </a:spcBef>
              <a:spcAft>
                <a:spcPts val="0"/>
              </a:spcAft>
              <a:buClr>
                <a:schemeClr val="dk1"/>
              </a:buClr>
              <a:buSzPct val="100000"/>
              <a:buChar char="•"/>
            </a:pPr>
            <a:r>
              <a:rPr lang="en-GB" sz="2100"/>
              <a:t>No need to climb on the unit box roof during installation</a:t>
            </a:r>
            <a:endParaRPr/>
          </a:p>
          <a:p>
            <a:pPr indent="-228631" lvl="0" marL="228600" rtl="0" algn="l">
              <a:lnSpc>
                <a:spcPct val="90000"/>
              </a:lnSpc>
              <a:spcBef>
                <a:spcPts val="1000"/>
              </a:spcBef>
              <a:spcAft>
                <a:spcPts val="0"/>
              </a:spcAft>
              <a:buClr>
                <a:schemeClr val="dk1"/>
              </a:buClr>
              <a:buSzPct val="100000"/>
              <a:buChar char="•"/>
            </a:pPr>
            <a:r>
              <a:rPr lang="en-GB" sz="2100"/>
              <a:t>Without investments, the study achieved 67 per cent productivity growth in installation </a:t>
            </a:r>
            <a:endParaRPr/>
          </a:p>
          <a:p>
            <a:pPr indent="-130175" lvl="2" marL="1143000" rtl="0" algn="l">
              <a:lnSpc>
                <a:spcPct val="90000"/>
              </a:lnSpc>
              <a:spcBef>
                <a:spcPts val="500"/>
              </a:spcBef>
              <a:spcAft>
                <a:spcPts val="0"/>
              </a:spcAft>
              <a:buClr>
                <a:schemeClr val="dk1"/>
              </a:buClr>
              <a:buSzPct val="100000"/>
              <a:buNone/>
            </a:pPr>
            <a:r>
              <a:t/>
            </a:r>
            <a:endParaRPr/>
          </a:p>
          <a:p>
            <a:pPr indent="-90804" lvl="0" marL="228600" rtl="0" algn="l">
              <a:lnSpc>
                <a:spcPct val="90000"/>
              </a:lnSpc>
              <a:spcBef>
                <a:spcPts val="1000"/>
              </a:spcBef>
              <a:spcAft>
                <a:spcPts val="0"/>
              </a:spcAft>
              <a:buClr>
                <a:schemeClr val="dk1"/>
              </a:buClr>
              <a:buSzPct val="100000"/>
              <a:buNone/>
            </a:pPr>
            <a:r>
              <a:t/>
            </a:r>
            <a:endParaRPr/>
          </a:p>
        </p:txBody>
      </p:sp>
      <p:sp>
        <p:nvSpPr>
          <p:cNvPr id="832" name="Google Shape;832;p62"/>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GB"/>
              <a:t>‹#›</a:t>
            </a:fld>
            <a:endParaRPr/>
          </a:p>
        </p:txBody>
      </p:sp>
      <p:sp>
        <p:nvSpPr>
          <p:cNvPr id="833" name="Google Shape;833;p62"/>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Construction economy and project management – Industrial prefabrication</a:t>
            </a:r>
            <a:endParaRPr/>
          </a:p>
        </p:txBody>
      </p:sp>
      <p:pic>
        <p:nvPicPr>
          <p:cNvPr descr="A picture containing indoor&#10;&#10;Description automatically generated" id="834" name="Google Shape;834;p62"/>
          <p:cNvPicPr preferRelativeResize="0"/>
          <p:nvPr/>
        </p:nvPicPr>
        <p:blipFill rotWithShape="1">
          <a:blip r:embed="rId3">
            <a:alphaModFix/>
          </a:blip>
          <a:srcRect b="12833" l="32713" r="22169" t="19363"/>
          <a:stretch/>
        </p:blipFill>
        <p:spPr>
          <a:xfrm rot="5400000">
            <a:off x="8014055" y="1464074"/>
            <a:ext cx="3564573" cy="4017801"/>
          </a:xfrm>
          <a:prstGeom prst="rect">
            <a:avLst/>
          </a:prstGeom>
          <a:noFill/>
          <a:ln>
            <a:noFill/>
          </a:ln>
        </p:spPr>
      </p:pic>
      <p:sp>
        <p:nvSpPr>
          <p:cNvPr id="835" name="Google Shape;835;p62"/>
          <p:cNvSpPr txBox="1"/>
          <p:nvPr/>
        </p:nvSpPr>
        <p:spPr>
          <a:xfrm>
            <a:off x="8839840" y="5255261"/>
            <a:ext cx="3043975" cy="307777"/>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GB" sz="1400">
                <a:solidFill>
                  <a:schemeClr val="dk1"/>
                </a:solidFill>
                <a:latin typeface="Calibri"/>
                <a:ea typeface="Calibri"/>
                <a:cs typeface="Calibri"/>
                <a:sym typeface="Calibri"/>
              </a:rPr>
              <a:t>Balancing the element on site</a:t>
            </a:r>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9" name="Shape 839"/>
        <p:cNvGrpSpPr/>
        <p:nvPr/>
      </p:nvGrpSpPr>
      <p:grpSpPr>
        <a:xfrm>
          <a:off x="0" y="0"/>
          <a:ext cx="0" cy="0"/>
          <a:chOff x="0" y="0"/>
          <a:chExt cx="0" cy="0"/>
        </a:xfrm>
      </p:grpSpPr>
      <p:sp>
        <p:nvSpPr>
          <p:cNvPr id="840" name="Google Shape;840;p6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Site optimisation, 2</a:t>
            </a:r>
            <a:endParaRPr/>
          </a:p>
        </p:txBody>
      </p:sp>
      <p:sp>
        <p:nvSpPr>
          <p:cNvPr id="841" name="Google Shape;841;p63"/>
          <p:cNvSpPr txBox="1"/>
          <p:nvPr>
            <p:ph idx="1" type="body"/>
          </p:nvPr>
        </p:nvSpPr>
        <p:spPr>
          <a:xfrm>
            <a:off x="838200" y="1825625"/>
            <a:ext cx="7460152" cy="4351338"/>
          </a:xfrm>
          <a:prstGeom prst="rect">
            <a:avLst/>
          </a:prstGeom>
          <a:noFill/>
          <a:ln>
            <a:noFill/>
          </a:ln>
        </p:spPr>
        <p:txBody>
          <a:bodyPr anchorCtr="0" anchor="t" bIns="45700" lIns="91425" spcFirstLastPara="1" rIns="91425" wrap="square" tIns="45700">
            <a:normAutofit fontScale="92500" lnSpcReduction="10000"/>
          </a:bodyPr>
          <a:lstStyle/>
          <a:p>
            <a:pPr indent="-228600" lvl="0" marL="228600" rtl="0" algn="l">
              <a:lnSpc>
                <a:spcPct val="90000"/>
              </a:lnSpc>
              <a:spcBef>
                <a:spcPts val="0"/>
              </a:spcBef>
              <a:spcAft>
                <a:spcPts val="0"/>
              </a:spcAft>
              <a:buClr>
                <a:schemeClr val="dk1"/>
              </a:buClr>
              <a:buSzPct val="100000"/>
              <a:buChar char="•"/>
            </a:pPr>
            <a:r>
              <a:rPr lang="en-GB" sz="2400"/>
              <a:t>The greatest impacts can be achieved by eliminating time-dependent work phases and shortening the entire construction time at the construction site</a:t>
            </a:r>
            <a:endParaRPr/>
          </a:p>
          <a:p>
            <a:pPr indent="-228600" lvl="1" marL="685800" rtl="0" algn="l">
              <a:lnSpc>
                <a:spcPct val="90000"/>
              </a:lnSpc>
              <a:spcBef>
                <a:spcPts val="500"/>
              </a:spcBef>
              <a:spcAft>
                <a:spcPts val="0"/>
              </a:spcAft>
              <a:buClr>
                <a:schemeClr val="dk1"/>
              </a:buClr>
              <a:buSzPct val="100000"/>
              <a:buChar char="•"/>
            </a:pPr>
            <a:r>
              <a:rPr lang="en-GB" sz="2000"/>
              <a:t>The amount of costs directly related to running a fixed site decreases as the site time decreases</a:t>
            </a:r>
            <a:endParaRPr/>
          </a:p>
          <a:p>
            <a:pPr indent="-228600" lvl="1" marL="685800" rtl="0" algn="l">
              <a:lnSpc>
                <a:spcPct val="90000"/>
              </a:lnSpc>
              <a:spcBef>
                <a:spcPts val="500"/>
              </a:spcBef>
              <a:spcAft>
                <a:spcPts val="0"/>
              </a:spcAft>
              <a:buClr>
                <a:schemeClr val="dk1"/>
              </a:buClr>
              <a:buSzPct val="100000"/>
              <a:buChar char="•"/>
            </a:pPr>
            <a:r>
              <a:rPr lang="en-GB" sz="2000"/>
              <a:t>The cash flow (rental/sales) of the object can be started earlier and the object starts producing faster</a:t>
            </a:r>
            <a:endParaRPr/>
          </a:p>
          <a:p>
            <a:pPr indent="-228600" lvl="0" marL="228600" rtl="0" algn="l">
              <a:lnSpc>
                <a:spcPct val="90000"/>
              </a:lnSpc>
              <a:spcBef>
                <a:spcPts val="1000"/>
              </a:spcBef>
              <a:spcAft>
                <a:spcPts val="0"/>
              </a:spcAft>
              <a:buClr>
                <a:schemeClr val="dk1"/>
              </a:buClr>
              <a:buSzPct val="100000"/>
              <a:buChar char="•"/>
            </a:pPr>
            <a:r>
              <a:rPr lang="en-GB" sz="2400"/>
              <a:t>At present, building technology for corridors at box unit element sites and indoor crafting work in the corridor typically determine the completion time</a:t>
            </a:r>
            <a:endParaRPr/>
          </a:p>
          <a:p>
            <a:pPr indent="-228600" lvl="1" marL="685800" rtl="0" algn="l">
              <a:lnSpc>
                <a:spcPct val="90000"/>
              </a:lnSpc>
              <a:spcBef>
                <a:spcPts val="500"/>
              </a:spcBef>
              <a:spcAft>
                <a:spcPts val="0"/>
              </a:spcAft>
              <a:buClr>
                <a:schemeClr val="dk1"/>
              </a:buClr>
              <a:buSzPct val="100000"/>
              <a:buChar char="•"/>
            </a:pPr>
            <a:r>
              <a:rPr lang="en-GB" sz="2000"/>
              <a:t>More extensive utilisation of the elementation of flues in building technology</a:t>
            </a:r>
            <a:endParaRPr/>
          </a:p>
          <a:p>
            <a:pPr indent="-228600" lvl="1" marL="685800" rtl="0" algn="l">
              <a:lnSpc>
                <a:spcPct val="90000"/>
              </a:lnSpc>
              <a:spcBef>
                <a:spcPts val="500"/>
              </a:spcBef>
              <a:spcAft>
                <a:spcPts val="0"/>
              </a:spcAft>
              <a:buClr>
                <a:schemeClr val="dk1"/>
              </a:buClr>
              <a:buSzPct val="100000"/>
              <a:buChar char="•"/>
            </a:pPr>
            <a:r>
              <a:rPr lang="en-GB" sz="2000"/>
              <a:t>Developing the details of flues </a:t>
            </a:r>
            <a:endParaRPr/>
          </a:p>
          <a:p>
            <a:pPr indent="-228600" lvl="1" marL="685800" rtl="0" algn="l">
              <a:lnSpc>
                <a:spcPct val="90000"/>
              </a:lnSpc>
              <a:spcBef>
                <a:spcPts val="500"/>
              </a:spcBef>
              <a:spcAft>
                <a:spcPts val="0"/>
              </a:spcAft>
              <a:buClr>
                <a:schemeClr val="dk1"/>
              </a:buClr>
              <a:buSzPct val="100000"/>
              <a:buChar char="•"/>
            </a:pPr>
            <a:r>
              <a:rPr lang="en-GB" sz="2000"/>
              <a:t>Adding finished corridor surfaces</a:t>
            </a:r>
            <a:endParaRPr/>
          </a:p>
          <a:p>
            <a:pPr indent="-111125" lvl="1" marL="685800" rtl="0" algn="l">
              <a:lnSpc>
                <a:spcPct val="90000"/>
              </a:lnSpc>
              <a:spcBef>
                <a:spcPts val="500"/>
              </a:spcBef>
              <a:spcAft>
                <a:spcPts val="0"/>
              </a:spcAft>
              <a:buClr>
                <a:schemeClr val="dk1"/>
              </a:buClr>
              <a:buSzPct val="100000"/>
              <a:buNone/>
            </a:pPr>
            <a:r>
              <a:t/>
            </a:r>
            <a:endParaRPr sz="2000"/>
          </a:p>
          <a:p>
            <a:pPr indent="-64135" lvl="0" marL="228600" rtl="0" algn="l">
              <a:lnSpc>
                <a:spcPct val="90000"/>
              </a:lnSpc>
              <a:spcBef>
                <a:spcPts val="1000"/>
              </a:spcBef>
              <a:spcAft>
                <a:spcPts val="0"/>
              </a:spcAft>
              <a:buClr>
                <a:schemeClr val="dk1"/>
              </a:buClr>
              <a:buSzPct val="100000"/>
              <a:buNone/>
            </a:pPr>
            <a:r>
              <a:t/>
            </a:r>
            <a:endParaRPr/>
          </a:p>
          <a:p>
            <a:pPr indent="-64135" lvl="0" marL="228600" rtl="0" algn="l">
              <a:lnSpc>
                <a:spcPct val="90000"/>
              </a:lnSpc>
              <a:spcBef>
                <a:spcPts val="1000"/>
              </a:spcBef>
              <a:spcAft>
                <a:spcPts val="0"/>
              </a:spcAft>
              <a:buClr>
                <a:schemeClr val="dk1"/>
              </a:buClr>
              <a:buSzPct val="100000"/>
              <a:buNone/>
            </a:pPr>
            <a:r>
              <a:t/>
            </a:r>
            <a:endParaRPr/>
          </a:p>
        </p:txBody>
      </p:sp>
      <p:sp>
        <p:nvSpPr>
          <p:cNvPr id="842" name="Google Shape;842;p63"/>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GB"/>
              <a:t>‹#›</a:t>
            </a:fld>
            <a:endParaRPr/>
          </a:p>
        </p:txBody>
      </p:sp>
      <p:sp>
        <p:nvSpPr>
          <p:cNvPr id="843" name="Google Shape;843;p63"/>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Construction economy and project management – Industrial prefabrication</a:t>
            </a:r>
            <a:endParaRPr/>
          </a:p>
        </p:txBody>
      </p:sp>
      <p:sp>
        <p:nvSpPr>
          <p:cNvPr id="844" name="Google Shape;844;p63"/>
          <p:cNvSpPr txBox="1"/>
          <p:nvPr/>
        </p:nvSpPr>
        <p:spPr>
          <a:xfrm>
            <a:off x="8347806" y="5420986"/>
            <a:ext cx="3036601" cy="52322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400">
                <a:solidFill>
                  <a:schemeClr val="dk1"/>
                </a:solidFill>
                <a:latin typeface="Calibri"/>
                <a:ea typeface="Calibri"/>
                <a:cs typeface="Calibri"/>
                <a:sym typeface="Calibri"/>
              </a:rPr>
              <a:t>Degree of completion of a corridor on site</a:t>
            </a:r>
            <a:br>
              <a:rPr lang="en-GB" sz="1400">
                <a:solidFill>
                  <a:schemeClr val="dk1"/>
                </a:solidFill>
                <a:latin typeface="Calibri"/>
                <a:ea typeface="Calibri"/>
                <a:cs typeface="Calibri"/>
                <a:sym typeface="Calibri"/>
              </a:rPr>
            </a:br>
            <a:r>
              <a:rPr lang="en-GB" sz="1400">
                <a:solidFill>
                  <a:schemeClr val="dk1"/>
                </a:solidFill>
                <a:latin typeface="Calibri"/>
                <a:ea typeface="Calibri"/>
                <a:cs typeface="Calibri"/>
                <a:sym typeface="Calibri"/>
              </a:rPr>
              <a:t>3 months after element installation</a:t>
            </a:r>
            <a:endParaRPr/>
          </a:p>
        </p:txBody>
      </p:sp>
      <p:pic>
        <p:nvPicPr>
          <p:cNvPr descr="A picture containing indoor, wooden&#10;&#10;Description automatically generated" id="845" name="Google Shape;845;p63"/>
          <p:cNvPicPr preferRelativeResize="0"/>
          <p:nvPr/>
        </p:nvPicPr>
        <p:blipFill rotWithShape="1">
          <a:blip r:embed="rId3">
            <a:alphaModFix/>
          </a:blip>
          <a:srcRect b="0" l="0" r="0" t="0"/>
          <a:stretch/>
        </p:blipFill>
        <p:spPr>
          <a:xfrm rot="5400000">
            <a:off x="7890720" y="1626790"/>
            <a:ext cx="4340225" cy="3255169"/>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9" name="Shape 849"/>
        <p:cNvGrpSpPr/>
        <p:nvPr/>
      </p:nvGrpSpPr>
      <p:grpSpPr>
        <a:xfrm>
          <a:off x="0" y="0"/>
          <a:ext cx="0" cy="0"/>
          <a:chOff x="0" y="0"/>
          <a:chExt cx="0" cy="0"/>
        </a:xfrm>
      </p:grpSpPr>
      <p:sp>
        <p:nvSpPr>
          <p:cNvPr id="850" name="Google Shape;850;p64"/>
          <p:cNvSpPr txBox="1"/>
          <p:nvPr>
            <p:ph type="title"/>
          </p:nvPr>
        </p:nvSpPr>
        <p:spPr>
          <a:xfrm>
            <a:off x="325289" y="2672413"/>
            <a:ext cx="11553959" cy="1255532"/>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lt1"/>
              </a:buClr>
              <a:buSzPct val="100000"/>
              <a:buFont typeface="Calibri"/>
              <a:buNone/>
            </a:pPr>
            <a:r>
              <a:rPr lang="en-GB"/>
              <a:t>Project development and planning management in industrial construction </a:t>
            </a:r>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4" name="Shape 854"/>
        <p:cNvGrpSpPr/>
        <p:nvPr/>
      </p:nvGrpSpPr>
      <p:grpSpPr>
        <a:xfrm>
          <a:off x="0" y="0"/>
          <a:ext cx="0" cy="0"/>
          <a:chOff x="0" y="0"/>
          <a:chExt cx="0" cy="0"/>
        </a:xfrm>
      </p:grpSpPr>
      <p:sp>
        <p:nvSpPr>
          <p:cNvPr id="855" name="Google Shape;855;p6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Unique target or standardised concept?</a:t>
            </a:r>
            <a:endParaRPr/>
          </a:p>
        </p:txBody>
      </p:sp>
      <p:sp>
        <p:nvSpPr>
          <p:cNvPr id="856" name="Google Shape;856;p65"/>
          <p:cNvSpPr txBox="1"/>
          <p:nvPr>
            <p:ph idx="1" type="body"/>
          </p:nvPr>
        </p:nvSpPr>
        <p:spPr>
          <a:xfrm>
            <a:off x="838200" y="1825625"/>
            <a:ext cx="7288272" cy="4351338"/>
          </a:xfrm>
          <a:prstGeom prst="rect">
            <a:avLst/>
          </a:prstGeom>
          <a:noFill/>
          <a:ln>
            <a:noFill/>
          </a:ln>
        </p:spPr>
        <p:txBody>
          <a:bodyPr anchorCtr="0" anchor="t" bIns="45700" lIns="91425" spcFirstLastPara="1" rIns="91425" wrap="square" tIns="45700">
            <a:normAutofit fontScale="85000" lnSpcReduction="10000"/>
          </a:bodyPr>
          <a:lstStyle/>
          <a:p>
            <a:pPr indent="-228600" lvl="0" marL="228600" rtl="0" algn="l">
              <a:lnSpc>
                <a:spcPct val="90000"/>
              </a:lnSpc>
              <a:spcBef>
                <a:spcPts val="0"/>
              </a:spcBef>
              <a:spcAft>
                <a:spcPts val="0"/>
              </a:spcAft>
              <a:buClr>
                <a:schemeClr val="dk1"/>
              </a:buClr>
              <a:buSzPct val="100000"/>
              <a:buChar char="•"/>
            </a:pPr>
            <a:r>
              <a:rPr lang="en-GB" sz="2400"/>
              <a:t>The utilisation of industrial products and box unit elements includes many constraints</a:t>
            </a:r>
            <a:endParaRPr/>
          </a:p>
          <a:p>
            <a:pPr indent="-228600" lvl="1" marL="685800" rtl="0" algn="l">
              <a:lnSpc>
                <a:spcPct val="90000"/>
              </a:lnSpc>
              <a:spcBef>
                <a:spcPts val="500"/>
              </a:spcBef>
              <a:spcAft>
                <a:spcPts val="0"/>
              </a:spcAft>
              <a:buClr>
                <a:schemeClr val="dk1"/>
              </a:buClr>
              <a:buSzPct val="100000"/>
              <a:buChar char="•"/>
            </a:pPr>
            <a:r>
              <a:rPr lang="en-GB" sz="2000"/>
              <a:t>It is important to know what you can or cannot do with the elements</a:t>
            </a:r>
            <a:endParaRPr/>
          </a:p>
          <a:p>
            <a:pPr indent="-228600" lvl="1" marL="685800" rtl="0" algn="l">
              <a:lnSpc>
                <a:spcPct val="90000"/>
              </a:lnSpc>
              <a:spcBef>
                <a:spcPts val="500"/>
              </a:spcBef>
              <a:spcAft>
                <a:spcPts val="0"/>
              </a:spcAft>
              <a:buClr>
                <a:schemeClr val="dk1"/>
              </a:buClr>
              <a:buSzPct val="100000"/>
              <a:buChar char="•"/>
            </a:pPr>
            <a:r>
              <a:rPr lang="en-GB" sz="2000"/>
              <a:t>Often the most important thing is to identify targets that are not suitable for solutions!</a:t>
            </a:r>
            <a:endParaRPr/>
          </a:p>
          <a:p>
            <a:pPr indent="-228600" lvl="0" marL="228600" rtl="0" algn="l">
              <a:lnSpc>
                <a:spcPct val="90000"/>
              </a:lnSpc>
              <a:spcBef>
                <a:spcPts val="1000"/>
              </a:spcBef>
              <a:spcAft>
                <a:spcPts val="0"/>
              </a:spcAft>
              <a:buClr>
                <a:schemeClr val="dk1"/>
              </a:buClr>
              <a:buSzPct val="100000"/>
              <a:buChar char="•"/>
            </a:pPr>
            <a:r>
              <a:rPr lang="en-GB" sz="2400"/>
              <a:t>Construction projects are always unique: There are no two identical building sites</a:t>
            </a:r>
            <a:endParaRPr/>
          </a:p>
          <a:p>
            <a:pPr indent="-228600" lvl="1" marL="685800" rtl="0" algn="l">
              <a:lnSpc>
                <a:spcPct val="90000"/>
              </a:lnSpc>
              <a:spcBef>
                <a:spcPts val="500"/>
              </a:spcBef>
              <a:spcAft>
                <a:spcPts val="0"/>
              </a:spcAft>
              <a:buClr>
                <a:schemeClr val="dk1"/>
              </a:buClr>
              <a:buSzPct val="100000"/>
              <a:buChar char="•"/>
            </a:pPr>
            <a:r>
              <a:rPr lang="en-GB" sz="2000"/>
              <a:t>You need to know where the technology will not flex and where it does</a:t>
            </a:r>
            <a:endParaRPr/>
          </a:p>
          <a:p>
            <a:pPr indent="-228600" lvl="1" marL="685800" rtl="0" algn="l">
              <a:lnSpc>
                <a:spcPct val="90000"/>
              </a:lnSpc>
              <a:spcBef>
                <a:spcPts val="500"/>
              </a:spcBef>
              <a:spcAft>
                <a:spcPts val="0"/>
              </a:spcAft>
              <a:buClr>
                <a:schemeClr val="dk1"/>
              </a:buClr>
              <a:buSzPct val="100000"/>
              <a:buChar char="•"/>
            </a:pPr>
            <a:r>
              <a:rPr lang="en-GB" sz="2000"/>
              <a:t>Typically, the aim is to standardise building technology solutions to issues affecting the facade and cityscape, and to leave degrees of freedom </a:t>
            </a:r>
            <a:endParaRPr/>
          </a:p>
          <a:p>
            <a:pPr indent="-228600" lvl="1" marL="685800" rtl="0" algn="l">
              <a:lnSpc>
                <a:spcPct val="90000"/>
              </a:lnSpc>
              <a:spcBef>
                <a:spcPts val="500"/>
              </a:spcBef>
              <a:spcAft>
                <a:spcPts val="0"/>
              </a:spcAft>
              <a:buClr>
                <a:schemeClr val="dk1"/>
              </a:buClr>
              <a:buSzPct val="100000"/>
              <a:buChar char="•"/>
            </a:pPr>
            <a:r>
              <a:rPr lang="en-GB" sz="2000"/>
              <a:t>An industrial product can be used to produce high-quality architecture as long as the marginal conditions are taken into account! </a:t>
            </a:r>
            <a:endParaRPr/>
          </a:p>
          <a:p>
            <a:pPr indent="-228600" lvl="0" marL="228600" rtl="0" algn="l">
              <a:lnSpc>
                <a:spcPct val="90000"/>
              </a:lnSpc>
              <a:spcBef>
                <a:spcPts val="1000"/>
              </a:spcBef>
              <a:spcAft>
                <a:spcPts val="0"/>
              </a:spcAft>
              <a:buClr>
                <a:schemeClr val="dk1"/>
              </a:buClr>
              <a:buSzPct val="100000"/>
              <a:buChar char="•"/>
            </a:pPr>
            <a:r>
              <a:rPr lang="en-GB" sz="2400"/>
              <a:t>Project development optimises the whole</a:t>
            </a:r>
            <a:endParaRPr/>
          </a:p>
          <a:p>
            <a:pPr indent="-228600" lvl="1" marL="685800" rtl="0" algn="l">
              <a:lnSpc>
                <a:spcPct val="90000"/>
              </a:lnSpc>
              <a:spcBef>
                <a:spcPts val="500"/>
              </a:spcBef>
              <a:spcAft>
                <a:spcPts val="0"/>
              </a:spcAft>
              <a:buClr>
                <a:schemeClr val="dk1"/>
              </a:buClr>
              <a:buSzPct val="100000"/>
              <a:buChar char="•"/>
            </a:pPr>
            <a:r>
              <a:rPr lang="en-GB" sz="2000"/>
              <a:t>Sales price 3,000 euros (rural) or 6,000 euros (urban) lead to different design solutions!</a:t>
            </a:r>
            <a:endParaRPr/>
          </a:p>
        </p:txBody>
      </p:sp>
      <p:sp>
        <p:nvSpPr>
          <p:cNvPr id="857" name="Google Shape;857;p65"/>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GB"/>
              <a:t>‹#›</a:t>
            </a:fld>
            <a:endParaRPr/>
          </a:p>
        </p:txBody>
      </p:sp>
      <p:sp>
        <p:nvSpPr>
          <p:cNvPr id="858" name="Google Shape;858;p65"/>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Construction economy and project management – Industrial prefabrication</a:t>
            </a:r>
            <a:endParaRPr/>
          </a:p>
        </p:txBody>
      </p:sp>
      <p:pic>
        <p:nvPicPr>
          <p:cNvPr descr="A picture containing outdoor, sky, building, road&#10;&#10;Description automatically generated" id="859" name="Google Shape;859;p65"/>
          <p:cNvPicPr preferRelativeResize="0"/>
          <p:nvPr/>
        </p:nvPicPr>
        <p:blipFill rotWithShape="1">
          <a:blip r:embed="rId3">
            <a:alphaModFix/>
          </a:blip>
          <a:srcRect b="33250" l="1" r="-4804" t="0"/>
          <a:stretch/>
        </p:blipFill>
        <p:spPr>
          <a:xfrm>
            <a:off x="8276681" y="1873251"/>
            <a:ext cx="3605907" cy="3444646"/>
          </a:xfrm>
          <a:prstGeom prst="rect">
            <a:avLst/>
          </a:prstGeom>
          <a:noFill/>
          <a:ln>
            <a:noFill/>
          </a:ln>
        </p:spPr>
      </p:pic>
      <p:sp>
        <p:nvSpPr>
          <p:cNvPr id="860" name="Google Shape;860;p65"/>
          <p:cNvSpPr txBox="1"/>
          <p:nvPr/>
        </p:nvSpPr>
        <p:spPr>
          <a:xfrm>
            <a:off x="8694034" y="5315794"/>
            <a:ext cx="3165034" cy="338554"/>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lang="en-GB" sz="1600">
                <a:solidFill>
                  <a:schemeClr val="dk1"/>
                </a:solidFill>
                <a:latin typeface="Calibri"/>
                <a:ea typeface="Calibri"/>
                <a:cs typeface="Calibri"/>
                <a:sym typeface="Calibri"/>
              </a:rPr>
              <a:t>Toas Kauppi box unit element block of flats</a:t>
            </a:r>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4" name="Shape 864"/>
        <p:cNvGrpSpPr/>
        <p:nvPr/>
      </p:nvGrpSpPr>
      <p:grpSpPr>
        <a:xfrm>
          <a:off x="0" y="0"/>
          <a:ext cx="0" cy="0"/>
          <a:chOff x="0" y="0"/>
          <a:chExt cx="0" cy="0"/>
        </a:xfrm>
      </p:grpSpPr>
      <p:sp>
        <p:nvSpPr>
          <p:cNvPr id="865" name="Google Shape;865;p6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Basics of project development</a:t>
            </a:r>
            <a:endParaRPr/>
          </a:p>
        </p:txBody>
      </p:sp>
      <p:sp>
        <p:nvSpPr>
          <p:cNvPr id="866" name="Google Shape;866;p6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400"/>
              <a:buChar char="•"/>
            </a:pPr>
            <a:r>
              <a:rPr lang="en-GB" sz="2400"/>
              <a:t>The project development of an apartment building project is fundamentally no different no matter what technology or material is used</a:t>
            </a:r>
            <a:endParaRPr/>
          </a:p>
          <a:p>
            <a:pPr indent="-228600" lvl="1" marL="685800" rtl="0" algn="l">
              <a:lnSpc>
                <a:spcPct val="90000"/>
              </a:lnSpc>
              <a:spcBef>
                <a:spcPts val="500"/>
              </a:spcBef>
              <a:spcAft>
                <a:spcPts val="0"/>
              </a:spcAft>
              <a:buClr>
                <a:schemeClr val="dk1"/>
              </a:buClr>
              <a:buSzPts val="2000"/>
              <a:buChar char="•"/>
            </a:pPr>
            <a:r>
              <a:rPr lang="en-GB" sz="2000"/>
              <a:t>What does the total investment cost (not just construction)</a:t>
            </a:r>
            <a:endParaRPr/>
          </a:p>
          <a:p>
            <a:pPr indent="-228600" lvl="1" marL="685800" rtl="0" algn="l">
              <a:lnSpc>
                <a:spcPct val="90000"/>
              </a:lnSpc>
              <a:spcBef>
                <a:spcPts val="500"/>
              </a:spcBef>
              <a:spcAft>
                <a:spcPts val="0"/>
              </a:spcAft>
              <a:buClr>
                <a:schemeClr val="dk1"/>
              </a:buClr>
              <a:buSzPts val="2000"/>
              <a:buChar char="•"/>
            </a:pPr>
            <a:r>
              <a:rPr lang="en-GB" sz="2000"/>
              <a:t>What is the target's cash flow, sales value, rental income and residual value</a:t>
            </a:r>
            <a:endParaRPr/>
          </a:p>
          <a:p>
            <a:pPr indent="-228600" lvl="1" marL="685800" rtl="0" algn="l">
              <a:lnSpc>
                <a:spcPct val="90000"/>
              </a:lnSpc>
              <a:spcBef>
                <a:spcPts val="500"/>
              </a:spcBef>
              <a:spcAft>
                <a:spcPts val="0"/>
              </a:spcAft>
              <a:buClr>
                <a:schemeClr val="dk1"/>
              </a:buClr>
              <a:buSzPts val="2000"/>
              <a:buChar char="•"/>
            </a:pPr>
            <a:r>
              <a:rPr lang="en-GB" sz="2000"/>
              <a:t>What is possible and what is not possible with the plan (boundary conditions)</a:t>
            </a:r>
            <a:endParaRPr/>
          </a:p>
          <a:p>
            <a:pPr indent="-228600" lvl="1" marL="685800" rtl="0" algn="l">
              <a:lnSpc>
                <a:spcPct val="90000"/>
              </a:lnSpc>
              <a:spcBef>
                <a:spcPts val="500"/>
              </a:spcBef>
              <a:spcAft>
                <a:spcPts val="0"/>
              </a:spcAft>
              <a:buClr>
                <a:schemeClr val="dk1"/>
              </a:buClr>
              <a:buSzPts val="2000"/>
              <a:buChar char="•"/>
            </a:pPr>
            <a:r>
              <a:rPr lang="en-GB" sz="2000"/>
              <a:t>What risks are associated with the project (any other than construction)</a:t>
            </a:r>
            <a:endParaRPr/>
          </a:p>
          <a:p>
            <a:pPr indent="-228600" lvl="1" marL="685800" rtl="0" algn="l">
              <a:lnSpc>
                <a:spcPct val="90000"/>
              </a:lnSpc>
              <a:spcBef>
                <a:spcPts val="500"/>
              </a:spcBef>
              <a:spcAft>
                <a:spcPts val="0"/>
              </a:spcAft>
              <a:buClr>
                <a:schemeClr val="dk1"/>
              </a:buClr>
              <a:buSzPts val="2000"/>
              <a:buChar char="•"/>
            </a:pPr>
            <a:r>
              <a:rPr lang="en-GB" sz="2000"/>
              <a:t>How much space should be built and how much space can be rented or sold? So-called gross net efficiency</a:t>
            </a:r>
            <a:endParaRPr/>
          </a:p>
          <a:p>
            <a:pPr indent="-228600" lvl="2" marL="1143000" rtl="0" algn="l">
              <a:lnSpc>
                <a:spcPct val="90000"/>
              </a:lnSpc>
              <a:spcBef>
                <a:spcPts val="500"/>
              </a:spcBef>
              <a:spcAft>
                <a:spcPts val="0"/>
              </a:spcAft>
              <a:buClr>
                <a:schemeClr val="dk1"/>
              </a:buClr>
              <a:buSzPts val="1800"/>
              <a:buChar char="•"/>
            </a:pPr>
            <a:r>
              <a:rPr lang="en-GB" sz="1800"/>
              <a:t>For example, a cheaper project in terms of construction costs may be worse than a more expensive solution if the more expensive solution provides more sellable floor space.</a:t>
            </a:r>
            <a:endParaRPr/>
          </a:p>
          <a:p>
            <a:pPr indent="-228600" lvl="1" marL="685800" rtl="0" algn="l">
              <a:lnSpc>
                <a:spcPct val="90000"/>
              </a:lnSpc>
              <a:spcBef>
                <a:spcPts val="500"/>
              </a:spcBef>
              <a:spcAft>
                <a:spcPts val="0"/>
              </a:spcAft>
              <a:buClr>
                <a:schemeClr val="dk1"/>
              </a:buClr>
              <a:buSzPts val="2000"/>
              <a:buChar char="•"/>
            </a:pPr>
            <a:r>
              <a:rPr lang="en-GB" sz="2000"/>
              <a:t>What is the project's expected schedule?</a:t>
            </a:r>
            <a:endParaRPr/>
          </a:p>
          <a:p>
            <a:pPr indent="-228600" lvl="1" marL="685800" rtl="0" algn="l">
              <a:lnSpc>
                <a:spcPct val="90000"/>
              </a:lnSpc>
              <a:spcBef>
                <a:spcPts val="500"/>
              </a:spcBef>
              <a:spcAft>
                <a:spcPts val="0"/>
              </a:spcAft>
              <a:buClr>
                <a:schemeClr val="dk1"/>
              </a:buClr>
              <a:buSzPts val="2000"/>
              <a:buChar char="•"/>
            </a:pPr>
            <a:r>
              <a:rPr lang="en-GB" sz="2000"/>
              <a:t>What added value does the project bring to its owner in addition to money, for example environmental values.</a:t>
            </a:r>
            <a:endParaRPr/>
          </a:p>
        </p:txBody>
      </p:sp>
      <p:sp>
        <p:nvSpPr>
          <p:cNvPr id="867" name="Google Shape;867;p66"/>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GB"/>
              <a:t>‹#›</a:t>
            </a:fld>
            <a:endParaRPr/>
          </a:p>
        </p:txBody>
      </p:sp>
      <p:sp>
        <p:nvSpPr>
          <p:cNvPr id="868" name="Google Shape;868;p66"/>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Construction economy and project management – Industrial prefabrication</a:t>
            </a:r>
            <a:endParaRP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2" name="Shape 872"/>
        <p:cNvGrpSpPr/>
        <p:nvPr/>
      </p:nvGrpSpPr>
      <p:grpSpPr>
        <a:xfrm>
          <a:off x="0" y="0"/>
          <a:ext cx="0" cy="0"/>
          <a:chOff x="0" y="0"/>
          <a:chExt cx="0" cy="0"/>
        </a:xfrm>
      </p:grpSpPr>
      <p:sp>
        <p:nvSpPr>
          <p:cNvPr id="873" name="Google Shape;873;p6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Possibilities of modularity for design</a:t>
            </a:r>
            <a:endParaRPr/>
          </a:p>
        </p:txBody>
      </p:sp>
      <p:sp>
        <p:nvSpPr>
          <p:cNvPr id="874" name="Google Shape;874;p6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90000"/>
              </a:lnSpc>
              <a:spcBef>
                <a:spcPts val="0"/>
              </a:spcBef>
              <a:spcAft>
                <a:spcPts val="0"/>
              </a:spcAft>
              <a:buClr>
                <a:schemeClr val="dk1"/>
              </a:buClr>
              <a:buSzPts val="2600"/>
              <a:buChar char="•"/>
            </a:pPr>
            <a:r>
              <a:rPr lang="en-GB" sz="2600"/>
              <a:t>Industrial manufacturing is not just a constraint on design. Especially automated solutions such as CNC-worked CLT enable non-traditional solutions. The following examples apply to box unit element construction, but all industrial products have their own possibilities</a:t>
            </a:r>
            <a:endParaRPr/>
          </a:p>
          <a:p>
            <a:pPr indent="-228600" lvl="1" marL="685800" rtl="0" algn="l">
              <a:lnSpc>
                <a:spcPct val="90000"/>
              </a:lnSpc>
              <a:spcBef>
                <a:spcPts val="500"/>
              </a:spcBef>
              <a:spcAft>
                <a:spcPts val="0"/>
              </a:spcAft>
              <a:buClr>
                <a:schemeClr val="dk1"/>
              </a:buClr>
              <a:buSzPts val="2200"/>
              <a:buChar char="•"/>
            </a:pPr>
            <a:r>
              <a:rPr lang="en-GB" sz="2200"/>
              <a:t>The elements themselves are rigid pieces and this enables, for example, the cost-effective creation of protrusions</a:t>
            </a:r>
            <a:endParaRPr/>
          </a:p>
          <a:p>
            <a:pPr indent="-228600" lvl="1" marL="685800" rtl="0" algn="l">
              <a:lnSpc>
                <a:spcPct val="90000"/>
              </a:lnSpc>
              <a:spcBef>
                <a:spcPts val="500"/>
              </a:spcBef>
              <a:spcAft>
                <a:spcPts val="0"/>
              </a:spcAft>
              <a:buClr>
                <a:schemeClr val="dk1"/>
              </a:buClr>
              <a:buSzPts val="2200"/>
              <a:buChar char="•"/>
            </a:pPr>
            <a:r>
              <a:rPr lang="en-GB" sz="2200"/>
              <a:t>Balconies the width of the whole element. Elemented at the factory, labour costs are relatively low even though material costs increase in a large balcony</a:t>
            </a:r>
            <a:endParaRPr/>
          </a:p>
          <a:p>
            <a:pPr indent="-228600" lvl="1" marL="685800" rtl="0" algn="l">
              <a:lnSpc>
                <a:spcPct val="90000"/>
              </a:lnSpc>
              <a:spcBef>
                <a:spcPts val="500"/>
              </a:spcBef>
              <a:spcAft>
                <a:spcPts val="0"/>
              </a:spcAft>
              <a:buClr>
                <a:schemeClr val="dk1"/>
              </a:buClr>
              <a:buSzPts val="2200"/>
              <a:buChar char="•"/>
            </a:pPr>
            <a:r>
              <a:rPr lang="en-GB" sz="2200"/>
              <a:t>Non-standard shapes in dry spaces</a:t>
            </a:r>
            <a:endParaRPr/>
          </a:p>
          <a:p>
            <a:pPr indent="-228600" lvl="2" marL="1143000" rtl="0" algn="l">
              <a:lnSpc>
                <a:spcPct val="90000"/>
              </a:lnSpc>
              <a:spcBef>
                <a:spcPts val="500"/>
              </a:spcBef>
              <a:spcAft>
                <a:spcPts val="0"/>
              </a:spcAft>
              <a:buClr>
                <a:schemeClr val="dk1"/>
              </a:buClr>
              <a:buSzPts val="1900"/>
              <a:buChar char="•"/>
            </a:pPr>
            <a:r>
              <a:rPr lang="en-GB" sz="1900"/>
              <a:t>Automated CNC machining enables moderate additional costs such as oblique facades</a:t>
            </a:r>
            <a:endParaRPr/>
          </a:p>
          <a:p>
            <a:pPr indent="-228600" lvl="1" marL="685800" rtl="0" algn="l">
              <a:lnSpc>
                <a:spcPct val="90000"/>
              </a:lnSpc>
              <a:spcBef>
                <a:spcPts val="500"/>
              </a:spcBef>
              <a:spcAft>
                <a:spcPts val="0"/>
              </a:spcAft>
              <a:buClr>
                <a:schemeClr val="dk1"/>
              </a:buClr>
              <a:buSzPts val="2200"/>
              <a:buChar char="•"/>
            </a:pPr>
            <a:r>
              <a:rPr lang="en-GB" sz="2200"/>
              <a:t>As light elements, structures on top of parking garages or other existing structures cost-effectively</a:t>
            </a:r>
            <a:endParaRPr/>
          </a:p>
          <a:p>
            <a:pPr indent="-228600" lvl="1" marL="685800" rtl="0" algn="l">
              <a:lnSpc>
                <a:spcPct val="90000"/>
              </a:lnSpc>
              <a:spcBef>
                <a:spcPts val="500"/>
              </a:spcBef>
              <a:spcAft>
                <a:spcPts val="0"/>
              </a:spcAft>
              <a:buClr>
                <a:schemeClr val="dk1"/>
              </a:buClr>
              <a:buSzPts val="2200"/>
              <a:buChar char="•"/>
            </a:pPr>
            <a:r>
              <a:rPr lang="en-GB" sz="2200"/>
              <a:t>Advanced detail and final quality thanks to detailed design</a:t>
            </a:r>
            <a:endParaRPr/>
          </a:p>
          <a:p>
            <a:pPr indent="0" lvl="1" marL="457200" rtl="0" algn="l">
              <a:lnSpc>
                <a:spcPct val="90000"/>
              </a:lnSpc>
              <a:spcBef>
                <a:spcPts val="500"/>
              </a:spcBef>
              <a:spcAft>
                <a:spcPts val="0"/>
              </a:spcAft>
              <a:buClr>
                <a:schemeClr val="dk1"/>
              </a:buClr>
              <a:buSzPts val="2400"/>
              <a:buNone/>
            </a:pPr>
            <a:r>
              <a:t/>
            </a:r>
            <a:endParaRPr/>
          </a:p>
        </p:txBody>
      </p:sp>
      <p:sp>
        <p:nvSpPr>
          <p:cNvPr id="875" name="Google Shape;875;p67"/>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GB"/>
              <a:t>‹#›</a:t>
            </a:fld>
            <a:endParaRPr/>
          </a:p>
        </p:txBody>
      </p:sp>
      <p:sp>
        <p:nvSpPr>
          <p:cNvPr id="876" name="Google Shape;876;p67"/>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Construction economy and project management – Industrial prefabrication</a:t>
            </a:r>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0" name="Shape 880"/>
        <p:cNvGrpSpPr/>
        <p:nvPr/>
      </p:nvGrpSpPr>
      <p:grpSpPr>
        <a:xfrm>
          <a:off x="0" y="0"/>
          <a:ext cx="0" cy="0"/>
          <a:chOff x="0" y="0"/>
          <a:chExt cx="0" cy="0"/>
        </a:xfrm>
      </p:grpSpPr>
      <p:sp>
        <p:nvSpPr>
          <p:cNvPr id="881" name="Google Shape;881;p6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000"/>
              <a:buFont typeface="Calibri"/>
              <a:buNone/>
            </a:pPr>
            <a:r>
              <a:rPr lang="en-GB" sz="4000"/>
              <a:t>Combining project business and industrial activities </a:t>
            </a:r>
            <a:endParaRPr/>
          </a:p>
        </p:txBody>
      </p:sp>
      <p:sp>
        <p:nvSpPr>
          <p:cNvPr id="882" name="Google Shape;882;p6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fontScale="85000" lnSpcReduction="10000"/>
          </a:bodyPr>
          <a:lstStyle/>
          <a:p>
            <a:pPr indent="-228600" lvl="0" marL="228600" rtl="0" algn="l">
              <a:lnSpc>
                <a:spcPct val="90000"/>
              </a:lnSpc>
              <a:spcBef>
                <a:spcPts val="0"/>
              </a:spcBef>
              <a:spcAft>
                <a:spcPts val="0"/>
              </a:spcAft>
              <a:buClr>
                <a:schemeClr val="dk1"/>
              </a:buClr>
              <a:buSzPct val="100000"/>
              <a:buChar char="•"/>
            </a:pPr>
            <a:r>
              <a:rPr lang="en-GB"/>
              <a:t>The competitiveness of factory operations is based on a high utilisation rate and steady production</a:t>
            </a:r>
            <a:endParaRPr/>
          </a:p>
          <a:p>
            <a:pPr indent="-228600" lvl="1" marL="685800" rtl="0" algn="l">
              <a:lnSpc>
                <a:spcPct val="90000"/>
              </a:lnSpc>
              <a:spcBef>
                <a:spcPts val="500"/>
              </a:spcBef>
              <a:spcAft>
                <a:spcPts val="0"/>
              </a:spcAft>
              <a:buClr>
                <a:schemeClr val="dk1"/>
              </a:buClr>
              <a:buSzPct val="100000"/>
              <a:buChar char="•"/>
            </a:pPr>
            <a:r>
              <a:rPr lang="en-GB"/>
              <a:t>The production time of the project must be reserved in advance</a:t>
            </a:r>
            <a:endParaRPr/>
          </a:p>
          <a:p>
            <a:pPr indent="-228600" lvl="2" marL="1143000" rtl="0" algn="l">
              <a:lnSpc>
                <a:spcPct val="90000"/>
              </a:lnSpc>
              <a:spcBef>
                <a:spcPts val="500"/>
              </a:spcBef>
              <a:spcAft>
                <a:spcPts val="0"/>
              </a:spcAft>
              <a:buClr>
                <a:schemeClr val="dk1"/>
              </a:buClr>
              <a:buSzPct val="100000"/>
              <a:buChar char="•"/>
            </a:pPr>
            <a:r>
              <a:rPr lang="en-GB"/>
              <a:t>If the project is delayed, e.g. 2 weeks, production can be postponed by months</a:t>
            </a:r>
            <a:endParaRPr/>
          </a:p>
          <a:p>
            <a:pPr indent="-228600" lvl="2" marL="1143000" rtl="0" algn="l">
              <a:lnSpc>
                <a:spcPct val="90000"/>
              </a:lnSpc>
              <a:spcBef>
                <a:spcPts val="500"/>
              </a:spcBef>
              <a:spcAft>
                <a:spcPts val="0"/>
              </a:spcAft>
              <a:buClr>
                <a:schemeClr val="dk1"/>
              </a:buClr>
              <a:buSzPct val="100000"/>
              <a:buChar char="•"/>
            </a:pPr>
            <a:r>
              <a:rPr lang="en-GB"/>
              <a:t>There are normally no apartment block projects waiting in the queue, i.e. it is usually very difficult to organise replacement production</a:t>
            </a:r>
            <a:endParaRPr/>
          </a:p>
          <a:p>
            <a:pPr indent="-228600" lvl="2" marL="1143000" rtl="0" algn="l">
              <a:lnSpc>
                <a:spcPct val="90000"/>
              </a:lnSpc>
              <a:spcBef>
                <a:spcPts val="500"/>
              </a:spcBef>
              <a:spcAft>
                <a:spcPts val="0"/>
              </a:spcAft>
              <a:buClr>
                <a:schemeClr val="dk1"/>
              </a:buClr>
              <a:buSzPct val="100000"/>
              <a:buChar char="•"/>
            </a:pPr>
            <a:r>
              <a:rPr lang="en-GB"/>
              <a:t>The problem has been solved abroad so that the factory itself owns construction projects and the projects alternately wait for elements 🡪 The factory is fully loaded</a:t>
            </a:r>
            <a:endParaRPr/>
          </a:p>
          <a:p>
            <a:pPr indent="-228600" lvl="1" marL="685800" rtl="0" algn="l">
              <a:lnSpc>
                <a:spcPct val="90000"/>
              </a:lnSpc>
              <a:spcBef>
                <a:spcPts val="500"/>
              </a:spcBef>
              <a:spcAft>
                <a:spcPts val="0"/>
              </a:spcAft>
              <a:buClr>
                <a:schemeClr val="dk1"/>
              </a:buClr>
              <a:buSzPct val="100000"/>
              <a:buChar char="•"/>
            </a:pPr>
            <a:r>
              <a:rPr lang="en-GB"/>
              <a:t>Project order permits and investment decisions affect production time</a:t>
            </a:r>
            <a:endParaRPr/>
          </a:p>
          <a:p>
            <a:pPr indent="-228600" lvl="2" marL="1143000" rtl="0" algn="l">
              <a:lnSpc>
                <a:spcPct val="90000"/>
              </a:lnSpc>
              <a:spcBef>
                <a:spcPts val="500"/>
              </a:spcBef>
              <a:spcAft>
                <a:spcPts val="0"/>
              </a:spcAft>
              <a:buClr>
                <a:schemeClr val="dk1"/>
              </a:buClr>
              <a:buSzPct val="100000"/>
              <a:buChar char="•"/>
            </a:pPr>
            <a:r>
              <a:rPr lang="en-GB"/>
              <a:t>Typical delivery time for procurements is 2-3 months after ordering. Factory production should not be started until sufficient material buffering at the factory and the supply chain is secured</a:t>
            </a:r>
            <a:endParaRPr/>
          </a:p>
          <a:p>
            <a:pPr indent="-228600" lvl="2" marL="1143000" rtl="0" algn="l">
              <a:lnSpc>
                <a:spcPct val="90000"/>
              </a:lnSpc>
              <a:spcBef>
                <a:spcPts val="500"/>
              </a:spcBef>
              <a:spcAft>
                <a:spcPts val="0"/>
              </a:spcAft>
              <a:buClr>
                <a:schemeClr val="dk1"/>
              </a:buClr>
              <a:buSzPct val="100000"/>
              <a:buChar char="•"/>
            </a:pPr>
            <a:r>
              <a:rPr lang="en-GB"/>
              <a:t>This leads to the fact that a so-called fast start cannot be done at the factory even though the plans would be ready</a:t>
            </a:r>
            <a:endParaRPr/>
          </a:p>
          <a:p>
            <a:pPr indent="-228600" lvl="1" marL="685800" rtl="0" algn="l">
              <a:lnSpc>
                <a:spcPct val="90000"/>
              </a:lnSpc>
              <a:spcBef>
                <a:spcPts val="500"/>
              </a:spcBef>
              <a:spcAft>
                <a:spcPts val="0"/>
              </a:spcAft>
              <a:buClr>
                <a:schemeClr val="dk1"/>
              </a:buClr>
              <a:buSzPct val="100000"/>
              <a:buChar char="•"/>
            </a:pPr>
            <a:r>
              <a:rPr lang="en-GB"/>
              <a:t>Transferring to a construction project 1-2 months forward is fairly common</a:t>
            </a:r>
            <a:endParaRPr/>
          </a:p>
          <a:p>
            <a:pPr indent="-228600" lvl="2" marL="1143000" rtl="0" algn="l">
              <a:lnSpc>
                <a:spcPct val="90000"/>
              </a:lnSpc>
              <a:spcBef>
                <a:spcPts val="500"/>
              </a:spcBef>
              <a:spcAft>
                <a:spcPts val="0"/>
              </a:spcAft>
              <a:buClr>
                <a:schemeClr val="dk1"/>
              </a:buClr>
              <a:buSzPct val="100000"/>
              <a:buChar char="•"/>
            </a:pPr>
            <a:r>
              <a:rPr lang="en-GB"/>
              <a:t>In factory production, 1 month means approx. 10% of the year's production</a:t>
            </a:r>
            <a:endParaRPr/>
          </a:p>
          <a:p>
            <a:pPr indent="-228600" lvl="2" marL="1143000" rtl="0" algn="l">
              <a:lnSpc>
                <a:spcPct val="90000"/>
              </a:lnSpc>
              <a:spcBef>
                <a:spcPts val="500"/>
              </a:spcBef>
              <a:spcAft>
                <a:spcPts val="0"/>
              </a:spcAft>
              <a:buClr>
                <a:schemeClr val="dk1"/>
              </a:buClr>
              <a:buSzPct val="100000"/>
              <a:buChar char="•"/>
            </a:pPr>
            <a:r>
              <a:rPr lang="en-GB"/>
              <a:t>The plant cannot bear the risk of the project schedule or its transfer alone</a:t>
            </a:r>
            <a:endParaRPr/>
          </a:p>
        </p:txBody>
      </p:sp>
      <p:sp>
        <p:nvSpPr>
          <p:cNvPr id="883" name="Google Shape;883;p68"/>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GB"/>
              <a:t>‹#›</a:t>
            </a:fld>
            <a:endParaRPr/>
          </a:p>
        </p:txBody>
      </p:sp>
      <p:sp>
        <p:nvSpPr>
          <p:cNvPr id="884" name="Google Shape;884;p68"/>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Construction economy and project management – Industrial prefabrication</a:t>
            </a:r>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8" name="Shape 888"/>
        <p:cNvGrpSpPr/>
        <p:nvPr/>
      </p:nvGrpSpPr>
      <p:grpSpPr>
        <a:xfrm>
          <a:off x="0" y="0"/>
          <a:ext cx="0" cy="0"/>
          <a:chOff x="0" y="0"/>
          <a:chExt cx="0" cy="0"/>
        </a:xfrm>
      </p:grpSpPr>
      <p:sp>
        <p:nvSpPr>
          <p:cNvPr id="889" name="Google Shape;889;p6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Design control and industrial manufacturing</a:t>
            </a:r>
            <a:endParaRPr/>
          </a:p>
        </p:txBody>
      </p:sp>
      <p:sp>
        <p:nvSpPr>
          <p:cNvPr id="890" name="Google Shape;890;p6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fontScale="85000" lnSpcReduction="20000"/>
          </a:bodyPr>
          <a:lstStyle/>
          <a:p>
            <a:pPr indent="-228600" lvl="0" marL="228600" rtl="0" algn="l">
              <a:lnSpc>
                <a:spcPct val="90000"/>
              </a:lnSpc>
              <a:spcBef>
                <a:spcPts val="0"/>
              </a:spcBef>
              <a:spcAft>
                <a:spcPts val="0"/>
              </a:spcAft>
              <a:buClr>
                <a:schemeClr val="dk1"/>
              </a:buClr>
              <a:buSzPct val="100000"/>
              <a:buChar char="•"/>
            </a:pPr>
            <a:r>
              <a:rPr lang="en-GB"/>
              <a:t>Efficient use of box unit element manufacturer solutions usually requires that standard solutions are used as a basis for design</a:t>
            </a:r>
            <a:endParaRPr/>
          </a:p>
          <a:p>
            <a:pPr indent="-228600" lvl="1" marL="685800" rtl="0" algn="l">
              <a:lnSpc>
                <a:spcPct val="90000"/>
              </a:lnSpc>
              <a:spcBef>
                <a:spcPts val="500"/>
              </a:spcBef>
              <a:spcAft>
                <a:spcPts val="0"/>
              </a:spcAft>
              <a:buClr>
                <a:schemeClr val="dk1"/>
              </a:buClr>
              <a:buSzPct val="100000"/>
              <a:buChar char="•"/>
            </a:pPr>
            <a:r>
              <a:rPr lang="en-GB"/>
              <a:t>Retrofitting increases costs, prolongs schedule, increases error rates and does not achieve the planned benefits of the method</a:t>
            </a:r>
            <a:endParaRPr/>
          </a:p>
          <a:p>
            <a:pPr indent="-228600" lvl="1" marL="685800" rtl="0" algn="l">
              <a:lnSpc>
                <a:spcPct val="90000"/>
              </a:lnSpc>
              <a:spcBef>
                <a:spcPts val="500"/>
              </a:spcBef>
              <a:spcAft>
                <a:spcPts val="0"/>
              </a:spcAft>
              <a:buClr>
                <a:schemeClr val="dk1"/>
              </a:buClr>
              <a:buSzPct val="100000"/>
              <a:buChar char="•"/>
            </a:pPr>
            <a:r>
              <a:rPr lang="en-GB"/>
              <a:t>The procurement model must enable the supplier to be tied to the project as early as possible</a:t>
            </a:r>
            <a:endParaRPr/>
          </a:p>
          <a:p>
            <a:pPr indent="-228600" lvl="2" marL="1143000" rtl="0" algn="l">
              <a:lnSpc>
                <a:spcPct val="90000"/>
              </a:lnSpc>
              <a:spcBef>
                <a:spcPts val="500"/>
              </a:spcBef>
              <a:spcAft>
                <a:spcPts val="0"/>
              </a:spcAft>
              <a:buClr>
                <a:schemeClr val="dk1"/>
              </a:buClr>
              <a:buSzPct val="100000"/>
              <a:buChar char="•"/>
            </a:pPr>
            <a:r>
              <a:rPr lang="en-GB"/>
              <a:t>For example, KVR or SR models provide a total implementation to the supplier</a:t>
            </a:r>
            <a:endParaRPr/>
          </a:p>
          <a:p>
            <a:pPr indent="-228600" lvl="2" marL="1143000" rtl="0" algn="l">
              <a:lnSpc>
                <a:spcPct val="90000"/>
              </a:lnSpc>
              <a:spcBef>
                <a:spcPts val="500"/>
              </a:spcBef>
              <a:spcAft>
                <a:spcPts val="0"/>
              </a:spcAft>
              <a:buClr>
                <a:schemeClr val="dk1"/>
              </a:buClr>
              <a:buSzPct val="100000"/>
              <a:buChar char="•"/>
            </a:pPr>
            <a:r>
              <a:rPr lang="en-GB"/>
              <a:t>The second option is different collaborative models, such as the alliance contracting model</a:t>
            </a:r>
            <a:endParaRPr/>
          </a:p>
          <a:p>
            <a:pPr indent="-228600" lvl="2" marL="1143000" rtl="0" algn="l">
              <a:lnSpc>
                <a:spcPct val="90000"/>
              </a:lnSpc>
              <a:spcBef>
                <a:spcPts val="500"/>
              </a:spcBef>
              <a:spcAft>
                <a:spcPts val="0"/>
              </a:spcAft>
              <a:buClr>
                <a:schemeClr val="dk1"/>
              </a:buClr>
              <a:buSzPct val="100000"/>
              <a:buChar char="•"/>
            </a:pPr>
            <a:r>
              <a:rPr lang="en-GB"/>
              <a:t>For sites designed by the client, negotiation procedures, market dialogues and joint preparatory stages are recommended to enable the transfer of knowledge for the benefit of the project.</a:t>
            </a:r>
            <a:endParaRPr/>
          </a:p>
          <a:p>
            <a:pPr indent="-228600" lvl="1" marL="685800" rtl="0" algn="l">
              <a:lnSpc>
                <a:spcPct val="90000"/>
              </a:lnSpc>
              <a:spcBef>
                <a:spcPts val="500"/>
              </a:spcBef>
              <a:spcAft>
                <a:spcPts val="0"/>
              </a:spcAft>
              <a:buClr>
                <a:schemeClr val="dk1"/>
              </a:buClr>
              <a:buSzPct val="100000"/>
              <a:buChar char="•"/>
            </a:pPr>
            <a:r>
              <a:rPr lang="en-GB"/>
              <a:t>The client and the planners must commit to the proposed standard solutions</a:t>
            </a:r>
            <a:endParaRPr/>
          </a:p>
          <a:p>
            <a:pPr indent="-228600" lvl="2" marL="1143000" rtl="0" algn="l">
              <a:lnSpc>
                <a:spcPct val="90000"/>
              </a:lnSpc>
              <a:spcBef>
                <a:spcPts val="500"/>
              </a:spcBef>
              <a:spcAft>
                <a:spcPts val="0"/>
              </a:spcAft>
              <a:buClr>
                <a:schemeClr val="dk1"/>
              </a:buClr>
              <a:buSzPct val="100000"/>
              <a:buChar char="•"/>
            </a:pPr>
            <a:r>
              <a:rPr lang="en-GB"/>
              <a:t>Often a minor change can destroy the full efficiency gain, cf. the intermediate floor example presented earlier</a:t>
            </a:r>
            <a:endParaRPr/>
          </a:p>
          <a:p>
            <a:pPr indent="-228600" lvl="2" marL="1143000" rtl="0" algn="l">
              <a:lnSpc>
                <a:spcPct val="90000"/>
              </a:lnSpc>
              <a:spcBef>
                <a:spcPts val="500"/>
              </a:spcBef>
              <a:spcAft>
                <a:spcPts val="0"/>
              </a:spcAft>
              <a:buClr>
                <a:schemeClr val="dk1"/>
              </a:buClr>
              <a:buSzPct val="100000"/>
              <a:buChar char="•"/>
            </a:pPr>
            <a:r>
              <a:rPr lang="en-GB"/>
              <a:t>Defining project objectives critical (what can and can not be changed)</a:t>
            </a:r>
            <a:endParaRPr/>
          </a:p>
          <a:p>
            <a:pPr indent="-228600" lvl="1" marL="685800" rtl="0" algn="l">
              <a:lnSpc>
                <a:spcPct val="90000"/>
              </a:lnSpc>
              <a:spcBef>
                <a:spcPts val="500"/>
              </a:spcBef>
              <a:spcAft>
                <a:spcPts val="0"/>
              </a:spcAft>
              <a:buClr>
                <a:schemeClr val="dk1"/>
              </a:buClr>
              <a:buSzPct val="100000"/>
              <a:buChar char="•"/>
            </a:pPr>
            <a:r>
              <a:rPr lang="en-GB"/>
              <a:t>Schedule and capacity</a:t>
            </a:r>
            <a:endParaRPr/>
          </a:p>
          <a:p>
            <a:pPr indent="-228600" lvl="2" marL="1143000" rtl="0" algn="l">
              <a:lnSpc>
                <a:spcPct val="90000"/>
              </a:lnSpc>
              <a:spcBef>
                <a:spcPts val="500"/>
              </a:spcBef>
              <a:spcAft>
                <a:spcPts val="0"/>
              </a:spcAft>
              <a:buClr>
                <a:schemeClr val="dk1"/>
              </a:buClr>
              <a:buSzPct val="100000"/>
              <a:buChar char="•"/>
            </a:pPr>
            <a:r>
              <a:rPr lang="en-GB"/>
              <a:t>Although manufacturing is fast, planning and production scheduling must have its slot in the schedule.</a:t>
            </a:r>
            <a:endParaRPr/>
          </a:p>
          <a:p>
            <a:pPr indent="-228600" lvl="2" marL="1143000" rtl="0" algn="l">
              <a:lnSpc>
                <a:spcPct val="90000"/>
              </a:lnSpc>
              <a:spcBef>
                <a:spcPts val="500"/>
              </a:spcBef>
              <a:spcAft>
                <a:spcPts val="0"/>
              </a:spcAft>
              <a:buClr>
                <a:schemeClr val="dk1"/>
              </a:buClr>
              <a:buSzPct val="100000"/>
              <a:buChar char="•"/>
            </a:pPr>
            <a:r>
              <a:rPr lang="en-GB"/>
              <a:t>Production time must be reserved for factory workload as part of the construction schedule</a:t>
            </a:r>
            <a:endParaRPr/>
          </a:p>
        </p:txBody>
      </p:sp>
      <p:sp>
        <p:nvSpPr>
          <p:cNvPr id="891" name="Google Shape;891;p69"/>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GB"/>
              <a:t>‹#›</a:t>
            </a:fld>
            <a:endParaRPr/>
          </a:p>
        </p:txBody>
      </p:sp>
      <p:sp>
        <p:nvSpPr>
          <p:cNvPr id="892" name="Google Shape;892;p69"/>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Construction economy and project management – Industrial prefabrication</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7"/>
          <p:cNvSpPr txBox="1"/>
          <p:nvPr>
            <p:ph type="title"/>
          </p:nvPr>
        </p:nvSpPr>
        <p:spPr>
          <a:xfrm>
            <a:off x="325289" y="2672413"/>
            <a:ext cx="11553959" cy="1255532"/>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lt1"/>
              </a:buClr>
              <a:buSzPts val="4400"/>
              <a:buFont typeface="Calibri"/>
              <a:buNone/>
            </a:pPr>
            <a:r>
              <a:rPr lang="en-GB"/>
              <a:t>Industrial prefabrication</a:t>
            </a:r>
            <a:endParaRPr/>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6" name="Shape 896"/>
        <p:cNvGrpSpPr/>
        <p:nvPr/>
      </p:nvGrpSpPr>
      <p:grpSpPr>
        <a:xfrm>
          <a:off x="0" y="0"/>
          <a:ext cx="0" cy="0"/>
          <a:chOff x="0" y="0"/>
          <a:chExt cx="0" cy="0"/>
        </a:xfrm>
      </p:grpSpPr>
      <p:sp>
        <p:nvSpPr>
          <p:cNvPr id="897" name="Google Shape;897;p70"/>
          <p:cNvSpPr txBox="1"/>
          <p:nvPr>
            <p:ph type="title"/>
          </p:nvPr>
        </p:nvSpPr>
        <p:spPr>
          <a:xfrm>
            <a:off x="325289" y="2672413"/>
            <a:ext cx="11553959" cy="1255532"/>
          </a:xfrm>
          <a:prstGeom prst="rect">
            <a:avLst/>
          </a:prstGeom>
          <a:noFill/>
          <a:ln>
            <a:noFill/>
          </a:ln>
        </p:spPr>
        <p:txBody>
          <a:bodyPr anchorCtr="0" anchor="ctr" bIns="45700" lIns="91425" spcFirstLastPara="1" rIns="91425" wrap="square" tIns="45700">
            <a:normAutofit fontScale="90000"/>
          </a:bodyPr>
          <a:lstStyle/>
          <a:p>
            <a:pPr indent="0" lvl="0" marL="0" rtl="0" algn="ctr">
              <a:lnSpc>
                <a:spcPct val="90000"/>
              </a:lnSpc>
              <a:spcBef>
                <a:spcPts val="0"/>
              </a:spcBef>
              <a:spcAft>
                <a:spcPts val="0"/>
              </a:spcAft>
              <a:buClr>
                <a:schemeClr val="lt1"/>
              </a:buClr>
              <a:buSzPct val="100000"/>
              <a:buFont typeface="Calibri"/>
              <a:buNone/>
            </a:pPr>
            <a:r>
              <a:rPr lang="en-GB"/>
              <a:t>Quality assurance in industrial construction</a:t>
            </a:r>
            <a:br>
              <a:rPr lang="en-GB"/>
            </a:br>
            <a:r>
              <a:rPr lang="en-GB"/>
              <a:t>and factory – special questions</a:t>
            </a:r>
            <a:endParaRP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1" name="Shape 901"/>
        <p:cNvGrpSpPr/>
        <p:nvPr/>
      </p:nvGrpSpPr>
      <p:grpSpPr>
        <a:xfrm>
          <a:off x="0" y="0"/>
          <a:ext cx="0" cy="0"/>
          <a:chOff x="0" y="0"/>
          <a:chExt cx="0" cy="0"/>
        </a:xfrm>
      </p:grpSpPr>
      <p:sp>
        <p:nvSpPr>
          <p:cNvPr id="902" name="Google Shape;902;p7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000"/>
              <a:buFont typeface="Calibri"/>
              <a:buNone/>
            </a:pPr>
            <a:r>
              <a:rPr lang="en-GB" sz="4000"/>
              <a:t>Quality systems and their significance in industrial manufacturing</a:t>
            </a:r>
            <a:endParaRPr/>
          </a:p>
        </p:txBody>
      </p:sp>
      <p:sp>
        <p:nvSpPr>
          <p:cNvPr id="903" name="Google Shape;903;p7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fontScale="92500" lnSpcReduction="20000"/>
          </a:bodyPr>
          <a:lstStyle/>
          <a:p>
            <a:pPr indent="-228600" lvl="0" marL="228600" rtl="0" algn="l">
              <a:lnSpc>
                <a:spcPct val="90000"/>
              </a:lnSpc>
              <a:spcBef>
                <a:spcPts val="0"/>
              </a:spcBef>
              <a:spcAft>
                <a:spcPts val="0"/>
              </a:spcAft>
              <a:buClr>
                <a:schemeClr val="dk1"/>
              </a:buClr>
              <a:buSzPct val="100000"/>
              <a:buChar char="•"/>
            </a:pPr>
            <a:r>
              <a:rPr lang="en-GB"/>
              <a:t>Standards and product approval are discussed extensively in the tPUUr TP 9 presentation</a:t>
            </a:r>
            <a:endParaRPr/>
          </a:p>
          <a:p>
            <a:pPr indent="-228600" lvl="0" marL="228600" rtl="0" algn="l">
              <a:lnSpc>
                <a:spcPct val="90000"/>
              </a:lnSpc>
              <a:spcBef>
                <a:spcPts val="1000"/>
              </a:spcBef>
              <a:spcAft>
                <a:spcPts val="0"/>
              </a:spcAft>
              <a:buClr>
                <a:schemeClr val="dk1"/>
              </a:buClr>
              <a:buSzPct val="100000"/>
              <a:buChar char="•"/>
            </a:pPr>
            <a:r>
              <a:rPr lang="en-GB"/>
              <a:t>When used correctly, quality systems play an important role not only in demonstrating official regulations and product quality</a:t>
            </a:r>
            <a:endParaRPr/>
          </a:p>
          <a:p>
            <a:pPr indent="-228600" lvl="1" marL="685800" rtl="0" algn="l">
              <a:lnSpc>
                <a:spcPct val="90000"/>
              </a:lnSpc>
              <a:spcBef>
                <a:spcPts val="500"/>
              </a:spcBef>
              <a:spcAft>
                <a:spcPts val="0"/>
              </a:spcAft>
              <a:buClr>
                <a:schemeClr val="dk1"/>
              </a:buClr>
              <a:buSzPct val="100000"/>
              <a:buChar char="•"/>
            </a:pPr>
            <a:r>
              <a:rPr lang="en-GB"/>
              <a:t>The quality system manages the entire value chain and factory and is the most important tool for management in monitoring and analysing the outcome of the business plan</a:t>
            </a:r>
            <a:endParaRPr/>
          </a:p>
          <a:p>
            <a:pPr indent="-228600" lvl="1" marL="685800" rtl="0" algn="l">
              <a:lnSpc>
                <a:spcPct val="90000"/>
              </a:lnSpc>
              <a:spcBef>
                <a:spcPts val="500"/>
              </a:spcBef>
              <a:spcAft>
                <a:spcPts val="0"/>
              </a:spcAft>
              <a:buClr>
                <a:schemeClr val="dk1"/>
              </a:buClr>
              <a:buSzPct val="100000"/>
              <a:buChar char="•"/>
            </a:pPr>
            <a:r>
              <a:rPr lang="en-GB"/>
              <a:t>All measuring data is produced as part of the quality system</a:t>
            </a:r>
            <a:endParaRPr/>
          </a:p>
          <a:p>
            <a:pPr indent="-228600" lvl="2" marL="1143000" rtl="0" algn="l">
              <a:lnSpc>
                <a:spcPct val="90000"/>
              </a:lnSpc>
              <a:spcBef>
                <a:spcPts val="500"/>
              </a:spcBef>
              <a:spcAft>
                <a:spcPts val="0"/>
              </a:spcAft>
              <a:buClr>
                <a:schemeClr val="dk1"/>
              </a:buClr>
              <a:buSzPct val="100000"/>
              <a:buChar char="•"/>
            </a:pPr>
            <a:r>
              <a:rPr lang="en-GB"/>
              <a:t>Labour costs by product and workstation</a:t>
            </a:r>
            <a:endParaRPr/>
          </a:p>
          <a:p>
            <a:pPr indent="-228600" lvl="2" marL="1143000" rtl="0" algn="l">
              <a:lnSpc>
                <a:spcPct val="90000"/>
              </a:lnSpc>
              <a:spcBef>
                <a:spcPts val="500"/>
              </a:spcBef>
              <a:spcAft>
                <a:spcPts val="0"/>
              </a:spcAft>
              <a:buClr>
                <a:schemeClr val="dk1"/>
              </a:buClr>
              <a:buSzPct val="100000"/>
              <a:buChar char="•"/>
            </a:pPr>
            <a:r>
              <a:rPr lang="en-GB"/>
              <a:t>Material usage, storage values, waste percentages</a:t>
            </a:r>
            <a:endParaRPr/>
          </a:p>
          <a:p>
            <a:pPr indent="-228600" lvl="2" marL="1143000" rtl="0" algn="l">
              <a:lnSpc>
                <a:spcPct val="90000"/>
              </a:lnSpc>
              <a:spcBef>
                <a:spcPts val="500"/>
              </a:spcBef>
              <a:spcAft>
                <a:spcPts val="0"/>
              </a:spcAft>
              <a:buClr>
                <a:schemeClr val="dk1"/>
              </a:buClr>
              <a:buSzPct val="100000"/>
              <a:buChar char="•"/>
            </a:pPr>
            <a:r>
              <a:rPr lang="en-GB"/>
              <a:t>All production indicators such as lead time or error percentages</a:t>
            </a:r>
            <a:endParaRPr/>
          </a:p>
          <a:p>
            <a:pPr indent="-228600" lvl="1" marL="685800" rtl="0" algn="l">
              <a:lnSpc>
                <a:spcPct val="90000"/>
              </a:lnSpc>
              <a:spcBef>
                <a:spcPts val="500"/>
              </a:spcBef>
              <a:spcAft>
                <a:spcPts val="0"/>
              </a:spcAft>
              <a:buClr>
                <a:schemeClr val="dk1"/>
              </a:buClr>
              <a:buSzPct val="100000"/>
              <a:buChar char="•"/>
            </a:pPr>
            <a:r>
              <a:rPr lang="en-GB"/>
              <a:t>Quality is monitored for quality itself, not for the customer</a:t>
            </a:r>
            <a:endParaRPr/>
          </a:p>
          <a:p>
            <a:pPr indent="-228600" lvl="2" marL="1143000" rtl="0" algn="l">
              <a:lnSpc>
                <a:spcPct val="90000"/>
              </a:lnSpc>
              <a:spcBef>
                <a:spcPts val="500"/>
              </a:spcBef>
              <a:spcAft>
                <a:spcPts val="0"/>
              </a:spcAft>
              <a:buClr>
                <a:schemeClr val="dk1"/>
              </a:buClr>
              <a:buSzPct val="100000"/>
              <a:buChar char="•"/>
            </a:pPr>
            <a:r>
              <a:rPr lang="en-GB"/>
              <a:t>An error fixed on site costs several times more than the cost of a fix at the factory</a:t>
            </a:r>
            <a:endParaRPr/>
          </a:p>
          <a:p>
            <a:pPr indent="-228600" lvl="2" marL="1143000" rtl="0" algn="l">
              <a:lnSpc>
                <a:spcPct val="90000"/>
              </a:lnSpc>
              <a:spcBef>
                <a:spcPts val="500"/>
              </a:spcBef>
              <a:spcAft>
                <a:spcPts val="0"/>
              </a:spcAft>
              <a:buClr>
                <a:schemeClr val="dk1"/>
              </a:buClr>
              <a:buSzPct val="100000"/>
              <a:buChar char="•"/>
            </a:pPr>
            <a:r>
              <a:rPr lang="en-GB"/>
              <a:t>Fixing an error in planning is almost free of charge compared to the previous ones</a:t>
            </a:r>
            <a:endParaRPr/>
          </a:p>
        </p:txBody>
      </p:sp>
      <p:sp>
        <p:nvSpPr>
          <p:cNvPr id="904" name="Google Shape;904;p71"/>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GB"/>
              <a:t>‹#›</a:t>
            </a:fld>
            <a:endParaRPr/>
          </a:p>
        </p:txBody>
      </p:sp>
      <p:sp>
        <p:nvSpPr>
          <p:cNvPr id="905" name="Google Shape;905;p71"/>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Construction economy and project management – Industrial prefabrication</a:t>
            </a:r>
            <a:endParaRPr/>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9" name="Shape 909"/>
        <p:cNvGrpSpPr/>
        <p:nvPr/>
      </p:nvGrpSpPr>
      <p:grpSpPr>
        <a:xfrm>
          <a:off x="0" y="0"/>
          <a:ext cx="0" cy="0"/>
          <a:chOff x="0" y="0"/>
          <a:chExt cx="0" cy="0"/>
        </a:xfrm>
      </p:grpSpPr>
      <p:sp>
        <p:nvSpPr>
          <p:cNvPr id="910" name="Google Shape;910;p7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000"/>
              <a:buFont typeface="Calibri"/>
              <a:buNone/>
            </a:pPr>
            <a:r>
              <a:rPr lang="en-GB" sz="4000"/>
              <a:t>Automation</a:t>
            </a:r>
            <a:endParaRPr/>
          </a:p>
        </p:txBody>
      </p:sp>
      <p:sp>
        <p:nvSpPr>
          <p:cNvPr id="911" name="Google Shape;911;p7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fontScale="92500"/>
          </a:bodyPr>
          <a:lstStyle/>
          <a:p>
            <a:pPr indent="-228600" lvl="0" marL="228600" rtl="0" algn="l">
              <a:lnSpc>
                <a:spcPct val="90000"/>
              </a:lnSpc>
              <a:spcBef>
                <a:spcPts val="0"/>
              </a:spcBef>
              <a:spcAft>
                <a:spcPts val="0"/>
              </a:spcAft>
              <a:buClr>
                <a:schemeClr val="dk1"/>
              </a:buClr>
              <a:buSzPct val="100000"/>
              <a:buChar char="•"/>
            </a:pPr>
            <a:r>
              <a:rPr lang="en-GB" sz="2000"/>
              <a:t>Automation has developed strongly in all sectors in recent decades</a:t>
            </a:r>
            <a:endParaRPr/>
          </a:p>
          <a:p>
            <a:pPr indent="-228600" lvl="1" marL="685800" rtl="0" algn="l">
              <a:lnSpc>
                <a:spcPct val="90000"/>
              </a:lnSpc>
              <a:spcBef>
                <a:spcPts val="500"/>
              </a:spcBef>
              <a:spcAft>
                <a:spcPts val="0"/>
              </a:spcAft>
              <a:buClr>
                <a:schemeClr val="dk1"/>
              </a:buClr>
              <a:buSzPct val="100000"/>
              <a:buChar char="•"/>
            </a:pPr>
            <a:r>
              <a:rPr lang="en-GB" sz="2000"/>
              <a:t>Order/delivery chain management, ERP solutions, material/warehouse management, machine vision for quality control, machining, assembly robots, design system CAD/CAM etc.</a:t>
            </a:r>
            <a:endParaRPr/>
          </a:p>
          <a:p>
            <a:pPr indent="-228600" lvl="0" marL="228600" rtl="0" algn="l">
              <a:lnSpc>
                <a:spcPct val="90000"/>
              </a:lnSpc>
              <a:spcBef>
                <a:spcPts val="1000"/>
              </a:spcBef>
              <a:spcAft>
                <a:spcPts val="0"/>
              </a:spcAft>
              <a:buClr>
                <a:schemeClr val="dk1"/>
              </a:buClr>
              <a:buSzPct val="100000"/>
              <a:buChar char="•"/>
            </a:pPr>
            <a:r>
              <a:rPr lang="en-GB" sz="2000"/>
              <a:t>In construction, sawmills, log factories and the construction product industry have also been developed with a strong degree of automation</a:t>
            </a:r>
            <a:endParaRPr/>
          </a:p>
          <a:p>
            <a:pPr indent="-228600" lvl="0" marL="228600" rtl="0" algn="l">
              <a:lnSpc>
                <a:spcPct val="90000"/>
              </a:lnSpc>
              <a:spcBef>
                <a:spcPts val="1000"/>
              </a:spcBef>
              <a:spcAft>
                <a:spcPts val="0"/>
              </a:spcAft>
              <a:buClr>
                <a:schemeClr val="dk1"/>
              </a:buClr>
              <a:buSzPct val="100000"/>
              <a:buChar char="•"/>
            </a:pPr>
            <a:r>
              <a:rPr lang="en-GB" sz="2000"/>
              <a:t>The automation of the actual construction, i.e. assembly work, is in the early stages</a:t>
            </a:r>
            <a:endParaRPr/>
          </a:p>
          <a:p>
            <a:pPr indent="-228600" lvl="1" marL="685800" rtl="0" algn="l">
              <a:lnSpc>
                <a:spcPct val="90000"/>
              </a:lnSpc>
              <a:spcBef>
                <a:spcPts val="500"/>
              </a:spcBef>
              <a:spcAft>
                <a:spcPts val="0"/>
              </a:spcAft>
              <a:buClr>
                <a:schemeClr val="dk1"/>
              </a:buClr>
              <a:buSzPct val="100000"/>
              <a:buChar char="•"/>
            </a:pPr>
            <a:r>
              <a:rPr lang="en-GB" sz="2000"/>
              <a:t>This can be improved by transferring the site to the factory and component production, where the requirement of diversity and flexibility also direct more to point-to-point automation</a:t>
            </a:r>
            <a:endParaRPr/>
          </a:p>
          <a:p>
            <a:pPr indent="-228600" lvl="0" marL="228600" rtl="0" algn="l">
              <a:lnSpc>
                <a:spcPct val="90000"/>
              </a:lnSpc>
              <a:spcBef>
                <a:spcPts val="1000"/>
              </a:spcBef>
              <a:spcAft>
                <a:spcPts val="0"/>
              </a:spcAft>
              <a:buClr>
                <a:schemeClr val="dk1"/>
              </a:buClr>
              <a:buSzPct val="100000"/>
              <a:buChar char="•"/>
            </a:pPr>
            <a:r>
              <a:rPr lang="en-GB" sz="2000"/>
              <a:t>Much can be done before (or regardless of) automation to improve productivity and efficiency</a:t>
            </a:r>
            <a:endParaRPr/>
          </a:p>
          <a:p>
            <a:pPr indent="-228600" lvl="1" marL="685800" rtl="0" algn="l">
              <a:lnSpc>
                <a:spcPct val="90000"/>
              </a:lnSpc>
              <a:spcBef>
                <a:spcPts val="500"/>
              </a:spcBef>
              <a:spcAft>
                <a:spcPts val="0"/>
              </a:spcAft>
              <a:buClr>
                <a:schemeClr val="dk1"/>
              </a:buClr>
              <a:buSzPct val="100000"/>
              <a:buChar char="•"/>
            </a:pPr>
            <a:r>
              <a:rPr lang="en-GB" sz="2000"/>
              <a:t>Removing unnecessary work from processes, streamlining, division of labour between plant and site</a:t>
            </a:r>
            <a:endParaRPr/>
          </a:p>
          <a:p>
            <a:pPr indent="-228600" lvl="1" marL="685800" rtl="0" algn="l">
              <a:lnSpc>
                <a:spcPct val="90000"/>
              </a:lnSpc>
              <a:spcBef>
                <a:spcPts val="500"/>
              </a:spcBef>
              <a:spcAft>
                <a:spcPts val="0"/>
              </a:spcAft>
              <a:buClr>
                <a:schemeClr val="dk1"/>
              </a:buClr>
              <a:buSzPct val="100000"/>
              <a:buChar char="•"/>
            </a:pPr>
            <a:r>
              <a:rPr lang="en-GB" sz="2000"/>
              <a:t>Standardisation of solutions and development of work stages and methods using current tools</a:t>
            </a:r>
            <a:endParaRPr/>
          </a:p>
          <a:p>
            <a:pPr indent="-228600" lvl="1" marL="685800" rtl="0" algn="l">
              <a:lnSpc>
                <a:spcPct val="90000"/>
              </a:lnSpc>
              <a:spcBef>
                <a:spcPts val="500"/>
              </a:spcBef>
              <a:spcAft>
                <a:spcPts val="0"/>
              </a:spcAft>
              <a:buClr>
                <a:schemeClr val="dk1"/>
              </a:buClr>
              <a:buSzPct val="100000"/>
              <a:buChar char="•"/>
            </a:pPr>
            <a:r>
              <a:rPr lang="en-GB" sz="2000"/>
              <a:t>The share of value-added work in the total workload is fairly low  </a:t>
            </a:r>
            <a:endParaRPr/>
          </a:p>
          <a:p>
            <a:pPr indent="-64135" lvl="0" marL="228600" rtl="0" algn="l">
              <a:lnSpc>
                <a:spcPct val="90000"/>
              </a:lnSpc>
              <a:spcBef>
                <a:spcPts val="1000"/>
              </a:spcBef>
              <a:spcAft>
                <a:spcPts val="0"/>
              </a:spcAft>
              <a:buClr>
                <a:schemeClr val="dk1"/>
              </a:buClr>
              <a:buSzPct val="100000"/>
              <a:buNone/>
            </a:pPr>
            <a:r>
              <a:t/>
            </a:r>
            <a:endParaRPr/>
          </a:p>
        </p:txBody>
      </p:sp>
      <p:sp>
        <p:nvSpPr>
          <p:cNvPr id="912" name="Google Shape;912;p72"/>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GB"/>
              <a:t>‹#›</a:t>
            </a:fld>
            <a:endParaRPr/>
          </a:p>
        </p:txBody>
      </p:sp>
      <p:sp>
        <p:nvSpPr>
          <p:cNvPr id="913" name="Google Shape;913;p72"/>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Construction economy and project management – Industrial prefabrication</a:t>
            </a:r>
            <a:endParaRPr/>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7" name="Shape 917"/>
        <p:cNvGrpSpPr/>
        <p:nvPr/>
      </p:nvGrpSpPr>
      <p:grpSpPr>
        <a:xfrm>
          <a:off x="0" y="0"/>
          <a:ext cx="0" cy="0"/>
          <a:chOff x="0" y="0"/>
          <a:chExt cx="0" cy="0"/>
        </a:xfrm>
      </p:grpSpPr>
      <p:sp>
        <p:nvSpPr>
          <p:cNvPr id="918" name="Google Shape;918;p7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000"/>
              <a:buFont typeface="Calibri"/>
              <a:buNone/>
            </a:pPr>
            <a:r>
              <a:rPr lang="en-GB" sz="4000"/>
              <a:t>Automation</a:t>
            </a:r>
            <a:endParaRPr/>
          </a:p>
        </p:txBody>
      </p:sp>
      <p:sp>
        <p:nvSpPr>
          <p:cNvPr id="919" name="Google Shape;919;p73"/>
          <p:cNvSpPr txBox="1"/>
          <p:nvPr>
            <p:ph idx="1" type="body"/>
          </p:nvPr>
        </p:nvSpPr>
        <p:spPr>
          <a:xfrm>
            <a:off x="838200" y="1825625"/>
            <a:ext cx="7181850" cy="4351338"/>
          </a:xfrm>
          <a:prstGeom prst="rect">
            <a:avLst/>
          </a:prstGeom>
          <a:noFill/>
          <a:ln>
            <a:noFill/>
          </a:ln>
        </p:spPr>
        <p:txBody>
          <a:bodyPr anchorCtr="0" anchor="t" bIns="45700" lIns="91425" spcFirstLastPara="1" rIns="91425" wrap="square" tIns="45700">
            <a:noAutofit/>
          </a:bodyPr>
          <a:lstStyle/>
          <a:p>
            <a:pPr indent="-228600" lvl="0" marL="228600" rtl="0" algn="l">
              <a:lnSpc>
                <a:spcPct val="90000"/>
              </a:lnSpc>
              <a:spcBef>
                <a:spcPts val="0"/>
              </a:spcBef>
              <a:spcAft>
                <a:spcPts val="0"/>
              </a:spcAft>
              <a:buClr>
                <a:schemeClr val="dk1"/>
              </a:buClr>
              <a:buSzPts val="1600"/>
              <a:buChar char="•"/>
            </a:pPr>
            <a:r>
              <a:rPr lang="en-GB" sz="1600"/>
              <a:t>Pros</a:t>
            </a:r>
            <a:endParaRPr/>
          </a:p>
          <a:p>
            <a:pPr indent="-228600" lvl="1" marL="685800" rtl="0" algn="l">
              <a:lnSpc>
                <a:spcPct val="90000"/>
              </a:lnSpc>
              <a:spcBef>
                <a:spcPts val="500"/>
              </a:spcBef>
              <a:spcAft>
                <a:spcPts val="0"/>
              </a:spcAft>
              <a:buClr>
                <a:schemeClr val="dk1"/>
              </a:buClr>
              <a:buSzPts val="1600"/>
              <a:buChar char="•"/>
            </a:pPr>
            <a:r>
              <a:rPr lang="en-GB" sz="1600"/>
              <a:t>Highly efficient in what it is planned for</a:t>
            </a:r>
            <a:endParaRPr/>
          </a:p>
          <a:p>
            <a:pPr indent="-228600" lvl="1" marL="685800" rtl="0" algn="l">
              <a:lnSpc>
                <a:spcPct val="90000"/>
              </a:lnSpc>
              <a:spcBef>
                <a:spcPts val="500"/>
              </a:spcBef>
              <a:spcAft>
                <a:spcPts val="0"/>
              </a:spcAft>
              <a:buClr>
                <a:schemeClr val="dk1"/>
              </a:buClr>
              <a:buSzPts val="1600"/>
              <a:buChar char="•"/>
            </a:pPr>
            <a:r>
              <a:rPr lang="en-GB" sz="1600"/>
              <a:t>Requires maintenance but no holidays</a:t>
            </a:r>
            <a:endParaRPr/>
          </a:p>
          <a:p>
            <a:pPr indent="-228600" lvl="1" marL="685800" rtl="0" algn="l">
              <a:lnSpc>
                <a:spcPct val="90000"/>
              </a:lnSpc>
              <a:spcBef>
                <a:spcPts val="500"/>
              </a:spcBef>
              <a:spcAft>
                <a:spcPts val="0"/>
              </a:spcAft>
              <a:buClr>
                <a:schemeClr val="dk1"/>
              </a:buClr>
              <a:buSzPts val="1600"/>
              <a:buChar char="•"/>
            </a:pPr>
            <a:r>
              <a:rPr lang="en-GB" sz="1600"/>
              <a:t>Removes boring operations</a:t>
            </a:r>
            <a:endParaRPr/>
          </a:p>
          <a:p>
            <a:pPr indent="-228600" lvl="1" marL="685800" rtl="0" algn="l">
              <a:lnSpc>
                <a:spcPct val="90000"/>
              </a:lnSpc>
              <a:spcBef>
                <a:spcPts val="500"/>
              </a:spcBef>
              <a:spcAft>
                <a:spcPts val="0"/>
              </a:spcAft>
              <a:buClr>
                <a:schemeClr val="dk1"/>
              </a:buClr>
              <a:buSzPts val="1600"/>
              <a:buChar char="•"/>
            </a:pPr>
            <a:r>
              <a:rPr lang="en-GB" sz="1600"/>
              <a:t>Does not make its own decisions but does what has been programmed (also if incorrectly controlled)</a:t>
            </a:r>
            <a:endParaRPr/>
          </a:p>
          <a:p>
            <a:pPr indent="-228600" lvl="0" marL="228600" rtl="0" algn="l">
              <a:lnSpc>
                <a:spcPct val="90000"/>
              </a:lnSpc>
              <a:spcBef>
                <a:spcPts val="1000"/>
              </a:spcBef>
              <a:spcAft>
                <a:spcPts val="0"/>
              </a:spcAft>
              <a:buClr>
                <a:schemeClr val="dk1"/>
              </a:buClr>
              <a:buSzPts val="1600"/>
              <a:buChar char="•"/>
            </a:pPr>
            <a:r>
              <a:rPr lang="en-GB" sz="1600"/>
              <a:t>Cons</a:t>
            </a:r>
            <a:endParaRPr/>
          </a:p>
          <a:p>
            <a:pPr indent="-228600" lvl="1" marL="685800" rtl="0" algn="l">
              <a:lnSpc>
                <a:spcPct val="90000"/>
              </a:lnSpc>
              <a:spcBef>
                <a:spcPts val="500"/>
              </a:spcBef>
              <a:spcAft>
                <a:spcPts val="0"/>
              </a:spcAft>
              <a:buClr>
                <a:schemeClr val="dk1"/>
              </a:buClr>
              <a:buSzPts val="1600"/>
              <a:buChar char="•"/>
            </a:pPr>
            <a:r>
              <a:rPr lang="en-GB" sz="1600"/>
              <a:t>Investments can be large</a:t>
            </a:r>
            <a:endParaRPr/>
          </a:p>
          <a:p>
            <a:pPr indent="-228600" lvl="1" marL="685800" rtl="0" algn="l">
              <a:lnSpc>
                <a:spcPct val="90000"/>
              </a:lnSpc>
              <a:spcBef>
                <a:spcPts val="500"/>
              </a:spcBef>
              <a:spcAft>
                <a:spcPts val="0"/>
              </a:spcAft>
              <a:buClr>
                <a:schemeClr val="dk1"/>
              </a:buClr>
              <a:buSzPts val="1600"/>
              <a:buChar char="•"/>
            </a:pPr>
            <a:r>
              <a:rPr lang="en-GB" sz="1600"/>
              <a:t>Requires high-precision, detailed design, CAD/CAM solutions. The current planning process does not usually produce this.</a:t>
            </a:r>
            <a:endParaRPr/>
          </a:p>
          <a:p>
            <a:pPr indent="-228600" lvl="1" marL="685800" rtl="0" algn="l">
              <a:lnSpc>
                <a:spcPct val="90000"/>
              </a:lnSpc>
              <a:spcBef>
                <a:spcPts val="500"/>
              </a:spcBef>
              <a:spcAft>
                <a:spcPts val="0"/>
              </a:spcAft>
              <a:buClr>
                <a:schemeClr val="dk1"/>
              </a:buClr>
              <a:buSzPts val="1600"/>
              <a:buChar char="•"/>
            </a:pPr>
            <a:r>
              <a:rPr lang="en-GB" sz="1600"/>
              <a:t>Selections restrict activities (e.g. motion paths, largest dimensions, geometry, etc.)</a:t>
            </a:r>
            <a:endParaRPr/>
          </a:p>
          <a:p>
            <a:pPr indent="-228600" lvl="1" marL="685800" rtl="0" algn="l">
              <a:lnSpc>
                <a:spcPct val="90000"/>
              </a:lnSpc>
              <a:spcBef>
                <a:spcPts val="500"/>
              </a:spcBef>
              <a:spcAft>
                <a:spcPts val="0"/>
              </a:spcAft>
              <a:buClr>
                <a:schemeClr val="dk1"/>
              </a:buClr>
              <a:buSzPts val="1600"/>
              <a:buChar char="•"/>
            </a:pPr>
            <a:r>
              <a:rPr lang="en-GB" sz="1600"/>
              <a:t>Highly automated element production limits the solutions produced quite a lot, is it sufficient for the legitimate requirements of the market and architecture?</a:t>
            </a:r>
            <a:endParaRPr/>
          </a:p>
          <a:p>
            <a:pPr indent="-228600" lvl="1" marL="685800" rtl="0" algn="l">
              <a:lnSpc>
                <a:spcPct val="90000"/>
              </a:lnSpc>
              <a:spcBef>
                <a:spcPts val="500"/>
              </a:spcBef>
              <a:spcAft>
                <a:spcPts val="0"/>
              </a:spcAft>
              <a:buClr>
                <a:schemeClr val="dk1"/>
              </a:buClr>
              <a:buSzPts val="1600"/>
              <a:buChar char="•"/>
            </a:pPr>
            <a:r>
              <a:rPr lang="en-GB" sz="1600"/>
              <a:t>Difficult to apply to site phase</a:t>
            </a:r>
            <a:endParaRPr/>
          </a:p>
        </p:txBody>
      </p:sp>
      <p:sp>
        <p:nvSpPr>
          <p:cNvPr id="920" name="Google Shape;920;p73"/>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GB"/>
              <a:t>‹#›</a:t>
            </a:fld>
            <a:endParaRPr/>
          </a:p>
        </p:txBody>
      </p:sp>
      <p:sp>
        <p:nvSpPr>
          <p:cNvPr id="921" name="Google Shape;921;p73"/>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Construction economy and project management – Industrial prefabrication</a:t>
            </a:r>
            <a:endParaRPr/>
          </a:p>
        </p:txBody>
      </p:sp>
      <p:pic>
        <p:nvPicPr>
          <p:cNvPr id="922" name="Google Shape;922;p73"/>
          <p:cNvPicPr preferRelativeResize="0"/>
          <p:nvPr/>
        </p:nvPicPr>
        <p:blipFill rotWithShape="1">
          <a:blip r:embed="rId3">
            <a:alphaModFix/>
          </a:blip>
          <a:srcRect b="0" l="0" r="0" t="0"/>
          <a:stretch/>
        </p:blipFill>
        <p:spPr>
          <a:xfrm>
            <a:off x="8288732" y="1579638"/>
            <a:ext cx="3685554" cy="2073124"/>
          </a:xfrm>
          <a:prstGeom prst="rect">
            <a:avLst/>
          </a:prstGeom>
          <a:noFill/>
          <a:ln>
            <a:noFill/>
          </a:ln>
        </p:spPr>
      </p:pic>
      <p:sp>
        <p:nvSpPr>
          <p:cNvPr id="923" name="Google Shape;923;p73"/>
          <p:cNvSpPr txBox="1"/>
          <p:nvPr/>
        </p:nvSpPr>
        <p:spPr>
          <a:xfrm>
            <a:off x="8288732" y="3880153"/>
            <a:ext cx="3241523"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Calibri"/>
                <a:ea typeface="Calibri"/>
                <a:cs typeface="Calibri"/>
                <a:sym typeface="Calibri"/>
              </a:rPr>
              <a:t>The machine hit the nails according to the programming, just the position of the beam had no been entered.</a:t>
            </a:r>
            <a:endParaRPr/>
          </a:p>
        </p:txBody>
      </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7" name="Shape 927"/>
        <p:cNvGrpSpPr/>
        <p:nvPr/>
      </p:nvGrpSpPr>
      <p:grpSpPr>
        <a:xfrm>
          <a:off x="0" y="0"/>
          <a:ext cx="0" cy="0"/>
          <a:chOff x="0" y="0"/>
          <a:chExt cx="0" cy="0"/>
        </a:xfrm>
      </p:grpSpPr>
      <p:sp>
        <p:nvSpPr>
          <p:cNvPr id="928" name="Google Shape;928;p7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000"/>
              <a:buFont typeface="Calibri"/>
              <a:buNone/>
            </a:pPr>
            <a:r>
              <a:rPr lang="en-GB" sz="4000"/>
              <a:t>Reading recommendations</a:t>
            </a:r>
            <a:endParaRPr/>
          </a:p>
        </p:txBody>
      </p:sp>
      <p:sp>
        <p:nvSpPr>
          <p:cNvPr id="929" name="Google Shape;929;p7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GB"/>
              <a:t>Womack J.P. :	The Machine That Changed The World</a:t>
            </a:r>
            <a:endParaRPr/>
          </a:p>
          <a:p>
            <a:pPr indent="-228600" lvl="0" marL="228600" rtl="0" algn="l">
              <a:lnSpc>
                <a:spcPct val="90000"/>
              </a:lnSpc>
              <a:spcBef>
                <a:spcPts val="1000"/>
              </a:spcBef>
              <a:spcAft>
                <a:spcPts val="0"/>
              </a:spcAft>
              <a:buClr>
                <a:schemeClr val="dk1"/>
              </a:buClr>
              <a:buSzPts val="2800"/>
              <a:buChar char="•"/>
            </a:pPr>
            <a:r>
              <a:rPr lang="en-GB"/>
              <a:t>Modig Niklas: 	Tätä on Lean</a:t>
            </a:r>
            <a:endParaRPr/>
          </a:p>
          <a:p>
            <a:pPr indent="-228600" lvl="0" marL="228600" rtl="0" algn="l">
              <a:lnSpc>
                <a:spcPct val="90000"/>
              </a:lnSpc>
              <a:spcBef>
                <a:spcPts val="1000"/>
              </a:spcBef>
              <a:spcAft>
                <a:spcPts val="0"/>
              </a:spcAft>
              <a:buClr>
                <a:schemeClr val="dk1"/>
              </a:buClr>
              <a:buSzPts val="2800"/>
              <a:buChar char="•"/>
            </a:pPr>
            <a:r>
              <a:rPr lang="en-GB"/>
              <a:t>Schonberger R.J.:	World Class Manufacturing</a:t>
            </a:r>
            <a:endParaRPr/>
          </a:p>
          <a:p>
            <a:pPr indent="-228600" lvl="0" marL="228600" rtl="0" algn="l">
              <a:lnSpc>
                <a:spcPct val="90000"/>
              </a:lnSpc>
              <a:spcBef>
                <a:spcPts val="1000"/>
              </a:spcBef>
              <a:spcAft>
                <a:spcPts val="0"/>
              </a:spcAft>
              <a:buClr>
                <a:schemeClr val="dk1"/>
              </a:buClr>
              <a:buSzPts val="2800"/>
              <a:buChar char="•"/>
            </a:pPr>
            <a:r>
              <a:rPr lang="en-GB"/>
              <a:t>Schonberger R.J.:	World Class Manufacturing Case Book</a:t>
            </a:r>
            <a:endParaRPr/>
          </a:p>
        </p:txBody>
      </p:sp>
      <p:sp>
        <p:nvSpPr>
          <p:cNvPr id="930" name="Google Shape;930;p74"/>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GB"/>
              <a:t>‹#›</a:t>
            </a:fld>
            <a:endParaRPr/>
          </a:p>
        </p:txBody>
      </p:sp>
      <p:sp>
        <p:nvSpPr>
          <p:cNvPr id="931" name="Google Shape;931;p74"/>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Construction economy and project management – Industrial prefabrication</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Industrial prefabrication </a:t>
            </a:r>
            <a:endParaRPr/>
          </a:p>
        </p:txBody>
      </p:sp>
      <p:sp>
        <p:nvSpPr>
          <p:cNvPr id="175" name="Google Shape;175;p8"/>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lnSpcReduction="10000"/>
          </a:bodyPr>
          <a:lstStyle/>
          <a:p>
            <a:pPr indent="-228600" lvl="0" marL="228600" rtl="0" algn="l">
              <a:lnSpc>
                <a:spcPct val="90000"/>
              </a:lnSpc>
              <a:spcBef>
                <a:spcPts val="0"/>
              </a:spcBef>
              <a:spcAft>
                <a:spcPts val="0"/>
              </a:spcAft>
              <a:buClr>
                <a:schemeClr val="dk1"/>
              </a:buClr>
              <a:buSzPts val="2800"/>
              <a:buChar char="•"/>
            </a:pPr>
            <a:r>
              <a:rPr lang="en-GB"/>
              <a:t>This presentation covers industrial management in industry and prefabrication</a:t>
            </a:r>
            <a:endParaRPr/>
          </a:p>
          <a:p>
            <a:pPr indent="-228600" lvl="1" marL="685800" rtl="0" algn="l">
              <a:lnSpc>
                <a:spcPct val="90000"/>
              </a:lnSpc>
              <a:spcBef>
                <a:spcPts val="500"/>
              </a:spcBef>
              <a:spcAft>
                <a:spcPts val="0"/>
              </a:spcAft>
              <a:buClr>
                <a:schemeClr val="dk1"/>
              </a:buClr>
              <a:buSzPts val="2400"/>
              <a:buChar char="•"/>
            </a:pPr>
            <a:r>
              <a:rPr lang="en-GB"/>
              <a:t>Presentations focusing on working methods in the material “TP7 industrial prefabrication”</a:t>
            </a:r>
            <a:br>
              <a:rPr lang="en-GB"/>
            </a:br>
            <a:endParaRPr/>
          </a:p>
          <a:p>
            <a:pPr indent="-228600" lvl="0" marL="228600" rtl="0" algn="l">
              <a:lnSpc>
                <a:spcPct val="90000"/>
              </a:lnSpc>
              <a:spcBef>
                <a:spcPts val="1000"/>
              </a:spcBef>
              <a:spcAft>
                <a:spcPts val="0"/>
              </a:spcAft>
              <a:buClr>
                <a:schemeClr val="dk1"/>
              </a:buClr>
              <a:buSzPts val="2800"/>
              <a:buChar char="•"/>
            </a:pPr>
            <a:r>
              <a:rPr lang="en-GB"/>
              <a:t>Scope</a:t>
            </a:r>
            <a:endParaRPr/>
          </a:p>
          <a:p>
            <a:pPr indent="-228600" lvl="1" marL="685800" rtl="0" algn="l">
              <a:lnSpc>
                <a:spcPct val="90000"/>
              </a:lnSpc>
              <a:spcBef>
                <a:spcPts val="500"/>
              </a:spcBef>
              <a:spcAft>
                <a:spcPts val="0"/>
              </a:spcAft>
              <a:buClr>
                <a:schemeClr val="dk1"/>
              </a:buClr>
              <a:buSzPts val="2400"/>
              <a:buChar char="•"/>
            </a:pPr>
            <a:r>
              <a:rPr lang="en-GB"/>
              <a:t>The presentation primarily discusses the production of industrial apartment block elements</a:t>
            </a:r>
            <a:endParaRPr/>
          </a:p>
          <a:p>
            <a:pPr indent="-228600" lvl="1" marL="685800" rtl="0" algn="l">
              <a:lnSpc>
                <a:spcPct val="90000"/>
              </a:lnSpc>
              <a:spcBef>
                <a:spcPts val="500"/>
              </a:spcBef>
              <a:spcAft>
                <a:spcPts val="0"/>
              </a:spcAft>
              <a:buClr>
                <a:schemeClr val="dk1"/>
              </a:buClr>
              <a:buSzPts val="2400"/>
              <a:buChar char="•"/>
            </a:pPr>
            <a:r>
              <a:rPr lang="en-GB"/>
              <a:t>The material is based on the authors' experience in wooden apartment block projects and industrial development in the mechanical and electronics industry.</a:t>
            </a:r>
            <a:endParaRPr/>
          </a:p>
          <a:p>
            <a:pPr indent="-228600" lvl="1" marL="685800" rtl="0" algn="l">
              <a:lnSpc>
                <a:spcPct val="90000"/>
              </a:lnSpc>
              <a:spcBef>
                <a:spcPts val="500"/>
              </a:spcBef>
              <a:spcAft>
                <a:spcPts val="0"/>
              </a:spcAft>
              <a:buClr>
                <a:schemeClr val="dk1"/>
              </a:buClr>
              <a:buSzPts val="2400"/>
              <a:buChar char="•"/>
            </a:pPr>
            <a:r>
              <a:rPr lang="en-GB"/>
              <a:t>It does not address single-family houses, log houses or schools, for example</a:t>
            </a:r>
            <a:endParaRPr/>
          </a:p>
        </p:txBody>
      </p:sp>
      <p:sp>
        <p:nvSpPr>
          <p:cNvPr id="176" name="Google Shape;176;p8"/>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GB"/>
              <a:t>‹#›</a:t>
            </a:fld>
            <a:endParaRPr/>
          </a:p>
        </p:txBody>
      </p:sp>
      <p:sp>
        <p:nvSpPr>
          <p:cNvPr id="177" name="Google Shape;177;p8"/>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Construction economy and project management – Industrial prefabrication</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GB"/>
              <a:t>Industrial activity</a:t>
            </a:r>
            <a:endParaRPr/>
          </a:p>
        </p:txBody>
      </p:sp>
      <p:sp>
        <p:nvSpPr>
          <p:cNvPr id="183" name="Google Shape;183;p9"/>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fontScale="85000" lnSpcReduction="20000"/>
          </a:bodyPr>
          <a:lstStyle/>
          <a:p>
            <a:pPr indent="-228600" lvl="0" marL="228600" rtl="0" algn="l">
              <a:lnSpc>
                <a:spcPct val="90000"/>
              </a:lnSpc>
              <a:spcBef>
                <a:spcPts val="0"/>
              </a:spcBef>
              <a:spcAft>
                <a:spcPts val="0"/>
              </a:spcAft>
              <a:buClr>
                <a:schemeClr val="dk1"/>
              </a:buClr>
              <a:buSzPct val="100000"/>
              <a:buChar char="•"/>
            </a:pPr>
            <a:r>
              <a:rPr lang="en-GB"/>
              <a:t>The industrial production method started with standardisation and component standardisation already in the 18th century in the arms industry</a:t>
            </a:r>
            <a:endParaRPr/>
          </a:p>
          <a:p>
            <a:pPr indent="-228600" lvl="1" marL="685800" rtl="0" algn="l">
              <a:lnSpc>
                <a:spcPct val="90000"/>
              </a:lnSpc>
              <a:spcBef>
                <a:spcPts val="500"/>
              </a:spcBef>
              <a:spcAft>
                <a:spcPts val="0"/>
              </a:spcAft>
              <a:buClr>
                <a:schemeClr val="dk1"/>
              </a:buClr>
              <a:buSzPct val="100000"/>
              <a:buChar char="•"/>
            </a:pPr>
            <a:r>
              <a:rPr lang="en-GB"/>
              <a:t>Gradually shifting from blacksmith workshops and work spaces to serial production.</a:t>
            </a:r>
            <a:endParaRPr/>
          </a:p>
          <a:p>
            <a:pPr indent="-228600" lvl="2" marL="1143000" rtl="0" algn="l">
              <a:lnSpc>
                <a:spcPct val="90000"/>
              </a:lnSpc>
              <a:spcBef>
                <a:spcPts val="500"/>
              </a:spcBef>
              <a:spcAft>
                <a:spcPts val="0"/>
              </a:spcAft>
              <a:buClr>
                <a:schemeClr val="dk1"/>
              </a:buClr>
              <a:buSzPct val="100000"/>
              <a:buChar char="•"/>
            </a:pPr>
            <a:r>
              <a:rPr lang="en-GB"/>
              <a:t>Once it had been possible to standardise different parts (axles, bearings, gunstocks, etc.) their manufacture could be centralised and later transferred to subcontractors on the basis of precise dimension requirements, i.e. tolerances.</a:t>
            </a:r>
            <a:endParaRPr/>
          </a:p>
          <a:p>
            <a:pPr indent="-228600" lvl="1" marL="685800" rtl="0" algn="l">
              <a:lnSpc>
                <a:spcPct val="90000"/>
              </a:lnSpc>
              <a:spcBef>
                <a:spcPts val="500"/>
              </a:spcBef>
              <a:spcAft>
                <a:spcPts val="0"/>
              </a:spcAft>
              <a:buClr>
                <a:schemeClr val="dk1"/>
              </a:buClr>
              <a:buSzPct val="100000"/>
              <a:buChar char="•"/>
            </a:pPr>
            <a:r>
              <a:rPr lang="en-GB"/>
              <a:t>Arms and automotive industries acted as leaders here (e.g. Beretta ja Ford)</a:t>
            </a:r>
            <a:endParaRPr/>
          </a:p>
          <a:p>
            <a:pPr indent="-228600" lvl="1" marL="685800" rtl="0" algn="l">
              <a:lnSpc>
                <a:spcPct val="90000"/>
              </a:lnSpc>
              <a:spcBef>
                <a:spcPts val="500"/>
              </a:spcBef>
              <a:spcAft>
                <a:spcPts val="0"/>
              </a:spcAft>
              <a:buClr>
                <a:schemeClr val="dk1"/>
              </a:buClr>
              <a:buSzPct val="100000"/>
              <a:buChar char="•"/>
            </a:pPr>
            <a:r>
              <a:rPr lang="en-GB"/>
              <a:t>Ford applied the principles of scientific business management (working time studies and method development) as early as the beginning of the 20th century</a:t>
            </a:r>
            <a:endParaRPr/>
          </a:p>
          <a:p>
            <a:pPr indent="-228600" lvl="2" marL="1143000" rtl="0" algn="l">
              <a:lnSpc>
                <a:spcPct val="90000"/>
              </a:lnSpc>
              <a:spcBef>
                <a:spcPts val="500"/>
              </a:spcBef>
              <a:spcAft>
                <a:spcPts val="0"/>
              </a:spcAft>
              <a:buClr>
                <a:schemeClr val="dk1"/>
              </a:buClr>
              <a:buSzPct val="100000"/>
              <a:buChar char="•"/>
            </a:pPr>
            <a:r>
              <a:rPr lang="en-GB"/>
              <a:t>The efficiency of production could be significantly increased when the work was divided and organised on production lines. At the same time, it was possible to standardise the individual work phase in great detail and develop the methods and tools that were best suited for it </a:t>
            </a:r>
            <a:endParaRPr/>
          </a:p>
          <a:p>
            <a:pPr indent="-228600" lvl="1" marL="685800" rtl="0" algn="l">
              <a:lnSpc>
                <a:spcPct val="90000"/>
              </a:lnSpc>
              <a:spcBef>
                <a:spcPts val="500"/>
              </a:spcBef>
              <a:spcAft>
                <a:spcPts val="0"/>
              </a:spcAft>
              <a:buClr>
                <a:schemeClr val="dk1"/>
              </a:buClr>
              <a:buSzPct val="100000"/>
              <a:buChar char="•"/>
            </a:pPr>
            <a:r>
              <a:rPr lang="en-GB"/>
              <a:t>Ford said that you can get the T-model in any colour, as long as it is black. We now have a huge number of different options that the buyer can combine. However, making them is no different and remains equally effective.</a:t>
            </a:r>
            <a:endParaRPr/>
          </a:p>
          <a:p>
            <a:pPr indent="-228600" lvl="1" marL="685800" rtl="0" algn="l">
              <a:lnSpc>
                <a:spcPct val="90000"/>
              </a:lnSpc>
              <a:spcBef>
                <a:spcPts val="500"/>
              </a:spcBef>
              <a:spcAft>
                <a:spcPts val="0"/>
              </a:spcAft>
              <a:buClr>
                <a:schemeClr val="dk1"/>
              </a:buClr>
              <a:buSzPct val="100000"/>
              <a:buChar char="•"/>
            </a:pPr>
            <a:r>
              <a:rPr lang="en-GB"/>
              <a:t>Contrary to the general perception, the construction product industry is highly industrialised and, for example, sawmills are very modern industrial plants</a:t>
            </a:r>
            <a:endParaRPr/>
          </a:p>
          <a:p>
            <a:pPr indent="-228600" lvl="2" marL="1143000" rtl="0" algn="l">
              <a:lnSpc>
                <a:spcPct val="90000"/>
              </a:lnSpc>
              <a:spcBef>
                <a:spcPts val="500"/>
              </a:spcBef>
              <a:spcAft>
                <a:spcPts val="0"/>
              </a:spcAft>
              <a:buClr>
                <a:schemeClr val="dk1"/>
              </a:buClr>
              <a:buSzPct val="100000"/>
              <a:buChar char="•"/>
            </a:pPr>
            <a:r>
              <a:rPr lang="en-GB"/>
              <a:t>Construction itself is not comparable to industry in terms of efficiency</a:t>
            </a:r>
            <a:endParaRPr/>
          </a:p>
        </p:txBody>
      </p:sp>
      <p:sp>
        <p:nvSpPr>
          <p:cNvPr id="184" name="Google Shape;184;p9"/>
          <p:cNvSpPr txBox="1"/>
          <p:nvPr>
            <p:ph idx="12" type="sldNum"/>
          </p:nvPr>
        </p:nvSpPr>
        <p:spPr>
          <a:xfrm>
            <a:off x="11044362" y="182562"/>
            <a:ext cx="644055" cy="381981"/>
          </a:xfrm>
          <a:prstGeom prst="rect">
            <a:avLst/>
          </a:prstGeom>
          <a:noFill/>
          <a:ln>
            <a:noFill/>
          </a:ln>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GB"/>
              <a:t>‹#›</a:t>
            </a:fld>
            <a:endParaRPr/>
          </a:p>
        </p:txBody>
      </p:sp>
      <p:sp>
        <p:nvSpPr>
          <p:cNvPr id="185" name="Google Shape;185;p9"/>
          <p:cNvSpPr txBox="1"/>
          <p:nvPr>
            <p:ph idx="11" type="ftr"/>
          </p:nvPr>
        </p:nvSpPr>
        <p:spPr>
          <a:xfrm>
            <a:off x="838200" y="6334918"/>
            <a:ext cx="4114800" cy="365125"/>
          </a:xfrm>
          <a:prstGeom prst="rect">
            <a:avLst/>
          </a:prstGeom>
          <a:noFill/>
          <a:ln>
            <a:noFill/>
          </a:ln>
        </p:spPr>
        <p:txBody>
          <a:bodyPr anchorCtr="0" anchor="ctr" bIns="45700" lIns="91425" spcFirstLastPara="1" rIns="91425" wrap="square" tIns="45700">
            <a:noAutofit/>
          </a:bodyPr>
          <a:lstStyle/>
          <a:p>
            <a:pPr indent="0" lvl="0" marL="0" rtl="0" algn="l">
              <a:spcBef>
                <a:spcPts val="0"/>
              </a:spcBef>
              <a:spcAft>
                <a:spcPts val="0"/>
              </a:spcAft>
              <a:buNone/>
            </a:pPr>
            <a:r>
              <a:rPr lang="en-GB"/>
              <a:t>Construction economy and project management – Industrial prefabrication</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te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teema">
  <a:themeElements>
    <a:clrScheme name="Mukautettu 12">
      <a:dk1>
        <a:srgbClr val="0D0D0D"/>
      </a:dk1>
      <a:lt1>
        <a:srgbClr val="FFFFFF"/>
      </a:lt1>
      <a:dk2>
        <a:srgbClr val="0D0D0D"/>
      </a:dk2>
      <a:lt2>
        <a:srgbClr val="F2F2F2"/>
      </a:lt2>
      <a:accent1>
        <a:srgbClr val="9CA65D"/>
      </a:accent1>
      <a:accent2>
        <a:srgbClr val="F2AE31"/>
      </a:accent2>
      <a:accent3>
        <a:srgbClr val="44A8F2"/>
      </a:accent3>
      <a:accent4>
        <a:srgbClr val="106141"/>
      </a:accent4>
      <a:accent5>
        <a:srgbClr val="6C733D"/>
      </a:accent5>
      <a:accent6>
        <a:srgbClr val="9CA65D"/>
      </a:accent6>
      <a:hlink>
        <a:srgbClr val="A65A4A"/>
      </a:hlink>
      <a:folHlink>
        <a:srgbClr val="8C8D8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E8ADB7D81E548242AADAF4F738AFBBB6" ma:contentTypeVersion="18" ma:contentTypeDescription="Luo uusi asiakirja." ma:contentTypeScope="" ma:versionID="5564902e2418ed2d310d67064791fa18">
  <xsd:schema xmlns:xsd="http://www.w3.org/2001/XMLSchema" xmlns:xs="http://www.w3.org/2001/XMLSchema" xmlns:p="http://schemas.microsoft.com/office/2006/metadata/properties" xmlns:ns2="fc5e7852-1d48-46b2-bc1d-4cc9199c0b03" xmlns:ns3="c1f06602-16da-48b0-838f-ec77d40fd7d9" targetNamespace="http://schemas.microsoft.com/office/2006/metadata/properties" ma:root="true" ma:fieldsID="86e63fbd4f933ea8be9469be68714acf" ns2:_="" ns3:_="">
    <xsd:import namespace="fc5e7852-1d48-46b2-bc1d-4cc9199c0b03"/>
    <xsd:import namespace="c1f06602-16da-48b0-838f-ec77d40fd7d9"/>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lcf76f155ced4ddcb4097134ff3c332f" minOccurs="0"/>
                <xsd:element ref="ns3:TaxCatchAll" minOccurs="0"/>
                <xsd:element ref="ns2:MediaServiceObjectDetectorVersions" minOccurs="0"/>
                <xsd:element ref="ns2:MediaServiceLocation" minOccurs="0"/>
                <xsd:element ref="ns2:MediaLengthInSecond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5e7852-1d48-46b2-bc1d-4cc9199c0b0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lcf76f155ced4ddcb4097134ff3c332f" ma:index="18" nillable="true" ma:taxonomy="true" ma:internalName="lcf76f155ced4ddcb4097134ff3c332f" ma:taxonomyFieldName="MediaServiceImageTags" ma:displayName="Kuvien tunnisteet" ma:readOnly="false" ma:fieldId="{5cf76f15-5ced-4ddc-b409-7134ff3c332f}" ma:taxonomyMulti="true" ma:sspId="8a690100-20d8-4d2f-b8c5-de4322e574f2"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1f06602-16da-48b0-838f-ec77d40fd7d9"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a9c604b2-f74f-4e1f-be0e-cfec624efd8d}" ma:internalName="TaxCatchAll" ma:showField="CatchAllData" ma:web="c1f06602-16da-48b0-838f-ec77d40fd7d9">
      <xsd:complexType>
        <xsd:complexContent>
          <xsd:extension base="dms:MultiChoiceLookup">
            <xsd:sequence>
              <xsd:element name="Value" type="dms:Lookup" maxOccurs="unbounded" minOccurs="0" nillable="true"/>
            </xsd:sequence>
          </xsd:extension>
        </xsd:complexContent>
      </xsd:complexType>
    </xsd:element>
    <xsd:element name="SharedWithUsers" ma:index="23"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4" nillable="true" ma:displayName="Jakamisen tiedot"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fc5e7852-1d48-46b2-bc1d-4cc9199c0b03">
      <Terms xmlns="http://schemas.microsoft.com/office/infopath/2007/PartnerControls"/>
    </lcf76f155ced4ddcb4097134ff3c332f>
    <TaxCatchAll xmlns="c1f06602-16da-48b0-838f-ec77d40fd7d9" xsi:nil="true"/>
  </documentManagement>
</p:properties>
</file>

<file path=customXml/itemProps1.xml><?xml version="1.0" encoding="utf-8"?>
<ds:datastoreItem xmlns:ds="http://schemas.openxmlformats.org/officeDocument/2006/customXml" ds:itemID="{D9696279-C794-4724-8638-FB0CB1F32037}"/>
</file>

<file path=customXml/itemProps2.xml><?xml version="1.0" encoding="utf-8"?>
<ds:datastoreItem xmlns:ds="http://schemas.openxmlformats.org/officeDocument/2006/customXml" ds:itemID="{105FD3DC-F5B6-4A1A-9311-5815FA97063C}"/>
</file>

<file path=customXml/itemProps3.xml><?xml version="1.0" encoding="utf-8"?>
<ds:datastoreItem xmlns:ds="http://schemas.openxmlformats.org/officeDocument/2006/customXml" ds:itemID="{A425AD78-5A79-47B3-8B7C-4DCBF591C486}"/>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atte Kalke</dc:creator>
  <dcterms:created xsi:type="dcterms:W3CDTF">2021-05-03T10:20:21Z</dcterms:creat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0x010100E8ADB7D81E548242AADAF4F738AFBBB6</vt:lpwstr>
  </property>
</Properties>
</file>