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4" roundtripDataSignature="AMtx7mgIwo9sswNoSYi/Vnzx2cJA6/z3B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3" Type="http://schemas.openxmlformats.org/officeDocument/2006/relationships/slide" Target="slides/slide9.xml"/><Relationship Id="rId18" Type="http://schemas.openxmlformats.org/officeDocument/2006/relationships/slide" Target="slides/slide14.xml"/><Relationship Id="rId21" Type="http://schemas.openxmlformats.org/officeDocument/2006/relationships/slide" Target="slides/slide17.xml"/><Relationship Id="rId34" Type="http://customschemas.google.com/relationships/presentationmetadata" Target="metadata"/><Relationship Id="rId25" Type="http://schemas.openxmlformats.org/officeDocument/2006/relationships/slide" Target="slides/slide21.xml"/><Relationship Id="rId7" Type="http://schemas.openxmlformats.org/officeDocument/2006/relationships/slide" Target="slides/slide3.xml"/><Relationship Id="rId33" Type="http://schemas.openxmlformats.org/officeDocument/2006/relationships/slide" Target="slides/slide29.xml"/><Relationship Id="rId12" Type="http://schemas.openxmlformats.org/officeDocument/2006/relationships/slide" Target="slides/slide8.xml"/><Relationship Id="rId17" Type="http://schemas.openxmlformats.org/officeDocument/2006/relationships/slide" Target="slides/slide13.xml"/><Relationship Id="rId20" Type="http://schemas.openxmlformats.org/officeDocument/2006/relationships/slide" Target="slides/slide16.xml"/><Relationship Id="rId2" Type="http://schemas.openxmlformats.org/officeDocument/2006/relationships/presProps" Target="presProps.xml"/><Relationship Id="rId29" Type="http://schemas.openxmlformats.org/officeDocument/2006/relationships/slide" Target="slides/slide25.xml"/><Relationship Id="rId16" Type="http://schemas.openxmlformats.org/officeDocument/2006/relationships/slide" Target="slides/slide12.xml"/><Relationship Id="rId24" Type="http://schemas.openxmlformats.org/officeDocument/2006/relationships/slide" Target="slides/slide20.xml"/><Relationship Id="rId1" Type="http://schemas.openxmlformats.org/officeDocument/2006/relationships/theme" Target="theme/theme1.xml"/><Relationship Id="rId6" Type="http://schemas.openxmlformats.org/officeDocument/2006/relationships/slide" Target="slides/slide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customXml" Target="../customXml/item3.xml"/><Relationship Id="rId23" Type="http://schemas.openxmlformats.org/officeDocument/2006/relationships/slide" Target="slides/slide19.xml"/><Relationship Id="rId28" Type="http://schemas.openxmlformats.org/officeDocument/2006/relationships/slide" Target="slides/slide24.xml"/><Relationship Id="rId5" Type="http://schemas.openxmlformats.org/officeDocument/2006/relationships/slide" Target="slides/slide1.xml"/><Relationship Id="rId15" Type="http://schemas.openxmlformats.org/officeDocument/2006/relationships/slide" Target="slides/slide11.xml"/><Relationship Id="rId36" Type="http://schemas.openxmlformats.org/officeDocument/2006/relationships/customXml" Target="../customXml/item2.xml"/><Relationship Id="rId31" Type="http://schemas.openxmlformats.org/officeDocument/2006/relationships/slide" Target="slides/slide27.xml"/><Relationship Id="rId10" Type="http://schemas.openxmlformats.org/officeDocument/2006/relationships/slide" Target="slides/slide6.xml"/><Relationship Id="rId19" Type="http://schemas.openxmlformats.org/officeDocument/2006/relationships/slide" Target="slides/slide15.xml"/><Relationship Id="rId22" Type="http://schemas.openxmlformats.org/officeDocument/2006/relationships/slide" Target="slides/slide18.xml"/><Relationship Id="rId4" Type="http://schemas.openxmlformats.org/officeDocument/2006/relationships/notesMaster" Target="notesMasters/notesMaster1.xml"/><Relationship Id="rId9" Type="http://schemas.openxmlformats.org/officeDocument/2006/relationships/slide" Target="slides/slide5.xml"/><Relationship Id="rId27" Type="http://schemas.openxmlformats.org/officeDocument/2006/relationships/slide" Target="slides/slide23.xml"/><Relationship Id="rId30" Type="http://schemas.openxmlformats.org/officeDocument/2006/relationships/slide" Target="slides/slide26.xml"/><Relationship Id="rId14" Type="http://schemas.openxmlformats.org/officeDocument/2006/relationships/slide" Target="slides/slide10.xml"/><Relationship Id="rId35" Type="http://schemas.openxmlformats.org/officeDocument/2006/relationships/customXml" Target="../customXml/item1.xml"/><Relationship Id="rId8" Type="http://schemas.openxmlformats.org/officeDocument/2006/relationships/slide" Target="slides/slide4.xml"/><Relationship Id="rId3"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16" name="Google Shape;11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25" name="Google Shape;12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34" name="Google Shape;13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41" name="Google Shape;14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sikkodia" type="title">
  <p:cSld name="TITLE">
    <p:spTree>
      <p:nvGrpSpPr>
        <p:cNvPr id="16" name="Shape 16"/>
        <p:cNvGrpSpPr/>
        <p:nvPr/>
      </p:nvGrpSpPr>
      <p:grpSpPr>
        <a:xfrm>
          <a:off x="0" y="0"/>
          <a:ext cx="0" cy="0"/>
          <a:chOff x="0" y="0"/>
          <a:chExt cx="0" cy="0"/>
        </a:xfrm>
      </p:grpSpPr>
      <p:pic>
        <p:nvPicPr>
          <p:cNvPr id="17" name="Google Shape;17;p31"/>
          <p:cNvPicPr preferRelativeResize="0"/>
          <p:nvPr/>
        </p:nvPicPr>
        <p:blipFill rotWithShape="1">
          <a:blip r:embed="rId2">
            <a:alphaModFix/>
          </a:blip>
          <a:srcRect b="0" l="0" r="0" t="0"/>
          <a:stretch/>
        </p:blipFill>
        <p:spPr>
          <a:xfrm>
            <a:off x="1" y="-672"/>
            <a:ext cx="12190803" cy="6858671"/>
          </a:xfrm>
          <a:prstGeom prst="rect">
            <a:avLst/>
          </a:prstGeom>
          <a:noFill/>
          <a:ln>
            <a:noFill/>
          </a:ln>
        </p:spPr>
      </p:pic>
      <p:sp>
        <p:nvSpPr>
          <p:cNvPr id="18" name="Google Shape;18;p31"/>
          <p:cNvSpPr txBox="1"/>
          <p:nvPr>
            <p:ph type="ctrTitle"/>
          </p:nvPr>
        </p:nvSpPr>
        <p:spPr>
          <a:xfrm>
            <a:off x="1524000" y="1527477"/>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F2F2F2"/>
              </a:buClr>
              <a:buSzPts val="6000"/>
              <a:buFont typeface="Calibri"/>
              <a:buNone/>
              <a:defRPr b="1" sz="6000">
                <a:solidFill>
                  <a:srgbClr val="F2F2F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1"/>
          <p:cNvSpPr txBox="1"/>
          <p:nvPr>
            <p:ph idx="1" type="subTitle"/>
          </p:nvPr>
        </p:nvSpPr>
        <p:spPr>
          <a:xfrm>
            <a:off x="1524000" y="4007152"/>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F2F2F2"/>
              </a:buClr>
              <a:buSzPts val="2400"/>
              <a:buNone/>
              <a:defRPr sz="2400">
                <a:solidFill>
                  <a:srgbClr val="F2F2F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20" name="Google Shape;20;p31"/>
          <p:cNvPicPr preferRelativeResize="0"/>
          <p:nvPr/>
        </p:nvPicPr>
        <p:blipFill rotWithShape="1">
          <a:blip r:embed="rId3">
            <a:alphaModFix/>
          </a:blip>
          <a:srcRect b="0" l="0" r="0" t="0"/>
          <a:stretch/>
        </p:blipFill>
        <p:spPr>
          <a:xfrm>
            <a:off x="8886280" y="6347443"/>
            <a:ext cx="3004968" cy="5018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Mukautettu asettelu">
  <p:cSld name="3_Mukautettu asettelu">
    <p:spTree>
      <p:nvGrpSpPr>
        <p:cNvPr id="79" name="Shape 79"/>
        <p:cNvGrpSpPr/>
        <p:nvPr/>
      </p:nvGrpSpPr>
      <p:grpSpPr>
        <a:xfrm>
          <a:off x="0" y="0"/>
          <a:ext cx="0" cy="0"/>
          <a:chOff x="0" y="0"/>
          <a:chExt cx="0" cy="0"/>
        </a:xfrm>
      </p:grpSpPr>
      <p:sp>
        <p:nvSpPr>
          <p:cNvPr id="80" name="Google Shape;80;p4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40"/>
          <p:cNvSpPr/>
          <p:nvPr>
            <p:ph idx="2" type="pic"/>
          </p:nvPr>
        </p:nvSpPr>
        <p:spPr>
          <a:xfrm>
            <a:off x="5183188" y="987425"/>
            <a:ext cx="6172200" cy="4873625"/>
          </a:xfrm>
          <a:prstGeom prst="rect">
            <a:avLst/>
          </a:prstGeom>
          <a:noFill/>
          <a:ln>
            <a:noFill/>
          </a:ln>
        </p:spPr>
      </p:sp>
      <p:sp>
        <p:nvSpPr>
          <p:cNvPr id="82" name="Google Shape;82;p4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3" name="Google Shape;83;p40"/>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1400" u="none" cap="none" strike="noStrike">
                <a:solidFill>
                  <a:schemeClr val="lt1"/>
                </a:solidFill>
                <a:latin typeface="Calibri"/>
                <a:ea typeface="Calibri"/>
                <a:cs typeface="Calibri"/>
                <a:sym typeface="Calibri"/>
              </a:defRPr>
            </a:lvl1pPr>
            <a:lvl2pPr indent="0" lvl="1" marL="0" algn="ctr">
              <a:spcBef>
                <a:spcPts val="0"/>
              </a:spcBef>
              <a:buNone/>
              <a:defRPr b="0" i="0" sz="1400" u="none" cap="none" strike="noStrike">
                <a:solidFill>
                  <a:schemeClr val="lt1"/>
                </a:solidFill>
                <a:latin typeface="Calibri"/>
                <a:ea typeface="Calibri"/>
                <a:cs typeface="Calibri"/>
                <a:sym typeface="Calibri"/>
              </a:defRPr>
            </a:lvl2pPr>
            <a:lvl3pPr indent="0" lvl="2" marL="0" algn="ctr">
              <a:spcBef>
                <a:spcPts val="0"/>
              </a:spcBef>
              <a:buNone/>
              <a:defRPr b="0" i="0" sz="1400" u="none" cap="none" strike="noStrike">
                <a:solidFill>
                  <a:schemeClr val="lt1"/>
                </a:solidFill>
                <a:latin typeface="Calibri"/>
                <a:ea typeface="Calibri"/>
                <a:cs typeface="Calibri"/>
                <a:sym typeface="Calibri"/>
              </a:defRPr>
            </a:lvl3pPr>
            <a:lvl4pPr indent="0" lvl="3" marL="0" algn="ctr">
              <a:spcBef>
                <a:spcPts val="0"/>
              </a:spcBef>
              <a:buNone/>
              <a:defRPr b="0" i="0" sz="1400" u="none" cap="none" strike="noStrike">
                <a:solidFill>
                  <a:schemeClr val="lt1"/>
                </a:solidFill>
                <a:latin typeface="Calibri"/>
                <a:ea typeface="Calibri"/>
                <a:cs typeface="Calibri"/>
                <a:sym typeface="Calibri"/>
              </a:defRPr>
            </a:lvl4pPr>
            <a:lvl5pPr indent="0" lvl="4" marL="0" algn="ctr">
              <a:spcBef>
                <a:spcPts val="0"/>
              </a:spcBef>
              <a:buNone/>
              <a:defRPr b="0" i="0" sz="1400" u="none" cap="none" strike="noStrike">
                <a:solidFill>
                  <a:schemeClr val="lt1"/>
                </a:solidFill>
                <a:latin typeface="Calibri"/>
                <a:ea typeface="Calibri"/>
                <a:cs typeface="Calibri"/>
                <a:sym typeface="Calibri"/>
              </a:defRPr>
            </a:lvl5pPr>
            <a:lvl6pPr indent="0" lvl="5" marL="0" algn="ctr">
              <a:spcBef>
                <a:spcPts val="0"/>
              </a:spcBef>
              <a:buNone/>
              <a:defRPr b="0" i="0" sz="1400" u="none" cap="none" strike="noStrike">
                <a:solidFill>
                  <a:schemeClr val="lt1"/>
                </a:solidFill>
                <a:latin typeface="Calibri"/>
                <a:ea typeface="Calibri"/>
                <a:cs typeface="Calibri"/>
                <a:sym typeface="Calibri"/>
              </a:defRPr>
            </a:lvl6pPr>
            <a:lvl7pPr indent="0" lvl="6" marL="0" algn="ctr">
              <a:spcBef>
                <a:spcPts val="0"/>
              </a:spcBef>
              <a:buNone/>
              <a:defRPr b="0" i="0" sz="1400" u="none" cap="none" strike="noStrike">
                <a:solidFill>
                  <a:schemeClr val="lt1"/>
                </a:solidFill>
                <a:latin typeface="Calibri"/>
                <a:ea typeface="Calibri"/>
                <a:cs typeface="Calibri"/>
                <a:sym typeface="Calibri"/>
              </a:defRPr>
            </a:lvl7pPr>
            <a:lvl8pPr indent="0" lvl="7" marL="0" algn="ctr">
              <a:spcBef>
                <a:spcPts val="0"/>
              </a:spcBef>
              <a:buNone/>
              <a:defRPr b="0" i="0" sz="1400" u="none" cap="none" strike="noStrike">
                <a:solidFill>
                  <a:schemeClr val="lt1"/>
                </a:solidFill>
                <a:latin typeface="Calibri"/>
                <a:ea typeface="Calibri"/>
                <a:cs typeface="Calibri"/>
                <a:sym typeface="Calibri"/>
              </a:defRPr>
            </a:lvl8pPr>
            <a:lvl9pPr indent="0" lvl="8" marL="0" algn="ctr">
              <a:spcBef>
                <a:spcPts val="0"/>
              </a:spcBef>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84" name="Google Shape;84;p40"/>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san ylätunniste">
  <p:cSld name="Osan ylätunniste">
    <p:spTree>
      <p:nvGrpSpPr>
        <p:cNvPr id="85" name="Shape 85"/>
        <p:cNvGrpSpPr/>
        <p:nvPr/>
      </p:nvGrpSpPr>
      <p:grpSpPr>
        <a:xfrm>
          <a:off x="0" y="0"/>
          <a:ext cx="0" cy="0"/>
          <a:chOff x="0" y="0"/>
          <a:chExt cx="0" cy="0"/>
        </a:xfrm>
      </p:grpSpPr>
      <p:sp>
        <p:nvSpPr>
          <p:cNvPr id="86" name="Google Shape;86;p41"/>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1400" u="none" cap="none" strike="noStrike">
                <a:solidFill>
                  <a:schemeClr val="lt1"/>
                </a:solidFill>
                <a:latin typeface="Calibri"/>
                <a:ea typeface="Calibri"/>
                <a:cs typeface="Calibri"/>
                <a:sym typeface="Calibri"/>
              </a:defRPr>
            </a:lvl1pPr>
            <a:lvl2pPr indent="0" lvl="1" marL="0" algn="ctr">
              <a:spcBef>
                <a:spcPts val="0"/>
              </a:spcBef>
              <a:buNone/>
              <a:defRPr b="0" i="0" sz="1400" u="none" cap="none" strike="noStrike">
                <a:solidFill>
                  <a:schemeClr val="lt1"/>
                </a:solidFill>
                <a:latin typeface="Calibri"/>
                <a:ea typeface="Calibri"/>
                <a:cs typeface="Calibri"/>
                <a:sym typeface="Calibri"/>
              </a:defRPr>
            </a:lvl2pPr>
            <a:lvl3pPr indent="0" lvl="2" marL="0" algn="ctr">
              <a:spcBef>
                <a:spcPts val="0"/>
              </a:spcBef>
              <a:buNone/>
              <a:defRPr b="0" i="0" sz="1400" u="none" cap="none" strike="noStrike">
                <a:solidFill>
                  <a:schemeClr val="lt1"/>
                </a:solidFill>
                <a:latin typeface="Calibri"/>
                <a:ea typeface="Calibri"/>
                <a:cs typeface="Calibri"/>
                <a:sym typeface="Calibri"/>
              </a:defRPr>
            </a:lvl3pPr>
            <a:lvl4pPr indent="0" lvl="3" marL="0" algn="ctr">
              <a:spcBef>
                <a:spcPts val="0"/>
              </a:spcBef>
              <a:buNone/>
              <a:defRPr b="0" i="0" sz="1400" u="none" cap="none" strike="noStrike">
                <a:solidFill>
                  <a:schemeClr val="lt1"/>
                </a:solidFill>
                <a:latin typeface="Calibri"/>
                <a:ea typeface="Calibri"/>
                <a:cs typeface="Calibri"/>
                <a:sym typeface="Calibri"/>
              </a:defRPr>
            </a:lvl4pPr>
            <a:lvl5pPr indent="0" lvl="4" marL="0" algn="ctr">
              <a:spcBef>
                <a:spcPts val="0"/>
              </a:spcBef>
              <a:buNone/>
              <a:defRPr b="0" i="0" sz="1400" u="none" cap="none" strike="noStrike">
                <a:solidFill>
                  <a:schemeClr val="lt1"/>
                </a:solidFill>
                <a:latin typeface="Calibri"/>
                <a:ea typeface="Calibri"/>
                <a:cs typeface="Calibri"/>
                <a:sym typeface="Calibri"/>
              </a:defRPr>
            </a:lvl5pPr>
            <a:lvl6pPr indent="0" lvl="5" marL="0" algn="ctr">
              <a:spcBef>
                <a:spcPts val="0"/>
              </a:spcBef>
              <a:buNone/>
              <a:defRPr b="0" i="0" sz="1400" u="none" cap="none" strike="noStrike">
                <a:solidFill>
                  <a:schemeClr val="lt1"/>
                </a:solidFill>
                <a:latin typeface="Calibri"/>
                <a:ea typeface="Calibri"/>
                <a:cs typeface="Calibri"/>
                <a:sym typeface="Calibri"/>
              </a:defRPr>
            </a:lvl6pPr>
            <a:lvl7pPr indent="0" lvl="6" marL="0" algn="ctr">
              <a:spcBef>
                <a:spcPts val="0"/>
              </a:spcBef>
              <a:buNone/>
              <a:defRPr b="0" i="0" sz="1400" u="none" cap="none" strike="noStrike">
                <a:solidFill>
                  <a:schemeClr val="lt1"/>
                </a:solidFill>
                <a:latin typeface="Calibri"/>
                <a:ea typeface="Calibri"/>
                <a:cs typeface="Calibri"/>
                <a:sym typeface="Calibri"/>
              </a:defRPr>
            </a:lvl7pPr>
            <a:lvl8pPr indent="0" lvl="7" marL="0" algn="ctr">
              <a:spcBef>
                <a:spcPts val="0"/>
              </a:spcBef>
              <a:buNone/>
              <a:defRPr b="0" i="0" sz="1400" u="none" cap="none" strike="noStrike">
                <a:solidFill>
                  <a:schemeClr val="lt1"/>
                </a:solidFill>
                <a:latin typeface="Calibri"/>
                <a:ea typeface="Calibri"/>
                <a:cs typeface="Calibri"/>
                <a:sym typeface="Calibri"/>
              </a:defRPr>
            </a:lvl8pPr>
            <a:lvl9pPr indent="0" lvl="8" marL="0" algn="ctr">
              <a:spcBef>
                <a:spcPts val="0"/>
              </a:spcBef>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87" name="Google Shape;87;p41"/>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ksi sisältökohdetta">
  <p:cSld name="Kaksi sisältökohdetta">
    <p:spTree>
      <p:nvGrpSpPr>
        <p:cNvPr id="88" name="Shape 88"/>
        <p:cNvGrpSpPr/>
        <p:nvPr/>
      </p:nvGrpSpPr>
      <p:grpSpPr>
        <a:xfrm>
          <a:off x="0" y="0"/>
          <a:ext cx="0" cy="0"/>
          <a:chOff x="0" y="0"/>
          <a:chExt cx="0" cy="0"/>
        </a:xfrm>
      </p:grpSpPr>
      <p:sp>
        <p:nvSpPr>
          <p:cNvPr id="89" name="Google Shape;89;p42"/>
          <p:cNvSpPr/>
          <p:nvPr>
            <p:ph idx="2" type="pic"/>
          </p:nvPr>
        </p:nvSpPr>
        <p:spPr>
          <a:xfrm>
            <a:off x="838199" y="992187"/>
            <a:ext cx="10595777" cy="4873625"/>
          </a:xfrm>
          <a:prstGeom prst="rect">
            <a:avLst/>
          </a:prstGeom>
          <a:noFill/>
          <a:ln>
            <a:noFill/>
          </a:ln>
        </p:spPr>
      </p:sp>
      <p:sp>
        <p:nvSpPr>
          <p:cNvPr id="90" name="Google Shape;90;p42"/>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1400" u="none" cap="none" strike="noStrike">
                <a:solidFill>
                  <a:schemeClr val="lt1"/>
                </a:solidFill>
                <a:latin typeface="Calibri"/>
                <a:ea typeface="Calibri"/>
                <a:cs typeface="Calibri"/>
                <a:sym typeface="Calibri"/>
              </a:defRPr>
            </a:lvl1pPr>
            <a:lvl2pPr indent="0" lvl="1" marL="0" algn="ctr">
              <a:spcBef>
                <a:spcPts val="0"/>
              </a:spcBef>
              <a:buNone/>
              <a:defRPr b="0" i="0" sz="1400" u="none" cap="none" strike="noStrike">
                <a:solidFill>
                  <a:schemeClr val="lt1"/>
                </a:solidFill>
                <a:latin typeface="Calibri"/>
                <a:ea typeface="Calibri"/>
                <a:cs typeface="Calibri"/>
                <a:sym typeface="Calibri"/>
              </a:defRPr>
            </a:lvl2pPr>
            <a:lvl3pPr indent="0" lvl="2" marL="0" algn="ctr">
              <a:spcBef>
                <a:spcPts val="0"/>
              </a:spcBef>
              <a:buNone/>
              <a:defRPr b="0" i="0" sz="1400" u="none" cap="none" strike="noStrike">
                <a:solidFill>
                  <a:schemeClr val="lt1"/>
                </a:solidFill>
                <a:latin typeface="Calibri"/>
                <a:ea typeface="Calibri"/>
                <a:cs typeface="Calibri"/>
                <a:sym typeface="Calibri"/>
              </a:defRPr>
            </a:lvl3pPr>
            <a:lvl4pPr indent="0" lvl="3" marL="0" algn="ctr">
              <a:spcBef>
                <a:spcPts val="0"/>
              </a:spcBef>
              <a:buNone/>
              <a:defRPr b="0" i="0" sz="1400" u="none" cap="none" strike="noStrike">
                <a:solidFill>
                  <a:schemeClr val="lt1"/>
                </a:solidFill>
                <a:latin typeface="Calibri"/>
                <a:ea typeface="Calibri"/>
                <a:cs typeface="Calibri"/>
                <a:sym typeface="Calibri"/>
              </a:defRPr>
            </a:lvl4pPr>
            <a:lvl5pPr indent="0" lvl="4" marL="0" algn="ctr">
              <a:spcBef>
                <a:spcPts val="0"/>
              </a:spcBef>
              <a:buNone/>
              <a:defRPr b="0" i="0" sz="1400" u="none" cap="none" strike="noStrike">
                <a:solidFill>
                  <a:schemeClr val="lt1"/>
                </a:solidFill>
                <a:latin typeface="Calibri"/>
                <a:ea typeface="Calibri"/>
                <a:cs typeface="Calibri"/>
                <a:sym typeface="Calibri"/>
              </a:defRPr>
            </a:lvl5pPr>
            <a:lvl6pPr indent="0" lvl="5" marL="0" algn="ctr">
              <a:spcBef>
                <a:spcPts val="0"/>
              </a:spcBef>
              <a:buNone/>
              <a:defRPr b="0" i="0" sz="1400" u="none" cap="none" strike="noStrike">
                <a:solidFill>
                  <a:schemeClr val="lt1"/>
                </a:solidFill>
                <a:latin typeface="Calibri"/>
                <a:ea typeface="Calibri"/>
                <a:cs typeface="Calibri"/>
                <a:sym typeface="Calibri"/>
              </a:defRPr>
            </a:lvl6pPr>
            <a:lvl7pPr indent="0" lvl="6" marL="0" algn="ctr">
              <a:spcBef>
                <a:spcPts val="0"/>
              </a:spcBef>
              <a:buNone/>
              <a:defRPr b="0" i="0" sz="1400" u="none" cap="none" strike="noStrike">
                <a:solidFill>
                  <a:schemeClr val="lt1"/>
                </a:solidFill>
                <a:latin typeface="Calibri"/>
                <a:ea typeface="Calibri"/>
                <a:cs typeface="Calibri"/>
                <a:sym typeface="Calibri"/>
              </a:defRPr>
            </a:lvl7pPr>
            <a:lvl8pPr indent="0" lvl="7" marL="0" algn="ctr">
              <a:spcBef>
                <a:spcPts val="0"/>
              </a:spcBef>
              <a:buNone/>
              <a:defRPr b="0" i="0" sz="1400" u="none" cap="none" strike="noStrike">
                <a:solidFill>
                  <a:schemeClr val="lt1"/>
                </a:solidFill>
                <a:latin typeface="Calibri"/>
                <a:ea typeface="Calibri"/>
                <a:cs typeface="Calibri"/>
                <a:sym typeface="Calibri"/>
              </a:defRPr>
            </a:lvl8pPr>
            <a:lvl9pPr indent="0" lvl="8" marL="0" algn="ctr">
              <a:spcBef>
                <a:spcPts val="0"/>
              </a:spcBef>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91" name="Google Shape;91;p42"/>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ain otsikko">
  <p:cSld name="Vain otsikko">
    <p:spTree>
      <p:nvGrpSpPr>
        <p:cNvPr id="92" name="Shape 92"/>
        <p:cNvGrpSpPr/>
        <p:nvPr/>
      </p:nvGrpSpPr>
      <p:grpSpPr>
        <a:xfrm>
          <a:off x="0" y="0"/>
          <a:ext cx="0" cy="0"/>
          <a:chOff x="0" y="0"/>
          <a:chExt cx="0" cy="0"/>
        </a:xfrm>
      </p:grpSpPr>
      <p:pic>
        <p:nvPicPr>
          <p:cNvPr id="93" name="Google Shape;93;p43"/>
          <p:cNvPicPr preferRelativeResize="0"/>
          <p:nvPr/>
        </p:nvPicPr>
        <p:blipFill rotWithShape="1">
          <a:blip r:embed="rId2">
            <a:alphaModFix/>
          </a:blip>
          <a:srcRect b="0" l="0" r="0" t="0"/>
          <a:stretch/>
        </p:blipFill>
        <p:spPr>
          <a:xfrm>
            <a:off x="2" y="-672"/>
            <a:ext cx="12190800" cy="6858669"/>
          </a:xfrm>
          <a:prstGeom prst="rect">
            <a:avLst/>
          </a:prstGeom>
          <a:noFill/>
          <a:ln>
            <a:noFill/>
          </a:ln>
        </p:spPr>
      </p:pic>
      <p:sp>
        <p:nvSpPr>
          <p:cNvPr id="94" name="Google Shape;94;p43"/>
          <p:cNvSpPr txBox="1"/>
          <p:nvPr>
            <p:ph type="title"/>
          </p:nvPr>
        </p:nvSpPr>
        <p:spPr>
          <a:xfrm>
            <a:off x="919223" y="2268899"/>
            <a:ext cx="4023167" cy="23202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43"/>
          <p:cNvSpPr txBox="1"/>
          <p:nvPr>
            <p:ph idx="1" type="body"/>
          </p:nvPr>
        </p:nvSpPr>
        <p:spPr>
          <a:xfrm>
            <a:off x="6096000" y="853352"/>
            <a:ext cx="5791200" cy="513075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 name="Google Shape;96;p43"/>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1400" u="none" cap="none" strike="noStrike">
                <a:solidFill>
                  <a:schemeClr val="lt1"/>
                </a:solidFill>
                <a:latin typeface="Calibri"/>
                <a:ea typeface="Calibri"/>
                <a:cs typeface="Calibri"/>
                <a:sym typeface="Calibri"/>
              </a:defRPr>
            </a:lvl1pPr>
            <a:lvl2pPr indent="0" lvl="1" marL="0" algn="ctr">
              <a:spcBef>
                <a:spcPts val="0"/>
              </a:spcBef>
              <a:buNone/>
              <a:defRPr b="0" i="0" sz="1400" u="none" cap="none" strike="noStrike">
                <a:solidFill>
                  <a:schemeClr val="lt1"/>
                </a:solidFill>
                <a:latin typeface="Calibri"/>
                <a:ea typeface="Calibri"/>
                <a:cs typeface="Calibri"/>
                <a:sym typeface="Calibri"/>
              </a:defRPr>
            </a:lvl2pPr>
            <a:lvl3pPr indent="0" lvl="2" marL="0" algn="ctr">
              <a:spcBef>
                <a:spcPts val="0"/>
              </a:spcBef>
              <a:buNone/>
              <a:defRPr b="0" i="0" sz="1400" u="none" cap="none" strike="noStrike">
                <a:solidFill>
                  <a:schemeClr val="lt1"/>
                </a:solidFill>
                <a:latin typeface="Calibri"/>
                <a:ea typeface="Calibri"/>
                <a:cs typeface="Calibri"/>
                <a:sym typeface="Calibri"/>
              </a:defRPr>
            </a:lvl3pPr>
            <a:lvl4pPr indent="0" lvl="3" marL="0" algn="ctr">
              <a:spcBef>
                <a:spcPts val="0"/>
              </a:spcBef>
              <a:buNone/>
              <a:defRPr b="0" i="0" sz="1400" u="none" cap="none" strike="noStrike">
                <a:solidFill>
                  <a:schemeClr val="lt1"/>
                </a:solidFill>
                <a:latin typeface="Calibri"/>
                <a:ea typeface="Calibri"/>
                <a:cs typeface="Calibri"/>
                <a:sym typeface="Calibri"/>
              </a:defRPr>
            </a:lvl4pPr>
            <a:lvl5pPr indent="0" lvl="4" marL="0" algn="ctr">
              <a:spcBef>
                <a:spcPts val="0"/>
              </a:spcBef>
              <a:buNone/>
              <a:defRPr b="0" i="0" sz="1400" u="none" cap="none" strike="noStrike">
                <a:solidFill>
                  <a:schemeClr val="lt1"/>
                </a:solidFill>
                <a:latin typeface="Calibri"/>
                <a:ea typeface="Calibri"/>
                <a:cs typeface="Calibri"/>
                <a:sym typeface="Calibri"/>
              </a:defRPr>
            </a:lvl5pPr>
            <a:lvl6pPr indent="0" lvl="5" marL="0" algn="ctr">
              <a:spcBef>
                <a:spcPts val="0"/>
              </a:spcBef>
              <a:buNone/>
              <a:defRPr b="0" i="0" sz="1400" u="none" cap="none" strike="noStrike">
                <a:solidFill>
                  <a:schemeClr val="lt1"/>
                </a:solidFill>
                <a:latin typeface="Calibri"/>
                <a:ea typeface="Calibri"/>
                <a:cs typeface="Calibri"/>
                <a:sym typeface="Calibri"/>
              </a:defRPr>
            </a:lvl6pPr>
            <a:lvl7pPr indent="0" lvl="6" marL="0" algn="ctr">
              <a:spcBef>
                <a:spcPts val="0"/>
              </a:spcBef>
              <a:buNone/>
              <a:defRPr b="0" i="0" sz="1400" u="none" cap="none" strike="noStrike">
                <a:solidFill>
                  <a:schemeClr val="lt1"/>
                </a:solidFill>
                <a:latin typeface="Calibri"/>
                <a:ea typeface="Calibri"/>
                <a:cs typeface="Calibri"/>
                <a:sym typeface="Calibri"/>
              </a:defRPr>
            </a:lvl7pPr>
            <a:lvl8pPr indent="0" lvl="7" marL="0" algn="ctr">
              <a:spcBef>
                <a:spcPts val="0"/>
              </a:spcBef>
              <a:buNone/>
              <a:defRPr b="0" i="0" sz="1400" u="none" cap="none" strike="noStrike">
                <a:solidFill>
                  <a:schemeClr val="lt1"/>
                </a:solidFill>
                <a:latin typeface="Calibri"/>
                <a:ea typeface="Calibri"/>
                <a:cs typeface="Calibri"/>
                <a:sym typeface="Calibri"/>
              </a:defRPr>
            </a:lvl8pPr>
            <a:lvl9pPr indent="0" lvl="8" marL="0" algn="ctr">
              <a:spcBef>
                <a:spcPts val="0"/>
              </a:spcBef>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97" name="Google Shape;97;p43"/>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hjä">
  <p:cSld name="Tyhjä">
    <p:spTree>
      <p:nvGrpSpPr>
        <p:cNvPr id="98" name="Shape 98"/>
        <p:cNvGrpSpPr/>
        <p:nvPr/>
      </p:nvGrpSpPr>
      <p:grpSpPr>
        <a:xfrm>
          <a:off x="0" y="0"/>
          <a:ext cx="0" cy="0"/>
          <a:chOff x="0" y="0"/>
          <a:chExt cx="0" cy="0"/>
        </a:xfrm>
      </p:grpSpPr>
      <p:pic>
        <p:nvPicPr>
          <p:cNvPr id="99" name="Google Shape;99;p44"/>
          <p:cNvPicPr preferRelativeResize="0"/>
          <p:nvPr/>
        </p:nvPicPr>
        <p:blipFill rotWithShape="1">
          <a:blip r:embed="rId2">
            <a:alphaModFix/>
          </a:blip>
          <a:srcRect b="0" l="0" r="0" t="0"/>
          <a:stretch/>
        </p:blipFill>
        <p:spPr>
          <a:xfrm>
            <a:off x="1" y="-669"/>
            <a:ext cx="12190800" cy="6858669"/>
          </a:xfrm>
          <a:prstGeom prst="rect">
            <a:avLst/>
          </a:prstGeom>
          <a:noFill/>
          <a:ln>
            <a:noFill/>
          </a:ln>
        </p:spPr>
      </p:pic>
      <p:sp>
        <p:nvSpPr>
          <p:cNvPr id="100" name="Google Shape;100;p44"/>
          <p:cNvSpPr txBox="1"/>
          <p:nvPr>
            <p:ph type="title"/>
          </p:nvPr>
        </p:nvSpPr>
        <p:spPr>
          <a:xfrm>
            <a:off x="352064" y="2662439"/>
            <a:ext cx="11465688" cy="12613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 name="Google Shape;101;p44"/>
          <p:cNvSpPr txBox="1"/>
          <p:nvPr>
            <p:ph idx="1" type="body"/>
          </p:nvPr>
        </p:nvSpPr>
        <p:spPr>
          <a:xfrm>
            <a:off x="645069" y="5288163"/>
            <a:ext cx="7609730" cy="73236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uvatekstillinen sisältö">
  <p:cSld name="Kuvatekstillinen sisältö">
    <p:spTree>
      <p:nvGrpSpPr>
        <p:cNvPr id="102" name="Shape 102"/>
        <p:cNvGrpSpPr/>
        <p:nvPr/>
      </p:nvGrpSpPr>
      <p:grpSpPr>
        <a:xfrm>
          <a:off x="0" y="0"/>
          <a:ext cx="0" cy="0"/>
          <a:chOff x="0" y="0"/>
          <a:chExt cx="0" cy="0"/>
        </a:xfrm>
      </p:grpSpPr>
      <p:pic>
        <p:nvPicPr>
          <p:cNvPr id="103" name="Google Shape;103;p45"/>
          <p:cNvPicPr preferRelativeResize="0"/>
          <p:nvPr/>
        </p:nvPicPr>
        <p:blipFill rotWithShape="1">
          <a:blip r:embed="rId2">
            <a:alphaModFix/>
          </a:blip>
          <a:srcRect b="0" l="0" r="0" t="0"/>
          <a:stretch/>
        </p:blipFill>
        <p:spPr>
          <a:xfrm>
            <a:off x="1199" y="-669"/>
            <a:ext cx="12190800" cy="6858668"/>
          </a:xfrm>
          <a:prstGeom prst="rect">
            <a:avLst/>
          </a:prstGeom>
          <a:noFill/>
          <a:ln>
            <a:noFill/>
          </a:ln>
        </p:spPr>
      </p:pic>
      <p:sp>
        <p:nvSpPr>
          <p:cNvPr id="104" name="Google Shape;104;p45"/>
          <p:cNvSpPr txBox="1"/>
          <p:nvPr>
            <p:ph type="title"/>
          </p:nvPr>
        </p:nvSpPr>
        <p:spPr>
          <a:xfrm>
            <a:off x="347253" y="1073426"/>
            <a:ext cx="11497493" cy="137557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Calibri"/>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Mukautettu asettelu">
  <p:cSld name="5_Mukautettu asettelu">
    <p:spTree>
      <p:nvGrpSpPr>
        <p:cNvPr id="105" name="Shape 105"/>
        <p:cNvGrpSpPr/>
        <p:nvPr/>
      </p:nvGrpSpPr>
      <p:grpSpPr>
        <a:xfrm>
          <a:off x="0" y="0"/>
          <a:ext cx="0" cy="0"/>
          <a:chOff x="0" y="0"/>
          <a:chExt cx="0" cy="0"/>
        </a:xfrm>
      </p:grpSpPr>
      <p:pic>
        <p:nvPicPr>
          <p:cNvPr id="106" name="Google Shape;106;p46"/>
          <p:cNvPicPr preferRelativeResize="0"/>
          <p:nvPr/>
        </p:nvPicPr>
        <p:blipFill rotWithShape="1">
          <a:blip r:embed="rId2">
            <a:alphaModFix/>
          </a:blip>
          <a:srcRect b="0" l="0" r="0" t="0"/>
          <a:stretch/>
        </p:blipFill>
        <p:spPr>
          <a:xfrm>
            <a:off x="1200" y="-669"/>
            <a:ext cx="12190798" cy="6858668"/>
          </a:xfrm>
          <a:prstGeom prst="rect">
            <a:avLst/>
          </a:prstGeom>
          <a:noFill/>
          <a:ln>
            <a:noFill/>
          </a:ln>
        </p:spPr>
      </p:pic>
      <p:sp>
        <p:nvSpPr>
          <p:cNvPr id="107" name="Google Shape;107;p46"/>
          <p:cNvSpPr txBox="1"/>
          <p:nvPr>
            <p:ph type="title"/>
          </p:nvPr>
        </p:nvSpPr>
        <p:spPr>
          <a:xfrm>
            <a:off x="347253" y="677648"/>
            <a:ext cx="11497493" cy="1200646"/>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Calibri"/>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46"/>
          <p:cNvSpPr txBox="1"/>
          <p:nvPr/>
        </p:nvSpPr>
        <p:spPr>
          <a:xfrm>
            <a:off x="6466399" y="2677804"/>
            <a:ext cx="609467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800" u="none" cap="none" strike="noStrike">
                <a:solidFill>
                  <a:schemeClr val="dk1"/>
                </a:solidFill>
                <a:latin typeface="Calibri"/>
                <a:ea typeface="Calibri"/>
                <a:cs typeface="Calibri"/>
                <a:sym typeface="Calibri"/>
              </a:rPr>
              <a:t>Valitse ylävalikosta ”Lisää” -&gt; ”Ylä- ja alatunniste”</a:t>
            </a:r>
            <a:endParaRPr/>
          </a:p>
        </p:txBody>
      </p:sp>
      <p:sp>
        <p:nvSpPr>
          <p:cNvPr id="109" name="Google Shape;109;p46"/>
          <p:cNvSpPr txBox="1"/>
          <p:nvPr/>
        </p:nvSpPr>
        <p:spPr>
          <a:xfrm>
            <a:off x="6535120" y="4753567"/>
            <a:ext cx="5376573" cy="92333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Klikkaa avautuvasta valikosta alatunniste-kohtaa.</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Kirjoita kenttään esityksen otsikko</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Klikkaa lopuksi ”Käytä kaikissa”.</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Mukautettu asettelu">
  <p:cSld name="6_Mukautettu asettelu">
    <p:spTree>
      <p:nvGrpSpPr>
        <p:cNvPr id="110" name="Shape 110"/>
        <p:cNvGrpSpPr/>
        <p:nvPr/>
      </p:nvGrpSpPr>
      <p:grpSpPr>
        <a:xfrm>
          <a:off x="0" y="0"/>
          <a:ext cx="0" cy="0"/>
          <a:chOff x="0" y="0"/>
          <a:chExt cx="0" cy="0"/>
        </a:xfrm>
      </p:grpSpPr>
      <p:pic>
        <p:nvPicPr>
          <p:cNvPr id="111" name="Google Shape;111;p47"/>
          <p:cNvPicPr preferRelativeResize="0"/>
          <p:nvPr/>
        </p:nvPicPr>
        <p:blipFill rotWithShape="1">
          <a:blip r:embed="rId2">
            <a:alphaModFix/>
          </a:blip>
          <a:srcRect b="0" l="0" r="0" t="0"/>
          <a:stretch/>
        </p:blipFill>
        <p:spPr>
          <a:xfrm>
            <a:off x="1200" y="-669"/>
            <a:ext cx="12190798" cy="6858667"/>
          </a:xfrm>
          <a:prstGeom prst="rect">
            <a:avLst/>
          </a:prstGeom>
          <a:noFill/>
          <a:ln>
            <a:noFill/>
          </a:ln>
        </p:spPr>
      </p:pic>
      <p:sp>
        <p:nvSpPr>
          <p:cNvPr id="112" name="Google Shape;112;p47"/>
          <p:cNvSpPr txBox="1"/>
          <p:nvPr>
            <p:ph type="title"/>
          </p:nvPr>
        </p:nvSpPr>
        <p:spPr>
          <a:xfrm>
            <a:off x="347253" y="677648"/>
            <a:ext cx="11497493" cy="1200646"/>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Calibri"/>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47"/>
          <p:cNvSpPr txBox="1"/>
          <p:nvPr/>
        </p:nvSpPr>
        <p:spPr>
          <a:xfrm>
            <a:off x="6535120" y="4753567"/>
            <a:ext cx="5376573" cy="92333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Klikkaa haluaamasi diaa hiiren oikealla näppäimellä</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Valitse valikosto ”Asettelu”</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Valitse haluamasi diapohja</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kautettu asettelu">
  <p:cSld name="7_Mukautettu asettelu">
    <p:spTree>
      <p:nvGrpSpPr>
        <p:cNvPr id="21" name="Shape 21"/>
        <p:cNvGrpSpPr/>
        <p:nvPr/>
      </p:nvGrpSpPr>
      <p:grpSpPr>
        <a:xfrm>
          <a:off x="0" y="0"/>
          <a:ext cx="0" cy="0"/>
          <a:chOff x="0" y="0"/>
          <a:chExt cx="0" cy="0"/>
        </a:xfrm>
      </p:grpSpPr>
      <p:pic>
        <p:nvPicPr>
          <p:cNvPr id="22" name="Google Shape;22;p32"/>
          <p:cNvPicPr preferRelativeResize="0"/>
          <p:nvPr/>
        </p:nvPicPr>
        <p:blipFill rotWithShape="1">
          <a:blip r:embed="rId2">
            <a:alphaModFix/>
          </a:blip>
          <a:srcRect b="0" l="0" r="0" t="0"/>
          <a:stretch/>
        </p:blipFill>
        <p:spPr>
          <a:xfrm>
            <a:off x="1" y="-672"/>
            <a:ext cx="12190801" cy="6858669"/>
          </a:xfrm>
          <a:prstGeom prst="rect">
            <a:avLst/>
          </a:prstGeom>
          <a:noFill/>
          <a:ln>
            <a:noFill/>
          </a:ln>
        </p:spPr>
      </p:pic>
      <p:sp>
        <p:nvSpPr>
          <p:cNvPr id="23" name="Google Shape;23;p32"/>
          <p:cNvSpPr txBox="1"/>
          <p:nvPr>
            <p:ph idx="1" type="body"/>
          </p:nvPr>
        </p:nvSpPr>
        <p:spPr>
          <a:xfrm>
            <a:off x="1749365" y="963559"/>
            <a:ext cx="3737100" cy="3096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4" name="Google Shape;24;p32"/>
          <p:cNvSpPr txBox="1"/>
          <p:nvPr>
            <p:ph idx="2" type="body"/>
          </p:nvPr>
        </p:nvSpPr>
        <p:spPr>
          <a:xfrm>
            <a:off x="805064" y="1706422"/>
            <a:ext cx="51579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32"/>
          <p:cNvSpPr txBox="1"/>
          <p:nvPr>
            <p:ph idx="3" type="body"/>
          </p:nvPr>
        </p:nvSpPr>
        <p:spPr>
          <a:xfrm>
            <a:off x="6485234" y="1706422"/>
            <a:ext cx="51831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32"/>
          <p:cNvSpPr txBox="1"/>
          <p:nvPr>
            <p:ph idx="4" type="body"/>
          </p:nvPr>
        </p:nvSpPr>
        <p:spPr>
          <a:xfrm>
            <a:off x="7457613" y="959551"/>
            <a:ext cx="3737100" cy="3096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pic>
        <p:nvPicPr>
          <p:cNvPr id="27" name="Google Shape;27;p32"/>
          <p:cNvPicPr preferRelativeResize="0"/>
          <p:nvPr/>
        </p:nvPicPr>
        <p:blipFill rotWithShape="1">
          <a:blip r:embed="rId3">
            <a:alphaModFix/>
          </a:blip>
          <a:srcRect b="0" l="0" r="0" t="0"/>
          <a:stretch/>
        </p:blipFill>
        <p:spPr>
          <a:xfrm>
            <a:off x="9326130" y="5598342"/>
            <a:ext cx="1674832" cy="297367"/>
          </a:xfrm>
          <a:prstGeom prst="rect">
            <a:avLst/>
          </a:prstGeom>
          <a:noFill/>
          <a:ln>
            <a:noFill/>
          </a:ln>
        </p:spPr>
      </p:pic>
      <p:pic>
        <p:nvPicPr>
          <p:cNvPr descr="Kuva, joka sisältää kohteen teksti, clipart-kuva&#10;&#10;Kuvaus luotu automaattisesti" id="28" name="Google Shape;28;p32"/>
          <p:cNvPicPr preferRelativeResize="0"/>
          <p:nvPr/>
        </p:nvPicPr>
        <p:blipFill rotWithShape="1">
          <a:blip r:embed="rId4">
            <a:alphaModFix/>
          </a:blip>
          <a:srcRect b="0" l="0" r="0" t="0"/>
          <a:stretch/>
        </p:blipFill>
        <p:spPr>
          <a:xfrm>
            <a:off x="11280942" y="5508229"/>
            <a:ext cx="387480" cy="387480"/>
          </a:xfrm>
          <a:prstGeom prst="rect">
            <a:avLst/>
          </a:prstGeom>
          <a:noFill/>
          <a:ln>
            <a:noFill/>
          </a:ln>
        </p:spPr>
      </p:pic>
      <p:sp>
        <p:nvSpPr>
          <p:cNvPr id="29" name="Google Shape;29;p32"/>
          <p:cNvSpPr txBox="1"/>
          <p:nvPr>
            <p:ph idx="12" type="sldNum"/>
          </p:nvPr>
        </p:nvSpPr>
        <p:spPr>
          <a:xfrm>
            <a:off x="11044362" y="182562"/>
            <a:ext cx="644100" cy="3819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Clr>
                <a:schemeClr val="lt1"/>
              </a:buClr>
              <a:buSzPts val="1400"/>
              <a:buFont typeface="Calibri"/>
              <a:buNone/>
              <a:defRPr b="0" i="0" sz="1400" u="none" cap="none" strike="noStrike">
                <a:solidFill>
                  <a:schemeClr val="lt1"/>
                </a:solidFill>
                <a:latin typeface="Calibri"/>
                <a:ea typeface="Calibri"/>
                <a:cs typeface="Calibri"/>
                <a:sym typeface="Calibri"/>
              </a:defRPr>
            </a:lvl1pPr>
            <a:lvl2pPr indent="0" lvl="1" marL="0" marR="0" algn="ctr">
              <a:spcBef>
                <a:spcPts val="0"/>
              </a:spcBef>
              <a:spcAft>
                <a:spcPts val="0"/>
              </a:spcAft>
              <a:buClr>
                <a:schemeClr val="lt1"/>
              </a:buClr>
              <a:buSzPts val="1400"/>
              <a:buFont typeface="Calibri"/>
              <a:buNone/>
              <a:defRPr b="0" i="0" sz="1400" u="none" cap="none" strike="noStrike">
                <a:solidFill>
                  <a:schemeClr val="lt1"/>
                </a:solidFill>
                <a:latin typeface="Calibri"/>
                <a:ea typeface="Calibri"/>
                <a:cs typeface="Calibri"/>
                <a:sym typeface="Calibri"/>
              </a:defRPr>
            </a:lvl2pPr>
            <a:lvl3pPr indent="0" lvl="2" marL="0" marR="0" algn="ctr">
              <a:spcBef>
                <a:spcPts val="0"/>
              </a:spcBef>
              <a:spcAft>
                <a:spcPts val="0"/>
              </a:spcAft>
              <a:buClr>
                <a:schemeClr val="lt1"/>
              </a:buClr>
              <a:buSzPts val="1400"/>
              <a:buFont typeface="Calibri"/>
              <a:buNone/>
              <a:defRPr b="0" i="0" sz="1400" u="none" cap="none" strike="noStrike">
                <a:solidFill>
                  <a:schemeClr val="lt1"/>
                </a:solidFill>
                <a:latin typeface="Calibri"/>
                <a:ea typeface="Calibri"/>
                <a:cs typeface="Calibri"/>
                <a:sym typeface="Calibri"/>
              </a:defRPr>
            </a:lvl3pPr>
            <a:lvl4pPr indent="0" lvl="3" marL="0" marR="0" algn="ctr">
              <a:spcBef>
                <a:spcPts val="0"/>
              </a:spcBef>
              <a:spcAft>
                <a:spcPts val="0"/>
              </a:spcAft>
              <a:buClr>
                <a:schemeClr val="lt1"/>
              </a:buClr>
              <a:buSzPts val="1400"/>
              <a:buFont typeface="Calibri"/>
              <a:buNone/>
              <a:defRPr b="0" i="0" sz="1400" u="none" cap="none" strike="noStrike">
                <a:solidFill>
                  <a:schemeClr val="lt1"/>
                </a:solidFill>
                <a:latin typeface="Calibri"/>
                <a:ea typeface="Calibri"/>
                <a:cs typeface="Calibri"/>
                <a:sym typeface="Calibri"/>
              </a:defRPr>
            </a:lvl4pPr>
            <a:lvl5pPr indent="0" lvl="4" marL="0" marR="0" algn="ctr">
              <a:spcBef>
                <a:spcPts val="0"/>
              </a:spcBef>
              <a:spcAft>
                <a:spcPts val="0"/>
              </a:spcAft>
              <a:buClr>
                <a:schemeClr val="lt1"/>
              </a:buClr>
              <a:buSzPts val="1400"/>
              <a:buFont typeface="Calibri"/>
              <a:buNone/>
              <a:defRPr b="0" i="0" sz="1400" u="none" cap="none" strike="noStrike">
                <a:solidFill>
                  <a:schemeClr val="lt1"/>
                </a:solidFill>
                <a:latin typeface="Calibri"/>
                <a:ea typeface="Calibri"/>
                <a:cs typeface="Calibri"/>
                <a:sym typeface="Calibri"/>
              </a:defRPr>
            </a:lvl5pPr>
            <a:lvl6pPr indent="0" lvl="5" marL="0" marR="0" algn="ctr">
              <a:spcBef>
                <a:spcPts val="0"/>
              </a:spcBef>
              <a:spcAft>
                <a:spcPts val="0"/>
              </a:spcAft>
              <a:buClr>
                <a:schemeClr val="lt1"/>
              </a:buClr>
              <a:buSzPts val="1400"/>
              <a:buFont typeface="Calibri"/>
              <a:buNone/>
              <a:defRPr b="0" i="0" sz="1400" u="none" cap="none" strike="noStrike">
                <a:solidFill>
                  <a:schemeClr val="lt1"/>
                </a:solidFill>
                <a:latin typeface="Calibri"/>
                <a:ea typeface="Calibri"/>
                <a:cs typeface="Calibri"/>
                <a:sym typeface="Calibri"/>
              </a:defRPr>
            </a:lvl6pPr>
            <a:lvl7pPr indent="0" lvl="6" marL="0" marR="0" algn="ctr">
              <a:spcBef>
                <a:spcPts val="0"/>
              </a:spcBef>
              <a:spcAft>
                <a:spcPts val="0"/>
              </a:spcAft>
              <a:buClr>
                <a:schemeClr val="lt1"/>
              </a:buClr>
              <a:buSzPts val="1400"/>
              <a:buFont typeface="Calibri"/>
              <a:buNone/>
              <a:defRPr b="0" i="0" sz="1400" u="none" cap="none" strike="noStrike">
                <a:solidFill>
                  <a:schemeClr val="lt1"/>
                </a:solidFill>
                <a:latin typeface="Calibri"/>
                <a:ea typeface="Calibri"/>
                <a:cs typeface="Calibri"/>
                <a:sym typeface="Calibri"/>
              </a:defRPr>
            </a:lvl7pPr>
            <a:lvl8pPr indent="0" lvl="7" marL="0" marR="0" algn="ctr">
              <a:spcBef>
                <a:spcPts val="0"/>
              </a:spcBef>
              <a:spcAft>
                <a:spcPts val="0"/>
              </a:spcAft>
              <a:buClr>
                <a:schemeClr val="lt1"/>
              </a:buClr>
              <a:buSzPts val="1400"/>
              <a:buFont typeface="Calibri"/>
              <a:buNone/>
              <a:defRPr b="0" i="0" sz="1400" u="none" cap="none" strike="noStrike">
                <a:solidFill>
                  <a:schemeClr val="lt1"/>
                </a:solidFill>
                <a:latin typeface="Calibri"/>
                <a:ea typeface="Calibri"/>
                <a:cs typeface="Calibri"/>
                <a:sym typeface="Calibri"/>
              </a:defRPr>
            </a:lvl8pPr>
            <a:lvl9pPr indent="0" lvl="8" marL="0" marR="0" algn="ctr">
              <a:spcBef>
                <a:spcPts val="0"/>
              </a:spcBef>
              <a:spcAft>
                <a:spcPts val="0"/>
              </a:spcAft>
              <a:buClr>
                <a:schemeClr val="lt1"/>
              </a:buClr>
              <a:buSzPts val="1400"/>
              <a:buFont typeface="Calibri"/>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30" name="Google Shape;30;p32"/>
          <p:cNvSpPr txBox="1"/>
          <p:nvPr>
            <p:ph idx="11" type="ftr"/>
          </p:nvPr>
        </p:nvSpPr>
        <p:spPr>
          <a:xfrm>
            <a:off x="838200" y="6334918"/>
            <a:ext cx="41148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sz="1200">
                <a:solidFill>
                  <a:srgbClr val="888888"/>
                </a:solidFill>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pic>
        <p:nvPicPr>
          <p:cNvPr id="31" name="Google Shape;31;p32"/>
          <p:cNvPicPr preferRelativeResize="0"/>
          <p:nvPr/>
        </p:nvPicPr>
        <p:blipFill rotWithShape="1">
          <a:blip r:embed="rId5">
            <a:alphaModFix/>
          </a:blip>
          <a:srcRect b="0" l="0" r="0" t="0"/>
          <a:stretch/>
        </p:blipFill>
        <p:spPr>
          <a:xfrm>
            <a:off x="8886280" y="6347443"/>
            <a:ext cx="3004968" cy="50182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Mukautettu asettelu">
  <p:cSld name="1_Mukautettu asettelu">
    <p:spTree>
      <p:nvGrpSpPr>
        <p:cNvPr id="32" name="Shape 32"/>
        <p:cNvGrpSpPr/>
        <p:nvPr/>
      </p:nvGrpSpPr>
      <p:grpSpPr>
        <a:xfrm>
          <a:off x="0" y="0"/>
          <a:ext cx="0" cy="0"/>
          <a:chOff x="0" y="0"/>
          <a:chExt cx="0" cy="0"/>
        </a:xfrm>
      </p:grpSpPr>
      <p:sp>
        <p:nvSpPr>
          <p:cNvPr id="33" name="Google Shape;33;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33"/>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1400" u="none" cap="none" strike="noStrike">
                <a:solidFill>
                  <a:schemeClr val="lt1"/>
                </a:solidFill>
                <a:latin typeface="Calibri"/>
                <a:ea typeface="Calibri"/>
                <a:cs typeface="Calibri"/>
                <a:sym typeface="Calibri"/>
              </a:defRPr>
            </a:lvl1pPr>
            <a:lvl2pPr indent="0" lvl="1" marL="0" algn="ctr">
              <a:spcBef>
                <a:spcPts val="0"/>
              </a:spcBef>
              <a:buNone/>
              <a:defRPr b="0" i="0" sz="1400" u="none" cap="none" strike="noStrike">
                <a:solidFill>
                  <a:schemeClr val="lt1"/>
                </a:solidFill>
                <a:latin typeface="Calibri"/>
                <a:ea typeface="Calibri"/>
                <a:cs typeface="Calibri"/>
                <a:sym typeface="Calibri"/>
              </a:defRPr>
            </a:lvl2pPr>
            <a:lvl3pPr indent="0" lvl="2" marL="0" algn="ctr">
              <a:spcBef>
                <a:spcPts val="0"/>
              </a:spcBef>
              <a:buNone/>
              <a:defRPr b="0" i="0" sz="1400" u="none" cap="none" strike="noStrike">
                <a:solidFill>
                  <a:schemeClr val="lt1"/>
                </a:solidFill>
                <a:latin typeface="Calibri"/>
                <a:ea typeface="Calibri"/>
                <a:cs typeface="Calibri"/>
                <a:sym typeface="Calibri"/>
              </a:defRPr>
            </a:lvl3pPr>
            <a:lvl4pPr indent="0" lvl="3" marL="0" algn="ctr">
              <a:spcBef>
                <a:spcPts val="0"/>
              </a:spcBef>
              <a:buNone/>
              <a:defRPr b="0" i="0" sz="1400" u="none" cap="none" strike="noStrike">
                <a:solidFill>
                  <a:schemeClr val="lt1"/>
                </a:solidFill>
                <a:latin typeface="Calibri"/>
                <a:ea typeface="Calibri"/>
                <a:cs typeface="Calibri"/>
                <a:sym typeface="Calibri"/>
              </a:defRPr>
            </a:lvl4pPr>
            <a:lvl5pPr indent="0" lvl="4" marL="0" algn="ctr">
              <a:spcBef>
                <a:spcPts val="0"/>
              </a:spcBef>
              <a:buNone/>
              <a:defRPr b="0" i="0" sz="1400" u="none" cap="none" strike="noStrike">
                <a:solidFill>
                  <a:schemeClr val="lt1"/>
                </a:solidFill>
                <a:latin typeface="Calibri"/>
                <a:ea typeface="Calibri"/>
                <a:cs typeface="Calibri"/>
                <a:sym typeface="Calibri"/>
              </a:defRPr>
            </a:lvl5pPr>
            <a:lvl6pPr indent="0" lvl="5" marL="0" algn="ctr">
              <a:spcBef>
                <a:spcPts val="0"/>
              </a:spcBef>
              <a:buNone/>
              <a:defRPr b="0" i="0" sz="1400" u="none" cap="none" strike="noStrike">
                <a:solidFill>
                  <a:schemeClr val="lt1"/>
                </a:solidFill>
                <a:latin typeface="Calibri"/>
                <a:ea typeface="Calibri"/>
                <a:cs typeface="Calibri"/>
                <a:sym typeface="Calibri"/>
              </a:defRPr>
            </a:lvl6pPr>
            <a:lvl7pPr indent="0" lvl="6" marL="0" algn="ctr">
              <a:spcBef>
                <a:spcPts val="0"/>
              </a:spcBef>
              <a:buNone/>
              <a:defRPr b="0" i="0" sz="1400" u="none" cap="none" strike="noStrike">
                <a:solidFill>
                  <a:schemeClr val="lt1"/>
                </a:solidFill>
                <a:latin typeface="Calibri"/>
                <a:ea typeface="Calibri"/>
                <a:cs typeface="Calibri"/>
                <a:sym typeface="Calibri"/>
              </a:defRPr>
            </a:lvl7pPr>
            <a:lvl8pPr indent="0" lvl="7" marL="0" algn="ctr">
              <a:spcBef>
                <a:spcPts val="0"/>
              </a:spcBef>
              <a:buNone/>
              <a:defRPr b="0" i="0" sz="1400" u="none" cap="none" strike="noStrike">
                <a:solidFill>
                  <a:schemeClr val="lt1"/>
                </a:solidFill>
                <a:latin typeface="Calibri"/>
                <a:ea typeface="Calibri"/>
                <a:cs typeface="Calibri"/>
                <a:sym typeface="Calibri"/>
              </a:defRPr>
            </a:lvl8pPr>
            <a:lvl9pPr indent="0" lvl="8" marL="0" algn="ctr">
              <a:spcBef>
                <a:spcPts val="0"/>
              </a:spcBef>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36" name="Google Shape;36;p33"/>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sikko ja sisältö">
  <p:cSld name="Otsikko ja sisältö">
    <p:spTree>
      <p:nvGrpSpPr>
        <p:cNvPr id="37" name="Shape 37"/>
        <p:cNvGrpSpPr/>
        <p:nvPr/>
      </p:nvGrpSpPr>
      <p:grpSpPr>
        <a:xfrm>
          <a:off x="0" y="0"/>
          <a:ext cx="0" cy="0"/>
          <a:chOff x="0" y="0"/>
          <a:chExt cx="0" cy="0"/>
        </a:xfrm>
      </p:grpSpPr>
      <p:pic>
        <p:nvPicPr>
          <p:cNvPr id="38" name="Google Shape;38;p34"/>
          <p:cNvPicPr preferRelativeResize="0"/>
          <p:nvPr/>
        </p:nvPicPr>
        <p:blipFill rotWithShape="1">
          <a:blip r:embed="rId2">
            <a:alphaModFix/>
          </a:blip>
          <a:srcRect b="0" l="0" r="0" t="0"/>
          <a:stretch/>
        </p:blipFill>
        <p:spPr>
          <a:xfrm>
            <a:off x="1" y="-672"/>
            <a:ext cx="12190803" cy="6858670"/>
          </a:xfrm>
          <a:prstGeom prst="rect">
            <a:avLst/>
          </a:prstGeom>
          <a:noFill/>
          <a:ln>
            <a:noFill/>
          </a:ln>
        </p:spPr>
      </p:pic>
      <p:sp>
        <p:nvSpPr>
          <p:cNvPr id="39" name="Google Shape;39;p34"/>
          <p:cNvSpPr txBox="1"/>
          <p:nvPr>
            <p:ph type="title"/>
          </p:nvPr>
        </p:nvSpPr>
        <p:spPr>
          <a:xfrm>
            <a:off x="325289" y="2672413"/>
            <a:ext cx="11553959" cy="1255532"/>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400"/>
              <a:buFont typeface="Calibri"/>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40" name="Google Shape;40;p34"/>
          <p:cNvPicPr preferRelativeResize="0"/>
          <p:nvPr/>
        </p:nvPicPr>
        <p:blipFill rotWithShape="1">
          <a:blip r:embed="rId3">
            <a:alphaModFix/>
          </a:blip>
          <a:srcRect b="0" l="0" r="0" t="0"/>
          <a:stretch/>
        </p:blipFill>
        <p:spPr>
          <a:xfrm>
            <a:off x="8886280" y="6347443"/>
            <a:ext cx="3004968" cy="50182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ksti ja valokuva">
  <p:cSld name="Teksti ja valokuva">
    <p:spTree>
      <p:nvGrpSpPr>
        <p:cNvPr id="41" name="Shape 41"/>
        <p:cNvGrpSpPr/>
        <p:nvPr/>
      </p:nvGrpSpPr>
      <p:grpSpPr>
        <a:xfrm>
          <a:off x="0" y="0"/>
          <a:ext cx="0" cy="0"/>
          <a:chOff x="0" y="0"/>
          <a:chExt cx="0" cy="0"/>
        </a:xfrm>
      </p:grpSpPr>
      <p:sp>
        <p:nvSpPr>
          <p:cNvPr id="42" name="Google Shape;42;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35"/>
          <p:cNvSpPr txBox="1"/>
          <p:nvPr>
            <p:ph idx="1" type="body"/>
          </p:nvPr>
        </p:nvSpPr>
        <p:spPr>
          <a:xfrm>
            <a:off x="815414" y="1598400"/>
            <a:ext cx="6720299" cy="463891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sz="1800"/>
            </a:lvl1pPr>
            <a:lvl2pPr indent="-342900" lvl="1" marL="914400" algn="l">
              <a:lnSpc>
                <a:spcPct val="90000"/>
              </a:lnSpc>
              <a:spcBef>
                <a:spcPts val="500"/>
              </a:spcBef>
              <a:spcAft>
                <a:spcPts val="0"/>
              </a:spcAft>
              <a:buClr>
                <a:schemeClr val="dk1"/>
              </a:buClr>
              <a:buSzPts val="1800"/>
              <a:buChar char="•"/>
              <a:defRPr sz="18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sz="1800"/>
            </a:lvl4pPr>
            <a:lvl5pPr indent="-342900" lvl="4" marL="2286000" algn="l">
              <a:lnSpc>
                <a:spcPct val="9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sz="1800"/>
            </a:lvl6pPr>
            <a:lvl7pPr indent="-342900" lvl="6" marL="3200400" algn="l">
              <a:lnSpc>
                <a:spcPct val="90000"/>
              </a:lnSpc>
              <a:spcBef>
                <a:spcPts val="500"/>
              </a:spcBef>
              <a:spcAft>
                <a:spcPts val="0"/>
              </a:spcAft>
              <a:buClr>
                <a:schemeClr val="dk1"/>
              </a:buClr>
              <a:buSzPts val="1800"/>
              <a:buChar char="•"/>
              <a:defRPr sz="1800"/>
            </a:lvl7pPr>
            <a:lvl8pPr indent="-342900" lvl="7" marL="3657600" algn="l">
              <a:lnSpc>
                <a:spcPct val="90000"/>
              </a:lnSpc>
              <a:spcBef>
                <a:spcPts val="500"/>
              </a:spcBef>
              <a:spcAft>
                <a:spcPts val="0"/>
              </a:spcAft>
              <a:buClr>
                <a:schemeClr val="dk1"/>
              </a:buClr>
              <a:buSzPts val="1800"/>
              <a:buChar char="•"/>
              <a:defRPr sz="1800"/>
            </a:lvl8pPr>
            <a:lvl9pPr indent="-342900" lvl="8" marL="4114800" algn="l">
              <a:lnSpc>
                <a:spcPct val="90000"/>
              </a:lnSpc>
              <a:spcBef>
                <a:spcPts val="500"/>
              </a:spcBef>
              <a:spcAft>
                <a:spcPts val="0"/>
              </a:spcAft>
              <a:buClr>
                <a:schemeClr val="dk1"/>
              </a:buClr>
              <a:buSzPts val="1800"/>
              <a:buChar char="•"/>
              <a:defRPr sz="1800"/>
            </a:lvl9pPr>
          </a:lstStyle>
          <a:p/>
        </p:txBody>
      </p:sp>
      <p:sp>
        <p:nvSpPr>
          <p:cNvPr id="44" name="Google Shape;44;p35"/>
          <p:cNvSpPr txBox="1"/>
          <p:nvPr>
            <p:ph idx="11" type="ftr"/>
          </p:nvPr>
        </p:nvSpPr>
        <p:spPr>
          <a:xfrm>
            <a:off x="2111413" y="6453336"/>
            <a:ext cx="5328000" cy="144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35"/>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000000"/>
                </a:solidFill>
              </a:defRPr>
            </a:lvl1pPr>
            <a:lvl2pPr indent="0" lvl="1" marL="0" algn="ctr">
              <a:spcBef>
                <a:spcPts val="0"/>
              </a:spcBef>
              <a:buNone/>
              <a:defRPr>
                <a:solidFill>
                  <a:srgbClr val="000000"/>
                </a:solidFill>
              </a:defRPr>
            </a:lvl2pPr>
            <a:lvl3pPr indent="0" lvl="2" marL="0" algn="ctr">
              <a:spcBef>
                <a:spcPts val="0"/>
              </a:spcBef>
              <a:buNone/>
              <a:defRPr>
                <a:solidFill>
                  <a:srgbClr val="000000"/>
                </a:solidFill>
              </a:defRPr>
            </a:lvl3pPr>
            <a:lvl4pPr indent="0" lvl="3" marL="0" algn="ctr">
              <a:spcBef>
                <a:spcPts val="0"/>
              </a:spcBef>
              <a:buNone/>
              <a:defRPr>
                <a:solidFill>
                  <a:srgbClr val="000000"/>
                </a:solidFill>
              </a:defRPr>
            </a:lvl4pPr>
            <a:lvl5pPr indent="0" lvl="4" marL="0" algn="ctr">
              <a:spcBef>
                <a:spcPts val="0"/>
              </a:spcBef>
              <a:buNone/>
              <a:defRPr>
                <a:solidFill>
                  <a:srgbClr val="000000"/>
                </a:solidFill>
              </a:defRPr>
            </a:lvl5pPr>
            <a:lvl6pPr indent="0" lvl="5" marL="0" algn="ctr">
              <a:spcBef>
                <a:spcPts val="0"/>
              </a:spcBef>
              <a:buNone/>
              <a:defRPr>
                <a:solidFill>
                  <a:srgbClr val="000000"/>
                </a:solidFill>
              </a:defRPr>
            </a:lvl6pPr>
            <a:lvl7pPr indent="0" lvl="6" marL="0" algn="ctr">
              <a:spcBef>
                <a:spcPts val="0"/>
              </a:spcBef>
              <a:buNone/>
              <a:defRPr>
                <a:solidFill>
                  <a:srgbClr val="000000"/>
                </a:solidFill>
              </a:defRPr>
            </a:lvl7pPr>
            <a:lvl8pPr indent="0" lvl="7" marL="0" algn="ctr">
              <a:spcBef>
                <a:spcPts val="0"/>
              </a:spcBef>
              <a:buNone/>
              <a:defRPr>
                <a:solidFill>
                  <a:srgbClr val="000000"/>
                </a:solidFill>
              </a:defRPr>
            </a:lvl8pPr>
            <a:lvl9pPr indent="0" lvl="8" marL="0" algn="ctr">
              <a:spcBef>
                <a:spcPts val="0"/>
              </a:spcBef>
              <a:buNone/>
              <a:defRPr>
                <a:solidFill>
                  <a:srgbClr val="000000"/>
                </a:solidFill>
              </a:defRPr>
            </a:lvl9pPr>
          </a:lstStyle>
          <a:p>
            <a:pPr indent="0" lvl="0" marL="0" rtl="0" algn="ctr">
              <a:spcBef>
                <a:spcPts val="0"/>
              </a:spcBef>
              <a:spcAft>
                <a:spcPts val="0"/>
              </a:spcAft>
              <a:buNone/>
            </a:pPr>
            <a:fld id="{00000000-1234-1234-1234-123412341234}" type="slidenum">
              <a:rPr lang="en-GB"/>
              <a:t>‹#›</a:t>
            </a:fld>
            <a:endParaRPr/>
          </a:p>
        </p:txBody>
      </p:sp>
      <p:sp>
        <p:nvSpPr>
          <p:cNvPr id="46" name="Google Shape;46;p35"/>
          <p:cNvSpPr/>
          <p:nvPr>
            <p:ph idx="2" type="pic"/>
          </p:nvPr>
        </p:nvSpPr>
        <p:spPr>
          <a:xfrm>
            <a:off x="7674613" y="1598400"/>
            <a:ext cx="4086016" cy="3672000"/>
          </a:xfrm>
          <a:prstGeom prst="rect">
            <a:avLst/>
          </a:prstGeom>
          <a:noFill/>
          <a:ln>
            <a:noFill/>
          </a:ln>
        </p:spPr>
      </p:sp>
      <p:sp>
        <p:nvSpPr>
          <p:cNvPr id="47" name="Google Shape;47;p35"/>
          <p:cNvSpPr txBox="1"/>
          <p:nvPr>
            <p:ph idx="10" type="dt"/>
          </p:nvPr>
        </p:nvSpPr>
        <p:spPr>
          <a:xfrm>
            <a:off x="815413" y="6453336"/>
            <a:ext cx="1296000" cy="144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tsikko ja sisältö" type="obj">
  <p:cSld name="OBJECT">
    <p:spTree>
      <p:nvGrpSpPr>
        <p:cNvPr id="48" name="Shape 48"/>
        <p:cNvGrpSpPr/>
        <p:nvPr/>
      </p:nvGrpSpPr>
      <p:grpSpPr>
        <a:xfrm>
          <a:off x="0" y="0"/>
          <a:ext cx="0" cy="0"/>
          <a:chOff x="0" y="0"/>
          <a:chExt cx="0" cy="0"/>
        </a:xfrm>
      </p:grpSpPr>
      <p:sp>
        <p:nvSpPr>
          <p:cNvPr id="49" name="Google Shape;49;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36"/>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36"/>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6"/>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kautettu asettelu">
  <p:cSld name="Mukautettu asettelu">
    <p:spTree>
      <p:nvGrpSpPr>
        <p:cNvPr id="54" name="Shape 54"/>
        <p:cNvGrpSpPr/>
        <p:nvPr/>
      </p:nvGrpSpPr>
      <p:grpSpPr>
        <a:xfrm>
          <a:off x="0" y="0"/>
          <a:ext cx="0" cy="0"/>
          <a:chOff x="0" y="0"/>
          <a:chExt cx="0" cy="0"/>
        </a:xfrm>
      </p:grpSpPr>
      <p:pic>
        <p:nvPicPr>
          <p:cNvPr id="55" name="Google Shape;55;p37"/>
          <p:cNvPicPr preferRelativeResize="0"/>
          <p:nvPr/>
        </p:nvPicPr>
        <p:blipFill rotWithShape="1">
          <a:blip r:embed="rId2">
            <a:alphaModFix/>
          </a:blip>
          <a:srcRect b="0" l="0" r="0" t="0"/>
          <a:stretch/>
        </p:blipFill>
        <p:spPr>
          <a:xfrm>
            <a:off x="1" y="-672"/>
            <a:ext cx="12190802" cy="6858670"/>
          </a:xfrm>
          <a:prstGeom prst="rect">
            <a:avLst/>
          </a:prstGeom>
          <a:noFill/>
          <a:ln>
            <a:noFill/>
          </a:ln>
        </p:spPr>
      </p:pic>
      <p:sp>
        <p:nvSpPr>
          <p:cNvPr id="56" name="Google Shape;56;p37"/>
          <p:cNvSpPr txBox="1"/>
          <p:nvPr>
            <p:ph idx="1" type="body"/>
          </p:nvPr>
        </p:nvSpPr>
        <p:spPr>
          <a:xfrm>
            <a:off x="1749365" y="963559"/>
            <a:ext cx="3737035" cy="309656"/>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7" name="Google Shape;57;p37"/>
          <p:cNvSpPr txBox="1"/>
          <p:nvPr>
            <p:ph idx="2" type="body"/>
          </p:nvPr>
        </p:nvSpPr>
        <p:spPr>
          <a:xfrm>
            <a:off x="805064" y="1706422"/>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37"/>
          <p:cNvSpPr txBox="1"/>
          <p:nvPr>
            <p:ph idx="3" type="body"/>
          </p:nvPr>
        </p:nvSpPr>
        <p:spPr>
          <a:xfrm>
            <a:off x="6485234" y="1706422"/>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37"/>
          <p:cNvSpPr txBox="1"/>
          <p:nvPr>
            <p:ph idx="4" type="body"/>
          </p:nvPr>
        </p:nvSpPr>
        <p:spPr>
          <a:xfrm>
            <a:off x="7457613" y="959551"/>
            <a:ext cx="3737035" cy="309656"/>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pic>
        <p:nvPicPr>
          <p:cNvPr id="60" name="Google Shape;60;p37"/>
          <p:cNvPicPr preferRelativeResize="0"/>
          <p:nvPr/>
        </p:nvPicPr>
        <p:blipFill rotWithShape="1">
          <a:blip r:embed="rId3">
            <a:alphaModFix/>
          </a:blip>
          <a:srcRect b="0" l="0" r="0" t="0"/>
          <a:stretch/>
        </p:blipFill>
        <p:spPr>
          <a:xfrm>
            <a:off x="9326130" y="5598342"/>
            <a:ext cx="1674832" cy="297367"/>
          </a:xfrm>
          <a:prstGeom prst="rect">
            <a:avLst/>
          </a:prstGeom>
          <a:noFill/>
          <a:ln>
            <a:noFill/>
          </a:ln>
        </p:spPr>
      </p:pic>
      <p:pic>
        <p:nvPicPr>
          <p:cNvPr descr="Kuva, joka sisältää kohteen teksti, clipart-kuva&#10;&#10;Kuvaus luotu automaattisesti" id="61" name="Google Shape;61;p37"/>
          <p:cNvPicPr preferRelativeResize="0"/>
          <p:nvPr/>
        </p:nvPicPr>
        <p:blipFill rotWithShape="1">
          <a:blip r:embed="rId4">
            <a:alphaModFix/>
          </a:blip>
          <a:srcRect b="0" l="0" r="0" t="0"/>
          <a:stretch/>
        </p:blipFill>
        <p:spPr>
          <a:xfrm>
            <a:off x="11280942" y="5508229"/>
            <a:ext cx="387480" cy="387480"/>
          </a:xfrm>
          <a:prstGeom prst="rect">
            <a:avLst/>
          </a:prstGeom>
          <a:noFill/>
          <a:ln>
            <a:noFill/>
          </a:ln>
        </p:spPr>
      </p:pic>
      <p:sp>
        <p:nvSpPr>
          <p:cNvPr id="62" name="Google Shape;62;p37"/>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1400" u="none" cap="none" strike="noStrike">
                <a:solidFill>
                  <a:schemeClr val="lt1"/>
                </a:solidFill>
                <a:latin typeface="Calibri"/>
                <a:ea typeface="Calibri"/>
                <a:cs typeface="Calibri"/>
                <a:sym typeface="Calibri"/>
              </a:defRPr>
            </a:lvl1pPr>
            <a:lvl2pPr indent="0" lvl="1" marL="0" algn="ctr">
              <a:spcBef>
                <a:spcPts val="0"/>
              </a:spcBef>
              <a:buNone/>
              <a:defRPr b="0" i="0" sz="1400" u="none" cap="none" strike="noStrike">
                <a:solidFill>
                  <a:schemeClr val="lt1"/>
                </a:solidFill>
                <a:latin typeface="Calibri"/>
                <a:ea typeface="Calibri"/>
                <a:cs typeface="Calibri"/>
                <a:sym typeface="Calibri"/>
              </a:defRPr>
            </a:lvl2pPr>
            <a:lvl3pPr indent="0" lvl="2" marL="0" algn="ctr">
              <a:spcBef>
                <a:spcPts val="0"/>
              </a:spcBef>
              <a:buNone/>
              <a:defRPr b="0" i="0" sz="1400" u="none" cap="none" strike="noStrike">
                <a:solidFill>
                  <a:schemeClr val="lt1"/>
                </a:solidFill>
                <a:latin typeface="Calibri"/>
                <a:ea typeface="Calibri"/>
                <a:cs typeface="Calibri"/>
                <a:sym typeface="Calibri"/>
              </a:defRPr>
            </a:lvl3pPr>
            <a:lvl4pPr indent="0" lvl="3" marL="0" algn="ctr">
              <a:spcBef>
                <a:spcPts val="0"/>
              </a:spcBef>
              <a:buNone/>
              <a:defRPr b="0" i="0" sz="1400" u="none" cap="none" strike="noStrike">
                <a:solidFill>
                  <a:schemeClr val="lt1"/>
                </a:solidFill>
                <a:latin typeface="Calibri"/>
                <a:ea typeface="Calibri"/>
                <a:cs typeface="Calibri"/>
                <a:sym typeface="Calibri"/>
              </a:defRPr>
            </a:lvl4pPr>
            <a:lvl5pPr indent="0" lvl="4" marL="0" algn="ctr">
              <a:spcBef>
                <a:spcPts val="0"/>
              </a:spcBef>
              <a:buNone/>
              <a:defRPr b="0" i="0" sz="1400" u="none" cap="none" strike="noStrike">
                <a:solidFill>
                  <a:schemeClr val="lt1"/>
                </a:solidFill>
                <a:latin typeface="Calibri"/>
                <a:ea typeface="Calibri"/>
                <a:cs typeface="Calibri"/>
                <a:sym typeface="Calibri"/>
              </a:defRPr>
            </a:lvl5pPr>
            <a:lvl6pPr indent="0" lvl="5" marL="0" algn="ctr">
              <a:spcBef>
                <a:spcPts val="0"/>
              </a:spcBef>
              <a:buNone/>
              <a:defRPr b="0" i="0" sz="1400" u="none" cap="none" strike="noStrike">
                <a:solidFill>
                  <a:schemeClr val="lt1"/>
                </a:solidFill>
                <a:latin typeface="Calibri"/>
                <a:ea typeface="Calibri"/>
                <a:cs typeface="Calibri"/>
                <a:sym typeface="Calibri"/>
              </a:defRPr>
            </a:lvl6pPr>
            <a:lvl7pPr indent="0" lvl="6" marL="0" algn="ctr">
              <a:spcBef>
                <a:spcPts val="0"/>
              </a:spcBef>
              <a:buNone/>
              <a:defRPr b="0" i="0" sz="1400" u="none" cap="none" strike="noStrike">
                <a:solidFill>
                  <a:schemeClr val="lt1"/>
                </a:solidFill>
                <a:latin typeface="Calibri"/>
                <a:ea typeface="Calibri"/>
                <a:cs typeface="Calibri"/>
                <a:sym typeface="Calibri"/>
              </a:defRPr>
            </a:lvl7pPr>
            <a:lvl8pPr indent="0" lvl="7" marL="0" algn="ctr">
              <a:spcBef>
                <a:spcPts val="0"/>
              </a:spcBef>
              <a:buNone/>
              <a:defRPr b="0" i="0" sz="1400" u="none" cap="none" strike="noStrike">
                <a:solidFill>
                  <a:schemeClr val="lt1"/>
                </a:solidFill>
                <a:latin typeface="Calibri"/>
                <a:ea typeface="Calibri"/>
                <a:cs typeface="Calibri"/>
                <a:sym typeface="Calibri"/>
              </a:defRPr>
            </a:lvl8pPr>
            <a:lvl9pPr indent="0" lvl="8" marL="0" algn="ctr">
              <a:spcBef>
                <a:spcPts val="0"/>
              </a:spcBef>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63" name="Google Shape;63;p37"/>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64" name="Google Shape;64;p37"/>
          <p:cNvPicPr preferRelativeResize="0"/>
          <p:nvPr/>
        </p:nvPicPr>
        <p:blipFill rotWithShape="1">
          <a:blip r:embed="rId5">
            <a:alphaModFix/>
          </a:blip>
          <a:srcRect b="0" l="0" r="0" t="0"/>
          <a:stretch/>
        </p:blipFill>
        <p:spPr>
          <a:xfrm>
            <a:off x="8886280" y="6347443"/>
            <a:ext cx="3004968" cy="50182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Mukautettu asettelu">
  <p:cSld name="2_Mukautettu asettelu">
    <p:spTree>
      <p:nvGrpSpPr>
        <p:cNvPr id="65" name="Shape 65"/>
        <p:cNvGrpSpPr/>
        <p:nvPr/>
      </p:nvGrpSpPr>
      <p:grpSpPr>
        <a:xfrm>
          <a:off x="0" y="0"/>
          <a:ext cx="0" cy="0"/>
          <a:chOff x="0" y="0"/>
          <a:chExt cx="0" cy="0"/>
        </a:xfrm>
      </p:grpSpPr>
      <p:sp>
        <p:nvSpPr>
          <p:cNvPr id="66" name="Google Shape;66;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3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38"/>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1400" u="none" cap="none" strike="noStrike">
                <a:solidFill>
                  <a:schemeClr val="lt1"/>
                </a:solidFill>
                <a:latin typeface="Calibri"/>
                <a:ea typeface="Calibri"/>
                <a:cs typeface="Calibri"/>
                <a:sym typeface="Calibri"/>
              </a:defRPr>
            </a:lvl1pPr>
            <a:lvl2pPr indent="0" lvl="1" marL="0" algn="ctr">
              <a:spcBef>
                <a:spcPts val="0"/>
              </a:spcBef>
              <a:buNone/>
              <a:defRPr b="0" i="0" sz="1400" u="none" cap="none" strike="noStrike">
                <a:solidFill>
                  <a:schemeClr val="lt1"/>
                </a:solidFill>
                <a:latin typeface="Calibri"/>
                <a:ea typeface="Calibri"/>
                <a:cs typeface="Calibri"/>
                <a:sym typeface="Calibri"/>
              </a:defRPr>
            </a:lvl2pPr>
            <a:lvl3pPr indent="0" lvl="2" marL="0" algn="ctr">
              <a:spcBef>
                <a:spcPts val="0"/>
              </a:spcBef>
              <a:buNone/>
              <a:defRPr b="0" i="0" sz="1400" u="none" cap="none" strike="noStrike">
                <a:solidFill>
                  <a:schemeClr val="lt1"/>
                </a:solidFill>
                <a:latin typeface="Calibri"/>
                <a:ea typeface="Calibri"/>
                <a:cs typeface="Calibri"/>
                <a:sym typeface="Calibri"/>
              </a:defRPr>
            </a:lvl3pPr>
            <a:lvl4pPr indent="0" lvl="3" marL="0" algn="ctr">
              <a:spcBef>
                <a:spcPts val="0"/>
              </a:spcBef>
              <a:buNone/>
              <a:defRPr b="0" i="0" sz="1400" u="none" cap="none" strike="noStrike">
                <a:solidFill>
                  <a:schemeClr val="lt1"/>
                </a:solidFill>
                <a:latin typeface="Calibri"/>
                <a:ea typeface="Calibri"/>
                <a:cs typeface="Calibri"/>
                <a:sym typeface="Calibri"/>
              </a:defRPr>
            </a:lvl4pPr>
            <a:lvl5pPr indent="0" lvl="4" marL="0" algn="ctr">
              <a:spcBef>
                <a:spcPts val="0"/>
              </a:spcBef>
              <a:buNone/>
              <a:defRPr b="0" i="0" sz="1400" u="none" cap="none" strike="noStrike">
                <a:solidFill>
                  <a:schemeClr val="lt1"/>
                </a:solidFill>
                <a:latin typeface="Calibri"/>
                <a:ea typeface="Calibri"/>
                <a:cs typeface="Calibri"/>
                <a:sym typeface="Calibri"/>
              </a:defRPr>
            </a:lvl5pPr>
            <a:lvl6pPr indent="0" lvl="5" marL="0" algn="ctr">
              <a:spcBef>
                <a:spcPts val="0"/>
              </a:spcBef>
              <a:buNone/>
              <a:defRPr b="0" i="0" sz="1400" u="none" cap="none" strike="noStrike">
                <a:solidFill>
                  <a:schemeClr val="lt1"/>
                </a:solidFill>
                <a:latin typeface="Calibri"/>
                <a:ea typeface="Calibri"/>
                <a:cs typeface="Calibri"/>
                <a:sym typeface="Calibri"/>
              </a:defRPr>
            </a:lvl6pPr>
            <a:lvl7pPr indent="0" lvl="6" marL="0" algn="ctr">
              <a:spcBef>
                <a:spcPts val="0"/>
              </a:spcBef>
              <a:buNone/>
              <a:defRPr b="0" i="0" sz="1400" u="none" cap="none" strike="noStrike">
                <a:solidFill>
                  <a:schemeClr val="lt1"/>
                </a:solidFill>
                <a:latin typeface="Calibri"/>
                <a:ea typeface="Calibri"/>
                <a:cs typeface="Calibri"/>
                <a:sym typeface="Calibri"/>
              </a:defRPr>
            </a:lvl7pPr>
            <a:lvl8pPr indent="0" lvl="7" marL="0" algn="ctr">
              <a:spcBef>
                <a:spcPts val="0"/>
              </a:spcBef>
              <a:buNone/>
              <a:defRPr b="0" i="0" sz="1400" u="none" cap="none" strike="noStrike">
                <a:solidFill>
                  <a:schemeClr val="lt1"/>
                </a:solidFill>
                <a:latin typeface="Calibri"/>
                <a:ea typeface="Calibri"/>
                <a:cs typeface="Calibri"/>
                <a:sym typeface="Calibri"/>
              </a:defRPr>
            </a:lvl8pPr>
            <a:lvl9pPr indent="0" lvl="8" marL="0" algn="ctr">
              <a:spcBef>
                <a:spcPts val="0"/>
              </a:spcBef>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70" name="Google Shape;70;p38"/>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Mukautettu asettelu">
  <p:cSld name="4_Mukautettu asettelu">
    <p:spTree>
      <p:nvGrpSpPr>
        <p:cNvPr id="71" name="Shape 71"/>
        <p:cNvGrpSpPr/>
        <p:nvPr/>
      </p:nvGrpSpPr>
      <p:grpSpPr>
        <a:xfrm>
          <a:off x="0" y="0"/>
          <a:ext cx="0" cy="0"/>
          <a:chOff x="0" y="0"/>
          <a:chExt cx="0" cy="0"/>
        </a:xfrm>
      </p:grpSpPr>
      <p:sp>
        <p:nvSpPr>
          <p:cNvPr id="72" name="Google Shape;72;p3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3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4" name="Google Shape;74;p3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6" name="Google Shape;76;p3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9"/>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1400" u="none" cap="none" strike="noStrike">
                <a:solidFill>
                  <a:schemeClr val="lt1"/>
                </a:solidFill>
                <a:latin typeface="Calibri"/>
                <a:ea typeface="Calibri"/>
                <a:cs typeface="Calibri"/>
                <a:sym typeface="Calibri"/>
              </a:defRPr>
            </a:lvl1pPr>
            <a:lvl2pPr indent="0" lvl="1" marL="0" algn="ctr">
              <a:spcBef>
                <a:spcPts val="0"/>
              </a:spcBef>
              <a:buNone/>
              <a:defRPr b="0" i="0" sz="1400" u="none" cap="none" strike="noStrike">
                <a:solidFill>
                  <a:schemeClr val="lt1"/>
                </a:solidFill>
                <a:latin typeface="Calibri"/>
                <a:ea typeface="Calibri"/>
                <a:cs typeface="Calibri"/>
                <a:sym typeface="Calibri"/>
              </a:defRPr>
            </a:lvl2pPr>
            <a:lvl3pPr indent="0" lvl="2" marL="0" algn="ctr">
              <a:spcBef>
                <a:spcPts val="0"/>
              </a:spcBef>
              <a:buNone/>
              <a:defRPr b="0" i="0" sz="1400" u="none" cap="none" strike="noStrike">
                <a:solidFill>
                  <a:schemeClr val="lt1"/>
                </a:solidFill>
                <a:latin typeface="Calibri"/>
                <a:ea typeface="Calibri"/>
                <a:cs typeface="Calibri"/>
                <a:sym typeface="Calibri"/>
              </a:defRPr>
            </a:lvl3pPr>
            <a:lvl4pPr indent="0" lvl="3" marL="0" algn="ctr">
              <a:spcBef>
                <a:spcPts val="0"/>
              </a:spcBef>
              <a:buNone/>
              <a:defRPr b="0" i="0" sz="1400" u="none" cap="none" strike="noStrike">
                <a:solidFill>
                  <a:schemeClr val="lt1"/>
                </a:solidFill>
                <a:latin typeface="Calibri"/>
                <a:ea typeface="Calibri"/>
                <a:cs typeface="Calibri"/>
                <a:sym typeface="Calibri"/>
              </a:defRPr>
            </a:lvl4pPr>
            <a:lvl5pPr indent="0" lvl="4" marL="0" algn="ctr">
              <a:spcBef>
                <a:spcPts val="0"/>
              </a:spcBef>
              <a:buNone/>
              <a:defRPr b="0" i="0" sz="1400" u="none" cap="none" strike="noStrike">
                <a:solidFill>
                  <a:schemeClr val="lt1"/>
                </a:solidFill>
                <a:latin typeface="Calibri"/>
                <a:ea typeface="Calibri"/>
                <a:cs typeface="Calibri"/>
                <a:sym typeface="Calibri"/>
              </a:defRPr>
            </a:lvl5pPr>
            <a:lvl6pPr indent="0" lvl="5" marL="0" algn="ctr">
              <a:spcBef>
                <a:spcPts val="0"/>
              </a:spcBef>
              <a:buNone/>
              <a:defRPr b="0" i="0" sz="1400" u="none" cap="none" strike="noStrike">
                <a:solidFill>
                  <a:schemeClr val="lt1"/>
                </a:solidFill>
                <a:latin typeface="Calibri"/>
                <a:ea typeface="Calibri"/>
                <a:cs typeface="Calibri"/>
                <a:sym typeface="Calibri"/>
              </a:defRPr>
            </a:lvl6pPr>
            <a:lvl7pPr indent="0" lvl="6" marL="0" algn="ctr">
              <a:spcBef>
                <a:spcPts val="0"/>
              </a:spcBef>
              <a:buNone/>
              <a:defRPr b="0" i="0" sz="1400" u="none" cap="none" strike="noStrike">
                <a:solidFill>
                  <a:schemeClr val="lt1"/>
                </a:solidFill>
                <a:latin typeface="Calibri"/>
                <a:ea typeface="Calibri"/>
                <a:cs typeface="Calibri"/>
                <a:sym typeface="Calibri"/>
              </a:defRPr>
            </a:lvl7pPr>
            <a:lvl8pPr indent="0" lvl="7" marL="0" algn="ctr">
              <a:spcBef>
                <a:spcPts val="0"/>
              </a:spcBef>
              <a:buNone/>
              <a:defRPr b="0" i="0" sz="1400" u="none" cap="none" strike="noStrike">
                <a:solidFill>
                  <a:schemeClr val="lt1"/>
                </a:solidFill>
                <a:latin typeface="Calibri"/>
                <a:ea typeface="Calibri"/>
                <a:cs typeface="Calibri"/>
                <a:sym typeface="Calibri"/>
              </a:defRPr>
            </a:lvl8pPr>
            <a:lvl9pPr indent="0" lvl="8" marL="0" algn="ctr">
              <a:spcBef>
                <a:spcPts val="0"/>
              </a:spcBef>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78" name="Google Shape;78;p39"/>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9.jpg"/><Relationship Id="rId2" Type="http://schemas.openxmlformats.org/officeDocument/2006/relationships/image" Target="../media/image8.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slideLayout" Target="../slideLayouts/slideLayout17.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30"/>
          <p:cNvPicPr preferRelativeResize="0"/>
          <p:nvPr/>
        </p:nvPicPr>
        <p:blipFill rotWithShape="1">
          <a:blip r:embed="rId1">
            <a:alphaModFix/>
          </a:blip>
          <a:srcRect b="0" l="0" r="0" t="0"/>
          <a:stretch/>
        </p:blipFill>
        <p:spPr>
          <a:xfrm>
            <a:off x="1" y="-672"/>
            <a:ext cx="12190802" cy="6858669"/>
          </a:xfrm>
          <a:prstGeom prst="rect">
            <a:avLst/>
          </a:prstGeom>
          <a:noFill/>
          <a:ln>
            <a:noFill/>
          </a:ln>
        </p:spPr>
      </p:pic>
      <p:sp>
        <p:nvSpPr>
          <p:cNvPr id="11" name="Google Shape;11;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30"/>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0"/>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400" u="none" cap="none" strike="noStrike">
                <a:solidFill>
                  <a:schemeClr val="lt1"/>
                </a:solidFill>
                <a:latin typeface="Calibri"/>
                <a:ea typeface="Calibri"/>
                <a:cs typeface="Calibri"/>
                <a:sym typeface="Calibri"/>
              </a:defRPr>
            </a:lvl1pPr>
            <a:lvl2pPr indent="0" lvl="1" marL="0" marR="0" rtl="0" algn="ctr">
              <a:spcBef>
                <a:spcPts val="0"/>
              </a:spcBef>
              <a:buNone/>
              <a:defRPr b="0" i="0" sz="1400" u="none" cap="none" strike="noStrike">
                <a:solidFill>
                  <a:schemeClr val="lt1"/>
                </a:solidFill>
                <a:latin typeface="Calibri"/>
                <a:ea typeface="Calibri"/>
                <a:cs typeface="Calibri"/>
                <a:sym typeface="Calibri"/>
              </a:defRPr>
            </a:lvl2pPr>
            <a:lvl3pPr indent="0" lvl="2" marL="0" marR="0" rtl="0" algn="ctr">
              <a:spcBef>
                <a:spcPts val="0"/>
              </a:spcBef>
              <a:buNone/>
              <a:defRPr b="0" i="0" sz="1400" u="none" cap="none" strike="noStrike">
                <a:solidFill>
                  <a:schemeClr val="lt1"/>
                </a:solidFill>
                <a:latin typeface="Calibri"/>
                <a:ea typeface="Calibri"/>
                <a:cs typeface="Calibri"/>
                <a:sym typeface="Calibri"/>
              </a:defRPr>
            </a:lvl3pPr>
            <a:lvl4pPr indent="0" lvl="3" marL="0" marR="0" rtl="0" algn="ctr">
              <a:spcBef>
                <a:spcPts val="0"/>
              </a:spcBef>
              <a:buNone/>
              <a:defRPr b="0" i="0" sz="1400" u="none" cap="none" strike="noStrike">
                <a:solidFill>
                  <a:schemeClr val="lt1"/>
                </a:solidFill>
                <a:latin typeface="Calibri"/>
                <a:ea typeface="Calibri"/>
                <a:cs typeface="Calibri"/>
                <a:sym typeface="Calibri"/>
              </a:defRPr>
            </a:lvl4pPr>
            <a:lvl5pPr indent="0" lvl="4" marL="0" marR="0" rtl="0" algn="ctr">
              <a:spcBef>
                <a:spcPts val="0"/>
              </a:spcBef>
              <a:buNone/>
              <a:defRPr b="0" i="0" sz="1400" u="none" cap="none" strike="noStrike">
                <a:solidFill>
                  <a:schemeClr val="lt1"/>
                </a:solidFill>
                <a:latin typeface="Calibri"/>
                <a:ea typeface="Calibri"/>
                <a:cs typeface="Calibri"/>
                <a:sym typeface="Calibri"/>
              </a:defRPr>
            </a:lvl5pPr>
            <a:lvl6pPr indent="0" lvl="5" marL="0" marR="0" rtl="0" algn="ctr">
              <a:spcBef>
                <a:spcPts val="0"/>
              </a:spcBef>
              <a:buNone/>
              <a:defRPr b="0" i="0" sz="1400" u="none" cap="none" strike="noStrike">
                <a:solidFill>
                  <a:schemeClr val="lt1"/>
                </a:solidFill>
                <a:latin typeface="Calibri"/>
                <a:ea typeface="Calibri"/>
                <a:cs typeface="Calibri"/>
                <a:sym typeface="Calibri"/>
              </a:defRPr>
            </a:lvl6pPr>
            <a:lvl7pPr indent="0" lvl="6" marL="0" marR="0" rtl="0" algn="ctr">
              <a:spcBef>
                <a:spcPts val="0"/>
              </a:spcBef>
              <a:buNone/>
              <a:defRPr b="0" i="0" sz="1400" u="none" cap="none" strike="noStrike">
                <a:solidFill>
                  <a:schemeClr val="lt1"/>
                </a:solidFill>
                <a:latin typeface="Calibri"/>
                <a:ea typeface="Calibri"/>
                <a:cs typeface="Calibri"/>
                <a:sym typeface="Calibri"/>
              </a:defRPr>
            </a:lvl7pPr>
            <a:lvl8pPr indent="0" lvl="7" marL="0" marR="0" rtl="0" algn="ctr">
              <a:spcBef>
                <a:spcPts val="0"/>
              </a:spcBef>
              <a:buNone/>
              <a:defRPr b="0" i="0" sz="1400" u="none" cap="none" strike="noStrike">
                <a:solidFill>
                  <a:schemeClr val="lt1"/>
                </a:solidFill>
                <a:latin typeface="Calibri"/>
                <a:ea typeface="Calibri"/>
                <a:cs typeface="Calibri"/>
                <a:sym typeface="Calibri"/>
              </a:defRPr>
            </a:lvl8pPr>
            <a:lvl9pPr indent="0" lvl="8" marL="0" marR="0" rtl="0" algn="ctr">
              <a:spcBef>
                <a:spcPts val="0"/>
              </a:spcBef>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pic>
        <p:nvPicPr>
          <p:cNvPr id="15" name="Google Shape;15;p30"/>
          <p:cNvPicPr preferRelativeResize="0"/>
          <p:nvPr/>
        </p:nvPicPr>
        <p:blipFill rotWithShape="1">
          <a:blip r:embed="rId2">
            <a:alphaModFix/>
          </a:blip>
          <a:srcRect b="0" l="0" r="0" t="0"/>
          <a:stretch/>
        </p:blipFill>
        <p:spPr>
          <a:xfrm>
            <a:off x="8886280" y="6347443"/>
            <a:ext cx="3004968" cy="50182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jpg"/><Relationship Id="rId4" Type="http://schemas.openxmlformats.org/officeDocument/2006/relationships/image" Target="../media/image12.png"/><Relationship Id="rId5"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28.png"/><Relationship Id="rId4" Type="http://schemas.openxmlformats.org/officeDocument/2006/relationships/image" Target="../media/image29.jpg"/><Relationship Id="rId5" Type="http://schemas.openxmlformats.org/officeDocument/2006/relationships/image" Target="../media/image30.jpg"/><Relationship Id="rId6" Type="http://schemas.openxmlformats.org/officeDocument/2006/relationships/image" Target="../media/image3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www.patevyyspalvelu.fi/registry"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hyperlink" Target="https://julkaisut.valtioneuvosto.fi/bitstream/handle/10024/163027/TEM_2021_3.pdf?sequence=1&amp;isAllowed=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descr="Kuva, joka sisältää kohteen teksti, puutavara&#10;&#10;Kuvaus luotu automaattisesti" id="118" name="Google Shape;118;p1"/>
          <p:cNvPicPr preferRelativeResize="0"/>
          <p:nvPr/>
        </p:nvPicPr>
        <p:blipFill rotWithShape="1">
          <a:blip r:embed="rId3">
            <a:alphaModFix/>
          </a:blip>
          <a:srcRect b="0" l="0" r="0" t="0"/>
          <a:stretch/>
        </p:blipFill>
        <p:spPr>
          <a:xfrm>
            <a:off x="325289" y="313562"/>
            <a:ext cx="11541420" cy="5744338"/>
          </a:xfrm>
          <a:prstGeom prst="rect">
            <a:avLst/>
          </a:prstGeom>
          <a:noFill/>
          <a:ln>
            <a:noFill/>
          </a:ln>
        </p:spPr>
      </p:pic>
      <p:sp>
        <p:nvSpPr>
          <p:cNvPr id="119" name="Google Shape;119;p1"/>
          <p:cNvSpPr txBox="1"/>
          <p:nvPr>
            <p:ph type="ctrTitle"/>
          </p:nvPr>
        </p:nvSpPr>
        <p:spPr>
          <a:xfrm>
            <a:off x="1524000" y="1527477"/>
            <a:ext cx="9144000" cy="2387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2F2F2"/>
              </a:buClr>
              <a:buSzPts val="6000"/>
              <a:buFont typeface="Calibri"/>
              <a:buNone/>
            </a:pPr>
            <a:r>
              <a:rPr lang="en-GB"/>
              <a:t>Industrial wood construction</a:t>
            </a:r>
            <a:endParaRPr/>
          </a:p>
        </p:txBody>
      </p:sp>
      <p:sp>
        <p:nvSpPr>
          <p:cNvPr id="120" name="Google Shape;120;p1"/>
          <p:cNvSpPr txBox="1"/>
          <p:nvPr>
            <p:ph idx="1" type="subTitle"/>
          </p:nvPr>
        </p:nvSpPr>
        <p:spPr>
          <a:xfrm>
            <a:off x="1524000" y="4007152"/>
            <a:ext cx="9144000" cy="16557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F2F2F2"/>
              </a:buClr>
              <a:buSzPts val="2400"/>
              <a:buNone/>
            </a:pPr>
            <a:r>
              <a:rPr lang="en-GB"/>
              <a:t>Teaching materials for industrial wood construction education</a:t>
            </a:r>
            <a:endParaRPr/>
          </a:p>
          <a:p>
            <a:pPr indent="0" lvl="0" marL="0" rtl="0" algn="ctr">
              <a:lnSpc>
                <a:spcPct val="90000"/>
              </a:lnSpc>
              <a:spcBef>
                <a:spcPts val="0"/>
              </a:spcBef>
              <a:spcAft>
                <a:spcPts val="0"/>
              </a:spcAft>
              <a:buClr>
                <a:srgbClr val="F2F2F2"/>
              </a:buClr>
              <a:buSzPts val="2400"/>
              <a:buNone/>
            </a:pPr>
            <a:r>
              <a:rPr lang="en-GB"/>
              <a:t>2022</a:t>
            </a:r>
            <a:endParaRPr/>
          </a:p>
        </p:txBody>
      </p:sp>
      <p:pic>
        <p:nvPicPr>
          <p:cNvPr id="121" name="Google Shape;121;p1"/>
          <p:cNvPicPr preferRelativeResize="0"/>
          <p:nvPr/>
        </p:nvPicPr>
        <p:blipFill>
          <a:blip r:embed="rId4">
            <a:alphaModFix/>
          </a:blip>
          <a:stretch>
            <a:fillRect/>
          </a:stretch>
        </p:blipFill>
        <p:spPr>
          <a:xfrm>
            <a:off x="2525125" y="6292025"/>
            <a:ext cx="2870951" cy="487950"/>
          </a:xfrm>
          <a:prstGeom prst="rect">
            <a:avLst/>
          </a:prstGeom>
          <a:noFill/>
          <a:ln>
            <a:noFill/>
          </a:ln>
        </p:spPr>
      </p:pic>
      <p:pic>
        <p:nvPicPr>
          <p:cNvPr id="122" name="Google Shape;122;p1"/>
          <p:cNvPicPr preferRelativeResize="0"/>
          <p:nvPr/>
        </p:nvPicPr>
        <p:blipFill>
          <a:blip r:embed="rId5">
            <a:alphaModFix/>
          </a:blip>
          <a:stretch>
            <a:fillRect/>
          </a:stretch>
        </p:blipFill>
        <p:spPr>
          <a:xfrm>
            <a:off x="325300" y="6213974"/>
            <a:ext cx="2199815" cy="6440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The wood to products route in Finland, 2021</a:t>
            </a:r>
            <a:endParaRPr/>
          </a:p>
        </p:txBody>
      </p:sp>
      <p:sp>
        <p:nvSpPr>
          <p:cNvPr id="194" name="Google Shape;194;p10"/>
          <p:cNvSpPr txBox="1"/>
          <p:nvPr>
            <p:ph idx="1" type="body"/>
          </p:nvPr>
        </p:nvSpPr>
        <p:spPr>
          <a:xfrm>
            <a:off x="838200" y="1825625"/>
            <a:ext cx="3066907"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Logging volume in 2021 was approx. 65 million cubic metres</a:t>
            </a:r>
            <a:endParaRPr/>
          </a:p>
          <a:p>
            <a:pPr indent="-228600" lvl="0" marL="228600" rtl="0" algn="l">
              <a:lnSpc>
                <a:spcPct val="90000"/>
              </a:lnSpc>
              <a:spcBef>
                <a:spcPts val="1000"/>
              </a:spcBef>
              <a:spcAft>
                <a:spcPts val="0"/>
              </a:spcAft>
              <a:buClr>
                <a:schemeClr val="dk1"/>
              </a:buClr>
              <a:buSzPts val="2800"/>
              <a:buChar char="•"/>
            </a:pPr>
            <a:r>
              <a:rPr lang="en-GB"/>
              <a:t>Around 12 million cubic metres of sawn timber was produced</a:t>
            </a:r>
            <a:endParaRPr/>
          </a:p>
          <a:p>
            <a:pPr indent="-228600" lvl="0" marL="228600" rtl="0" algn="l">
              <a:lnSpc>
                <a:spcPct val="90000"/>
              </a:lnSpc>
              <a:spcBef>
                <a:spcPts val="1000"/>
              </a:spcBef>
              <a:spcAft>
                <a:spcPts val="0"/>
              </a:spcAft>
              <a:buClr>
                <a:schemeClr val="dk1"/>
              </a:buClr>
              <a:buSzPts val="2800"/>
              <a:buChar char="•"/>
            </a:pPr>
            <a:r>
              <a:rPr lang="en-GB"/>
              <a:t>Illustration: Luke</a:t>
            </a:r>
            <a:endParaRPr/>
          </a:p>
        </p:txBody>
      </p:sp>
      <p:pic>
        <p:nvPicPr>
          <p:cNvPr id="195" name="Google Shape;195;p10"/>
          <p:cNvPicPr preferRelativeResize="0"/>
          <p:nvPr/>
        </p:nvPicPr>
        <p:blipFill rotWithShape="1">
          <a:blip r:embed="rId3">
            <a:alphaModFix/>
          </a:blip>
          <a:srcRect b="0" l="0" r="0" t="0"/>
          <a:stretch/>
        </p:blipFill>
        <p:spPr>
          <a:xfrm>
            <a:off x="4043999" y="1433285"/>
            <a:ext cx="7000363" cy="4831403"/>
          </a:xfrm>
          <a:prstGeom prst="rect">
            <a:avLst/>
          </a:prstGeom>
          <a:noFill/>
          <a:ln>
            <a:noFill/>
          </a:ln>
        </p:spPr>
      </p:pic>
      <p:sp>
        <p:nvSpPr>
          <p:cNvPr id="196" name="Google Shape;196;p10"/>
          <p:cNvSpPr txBox="1"/>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en-GB"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sp>
        <p:nvSpPr>
          <p:cNvPr id="197" name="Google Shape;197;p10"/>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
        <p:nvSpPr>
          <p:cNvPr id="198" name="Google Shape;198;p10"/>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Current state of construction in Finland, 2021</a:t>
            </a:r>
            <a:endParaRPr/>
          </a:p>
        </p:txBody>
      </p:sp>
      <p:sp>
        <p:nvSpPr>
          <p:cNvPr id="204" name="Google Shape;204;p11"/>
          <p:cNvSpPr txBox="1"/>
          <p:nvPr>
            <p:ph idx="1" type="body"/>
          </p:nvPr>
        </p:nvSpPr>
        <p:spPr>
          <a:xfrm>
            <a:off x="838200" y="1825625"/>
            <a:ext cx="4194438"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The value of construction production in Finland is approximately EUR 39 billion</a:t>
            </a:r>
            <a:endParaRPr/>
          </a:p>
          <a:p>
            <a:pPr indent="-228600" lvl="0" marL="228600" rtl="0" algn="l">
              <a:lnSpc>
                <a:spcPct val="90000"/>
              </a:lnSpc>
              <a:spcBef>
                <a:spcPts val="1000"/>
              </a:spcBef>
              <a:spcAft>
                <a:spcPts val="0"/>
              </a:spcAft>
              <a:buClr>
                <a:schemeClr val="dk1"/>
              </a:buClr>
              <a:buSzPts val="2800"/>
              <a:buChar char="•"/>
            </a:pPr>
            <a:r>
              <a:rPr lang="en-GB"/>
              <a:t>New construction accounted for approximately EUR 18 billion of this</a:t>
            </a:r>
            <a:endParaRPr/>
          </a:p>
        </p:txBody>
      </p:sp>
      <p:pic>
        <p:nvPicPr>
          <p:cNvPr id="205" name="Google Shape;205;p11"/>
          <p:cNvPicPr preferRelativeResize="0"/>
          <p:nvPr/>
        </p:nvPicPr>
        <p:blipFill rotWithShape="1">
          <a:blip r:embed="rId3">
            <a:alphaModFix/>
          </a:blip>
          <a:srcRect b="0" l="0" r="0" t="0"/>
          <a:stretch/>
        </p:blipFill>
        <p:spPr>
          <a:xfrm>
            <a:off x="5132201" y="1674645"/>
            <a:ext cx="6219069" cy="4169395"/>
          </a:xfrm>
          <a:prstGeom prst="rect">
            <a:avLst/>
          </a:prstGeom>
          <a:noFill/>
          <a:ln>
            <a:noFill/>
          </a:ln>
        </p:spPr>
      </p:pic>
      <p:sp>
        <p:nvSpPr>
          <p:cNvPr id="206" name="Google Shape;206;p11"/>
          <p:cNvSpPr txBox="1"/>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en-GB"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sp>
        <p:nvSpPr>
          <p:cNvPr id="207" name="Google Shape;207;p11"/>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
        <p:nvSpPr>
          <p:cNvPr id="208" name="Google Shape;208;p11"/>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Current state of wood construction, 2021</a:t>
            </a:r>
            <a:endParaRPr/>
          </a:p>
        </p:txBody>
      </p:sp>
      <p:sp>
        <p:nvSpPr>
          <p:cNvPr id="214" name="Google Shape;214;p12"/>
          <p:cNvSpPr txBox="1"/>
          <p:nvPr>
            <p:ph idx="1" type="body"/>
          </p:nvPr>
        </p:nvSpPr>
        <p:spPr>
          <a:xfrm>
            <a:off x="838200" y="1825625"/>
            <a:ext cx="5081337"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In single-family house construction, wood accounted for 88% of the market by volume</a:t>
            </a:r>
            <a:endParaRPr/>
          </a:p>
          <a:p>
            <a:pPr indent="-228600" lvl="0" marL="228600" rtl="0" algn="l">
              <a:lnSpc>
                <a:spcPct val="90000"/>
              </a:lnSpc>
              <a:spcBef>
                <a:spcPts val="1000"/>
              </a:spcBef>
              <a:spcAft>
                <a:spcPts val="0"/>
              </a:spcAft>
              <a:buClr>
                <a:schemeClr val="dk1"/>
              </a:buClr>
              <a:buSzPts val="2800"/>
              <a:buChar char="•"/>
            </a:pPr>
            <a:r>
              <a:rPr lang="en-GB"/>
              <a:t>In terraced houses, the market share of wood by volume was 83%</a:t>
            </a:r>
            <a:endParaRPr/>
          </a:p>
        </p:txBody>
      </p:sp>
      <p:pic>
        <p:nvPicPr>
          <p:cNvPr descr="Asuntomessut 2021 – Ollikaisen Hirsirakenne: Villa Nordic Stories - Pihla" id="215" name="Google Shape;215;p12"/>
          <p:cNvPicPr preferRelativeResize="0"/>
          <p:nvPr/>
        </p:nvPicPr>
        <p:blipFill rotWithShape="1">
          <a:blip r:embed="rId3">
            <a:alphaModFix/>
          </a:blip>
          <a:srcRect b="0" l="0" r="0" t="0"/>
          <a:stretch/>
        </p:blipFill>
        <p:spPr>
          <a:xfrm>
            <a:off x="5989673" y="2033757"/>
            <a:ext cx="6096001" cy="3332163"/>
          </a:xfrm>
          <a:prstGeom prst="rect">
            <a:avLst/>
          </a:prstGeom>
          <a:noFill/>
          <a:ln>
            <a:noFill/>
          </a:ln>
        </p:spPr>
      </p:pic>
      <p:sp>
        <p:nvSpPr>
          <p:cNvPr id="216" name="Google Shape;216;p12"/>
          <p:cNvSpPr txBox="1"/>
          <p:nvPr/>
        </p:nvSpPr>
        <p:spPr>
          <a:xfrm>
            <a:off x="6096000" y="5365920"/>
            <a:ext cx="6096001" cy="4160505"/>
          </a:xfrm>
          <a:prstGeom prst="rect">
            <a:avLst/>
          </a:prstGeom>
          <a:noFill/>
          <a:ln>
            <a:noFill/>
          </a:ln>
        </p:spPr>
        <p:txBody>
          <a:bodyPr anchorCtr="0" anchor="t" bIns="45700" lIns="91425" spcFirstLastPara="1" rIns="91425" wrap="square" tIns="45700">
            <a:normAutofit/>
          </a:bodyPr>
          <a:lstStyle/>
          <a:p>
            <a:pPr indent="0" lvl="1" marL="457200" marR="0" rtl="0" algn="r">
              <a:lnSpc>
                <a:spcPct val="90000"/>
              </a:lnSpc>
              <a:spcBef>
                <a:spcPts val="0"/>
              </a:spcBef>
              <a:spcAft>
                <a:spcPts val="0"/>
              </a:spcAft>
              <a:buClr>
                <a:schemeClr val="dk1"/>
              </a:buClr>
              <a:buSzPts val="1400"/>
              <a:buFont typeface="Arial"/>
              <a:buNone/>
            </a:pPr>
            <a:r>
              <a:rPr b="0" i="0" lang="en-GB" sz="1400" u="none" cap="none" strike="noStrike">
                <a:solidFill>
                  <a:schemeClr val="dk1"/>
                </a:solidFill>
                <a:latin typeface="Calibri"/>
                <a:ea typeface="Calibri"/>
                <a:cs typeface="Calibri"/>
                <a:sym typeface="Calibri"/>
              </a:rPr>
              <a:t>Image: Ollikaisen Hirsirakenne, Housing Fair 2021</a:t>
            </a:r>
            <a:endParaRPr/>
          </a:p>
        </p:txBody>
      </p:sp>
      <p:sp>
        <p:nvSpPr>
          <p:cNvPr id="217" name="Google Shape;217;p12"/>
          <p:cNvSpPr txBox="1"/>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en-GB"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sp>
        <p:nvSpPr>
          <p:cNvPr id="218" name="Google Shape;218;p12"/>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
        <p:nvSpPr>
          <p:cNvPr id="219" name="Google Shape;219;p12"/>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Current state of wood construction, 2021</a:t>
            </a:r>
            <a:endParaRPr/>
          </a:p>
        </p:txBody>
      </p:sp>
      <p:sp>
        <p:nvSpPr>
          <p:cNvPr id="225" name="Google Shape;225;p13"/>
          <p:cNvSpPr txBox="1"/>
          <p:nvPr>
            <p:ph idx="1" type="body"/>
          </p:nvPr>
        </p:nvSpPr>
        <p:spPr>
          <a:xfrm>
            <a:off x="838200" y="1825625"/>
            <a:ext cx="5407742"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GB"/>
              <a:t>In apartment blocks, wood accounted for 4% of the market share by volume.</a:t>
            </a:r>
            <a:endParaRPr/>
          </a:p>
          <a:p>
            <a:pPr indent="-228600" lvl="0" marL="228600" rtl="0" algn="l">
              <a:lnSpc>
                <a:spcPct val="90000"/>
              </a:lnSpc>
              <a:spcBef>
                <a:spcPts val="1000"/>
              </a:spcBef>
              <a:spcAft>
                <a:spcPts val="0"/>
              </a:spcAft>
              <a:buClr>
                <a:schemeClr val="dk1"/>
              </a:buClr>
              <a:buSzPts val="2800"/>
              <a:buChar char="•"/>
            </a:pPr>
            <a:r>
              <a:rPr lang="en-GB"/>
              <a:t>In low-rise apartment blocks, the market share of wood by volume was 31%. This counts as a statistical component of apartment block construction. </a:t>
            </a:r>
            <a:endParaRPr/>
          </a:p>
          <a:p>
            <a:pPr indent="-228600" lvl="0" marL="228600" rtl="0" algn="l">
              <a:lnSpc>
                <a:spcPct val="90000"/>
              </a:lnSpc>
              <a:spcBef>
                <a:spcPts val="1000"/>
              </a:spcBef>
              <a:spcAft>
                <a:spcPts val="0"/>
              </a:spcAft>
              <a:buClr>
                <a:schemeClr val="dk1"/>
              </a:buClr>
              <a:buSzPts val="2800"/>
              <a:buChar char="•"/>
            </a:pPr>
            <a:r>
              <a:rPr lang="en-GB"/>
              <a:t>In dormitories and special needs housing, the market share of wood was 34%.</a:t>
            </a:r>
            <a:endParaRPr/>
          </a:p>
        </p:txBody>
      </p:sp>
      <p:pic>
        <p:nvPicPr>
          <p:cNvPr descr="Puukerrostalokohde Kuopion Kaarna valmistui Julkulaan - Uutiset | Kuopio" id="226" name="Google Shape;226;p13"/>
          <p:cNvPicPr preferRelativeResize="0"/>
          <p:nvPr/>
        </p:nvPicPr>
        <p:blipFill rotWithShape="1">
          <a:blip r:embed="rId3">
            <a:alphaModFix/>
          </a:blip>
          <a:srcRect b="7946" l="50000" r="2347" t="30533"/>
          <a:stretch/>
        </p:blipFill>
        <p:spPr>
          <a:xfrm>
            <a:off x="7201956" y="1477645"/>
            <a:ext cx="4538845" cy="3902709"/>
          </a:xfrm>
          <a:prstGeom prst="rect">
            <a:avLst/>
          </a:prstGeom>
          <a:noFill/>
          <a:ln>
            <a:noFill/>
          </a:ln>
        </p:spPr>
      </p:pic>
      <p:sp>
        <p:nvSpPr>
          <p:cNvPr id="227" name="Google Shape;227;p13"/>
          <p:cNvSpPr txBox="1"/>
          <p:nvPr/>
        </p:nvSpPr>
        <p:spPr>
          <a:xfrm>
            <a:off x="6245942" y="5380354"/>
            <a:ext cx="5559057" cy="2010974"/>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chemeClr val="dk1"/>
              </a:buClr>
              <a:buSzPts val="1400"/>
              <a:buFont typeface="Arial"/>
              <a:buNone/>
            </a:pPr>
            <a:r>
              <a:rPr b="0" i="0" lang="en-GB" sz="1400" u="none" cap="none" strike="noStrike">
                <a:solidFill>
                  <a:schemeClr val="dk1"/>
                </a:solidFill>
                <a:latin typeface="Calibri"/>
                <a:ea typeface="Calibri"/>
                <a:cs typeface="Calibri"/>
                <a:sym typeface="Calibri"/>
              </a:rPr>
              <a:t>Image: Julkula wooden apartment block, City of Kuopio</a:t>
            </a:r>
            <a:endParaRPr/>
          </a:p>
        </p:txBody>
      </p:sp>
      <p:sp>
        <p:nvSpPr>
          <p:cNvPr id="228" name="Google Shape;228;p13"/>
          <p:cNvSpPr txBox="1"/>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en-GB"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sp>
        <p:nvSpPr>
          <p:cNvPr id="229" name="Google Shape;229;p13"/>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
        <p:nvSpPr>
          <p:cNvPr id="230" name="Google Shape;230;p13"/>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Current state of wood construction, 2021</a:t>
            </a:r>
            <a:endParaRPr/>
          </a:p>
        </p:txBody>
      </p:sp>
      <p:sp>
        <p:nvSpPr>
          <p:cNvPr id="236" name="Google Shape;236;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In care buildings, the market share was 15%</a:t>
            </a:r>
            <a:endParaRPr/>
          </a:p>
          <a:p>
            <a:pPr indent="-228600" lvl="0" marL="228600" rtl="0" algn="l">
              <a:lnSpc>
                <a:spcPct val="90000"/>
              </a:lnSpc>
              <a:spcBef>
                <a:spcPts val="1000"/>
              </a:spcBef>
              <a:spcAft>
                <a:spcPts val="0"/>
              </a:spcAft>
              <a:buClr>
                <a:schemeClr val="dk1"/>
              </a:buClr>
              <a:buSzPts val="2800"/>
              <a:buChar char="•"/>
            </a:pPr>
            <a:r>
              <a:rPr lang="en-GB"/>
              <a:t>In meeting buildings, the market share was 23%</a:t>
            </a:r>
            <a:endParaRPr/>
          </a:p>
          <a:p>
            <a:pPr indent="-228600" lvl="0" marL="228600" rtl="0" algn="l">
              <a:lnSpc>
                <a:spcPct val="90000"/>
              </a:lnSpc>
              <a:spcBef>
                <a:spcPts val="1000"/>
              </a:spcBef>
              <a:spcAft>
                <a:spcPts val="0"/>
              </a:spcAft>
              <a:buClr>
                <a:schemeClr val="dk1"/>
              </a:buClr>
              <a:buSzPts val="2800"/>
              <a:buChar char="•"/>
            </a:pPr>
            <a:r>
              <a:rPr lang="en-GB"/>
              <a:t>In educational buildings, the market share was 26%</a:t>
            </a:r>
            <a:endParaRPr/>
          </a:p>
          <a:p>
            <a:pPr indent="-228600" lvl="0" marL="228600" rtl="0" algn="l">
              <a:lnSpc>
                <a:spcPct val="90000"/>
              </a:lnSpc>
              <a:spcBef>
                <a:spcPts val="1000"/>
              </a:spcBef>
              <a:spcAft>
                <a:spcPts val="0"/>
              </a:spcAft>
              <a:buClr>
                <a:schemeClr val="dk1"/>
              </a:buClr>
              <a:buSzPts val="2800"/>
              <a:buChar char="•"/>
            </a:pPr>
            <a:r>
              <a:rPr lang="en-GB"/>
              <a:t>In industrial and warehouse buildings, the market share was 16%</a:t>
            </a:r>
            <a:endParaRPr/>
          </a:p>
          <a:p>
            <a:pPr indent="-228600" lvl="0" marL="228600" rtl="0" algn="l">
              <a:lnSpc>
                <a:spcPct val="90000"/>
              </a:lnSpc>
              <a:spcBef>
                <a:spcPts val="1000"/>
              </a:spcBef>
              <a:spcAft>
                <a:spcPts val="0"/>
              </a:spcAft>
              <a:buClr>
                <a:schemeClr val="dk1"/>
              </a:buClr>
              <a:buSzPts val="2800"/>
              <a:buChar char="•"/>
            </a:pPr>
            <a:r>
              <a:rPr lang="en-GB"/>
              <a:t>In business, office and transport buildings, the market share was 11%.</a:t>
            </a:r>
            <a:endParaRPr/>
          </a:p>
        </p:txBody>
      </p:sp>
      <p:sp>
        <p:nvSpPr>
          <p:cNvPr id="237" name="Google Shape;237;p14"/>
          <p:cNvSpPr txBox="1"/>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en-GB"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sp>
        <p:nvSpPr>
          <p:cNvPr id="238" name="Google Shape;238;p14"/>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
        <p:nvSpPr>
          <p:cNvPr id="239" name="Google Shape;239;p14"/>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Current state of wood construction, 2021</a:t>
            </a:r>
            <a:endParaRPr/>
          </a:p>
        </p:txBody>
      </p:sp>
      <p:pic>
        <p:nvPicPr>
          <p:cNvPr id="245" name="Google Shape;245;p15"/>
          <p:cNvPicPr preferRelativeResize="0"/>
          <p:nvPr>
            <p:ph idx="1" type="body"/>
          </p:nvPr>
        </p:nvPicPr>
        <p:blipFill rotWithShape="1">
          <a:blip r:embed="rId3">
            <a:alphaModFix/>
          </a:blip>
          <a:srcRect b="0" l="0" r="0" t="0"/>
          <a:stretch/>
        </p:blipFill>
        <p:spPr>
          <a:xfrm>
            <a:off x="933103" y="1690688"/>
            <a:ext cx="5945521" cy="4351338"/>
          </a:xfrm>
          <a:prstGeom prst="rect">
            <a:avLst/>
          </a:prstGeom>
          <a:noFill/>
          <a:ln>
            <a:noFill/>
          </a:ln>
        </p:spPr>
      </p:pic>
      <p:sp>
        <p:nvSpPr>
          <p:cNvPr id="246" name="Google Shape;246;p15"/>
          <p:cNvSpPr txBox="1"/>
          <p:nvPr/>
        </p:nvSpPr>
        <p:spPr>
          <a:xfrm>
            <a:off x="7145079" y="1620431"/>
            <a:ext cx="4262845" cy="4515725"/>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The Finnish-Russian school was completed in 2021</a:t>
            </a:r>
            <a:endParaRPr/>
          </a:p>
          <a:p>
            <a:pPr indent="-228600" lvl="0" marL="228600" marR="0" rtl="0" algn="l">
              <a:lnSpc>
                <a:spcPct val="90000"/>
              </a:lnSpc>
              <a:spcBef>
                <a:spcPts val="100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Photo: www.svk-edu.fi</a:t>
            </a:r>
            <a:endParaRPr/>
          </a:p>
        </p:txBody>
      </p:sp>
      <p:sp>
        <p:nvSpPr>
          <p:cNvPr id="247" name="Google Shape;247;p15"/>
          <p:cNvSpPr txBox="1"/>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en-GB"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sp>
        <p:nvSpPr>
          <p:cNvPr id="248" name="Google Shape;248;p15"/>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
        <p:nvSpPr>
          <p:cNvPr id="249" name="Google Shape;249;p15"/>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Current state of wood construction, 2021</a:t>
            </a:r>
            <a:endParaRPr/>
          </a:p>
        </p:txBody>
      </p:sp>
      <p:sp>
        <p:nvSpPr>
          <p:cNvPr id="255" name="Google Shape;255;p16"/>
          <p:cNvSpPr txBox="1"/>
          <p:nvPr>
            <p:ph idx="1" type="body"/>
          </p:nvPr>
        </p:nvSpPr>
        <p:spPr>
          <a:xfrm>
            <a:off x="838200" y="1825625"/>
            <a:ext cx="4056191"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In all construction, the market share of wood was 30%.</a:t>
            </a:r>
            <a:endParaRPr/>
          </a:p>
          <a:p>
            <a:pPr indent="-228600" lvl="0" marL="228600" rtl="0" algn="l">
              <a:lnSpc>
                <a:spcPct val="90000"/>
              </a:lnSpc>
              <a:spcBef>
                <a:spcPts val="1000"/>
              </a:spcBef>
              <a:spcAft>
                <a:spcPts val="0"/>
              </a:spcAft>
              <a:buClr>
                <a:schemeClr val="dk1"/>
              </a:buClr>
              <a:buSzPts val="2800"/>
              <a:buChar char="•"/>
            </a:pPr>
            <a:r>
              <a:rPr lang="en-GB"/>
              <a:t>Growth from 2020 was two percentage points.</a:t>
            </a:r>
            <a:endParaRPr/>
          </a:p>
        </p:txBody>
      </p:sp>
      <p:pic>
        <p:nvPicPr>
          <p:cNvPr id="256" name="Google Shape;256;p16"/>
          <p:cNvPicPr preferRelativeResize="0"/>
          <p:nvPr/>
        </p:nvPicPr>
        <p:blipFill rotWithShape="1">
          <a:blip r:embed="rId3">
            <a:alphaModFix/>
          </a:blip>
          <a:srcRect b="0" l="0" r="0" t="0"/>
          <a:stretch/>
        </p:blipFill>
        <p:spPr>
          <a:xfrm>
            <a:off x="4896340" y="1663502"/>
            <a:ext cx="6158523" cy="4160505"/>
          </a:xfrm>
          <a:prstGeom prst="rect">
            <a:avLst/>
          </a:prstGeom>
          <a:noFill/>
          <a:ln>
            <a:noFill/>
          </a:ln>
        </p:spPr>
      </p:pic>
      <p:sp>
        <p:nvSpPr>
          <p:cNvPr id="257" name="Google Shape;257;p16"/>
          <p:cNvSpPr txBox="1"/>
          <p:nvPr/>
        </p:nvSpPr>
        <p:spPr>
          <a:xfrm>
            <a:off x="683264" y="2209173"/>
            <a:ext cx="3745861" cy="4750436"/>
          </a:xfrm>
          <a:prstGeom prst="rect">
            <a:avLst/>
          </a:prstGeom>
          <a:noFill/>
          <a:ln>
            <a:noFill/>
          </a:ln>
        </p:spPr>
        <p:txBody>
          <a:bodyPr anchorCtr="0" anchor="t" bIns="45700" lIns="91425" spcFirstLastPara="1" rIns="91425" wrap="square" tIns="45700">
            <a:normAutofit/>
          </a:bodyPr>
          <a:lstStyle/>
          <a:p>
            <a:pPr indent="-50800" lvl="0" marL="228600" marR="0" rtl="0" algn="l">
              <a:lnSpc>
                <a:spcPct val="90000"/>
              </a:lnSpc>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
        <p:nvSpPr>
          <p:cNvPr id="258" name="Google Shape;258;p16"/>
          <p:cNvSpPr txBox="1"/>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en-GB"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sp>
        <p:nvSpPr>
          <p:cNvPr id="259" name="Google Shape;259;p16"/>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
        <p:nvSpPr>
          <p:cNvPr id="260" name="Google Shape;260;p16"/>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en-GB" sz="4000"/>
              <a:t>Drivers for wood construction, environmental efficiency</a:t>
            </a:r>
            <a:endParaRPr/>
          </a:p>
        </p:txBody>
      </p:sp>
      <p:sp>
        <p:nvSpPr>
          <p:cNvPr id="266" name="Google Shape;266;p17"/>
          <p:cNvSpPr txBox="1"/>
          <p:nvPr>
            <p:ph idx="1" type="body"/>
          </p:nvPr>
        </p:nvSpPr>
        <p:spPr>
          <a:xfrm>
            <a:off x="838200" y="1825624"/>
            <a:ext cx="10515600" cy="4494059"/>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marR="0" rtl="0" algn="l">
              <a:lnSpc>
                <a:spcPct val="100000"/>
              </a:lnSpc>
              <a:spcBef>
                <a:spcPts val="0"/>
              </a:spcBef>
              <a:spcAft>
                <a:spcPts val="0"/>
              </a:spcAft>
              <a:buClr>
                <a:srgbClr val="000000"/>
              </a:buClr>
              <a:buSzPct val="100000"/>
              <a:buFont typeface="Calibri"/>
              <a:buAutoNum type="arabicPeriod"/>
            </a:pPr>
            <a:r>
              <a:rPr b="0" i="0" lang="en-GB" sz="2000" u="none" cap="none" strike="noStrike">
                <a:solidFill>
                  <a:srgbClr val="000000"/>
                </a:solidFill>
                <a:latin typeface="Calibri"/>
                <a:ea typeface="Calibri"/>
                <a:cs typeface="Calibri"/>
                <a:sym typeface="Calibri"/>
              </a:rPr>
              <a:t>Wood construction has two impacts</a:t>
            </a:r>
            <a:endParaRPr/>
          </a:p>
          <a:p>
            <a:pPr indent="-285750" lvl="1" marL="741600" marR="0" rtl="0" algn="l">
              <a:lnSpc>
                <a:spcPct val="100000"/>
              </a:lnSpc>
              <a:spcBef>
                <a:spcPts val="0"/>
              </a:spcBef>
              <a:spcAft>
                <a:spcPts val="0"/>
              </a:spcAft>
              <a:buClr>
                <a:srgbClr val="000000"/>
              </a:buClr>
              <a:buSzPct val="100000"/>
              <a:buFont typeface="Arial"/>
              <a:buChar char="–"/>
            </a:pPr>
            <a:r>
              <a:rPr b="0" i="0" lang="en-GB" sz="2000" u="none" cap="none" strike="noStrike">
                <a:solidFill>
                  <a:srgbClr val="000000"/>
                </a:solidFill>
                <a:latin typeface="Calibri"/>
                <a:ea typeface="Calibri"/>
                <a:cs typeface="Calibri"/>
                <a:sym typeface="Calibri"/>
              </a:rPr>
              <a:t>Wooden buildings act as long-term carbon stores. Carbon present in the atmosphere in the form of carbon dioxide is absent from the atmosphere throughout the lifetime of the product.</a:t>
            </a:r>
            <a:endParaRPr/>
          </a:p>
          <a:p>
            <a:pPr indent="-285750" lvl="1" marL="741600" marR="0" rtl="0" algn="l">
              <a:lnSpc>
                <a:spcPct val="100000"/>
              </a:lnSpc>
              <a:spcBef>
                <a:spcPts val="0"/>
              </a:spcBef>
              <a:spcAft>
                <a:spcPts val="0"/>
              </a:spcAft>
              <a:buClr>
                <a:srgbClr val="000000"/>
              </a:buClr>
              <a:buSzPct val="100000"/>
              <a:buFont typeface="Arial"/>
              <a:buChar char="–"/>
            </a:pPr>
            <a:r>
              <a:rPr b="0" i="0" lang="en-GB" sz="2000" u="none" cap="none" strike="noStrike">
                <a:solidFill>
                  <a:srgbClr val="000000"/>
                </a:solidFill>
                <a:latin typeface="Calibri"/>
                <a:ea typeface="Calibri"/>
                <a:cs typeface="Calibri"/>
                <a:sym typeface="Calibri"/>
              </a:rPr>
              <a:t>Wood construction immediately cuts emissions from construction by 30–40%. The carbon dioxide emissions from manufacturing are significantly lower than those from other construction materials. </a:t>
            </a:r>
            <a:br>
              <a:rPr b="0" i="0" lang="en-GB" sz="2000" u="none" cap="none" strike="noStrike">
                <a:solidFill>
                  <a:srgbClr val="000000"/>
                </a:solidFill>
                <a:latin typeface="Calibri"/>
                <a:ea typeface="Calibri"/>
                <a:cs typeface="Calibri"/>
                <a:sym typeface="Calibri"/>
              </a:rPr>
            </a:br>
            <a:endParaRPr b="0" i="0" sz="20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ct val="100000"/>
              <a:buFont typeface="Calibri"/>
              <a:buAutoNum type="arabicPeriod"/>
            </a:pPr>
            <a:r>
              <a:rPr b="0" i="0" lang="en-GB" sz="2000" u="none" cap="none" strike="noStrike">
                <a:solidFill>
                  <a:srgbClr val="000000"/>
                </a:solidFill>
                <a:latin typeface="Calibri"/>
                <a:ea typeface="Calibri"/>
                <a:cs typeface="Calibri"/>
                <a:sym typeface="Calibri"/>
              </a:rPr>
              <a:t>Calculating the net emissions impact is a challenge as the calculation is based on many assumptions and agreements – the calculation needs to be improved</a:t>
            </a:r>
            <a:endParaRPr/>
          </a:p>
          <a:p>
            <a:pPr indent="-342900" lvl="1" marL="800100" marR="0" rtl="0" algn="l">
              <a:lnSpc>
                <a:spcPct val="100000"/>
              </a:lnSpc>
              <a:spcBef>
                <a:spcPts val="0"/>
              </a:spcBef>
              <a:spcAft>
                <a:spcPts val="0"/>
              </a:spcAft>
              <a:buClr>
                <a:srgbClr val="000000"/>
              </a:buClr>
              <a:buSzPct val="100000"/>
              <a:buFont typeface="Arial"/>
              <a:buChar char="–"/>
            </a:pPr>
            <a:r>
              <a:rPr b="0" i="0" lang="en-GB" sz="2000" u="none" cap="none" strike="noStrike">
                <a:solidFill>
                  <a:srgbClr val="000000"/>
                </a:solidFill>
                <a:latin typeface="Calibri"/>
                <a:ea typeface="Calibri"/>
                <a:cs typeface="Calibri"/>
                <a:sym typeface="Calibri"/>
              </a:rPr>
              <a:t>The time window chosen is very important for the carbon sink</a:t>
            </a:r>
            <a:endParaRPr/>
          </a:p>
          <a:p>
            <a:pPr indent="-342900" lvl="1" marL="800100" marR="0" rtl="0" algn="l">
              <a:lnSpc>
                <a:spcPct val="100000"/>
              </a:lnSpc>
              <a:spcBef>
                <a:spcPts val="0"/>
              </a:spcBef>
              <a:spcAft>
                <a:spcPts val="0"/>
              </a:spcAft>
              <a:buClr>
                <a:srgbClr val="000000"/>
              </a:buClr>
              <a:buSzPct val="100000"/>
              <a:buFont typeface="Arial"/>
              <a:buChar char="–"/>
            </a:pPr>
            <a:r>
              <a:rPr b="0" i="0" lang="en-GB" sz="2000" u="none" cap="none" strike="noStrike">
                <a:solidFill>
                  <a:srgbClr val="000000"/>
                </a:solidFill>
                <a:latin typeface="Calibri"/>
                <a:ea typeface="Calibri"/>
                <a:cs typeface="Calibri"/>
                <a:sym typeface="Calibri"/>
              </a:rPr>
              <a:t>The forest binds carbon dioxide as it grows. This is not sufficiently taken into account in the calculations if they are carried out in a small area or in the short term. </a:t>
            </a:r>
            <a:br>
              <a:rPr b="0" i="0" lang="en-GB" sz="2000" u="none" cap="none" strike="noStrike">
                <a:solidFill>
                  <a:srgbClr val="000000"/>
                </a:solidFill>
                <a:latin typeface="Calibri"/>
                <a:ea typeface="Calibri"/>
                <a:cs typeface="Calibri"/>
                <a:sym typeface="Calibri"/>
              </a:rPr>
            </a:br>
            <a:endParaRPr b="0" i="0" sz="20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ct val="100000"/>
              <a:buFont typeface="Calibri"/>
              <a:buAutoNum type="arabicPeriod"/>
            </a:pPr>
            <a:r>
              <a:rPr b="0" i="0" lang="en-GB" sz="2000" u="none" cap="none" strike="noStrike">
                <a:solidFill>
                  <a:srgbClr val="000000"/>
                </a:solidFill>
                <a:latin typeface="Calibri"/>
                <a:ea typeface="Calibri"/>
                <a:cs typeface="Calibri"/>
                <a:sym typeface="Calibri"/>
              </a:rPr>
              <a:t>Doubling wood construction may cut Finland's net emissions</a:t>
            </a:r>
            <a:br>
              <a:rPr b="0" i="0" lang="en-GB" sz="2000" u="none" cap="none" strike="noStrike">
                <a:solidFill>
                  <a:srgbClr val="000000"/>
                </a:solidFill>
                <a:latin typeface="Calibri"/>
                <a:ea typeface="Calibri"/>
                <a:cs typeface="Calibri"/>
                <a:sym typeface="Calibri"/>
              </a:rPr>
            </a:br>
            <a:r>
              <a:rPr b="0" i="0" lang="en-GB" sz="2000" u="none" cap="none" strike="noStrike">
                <a:solidFill>
                  <a:srgbClr val="000000"/>
                </a:solidFill>
                <a:latin typeface="Calibri"/>
                <a:ea typeface="Calibri"/>
                <a:cs typeface="Calibri"/>
                <a:sym typeface="Calibri"/>
              </a:rPr>
              <a:t>in 2035 –1.4 million tons CO</a:t>
            </a:r>
            <a:r>
              <a:rPr b="0" baseline="-25000" i="0" lang="en-GB" sz="2000" u="none" cap="none" strike="noStrike">
                <a:solidFill>
                  <a:srgbClr val="000000"/>
                </a:solidFill>
                <a:latin typeface="Calibri"/>
                <a:ea typeface="Calibri"/>
                <a:cs typeface="Calibri"/>
                <a:sym typeface="Calibri"/>
              </a:rPr>
              <a:t>2</a:t>
            </a:r>
            <a:r>
              <a:rPr b="0" i="0" lang="en-GB" sz="2000" u="none" cap="none" strike="noStrike">
                <a:solidFill>
                  <a:srgbClr val="000000"/>
                </a:solidFill>
                <a:latin typeface="Calibri"/>
                <a:ea typeface="Calibri"/>
                <a:cs typeface="Calibri"/>
                <a:sym typeface="Calibri"/>
              </a:rPr>
              <a:t> equivalent</a:t>
            </a:r>
            <a:endParaRPr/>
          </a:p>
          <a:p>
            <a:pPr indent="-342900" lvl="1" marL="800100" marR="0" rtl="0" algn="l">
              <a:lnSpc>
                <a:spcPct val="100000"/>
              </a:lnSpc>
              <a:spcBef>
                <a:spcPts val="0"/>
              </a:spcBef>
              <a:spcAft>
                <a:spcPts val="0"/>
              </a:spcAft>
              <a:buClr>
                <a:srgbClr val="000000"/>
              </a:buClr>
              <a:buSzPct val="100000"/>
              <a:buFont typeface="Arial"/>
              <a:buChar char="–"/>
            </a:pPr>
            <a:r>
              <a:rPr b="0" i="0" lang="en-GB" sz="2000" u="none" cap="none" strike="noStrike">
                <a:solidFill>
                  <a:srgbClr val="000000"/>
                </a:solidFill>
                <a:latin typeface="Calibri"/>
                <a:ea typeface="Calibri"/>
                <a:cs typeface="Calibri"/>
                <a:sym typeface="Calibri"/>
              </a:rPr>
              <a:t>net emission impact, depending on the type of implementation</a:t>
            </a:r>
            <a:br>
              <a:rPr b="0" i="0" lang="en-GB" sz="2000" u="none" cap="none" strike="noStrike">
                <a:solidFill>
                  <a:srgbClr val="000000"/>
                </a:solidFill>
                <a:latin typeface="Calibri"/>
                <a:ea typeface="Calibri"/>
                <a:cs typeface="Calibri"/>
                <a:sym typeface="Calibri"/>
              </a:rPr>
            </a:br>
            <a:r>
              <a:rPr b="0" i="0" lang="en-GB" sz="2000" u="none" cap="none" strike="noStrike">
                <a:solidFill>
                  <a:srgbClr val="000000"/>
                </a:solidFill>
                <a:latin typeface="Calibri"/>
                <a:ea typeface="Calibri"/>
                <a:cs typeface="Calibri"/>
                <a:sym typeface="Calibri"/>
              </a:rPr>
              <a:t>–1.4 million tons CO</a:t>
            </a:r>
            <a:r>
              <a:rPr b="0" baseline="-25000" i="0" lang="en-GB" sz="2000" u="none" cap="none" strike="noStrike">
                <a:solidFill>
                  <a:srgbClr val="000000"/>
                </a:solidFill>
                <a:latin typeface="Calibri"/>
                <a:ea typeface="Calibri"/>
                <a:cs typeface="Calibri"/>
                <a:sym typeface="Calibri"/>
              </a:rPr>
              <a:t>2</a:t>
            </a:r>
            <a:r>
              <a:rPr b="0" i="0" lang="en-GB" sz="2000" u="none" cap="none" strike="noStrike">
                <a:solidFill>
                  <a:srgbClr val="000000"/>
                </a:solidFill>
                <a:latin typeface="Calibri"/>
                <a:ea typeface="Calibri"/>
                <a:cs typeface="Calibri"/>
                <a:sym typeface="Calibri"/>
              </a:rPr>
              <a:t> equivalent to +0.5 million tons CO</a:t>
            </a:r>
            <a:r>
              <a:rPr b="0" baseline="-25000" i="0" lang="en-GB" sz="2000" u="none" cap="none" strike="noStrike">
                <a:solidFill>
                  <a:srgbClr val="000000"/>
                </a:solidFill>
                <a:latin typeface="Calibri"/>
                <a:ea typeface="Calibri"/>
                <a:cs typeface="Calibri"/>
                <a:sym typeface="Calibri"/>
              </a:rPr>
              <a:t>2</a:t>
            </a:r>
            <a:r>
              <a:rPr b="0" i="0" lang="en-GB" sz="2000" u="none" cap="none" strike="noStrike">
                <a:solidFill>
                  <a:srgbClr val="000000"/>
                </a:solidFill>
                <a:latin typeface="Calibri"/>
                <a:ea typeface="Calibri"/>
                <a:cs typeface="Calibri"/>
                <a:sym typeface="Calibri"/>
              </a:rPr>
              <a:t> equivalent </a:t>
            </a:r>
            <a:endParaRPr/>
          </a:p>
        </p:txBody>
      </p:sp>
      <p:sp>
        <p:nvSpPr>
          <p:cNvPr id="267" name="Google Shape;267;p17"/>
          <p:cNvSpPr txBox="1"/>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en-GB"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sp>
        <p:nvSpPr>
          <p:cNvPr id="268" name="Google Shape;268;p17"/>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
        <p:nvSpPr>
          <p:cNvPr id="269" name="Google Shape;269;p17"/>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Drivers for wood construction, carbon store</a:t>
            </a:r>
            <a:endParaRPr/>
          </a:p>
        </p:txBody>
      </p:sp>
      <p:sp>
        <p:nvSpPr>
          <p:cNvPr id="275" name="Google Shape;275;p18"/>
          <p:cNvSpPr txBox="1"/>
          <p:nvPr>
            <p:ph idx="1" type="body"/>
          </p:nvPr>
        </p:nvSpPr>
        <p:spPr>
          <a:xfrm>
            <a:off x="838200" y="1825625"/>
            <a:ext cx="4966156" cy="4351338"/>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100000"/>
              </a:lnSpc>
              <a:spcBef>
                <a:spcPts val="0"/>
              </a:spcBef>
              <a:spcAft>
                <a:spcPts val="0"/>
              </a:spcAft>
              <a:buClr>
                <a:srgbClr val="000000"/>
              </a:buClr>
              <a:buSzPts val="2400"/>
              <a:buFont typeface="Calibri"/>
              <a:buAutoNum type="arabicPeriod"/>
            </a:pPr>
            <a:r>
              <a:rPr b="0" i="0" lang="en-GB" sz="2400" u="none" cap="none" strike="noStrike">
                <a:solidFill>
                  <a:srgbClr val="000000"/>
                </a:solidFill>
                <a:latin typeface="Calibri"/>
                <a:ea typeface="Calibri"/>
                <a:cs typeface="Calibri"/>
                <a:sym typeface="Calibri"/>
              </a:rPr>
              <a:t>In carbon footprint calculations, the significance of energy consumption during use will decrease in the future</a:t>
            </a:r>
            <a:br>
              <a:rPr b="0" i="0" lang="en-GB" sz="2400" u="none" cap="none" strike="noStrike">
                <a:solidFill>
                  <a:srgbClr val="000000"/>
                </a:solidFill>
                <a:latin typeface="Calibri"/>
                <a:ea typeface="Calibri"/>
                <a:cs typeface="Calibri"/>
                <a:sym typeface="Calibri"/>
              </a:rPr>
            </a:br>
            <a:endParaRPr b="0" i="0" sz="24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2400"/>
              <a:buFont typeface="Calibri"/>
              <a:buAutoNum type="arabicPeriod"/>
            </a:pPr>
            <a:r>
              <a:rPr b="0" i="0" lang="en-GB" sz="2400" u="none" cap="none" strike="noStrike">
                <a:solidFill>
                  <a:srgbClr val="000000"/>
                </a:solidFill>
                <a:latin typeface="Calibri"/>
                <a:ea typeface="Calibri"/>
                <a:cs typeface="Calibri"/>
                <a:sym typeface="Calibri"/>
              </a:rPr>
              <a:t>The importance of carbon peaks during construction is emphasised</a:t>
            </a:r>
            <a:br>
              <a:rPr b="0" i="0" lang="en-GB" sz="1600" u="none" cap="none" strike="noStrike">
                <a:solidFill>
                  <a:srgbClr val="000000"/>
                </a:solidFill>
                <a:latin typeface="Calibri"/>
                <a:ea typeface="Calibri"/>
                <a:cs typeface="Calibri"/>
                <a:sym typeface="Calibri"/>
              </a:rPr>
            </a:br>
            <a:endParaRPr b="0" i="0" sz="1600" u="none" cap="none" strike="noStrike">
              <a:solidFill>
                <a:srgbClr val="000000"/>
              </a:solidFill>
              <a:latin typeface="Calibri"/>
              <a:ea typeface="Calibri"/>
              <a:cs typeface="Calibri"/>
              <a:sym typeface="Calibri"/>
            </a:endParaRPr>
          </a:p>
        </p:txBody>
      </p:sp>
      <p:pic>
        <p:nvPicPr>
          <p:cNvPr descr="Kuva, joka sisältää kohteen pöytä&#10;&#10;Kuvaus luotu automaattisesti" id="276" name="Google Shape;276;p18"/>
          <p:cNvPicPr preferRelativeResize="0"/>
          <p:nvPr/>
        </p:nvPicPr>
        <p:blipFill rotWithShape="1">
          <a:blip r:embed="rId3">
            <a:alphaModFix/>
          </a:blip>
          <a:srcRect b="0" l="0" r="0" t="0"/>
          <a:stretch/>
        </p:blipFill>
        <p:spPr>
          <a:xfrm>
            <a:off x="5804356" y="1953657"/>
            <a:ext cx="6252963" cy="3137116"/>
          </a:xfrm>
          <a:prstGeom prst="rect">
            <a:avLst/>
          </a:prstGeom>
          <a:noFill/>
          <a:ln>
            <a:noFill/>
          </a:ln>
        </p:spPr>
      </p:pic>
      <p:sp>
        <p:nvSpPr>
          <p:cNvPr id="277" name="Google Shape;277;p18"/>
          <p:cNvSpPr txBox="1"/>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en-GB"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sp>
        <p:nvSpPr>
          <p:cNvPr id="278" name="Google Shape;278;p18"/>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
        <p:nvSpPr>
          <p:cNvPr id="279" name="Google Shape;279;p18"/>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en-GB" sz="4000"/>
              <a:t>Expected impacts of carbon efficiency on demand</a:t>
            </a:r>
            <a:endParaRPr/>
          </a:p>
        </p:txBody>
      </p:sp>
      <p:sp>
        <p:nvSpPr>
          <p:cNvPr id="285" name="Google Shape;285;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85000" lnSpcReduction="10000"/>
          </a:bodyPr>
          <a:lstStyle/>
          <a:p>
            <a:pPr indent="-342900" lvl="0" marL="342900" marR="0" rtl="0" algn="l">
              <a:lnSpc>
                <a:spcPct val="100000"/>
              </a:lnSpc>
              <a:spcBef>
                <a:spcPts val="0"/>
              </a:spcBef>
              <a:spcAft>
                <a:spcPts val="0"/>
              </a:spcAft>
              <a:buClr>
                <a:srgbClr val="000000"/>
              </a:buClr>
              <a:buSzPct val="100000"/>
              <a:buFont typeface="Calibri"/>
              <a:buAutoNum type="arabicPeriod"/>
            </a:pPr>
            <a:r>
              <a:rPr b="0" i="0" lang="en-GB" sz="2600" u="none" cap="none" strike="noStrike">
                <a:solidFill>
                  <a:srgbClr val="000000"/>
                </a:solidFill>
                <a:latin typeface="Calibri"/>
                <a:ea typeface="Calibri"/>
                <a:cs typeface="Calibri"/>
                <a:sym typeface="Calibri"/>
              </a:rPr>
              <a:t>Demand for carbon- and eco-efficient investment targets is increasing in general</a:t>
            </a:r>
            <a:endParaRPr/>
          </a:p>
          <a:p>
            <a:pPr indent="-342900" lvl="0" marL="342900" marR="0" rtl="0" algn="l">
              <a:lnSpc>
                <a:spcPct val="100000"/>
              </a:lnSpc>
              <a:spcBef>
                <a:spcPts val="1000"/>
              </a:spcBef>
              <a:spcAft>
                <a:spcPts val="0"/>
              </a:spcAft>
              <a:buClr>
                <a:srgbClr val="000000"/>
              </a:buClr>
              <a:buSzPct val="100000"/>
              <a:buFont typeface="Calibri"/>
              <a:buAutoNum type="arabicPeriod"/>
            </a:pPr>
            <a:r>
              <a:rPr b="0" i="0" lang="en-GB" sz="2600" u="none" cap="none" strike="noStrike">
                <a:solidFill>
                  <a:srgbClr val="000000"/>
                </a:solidFill>
                <a:latin typeface="Calibri"/>
                <a:ea typeface="Calibri"/>
                <a:cs typeface="Calibri"/>
                <a:sym typeface="Calibri"/>
              </a:rPr>
              <a:t>The financing costs of carbon-efficient construction will be lower than those of traditional construction. For example: Kuntarahoitus’ green bond for green projects.</a:t>
            </a:r>
            <a:endParaRPr/>
          </a:p>
          <a:p>
            <a:pPr indent="-342900" lvl="0" marL="342900" marR="0" rtl="0" algn="l">
              <a:lnSpc>
                <a:spcPct val="100000"/>
              </a:lnSpc>
              <a:spcBef>
                <a:spcPts val="1000"/>
              </a:spcBef>
              <a:spcAft>
                <a:spcPts val="0"/>
              </a:spcAft>
              <a:buClr>
                <a:srgbClr val="000000"/>
              </a:buClr>
              <a:buSzPct val="100000"/>
              <a:buFont typeface="Calibri"/>
              <a:buAutoNum type="arabicPeriod"/>
            </a:pPr>
            <a:r>
              <a:rPr lang="en-GB" sz="2600">
                <a:solidFill>
                  <a:srgbClr val="000000"/>
                </a:solidFill>
                <a:latin typeface="Calibri"/>
                <a:ea typeface="Calibri"/>
                <a:cs typeface="Calibri"/>
                <a:sym typeface="Calibri"/>
              </a:rPr>
              <a:t>Investments in the form of a fund and other investors whose objective is not necessarily long-term ownership (ownership of less than 10 years of the investment) will emphasise environmental performance requirements so that the resale value would also be profitable.</a:t>
            </a:r>
            <a:endParaRPr/>
          </a:p>
          <a:p>
            <a:pPr indent="-342900" lvl="0" marL="342900" marR="0" rtl="0" algn="l">
              <a:lnSpc>
                <a:spcPct val="100000"/>
              </a:lnSpc>
              <a:spcBef>
                <a:spcPts val="1000"/>
              </a:spcBef>
              <a:spcAft>
                <a:spcPts val="0"/>
              </a:spcAft>
              <a:buClr>
                <a:srgbClr val="000000"/>
              </a:buClr>
              <a:buSzPct val="100000"/>
              <a:buFont typeface="Calibri"/>
              <a:buAutoNum type="arabicPeriod"/>
            </a:pPr>
            <a:r>
              <a:rPr b="0" i="0" lang="en-GB" sz="2600" u="none" cap="none" strike="noStrike">
                <a:solidFill>
                  <a:srgbClr val="000000"/>
                </a:solidFill>
                <a:latin typeface="Calibri"/>
                <a:ea typeface="Calibri"/>
                <a:cs typeface="Calibri"/>
                <a:sym typeface="Calibri"/>
              </a:rPr>
              <a:t>Carbon-efficient construction should be considered a priority in land use and land use planning.</a:t>
            </a:r>
            <a:endParaRPr/>
          </a:p>
          <a:p>
            <a:pPr indent="-342900" lvl="0" marL="342900" marR="0" rtl="0" algn="l">
              <a:lnSpc>
                <a:spcPct val="100000"/>
              </a:lnSpc>
              <a:spcBef>
                <a:spcPts val="1000"/>
              </a:spcBef>
              <a:spcAft>
                <a:spcPts val="0"/>
              </a:spcAft>
              <a:buClr>
                <a:srgbClr val="000000"/>
              </a:buClr>
              <a:buSzPct val="100000"/>
              <a:buFont typeface="Calibri"/>
              <a:buAutoNum type="arabicPeriod"/>
            </a:pPr>
            <a:r>
              <a:rPr lang="en-GB" sz="2600">
                <a:solidFill>
                  <a:srgbClr val="000000"/>
                </a:solidFill>
                <a:latin typeface="Calibri"/>
                <a:ea typeface="Calibri"/>
                <a:cs typeface="Calibri"/>
                <a:sym typeface="Calibri"/>
              </a:rPr>
              <a:t>Competitive advantage from customers. For example, an RTS certification or a Leed certificate to verify environmental performance.</a:t>
            </a:r>
            <a:br>
              <a:rPr b="0" i="0" lang="en-GB" sz="2000" u="none" cap="none" strike="noStrike">
                <a:solidFill>
                  <a:srgbClr val="000000"/>
                </a:solidFill>
                <a:latin typeface="Calibri"/>
                <a:ea typeface="Calibri"/>
                <a:cs typeface="Calibri"/>
                <a:sym typeface="Calibri"/>
              </a:rPr>
            </a:br>
            <a:br>
              <a:rPr b="0" i="0" lang="en-GB" sz="1600" u="none" cap="none" strike="noStrike">
                <a:solidFill>
                  <a:srgbClr val="000000"/>
                </a:solidFill>
                <a:latin typeface="Calibri"/>
                <a:ea typeface="Calibri"/>
                <a:cs typeface="Calibri"/>
                <a:sym typeface="Calibri"/>
              </a:rPr>
            </a:br>
            <a:endParaRPr b="0" i="0" sz="1600" u="none" cap="none" strike="noStrike">
              <a:solidFill>
                <a:srgbClr val="000000"/>
              </a:solidFill>
              <a:latin typeface="Calibri"/>
              <a:ea typeface="Calibri"/>
              <a:cs typeface="Calibri"/>
              <a:sym typeface="Calibri"/>
            </a:endParaRPr>
          </a:p>
        </p:txBody>
      </p:sp>
      <p:sp>
        <p:nvSpPr>
          <p:cNvPr id="286" name="Google Shape;286;p19"/>
          <p:cNvSpPr txBox="1"/>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en-GB"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sp>
        <p:nvSpPr>
          <p:cNvPr id="287" name="Google Shape;287;p19"/>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
        <p:nvSpPr>
          <p:cNvPr id="288" name="Google Shape;288;p19"/>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
          <p:cNvSpPr txBox="1"/>
          <p:nvPr>
            <p:ph idx="1" type="body"/>
          </p:nvPr>
        </p:nvSpPr>
        <p:spPr>
          <a:xfrm>
            <a:off x="1749365" y="963559"/>
            <a:ext cx="3737100" cy="309600"/>
          </a:xfrm>
          <a:prstGeom prst="rect">
            <a:avLst/>
          </a:prstGeom>
          <a:noFill/>
          <a:ln>
            <a:noFill/>
          </a:ln>
        </p:spPr>
        <p:txBody>
          <a:bodyPr anchorCtr="0" anchor="b"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rPr lang="en-GB"/>
              <a:t>Origin of the materials</a:t>
            </a:r>
            <a:endParaRPr/>
          </a:p>
        </p:txBody>
      </p:sp>
      <p:sp>
        <p:nvSpPr>
          <p:cNvPr id="128" name="Google Shape;128;p2"/>
          <p:cNvSpPr txBox="1"/>
          <p:nvPr>
            <p:ph idx="2" type="body"/>
          </p:nvPr>
        </p:nvSpPr>
        <p:spPr>
          <a:xfrm>
            <a:off x="805064" y="1706422"/>
            <a:ext cx="5157900" cy="3684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lang="en-GB" sz="1600"/>
              <a:t>These learning materials for industrial wood construction have been prepared in a project led by Puuinfo Oy in 2021–2022. Also involved in the project were </a:t>
            </a:r>
            <a:endParaRPr/>
          </a:p>
          <a:p>
            <a:pPr indent="-355600" lvl="0" marL="647700" rtl="0" algn="l">
              <a:lnSpc>
                <a:spcPct val="115000"/>
              </a:lnSpc>
              <a:spcBef>
                <a:spcPts val="1700"/>
              </a:spcBef>
              <a:spcAft>
                <a:spcPts val="0"/>
              </a:spcAft>
              <a:buClr>
                <a:srgbClr val="272117"/>
              </a:buClr>
              <a:buSzPts val="2000"/>
              <a:buChar char="●"/>
            </a:pPr>
            <a:r>
              <a:rPr lang="en-GB" sz="1600"/>
              <a:t>Lappia Vocational College,</a:t>
            </a:r>
            <a:endParaRPr/>
          </a:p>
          <a:p>
            <a:pPr indent="-355600" lvl="0" marL="647700" rtl="0" algn="l">
              <a:lnSpc>
                <a:spcPct val="115000"/>
              </a:lnSpc>
              <a:spcBef>
                <a:spcPts val="0"/>
              </a:spcBef>
              <a:spcAft>
                <a:spcPts val="0"/>
              </a:spcAft>
              <a:buClr>
                <a:srgbClr val="272117"/>
              </a:buClr>
              <a:buSzPts val="2000"/>
              <a:buChar char="●"/>
            </a:pPr>
            <a:r>
              <a:rPr lang="en-GB" sz="1600"/>
              <a:t>TTS-Työtehoseura ry</a:t>
            </a:r>
            <a:endParaRPr sz="1600"/>
          </a:p>
          <a:p>
            <a:pPr indent="-355600" lvl="0" marL="647700" rtl="0" algn="l">
              <a:lnSpc>
                <a:spcPct val="115000"/>
              </a:lnSpc>
              <a:spcBef>
                <a:spcPts val="0"/>
              </a:spcBef>
              <a:spcAft>
                <a:spcPts val="0"/>
              </a:spcAft>
              <a:buClr>
                <a:srgbClr val="272117"/>
              </a:buClr>
              <a:buSzPts val="2000"/>
              <a:buChar char="●"/>
            </a:pPr>
            <a:r>
              <a:rPr lang="en-GB" sz="1600"/>
              <a:t>South-Eastern Finland University of Applied Sciences,</a:t>
            </a:r>
            <a:endParaRPr/>
          </a:p>
          <a:p>
            <a:pPr indent="-355600" lvl="0" marL="647700" rtl="0" algn="l">
              <a:lnSpc>
                <a:spcPct val="115000"/>
              </a:lnSpc>
              <a:spcBef>
                <a:spcPts val="0"/>
              </a:spcBef>
              <a:spcAft>
                <a:spcPts val="0"/>
              </a:spcAft>
              <a:buClr>
                <a:srgbClr val="272117"/>
              </a:buClr>
              <a:buSzPts val="2000"/>
              <a:buChar char="●"/>
            </a:pPr>
            <a:r>
              <a:rPr lang="en-GB" sz="1600"/>
              <a:t>Metropolia University of Applied Sciences,</a:t>
            </a:r>
            <a:endParaRPr/>
          </a:p>
          <a:p>
            <a:pPr indent="-355600" lvl="0" marL="647700" rtl="0" algn="l">
              <a:lnSpc>
                <a:spcPct val="115000"/>
              </a:lnSpc>
              <a:spcBef>
                <a:spcPts val="0"/>
              </a:spcBef>
              <a:spcAft>
                <a:spcPts val="0"/>
              </a:spcAft>
              <a:buClr>
                <a:srgbClr val="272117"/>
              </a:buClr>
              <a:buSzPts val="2000"/>
              <a:buChar char="●"/>
            </a:pPr>
            <a:r>
              <a:rPr lang="en-GB" sz="1600"/>
              <a:t>Jyväskylä University of Applied Sciences,</a:t>
            </a:r>
            <a:endParaRPr/>
          </a:p>
          <a:p>
            <a:pPr indent="-355600" lvl="0" marL="647700" marR="0" rtl="0" algn="l">
              <a:lnSpc>
                <a:spcPct val="115000"/>
              </a:lnSpc>
              <a:spcBef>
                <a:spcPts val="0"/>
              </a:spcBef>
              <a:spcAft>
                <a:spcPts val="0"/>
              </a:spcAft>
              <a:buClr>
                <a:srgbClr val="272117"/>
              </a:buClr>
              <a:buSzPts val="2000"/>
              <a:buChar char="●"/>
            </a:pPr>
            <a:r>
              <a:rPr lang="en-GB" sz="1600"/>
              <a:t>University of Tampere, and</a:t>
            </a:r>
            <a:endParaRPr/>
          </a:p>
          <a:p>
            <a:pPr indent="-355600" lvl="0" marL="647700" marR="0" rtl="0" algn="l">
              <a:lnSpc>
                <a:spcPct val="115000"/>
              </a:lnSpc>
              <a:spcBef>
                <a:spcPts val="0"/>
              </a:spcBef>
              <a:spcAft>
                <a:spcPts val="0"/>
              </a:spcAft>
              <a:buClr>
                <a:srgbClr val="272117"/>
              </a:buClr>
              <a:buSzPts val="2000"/>
              <a:buChar char="●"/>
            </a:pPr>
            <a:r>
              <a:rPr lang="en-GB" sz="1600"/>
              <a:t>Federation of the Finnish Woodworking Industries Puutuoteteollisuus ry</a:t>
            </a:r>
            <a:endParaRPr sz="1600"/>
          </a:p>
          <a:p>
            <a:pPr indent="0" lvl="0" marL="0" rtl="0" algn="l">
              <a:lnSpc>
                <a:spcPct val="115000"/>
              </a:lnSpc>
              <a:spcBef>
                <a:spcPts val="1700"/>
              </a:spcBef>
              <a:spcAft>
                <a:spcPts val="0"/>
              </a:spcAft>
              <a:buSzPts val="1800"/>
              <a:buNone/>
            </a:pPr>
            <a:r>
              <a:rPr lang="en-GB" sz="1600"/>
              <a:t>The project was funded by the Ministry of the Environment. </a:t>
            </a:r>
            <a:endParaRPr/>
          </a:p>
          <a:p>
            <a:pPr indent="0" lvl="0" marL="0" rtl="0" algn="l">
              <a:lnSpc>
                <a:spcPct val="90000"/>
              </a:lnSpc>
              <a:spcBef>
                <a:spcPts val="4200"/>
              </a:spcBef>
              <a:spcAft>
                <a:spcPts val="0"/>
              </a:spcAft>
              <a:buClr>
                <a:schemeClr val="lt2"/>
              </a:buClr>
              <a:buSzPts val="2400"/>
              <a:buNone/>
            </a:pPr>
            <a:r>
              <a:t/>
            </a:r>
            <a:endParaRPr sz="1600"/>
          </a:p>
        </p:txBody>
      </p:sp>
      <p:sp>
        <p:nvSpPr>
          <p:cNvPr id="129" name="Google Shape;129;p2"/>
          <p:cNvSpPr txBox="1"/>
          <p:nvPr>
            <p:ph idx="3" type="body"/>
          </p:nvPr>
        </p:nvSpPr>
        <p:spPr>
          <a:xfrm>
            <a:off x="6485234" y="1706422"/>
            <a:ext cx="5183100" cy="368460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51351"/>
              <a:buNone/>
            </a:pPr>
            <a:r>
              <a:rPr lang="en-GB" sz="2000"/>
              <a:t>The materials are intended to be used as extensively as possible in industrial wood construction education and studies.</a:t>
            </a:r>
            <a:endParaRPr/>
          </a:p>
          <a:p>
            <a:pPr indent="0" lvl="0" marL="0" rtl="0" algn="l">
              <a:lnSpc>
                <a:spcPct val="90000"/>
              </a:lnSpc>
              <a:spcBef>
                <a:spcPts val="0"/>
              </a:spcBef>
              <a:spcAft>
                <a:spcPts val="0"/>
              </a:spcAft>
              <a:buClr>
                <a:schemeClr val="dk1"/>
              </a:buClr>
              <a:buSzPct val="151351"/>
              <a:buNone/>
            </a:pPr>
            <a:r>
              <a:t/>
            </a:r>
            <a:endParaRPr sz="2000"/>
          </a:p>
          <a:p>
            <a:pPr indent="0" lvl="0" marL="0" rtl="0" algn="l">
              <a:lnSpc>
                <a:spcPct val="90000"/>
              </a:lnSpc>
              <a:spcBef>
                <a:spcPts val="0"/>
              </a:spcBef>
              <a:spcAft>
                <a:spcPts val="0"/>
              </a:spcAft>
              <a:buClr>
                <a:schemeClr val="dk1"/>
              </a:buClr>
              <a:buSzPct val="151351"/>
              <a:buNone/>
            </a:pPr>
            <a:r>
              <a:rPr lang="en-GB" sz="2000"/>
              <a:t>The materials are released under the Creative Commons licence Attribution-ShareAlike (CC BY-SA), which requires that the author be properly credited when the materials are used and that derivative works may only be distributed under the same licence as the original work.</a:t>
            </a:r>
            <a:endParaRPr/>
          </a:p>
          <a:p>
            <a:pPr indent="0" lvl="0" marL="0" rtl="0" algn="l">
              <a:lnSpc>
                <a:spcPct val="90000"/>
              </a:lnSpc>
              <a:spcBef>
                <a:spcPts val="0"/>
              </a:spcBef>
              <a:spcAft>
                <a:spcPts val="0"/>
              </a:spcAft>
              <a:buClr>
                <a:schemeClr val="dk1"/>
              </a:buClr>
              <a:buSzPct val="151351"/>
              <a:buNone/>
            </a:pPr>
            <a:r>
              <a:t/>
            </a:r>
            <a:endParaRPr sz="2000"/>
          </a:p>
          <a:p>
            <a:pPr indent="0" lvl="0" marL="0" rtl="0" algn="l">
              <a:lnSpc>
                <a:spcPct val="90000"/>
              </a:lnSpc>
              <a:spcBef>
                <a:spcPts val="0"/>
              </a:spcBef>
              <a:spcAft>
                <a:spcPts val="0"/>
              </a:spcAft>
              <a:buClr>
                <a:schemeClr val="dk1"/>
              </a:buClr>
              <a:buSzPct val="151351"/>
              <a:buNone/>
            </a:pPr>
            <a:r>
              <a:rPr lang="en-GB" sz="2000"/>
              <a:t>The original materials and any updates to them by Puuinfo will be published on the Library of Open Educational Resources website (aoe.fi) and the Puuinfo.fi website. </a:t>
            </a:r>
            <a:endParaRPr/>
          </a:p>
        </p:txBody>
      </p:sp>
      <p:sp>
        <p:nvSpPr>
          <p:cNvPr id="130" name="Google Shape;130;p2"/>
          <p:cNvSpPr txBox="1"/>
          <p:nvPr>
            <p:ph idx="4" type="body"/>
          </p:nvPr>
        </p:nvSpPr>
        <p:spPr>
          <a:xfrm>
            <a:off x="7457613" y="959551"/>
            <a:ext cx="3737100" cy="309600"/>
          </a:xfrm>
          <a:prstGeom prst="rect">
            <a:avLst/>
          </a:prstGeom>
          <a:noFill/>
          <a:ln>
            <a:noFill/>
          </a:ln>
        </p:spPr>
        <p:txBody>
          <a:bodyPr anchorCtr="0" anchor="b"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rPr lang="en-GB"/>
              <a:t>Use of the materials</a:t>
            </a:r>
            <a:endParaRPr/>
          </a:p>
        </p:txBody>
      </p:sp>
      <p:sp>
        <p:nvSpPr>
          <p:cNvPr id="131" name="Google Shape;131;p2"/>
          <p:cNvSpPr txBox="1"/>
          <p:nvPr>
            <p:ph idx="12" type="sldNum"/>
          </p:nvPr>
        </p:nvSpPr>
        <p:spPr>
          <a:xfrm>
            <a:off x="11044362" y="182562"/>
            <a:ext cx="644100" cy="3819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FFFFFF"/>
                </a:solidFill>
                <a:latin typeface="Calibri"/>
                <a:ea typeface="Calibri"/>
                <a:cs typeface="Calibri"/>
                <a:sym typeface="Calibri"/>
              </a:rPr>
              <a:t>‹#›</a:t>
            </a:fld>
            <a:endParaRPr b="0" i="0" sz="1400" u="none" cap="none" strike="noStrike">
              <a:solidFill>
                <a:srgbClr val="FFFFFF"/>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Public objectives of wood construction, Ministry of the Environment</a:t>
            </a:r>
            <a:endParaRPr/>
          </a:p>
        </p:txBody>
      </p:sp>
      <p:sp>
        <p:nvSpPr>
          <p:cNvPr id="294" name="Google Shape;294;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GB"/>
              <a:t>The Ministry of the Environment has set national public construction objectives for wood construction.</a:t>
            </a:r>
            <a:endParaRPr/>
          </a:p>
        </p:txBody>
      </p:sp>
      <p:pic>
        <p:nvPicPr>
          <p:cNvPr id="295" name="Google Shape;295;p20"/>
          <p:cNvPicPr preferRelativeResize="0"/>
          <p:nvPr/>
        </p:nvPicPr>
        <p:blipFill rotWithShape="1">
          <a:blip r:embed="rId3">
            <a:alphaModFix/>
          </a:blip>
          <a:srcRect b="0" l="0" r="0" t="0"/>
          <a:stretch/>
        </p:blipFill>
        <p:spPr>
          <a:xfrm>
            <a:off x="844399" y="2972568"/>
            <a:ext cx="8045751" cy="2562225"/>
          </a:xfrm>
          <a:prstGeom prst="rect">
            <a:avLst/>
          </a:prstGeom>
          <a:noFill/>
          <a:ln>
            <a:noFill/>
          </a:ln>
        </p:spPr>
      </p:pic>
      <p:sp>
        <p:nvSpPr>
          <p:cNvPr id="296" name="Google Shape;296;p20"/>
          <p:cNvSpPr txBox="1"/>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en-GB"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sp>
        <p:nvSpPr>
          <p:cNvPr id="297" name="Google Shape;297;p20"/>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
        <p:nvSpPr>
          <p:cNvPr id="298" name="Google Shape;298;p20"/>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21"/>
          <p:cNvSpPr txBox="1"/>
          <p:nvPr>
            <p:ph type="title"/>
          </p:nvPr>
        </p:nvSpPr>
        <p:spPr>
          <a:xfrm>
            <a:off x="325289" y="2672413"/>
            <a:ext cx="11553959" cy="125553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Calibri"/>
              <a:buNone/>
            </a:pPr>
            <a:r>
              <a:rPr lang="en-GB"/>
              <a:t>SUPPLY</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22"/>
          <p:cNvSpPr txBox="1"/>
          <p:nvPr>
            <p:ph type="title"/>
          </p:nvPr>
        </p:nvSpPr>
        <p:spPr>
          <a:xfrm>
            <a:off x="1703514" y="1213230"/>
            <a:ext cx="3080483" cy="792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Calibri"/>
              <a:buNone/>
            </a:pPr>
            <a:r>
              <a:rPr lang="en-GB" sz="2000"/>
              <a:t>Gross production value</a:t>
            </a:r>
            <a:endParaRPr/>
          </a:p>
        </p:txBody>
      </p:sp>
      <p:sp>
        <p:nvSpPr>
          <p:cNvPr id="309" name="Google Shape;309;p22"/>
          <p:cNvSpPr txBox="1"/>
          <p:nvPr>
            <p:ph idx="1" type="body"/>
          </p:nvPr>
        </p:nvSpPr>
        <p:spPr>
          <a:xfrm>
            <a:off x="916464" y="1786111"/>
            <a:ext cx="2936347" cy="1340564"/>
          </a:xfrm>
          <a:prstGeom prst="rect">
            <a:avLst/>
          </a:prstGeom>
          <a:noFill/>
          <a:ln>
            <a:noFill/>
          </a:ln>
        </p:spPr>
        <p:txBody>
          <a:bodyPr anchorCtr="0" anchor="t" bIns="45700" lIns="91425" spcFirstLastPara="1" rIns="91425" wrap="square" tIns="45700">
            <a:normAutofit fontScale="77500" lnSpcReduction="20000"/>
          </a:bodyPr>
          <a:lstStyle/>
          <a:p>
            <a:pPr indent="0" lvl="0" marL="0" rtl="0" algn="ctr">
              <a:lnSpc>
                <a:spcPct val="90000"/>
              </a:lnSpc>
              <a:spcBef>
                <a:spcPts val="0"/>
              </a:spcBef>
              <a:spcAft>
                <a:spcPts val="0"/>
              </a:spcAft>
              <a:buClr>
                <a:schemeClr val="dk1"/>
              </a:buClr>
              <a:buSzPct val="100000"/>
              <a:buNone/>
            </a:pPr>
            <a:r>
              <a:t/>
            </a:r>
            <a:endParaRPr sz="4800"/>
          </a:p>
          <a:p>
            <a:pPr indent="0" lvl="0" marL="0" rtl="0" algn="l">
              <a:lnSpc>
                <a:spcPct val="90000"/>
              </a:lnSpc>
              <a:spcBef>
                <a:spcPts val="1000"/>
              </a:spcBef>
              <a:spcAft>
                <a:spcPts val="0"/>
              </a:spcAft>
              <a:buClr>
                <a:schemeClr val="dk1"/>
              </a:buClr>
              <a:buSzPct val="100000"/>
              <a:buNone/>
            </a:pPr>
            <a:r>
              <a:rPr lang="en-GB" sz="6900"/>
              <a:t>7.8 billion</a:t>
            </a:r>
            <a:endParaRPr/>
          </a:p>
        </p:txBody>
      </p:sp>
      <p:pic>
        <p:nvPicPr>
          <p:cNvPr id="310" name="Google Shape;310;p22"/>
          <p:cNvPicPr preferRelativeResize="0"/>
          <p:nvPr>
            <p:ph idx="2" type="pic"/>
          </p:nvPr>
        </p:nvPicPr>
        <p:blipFill rotWithShape="1">
          <a:blip r:embed="rId3">
            <a:alphaModFix/>
          </a:blip>
          <a:srcRect b="0" l="0" r="0" t="0"/>
          <a:stretch/>
        </p:blipFill>
        <p:spPr>
          <a:xfrm>
            <a:off x="4148186" y="1741691"/>
            <a:ext cx="1384984" cy="1384984"/>
          </a:xfrm>
          <a:prstGeom prst="rect">
            <a:avLst/>
          </a:prstGeom>
          <a:noFill/>
          <a:ln>
            <a:noFill/>
          </a:ln>
        </p:spPr>
      </p:pic>
      <p:sp>
        <p:nvSpPr>
          <p:cNvPr id="311" name="Google Shape;311;p22"/>
          <p:cNvSpPr txBox="1"/>
          <p:nvPr/>
        </p:nvSpPr>
        <p:spPr>
          <a:xfrm>
            <a:off x="969138" y="3877438"/>
            <a:ext cx="1882552" cy="792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2000"/>
              <a:buFont typeface="Calibri"/>
              <a:buNone/>
            </a:pPr>
            <a:r>
              <a:rPr b="0" i="0" lang="en-GB" sz="2000" u="none" cap="none" strike="noStrike">
                <a:solidFill>
                  <a:srgbClr val="000000"/>
                </a:solidFill>
                <a:latin typeface="Calibri"/>
                <a:ea typeface="Calibri"/>
                <a:cs typeface="Calibri"/>
                <a:sym typeface="Calibri"/>
              </a:rPr>
              <a:t>Employment</a:t>
            </a:r>
            <a:endParaRPr/>
          </a:p>
        </p:txBody>
      </p:sp>
      <p:sp>
        <p:nvSpPr>
          <p:cNvPr id="312" name="Google Shape;312;p22"/>
          <p:cNvSpPr txBox="1"/>
          <p:nvPr/>
        </p:nvSpPr>
        <p:spPr>
          <a:xfrm>
            <a:off x="815561" y="4293178"/>
            <a:ext cx="2579054" cy="1487675"/>
          </a:xfrm>
          <a:prstGeom prst="rect">
            <a:avLst/>
          </a:prstGeom>
          <a:noFill/>
          <a:ln>
            <a:noFill/>
          </a:ln>
        </p:spPr>
        <p:txBody>
          <a:bodyPr anchorCtr="0" anchor="t" bIns="45700" lIns="91425" spcFirstLastPara="1" rIns="91425" wrap="square" tIns="45700">
            <a:normAutofit fontScale="92500" lnSpcReduction="20000"/>
          </a:bodyPr>
          <a:lstStyle/>
          <a:p>
            <a:pPr indent="0" lvl="0" marL="0" marR="0" rtl="0" algn="ctr">
              <a:spcBef>
                <a:spcPts val="0"/>
              </a:spcBef>
              <a:spcAft>
                <a:spcPts val="0"/>
              </a:spcAft>
              <a:buClr>
                <a:schemeClr val="dk1"/>
              </a:buClr>
              <a:buSzPct val="100000"/>
              <a:buFont typeface="Arial"/>
              <a:buNone/>
            </a:pPr>
            <a:r>
              <a:t/>
            </a:r>
            <a:endParaRPr b="0" i="0" sz="4800" u="none" cap="none" strike="noStrike">
              <a:solidFill>
                <a:srgbClr val="000000"/>
              </a:solidFill>
              <a:latin typeface="Calibri"/>
              <a:ea typeface="Calibri"/>
              <a:cs typeface="Calibri"/>
              <a:sym typeface="Calibri"/>
            </a:endParaRPr>
          </a:p>
          <a:p>
            <a:pPr indent="0" lvl="0" marL="0" marR="0" rtl="0" algn="l">
              <a:spcBef>
                <a:spcPts val="1036"/>
              </a:spcBef>
              <a:spcAft>
                <a:spcPts val="0"/>
              </a:spcAft>
              <a:buClr>
                <a:srgbClr val="000000"/>
              </a:buClr>
              <a:buSzPct val="100000"/>
              <a:buFont typeface="Arial"/>
              <a:buNone/>
            </a:pPr>
            <a:r>
              <a:rPr b="0" i="0" lang="en-GB" sz="5600" u="none" cap="none" strike="noStrike">
                <a:solidFill>
                  <a:srgbClr val="000000"/>
                </a:solidFill>
                <a:latin typeface="Calibri"/>
                <a:ea typeface="Calibri"/>
                <a:cs typeface="Calibri"/>
                <a:sym typeface="Calibri"/>
              </a:rPr>
              <a:t>28000</a:t>
            </a:r>
            <a:endParaRPr/>
          </a:p>
        </p:txBody>
      </p:sp>
      <p:pic>
        <p:nvPicPr>
          <p:cNvPr id="313" name="Google Shape;313;p22"/>
          <p:cNvPicPr preferRelativeResize="0"/>
          <p:nvPr/>
        </p:nvPicPr>
        <p:blipFill rotWithShape="1">
          <a:blip r:embed="rId4">
            <a:alphaModFix/>
          </a:blip>
          <a:srcRect b="0" l="0" r="0" t="0"/>
          <a:stretch/>
        </p:blipFill>
        <p:spPr>
          <a:xfrm>
            <a:off x="3395920" y="4066405"/>
            <a:ext cx="2097868" cy="2140532"/>
          </a:xfrm>
          <a:prstGeom prst="rect">
            <a:avLst/>
          </a:prstGeom>
          <a:noFill/>
          <a:ln>
            <a:noFill/>
          </a:ln>
        </p:spPr>
      </p:pic>
      <p:sp>
        <p:nvSpPr>
          <p:cNvPr id="314" name="Google Shape;314;p22"/>
          <p:cNvSpPr txBox="1"/>
          <p:nvPr/>
        </p:nvSpPr>
        <p:spPr>
          <a:xfrm>
            <a:off x="6096000" y="1533597"/>
            <a:ext cx="3046134" cy="1407739"/>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ctr">
              <a:spcBef>
                <a:spcPts val="0"/>
              </a:spcBef>
              <a:spcAft>
                <a:spcPts val="0"/>
              </a:spcAft>
              <a:buClr>
                <a:schemeClr val="dk1"/>
              </a:buClr>
              <a:buSzPct val="100000"/>
              <a:buFont typeface="Arial"/>
              <a:buNone/>
            </a:pPr>
            <a:r>
              <a:t/>
            </a:r>
            <a:endParaRPr b="0" i="0" sz="4800" u="none" cap="none" strike="noStrike">
              <a:solidFill>
                <a:srgbClr val="000000"/>
              </a:solidFill>
              <a:latin typeface="Calibri"/>
              <a:ea typeface="Calibri"/>
              <a:cs typeface="Calibri"/>
              <a:sym typeface="Calibri"/>
            </a:endParaRPr>
          </a:p>
          <a:p>
            <a:pPr indent="0" lvl="0" marL="0" marR="0" rtl="0" algn="l">
              <a:spcBef>
                <a:spcPts val="952"/>
              </a:spcBef>
              <a:spcAft>
                <a:spcPts val="0"/>
              </a:spcAft>
              <a:buClr>
                <a:srgbClr val="000000"/>
              </a:buClr>
              <a:buSzPct val="100000"/>
              <a:buFont typeface="Arial"/>
              <a:buNone/>
            </a:pPr>
            <a:r>
              <a:rPr b="0" i="0" lang="en-GB" sz="5600" u="none" cap="none" strike="noStrike">
                <a:solidFill>
                  <a:srgbClr val="000000"/>
                </a:solidFill>
                <a:latin typeface="Calibri"/>
                <a:ea typeface="Calibri"/>
                <a:cs typeface="Calibri"/>
                <a:sym typeface="Calibri"/>
              </a:rPr>
              <a:t>3 billion</a:t>
            </a:r>
            <a:endParaRPr/>
          </a:p>
        </p:txBody>
      </p:sp>
      <p:pic>
        <p:nvPicPr>
          <p:cNvPr id="315" name="Google Shape;315;p22"/>
          <p:cNvPicPr preferRelativeResize="0"/>
          <p:nvPr/>
        </p:nvPicPr>
        <p:blipFill rotWithShape="1">
          <a:blip r:embed="rId5">
            <a:alphaModFix/>
          </a:blip>
          <a:srcRect b="0" l="0" r="0" t="0"/>
          <a:stretch/>
        </p:blipFill>
        <p:spPr>
          <a:xfrm>
            <a:off x="8803954" y="1786111"/>
            <a:ext cx="1660455" cy="1296144"/>
          </a:xfrm>
          <a:prstGeom prst="rect">
            <a:avLst/>
          </a:prstGeom>
          <a:noFill/>
          <a:ln>
            <a:noFill/>
          </a:ln>
          <a:effectLst>
            <a:outerShdw blurRad="292100" rotWithShape="0" algn="tl" dir="2700000" dist="139700">
              <a:srgbClr val="333333">
                <a:alpha val="64705"/>
              </a:srgbClr>
            </a:outerShdw>
          </a:effectLst>
        </p:spPr>
      </p:pic>
      <p:sp>
        <p:nvSpPr>
          <p:cNvPr id="316" name="Google Shape;316;p22"/>
          <p:cNvSpPr txBox="1"/>
          <p:nvPr/>
        </p:nvSpPr>
        <p:spPr>
          <a:xfrm>
            <a:off x="6096000" y="1213230"/>
            <a:ext cx="2088232" cy="792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2000"/>
              <a:buFont typeface="Calibri"/>
              <a:buNone/>
            </a:pPr>
            <a:r>
              <a:rPr b="0" i="0" lang="en-GB" sz="2000" u="none" cap="none" strike="noStrike">
                <a:solidFill>
                  <a:srgbClr val="000000"/>
                </a:solidFill>
                <a:latin typeface="Calibri"/>
                <a:ea typeface="Calibri"/>
                <a:cs typeface="Calibri"/>
                <a:sym typeface="Calibri"/>
              </a:rPr>
              <a:t>Export value</a:t>
            </a:r>
            <a:endParaRPr/>
          </a:p>
        </p:txBody>
      </p:sp>
      <p:sp>
        <p:nvSpPr>
          <p:cNvPr id="317" name="Google Shape;317;p22"/>
          <p:cNvSpPr txBox="1"/>
          <p:nvPr/>
        </p:nvSpPr>
        <p:spPr>
          <a:xfrm>
            <a:off x="6096000" y="3870812"/>
            <a:ext cx="2530624" cy="42236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2000"/>
              <a:buFont typeface="Calibri"/>
              <a:buNone/>
            </a:pPr>
            <a:r>
              <a:rPr b="0" i="0" lang="en-GB" sz="2000" u="none" cap="none" strike="noStrike">
                <a:solidFill>
                  <a:srgbClr val="000000"/>
                </a:solidFill>
                <a:latin typeface="Calibri"/>
                <a:ea typeface="Calibri"/>
                <a:cs typeface="Calibri"/>
                <a:sym typeface="Calibri"/>
              </a:rPr>
              <a:t>Wood use</a:t>
            </a:r>
            <a:endParaRPr/>
          </a:p>
        </p:txBody>
      </p:sp>
      <p:sp>
        <p:nvSpPr>
          <p:cNvPr id="318" name="Google Shape;318;p22"/>
          <p:cNvSpPr txBox="1"/>
          <p:nvPr/>
        </p:nvSpPr>
        <p:spPr>
          <a:xfrm>
            <a:off x="6096000" y="4236238"/>
            <a:ext cx="4180778" cy="1313311"/>
          </a:xfrm>
          <a:prstGeom prst="rect">
            <a:avLst/>
          </a:prstGeom>
          <a:noFill/>
          <a:ln>
            <a:noFill/>
          </a:ln>
        </p:spPr>
        <p:txBody>
          <a:bodyPr anchorCtr="0" anchor="t" bIns="45700" lIns="91425" spcFirstLastPara="1" rIns="91425" wrap="square" tIns="45700">
            <a:normAutofit fontScale="62500" lnSpcReduction="20000"/>
          </a:bodyPr>
          <a:lstStyle/>
          <a:p>
            <a:pPr indent="0" lvl="0" marL="0" marR="0" rtl="0" algn="ctr">
              <a:spcBef>
                <a:spcPts val="0"/>
              </a:spcBef>
              <a:spcAft>
                <a:spcPts val="0"/>
              </a:spcAft>
              <a:buClr>
                <a:schemeClr val="dk1"/>
              </a:buClr>
              <a:buSzPct val="100000"/>
              <a:buFont typeface="Arial"/>
              <a:buNone/>
            </a:pPr>
            <a:r>
              <a:t/>
            </a:r>
            <a:endParaRPr b="0" i="0" sz="4800" u="none" cap="none" strike="noStrike">
              <a:solidFill>
                <a:srgbClr val="000000"/>
              </a:solidFill>
              <a:latin typeface="Calibri"/>
              <a:ea typeface="Calibri"/>
              <a:cs typeface="Calibri"/>
              <a:sym typeface="Calibri"/>
            </a:endParaRPr>
          </a:p>
          <a:p>
            <a:pPr indent="0" lvl="0" marL="0" marR="0" rtl="0" algn="l">
              <a:spcBef>
                <a:spcPts val="962"/>
              </a:spcBef>
              <a:spcAft>
                <a:spcPts val="0"/>
              </a:spcAft>
              <a:buClr>
                <a:srgbClr val="000000"/>
              </a:buClr>
              <a:buSzPct val="100000"/>
              <a:buFont typeface="Arial"/>
              <a:buNone/>
            </a:pPr>
            <a:r>
              <a:rPr b="0" i="0" lang="en-GB" sz="7700" u="none" cap="none" strike="noStrike">
                <a:solidFill>
                  <a:srgbClr val="000000"/>
                </a:solidFill>
                <a:latin typeface="Calibri"/>
                <a:ea typeface="Calibri"/>
                <a:cs typeface="Calibri"/>
                <a:sym typeface="Calibri"/>
              </a:rPr>
              <a:t>30 million m</a:t>
            </a:r>
            <a:r>
              <a:rPr b="0" baseline="30000" i="0" lang="en-GB" sz="7700" u="none" cap="none" strike="noStrike">
                <a:solidFill>
                  <a:srgbClr val="000000"/>
                </a:solidFill>
                <a:latin typeface="Calibri"/>
                <a:ea typeface="Calibri"/>
                <a:cs typeface="Calibri"/>
                <a:sym typeface="Calibri"/>
              </a:rPr>
              <a:t>3</a:t>
            </a:r>
            <a:endParaRPr/>
          </a:p>
        </p:txBody>
      </p:sp>
      <p:pic>
        <p:nvPicPr>
          <p:cNvPr id="319" name="Google Shape;319;p22"/>
          <p:cNvPicPr preferRelativeResize="0"/>
          <p:nvPr/>
        </p:nvPicPr>
        <p:blipFill rotWithShape="1">
          <a:blip r:embed="rId6">
            <a:alphaModFix/>
          </a:blip>
          <a:srcRect b="0" l="0" r="0" t="0"/>
          <a:stretch/>
        </p:blipFill>
        <p:spPr>
          <a:xfrm>
            <a:off x="8840056" y="4029385"/>
            <a:ext cx="1624353" cy="2080303"/>
          </a:xfrm>
          <a:prstGeom prst="rect">
            <a:avLst/>
          </a:prstGeom>
          <a:noFill/>
          <a:ln>
            <a:noFill/>
          </a:ln>
          <a:effectLst>
            <a:outerShdw blurRad="292100" rotWithShape="0" algn="tl" dir="2700000" dist="139700">
              <a:srgbClr val="333333">
                <a:alpha val="64705"/>
              </a:srgbClr>
            </a:outerShdw>
          </a:effectLst>
        </p:spPr>
      </p:pic>
      <p:cxnSp>
        <p:nvCxnSpPr>
          <p:cNvPr id="320" name="Google Shape;320;p22"/>
          <p:cNvCxnSpPr/>
          <p:nvPr/>
        </p:nvCxnSpPr>
        <p:spPr>
          <a:xfrm>
            <a:off x="1330600" y="3579881"/>
            <a:ext cx="8405140" cy="0"/>
          </a:xfrm>
          <a:prstGeom prst="straightConnector1">
            <a:avLst/>
          </a:prstGeom>
          <a:noFill/>
          <a:ln cap="flat" cmpd="sng" w="12700">
            <a:solidFill>
              <a:schemeClr val="accent1"/>
            </a:solidFill>
            <a:prstDash val="solid"/>
            <a:miter lim="800000"/>
            <a:headEnd len="sm" w="sm" type="none"/>
            <a:tailEnd len="sm" w="sm" type="none"/>
          </a:ln>
        </p:spPr>
      </p:cxnSp>
      <p:cxnSp>
        <p:nvCxnSpPr>
          <p:cNvPr id="321" name="Google Shape;321;p22"/>
          <p:cNvCxnSpPr/>
          <p:nvPr/>
        </p:nvCxnSpPr>
        <p:spPr>
          <a:xfrm>
            <a:off x="5951984" y="1213142"/>
            <a:ext cx="24320" cy="5328592"/>
          </a:xfrm>
          <a:prstGeom prst="straightConnector1">
            <a:avLst/>
          </a:prstGeom>
          <a:noFill/>
          <a:ln cap="flat" cmpd="sng" w="12700">
            <a:solidFill>
              <a:schemeClr val="accent1"/>
            </a:solidFill>
            <a:prstDash val="solid"/>
            <a:miter lim="800000"/>
            <a:headEnd len="sm" w="sm" type="none"/>
            <a:tailEnd len="sm" w="sm" type="none"/>
          </a:ln>
        </p:spPr>
      </p:cxnSp>
      <p:sp>
        <p:nvSpPr>
          <p:cNvPr id="322" name="Google Shape;322;p22"/>
          <p:cNvSpPr txBox="1"/>
          <p:nvPr/>
        </p:nvSpPr>
        <p:spPr>
          <a:xfrm>
            <a:off x="738292" y="77671"/>
            <a:ext cx="11225464"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rPr b="0" i="0" lang="en-GB" sz="4400" u="none" cap="none" strike="noStrike">
                <a:solidFill>
                  <a:schemeClr val="dk1"/>
                </a:solidFill>
                <a:latin typeface="Calibri"/>
                <a:ea typeface="Calibri"/>
                <a:cs typeface="Calibri"/>
                <a:sym typeface="Calibri"/>
              </a:rPr>
              <a:t>Wood products industry in figures, 2020</a:t>
            </a:r>
            <a:endParaRPr/>
          </a:p>
        </p:txBody>
      </p:sp>
      <p:sp>
        <p:nvSpPr>
          <p:cNvPr id="323" name="Google Shape;323;p22"/>
          <p:cNvSpPr txBox="1"/>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en-GB"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sp>
        <p:nvSpPr>
          <p:cNvPr id="324" name="Google Shape;324;p22"/>
          <p:cNvSpPr txBox="1"/>
          <p:nvPr>
            <p:ph idx="11" type="ftr"/>
          </p:nvPr>
        </p:nvSpPr>
        <p:spPr>
          <a:xfrm>
            <a:off x="2111413" y="6453336"/>
            <a:ext cx="5328000" cy="144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solidFill>
                  <a:srgbClr val="000000"/>
                </a:solidFill>
              </a:rPr>
              <a:t>Construction economy and project management</a:t>
            </a:r>
            <a:endParaRPr/>
          </a:p>
        </p:txBody>
      </p:sp>
      <p:sp>
        <p:nvSpPr>
          <p:cNvPr id="325" name="Google Shape;325;p22"/>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solidFill>
                  <a:srgbClr val="000000"/>
                </a:solidFill>
              </a:rPr>
              <a:t>‹#›</a:t>
            </a:fld>
            <a:endParaRPr>
              <a:solidFill>
                <a:srgbClr val="000000"/>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Supply, Finland</a:t>
            </a:r>
            <a:endParaRPr/>
          </a:p>
        </p:txBody>
      </p:sp>
      <p:sp>
        <p:nvSpPr>
          <p:cNvPr id="331" name="Google Shape;331;p23"/>
          <p:cNvSpPr txBox="1"/>
          <p:nvPr>
            <p:ph idx="1" type="body"/>
          </p:nvPr>
        </p:nvSpPr>
        <p:spPr>
          <a:xfrm>
            <a:off x="838200" y="1825625"/>
            <a:ext cx="42781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The wood products industry is consists of very diverse companies. </a:t>
            </a:r>
            <a:endParaRPr/>
          </a:p>
          <a:p>
            <a:pPr indent="-228600" lvl="0" marL="228600" rtl="0" algn="l">
              <a:lnSpc>
                <a:spcPct val="90000"/>
              </a:lnSpc>
              <a:spcBef>
                <a:spcPts val="1000"/>
              </a:spcBef>
              <a:spcAft>
                <a:spcPts val="0"/>
              </a:spcAft>
              <a:buClr>
                <a:schemeClr val="dk1"/>
              </a:buClr>
              <a:buSzPts val="2800"/>
              <a:buChar char="•"/>
            </a:pPr>
            <a:r>
              <a:rPr lang="en-GB"/>
              <a:t>In 2019, 145 companies were involved in the production of wood buildings</a:t>
            </a:r>
            <a:endParaRPr/>
          </a:p>
        </p:txBody>
      </p:sp>
      <p:pic>
        <p:nvPicPr>
          <p:cNvPr id="332" name="Google Shape;332;p23"/>
          <p:cNvPicPr preferRelativeResize="0"/>
          <p:nvPr/>
        </p:nvPicPr>
        <p:blipFill rotWithShape="1">
          <a:blip r:embed="rId3">
            <a:alphaModFix/>
          </a:blip>
          <a:srcRect b="0" l="0" r="0" t="0"/>
          <a:stretch/>
        </p:blipFill>
        <p:spPr>
          <a:xfrm>
            <a:off x="5118456" y="1275907"/>
            <a:ext cx="6725829" cy="5056556"/>
          </a:xfrm>
          <a:prstGeom prst="rect">
            <a:avLst/>
          </a:prstGeom>
          <a:noFill/>
          <a:ln>
            <a:noFill/>
          </a:ln>
        </p:spPr>
      </p:pic>
      <p:sp>
        <p:nvSpPr>
          <p:cNvPr id="333" name="Google Shape;333;p23"/>
          <p:cNvSpPr txBox="1"/>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en-GB"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sp>
        <p:nvSpPr>
          <p:cNvPr id="334" name="Google Shape;334;p23"/>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
        <p:nvSpPr>
          <p:cNvPr id="335" name="Google Shape;335;p23"/>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Supply, Finland</a:t>
            </a:r>
            <a:endParaRPr/>
          </a:p>
        </p:txBody>
      </p:sp>
      <p:sp>
        <p:nvSpPr>
          <p:cNvPr id="341" name="Google Shape;341;p24"/>
          <p:cNvSpPr txBox="1"/>
          <p:nvPr>
            <p:ph idx="1" type="body"/>
          </p:nvPr>
        </p:nvSpPr>
        <p:spPr>
          <a:xfrm>
            <a:off x="838200" y="1825625"/>
            <a:ext cx="4921045"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The largest manufacturers of wood buildings in 2019 were factories making single-family houses</a:t>
            </a:r>
            <a:endParaRPr/>
          </a:p>
          <a:p>
            <a:pPr indent="-228600" lvl="0" marL="228600" rtl="0" algn="l">
              <a:lnSpc>
                <a:spcPct val="90000"/>
              </a:lnSpc>
              <a:spcBef>
                <a:spcPts val="1000"/>
              </a:spcBef>
              <a:spcAft>
                <a:spcPts val="0"/>
              </a:spcAft>
              <a:buClr>
                <a:schemeClr val="dk1"/>
              </a:buClr>
              <a:buSzPts val="2800"/>
              <a:buChar char="•"/>
            </a:pPr>
            <a:r>
              <a:rPr lang="en-GB"/>
              <a:t>The size of companies is very small, no company has a turnover of more than EUR 100 million</a:t>
            </a:r>
            <a:endParaRPr/>
          </a:p>
        </p:txBody>
      </p:sp>
      <p:pic>
        <p:nvPicPr>
          <p:cNvPr id="342" name="Google Shape;342;p24"/>
          <p:cNvPicPr preferRelativeResize="0"/>
          <p:nvPr/>
        </p:nvPicPr>
        <p:blipFill rotWithShape="1">
          <a:blip r:embed="rId3">
            <a:alphaModFix/>
          </a:blip>
          <a:srcRect b="0" l="0" r="0" t="0"/>
          <a:stretch/>
        </p:blipFill>
        <p:spPr>
          <a:xfrm>
            <a:off x="5879804" y="349143"/>
            <a:ext cx="4842576" cy="5677083"/>
          </a:xfrm>
          <a:prstGeom prst="rect">
            <a:avLst/>
          </a:prstGeom>
          <a:noFill/>
          <a:ln>
            <a:noFill/>
          </a:ln>
        </p:spPr>
      </p:pic>
      <p:sp>
        <p:nvSpPr>
          <p:cNvPr id="343" name="Google Shape;343;p24"/>
          <p:cNvSpPr txBox="1"/>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en-GB"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sp>
        <p:nvSpPr>
          <p:cNvPr id="344" name="Google Shape;344;p24"/>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
        <p:nvSpPr>
          <p:cNvPr id="345" name="Google Shape;345;p24"/>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Supply, Finland</a:t>
            </a:r>
            <a:endParaRPr/>
          </a:p>
        </p:txBody>
      </p:sp>
      <p:sp>
        <p:nvSpPr>
          <p:cNvPr id="351" name="Google Shape;351;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200"/>
              <a:buChar char="•"/>
            </a:pPr>
            <a:r>
              <a:rPr lang="en-GB" sz="3200"/>
              <a:t>The TOL classification alone does not give an idea of the value chain of wood construction.</a:t>
            </a:r>
            <a:endParaRPr/>
          </a:p>
          <a:p>
            <a:pPr indent="-228600" lvl="0" marL="228600" rtl="0" algn="l">
              <a:lnSpc>
                <a:spcPct val="90000"/>
              </a:lnSpc>
              <a:spcBef>
                <a:spcPts val="1000"/>
              </a:spcBef>
              <a:spcAft>
                <a:spcPts val="0"/>
              </a:spcAft>
              <a:buClr>
                <a:schemeClr val="dk1"/>
              </a:buClr>
              <a:buSzPts val="3200"/>
              <a:buChar char="•"/>
            </a:pPr>
            <a:r>
              <a:rPr lang="en-GB" sz="3200"/>
              <a:t>For example, other joiner products have significant wood element operators, such as Lapwall or Woodcomp Oy.</a:t>
            </a:r>
            <a:endParaRPr/>
          </a:p>
          <a:p>
            <a:pPr indent="-228600" lvl="0" marL="228600" rtl="0" algn="l">
              <a:lnSpc>
                <a:spcPct val="90000"/>
              </a:lnSpc>
              <a:spcBef>
                <a:spcPts val="1000"/>
              </a:spcBef>
              <a:spcAft>
                <a:spcPts val="0"/>
              </a:spcAft>
              <a:buClr>
                <a:schemeClr val="dk1"/>
              </a:buClr>
              <a:buSzPts val="3200"/>
              <a:buChar char="•"/>
            </a:pPr>
            <a:r>
              <a:rPr lang="en-GB" sz="3200"/>
              <a:t>The statistics do not show contractors, developers or other TOL-classified wood builders. For example, Lehto Group Oyj.</a:t>
            </a:r>
            <a:endParaRPr/>
          </a:p>
          <a:p>
            <a:pPr indent="0" lvl="0" marL="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352" name="Google Shape;352;p25"/>
          <p:cNvSpPr txBox="1"/>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en-GB"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sp>
        <p:nvSpPr>
          <p:cNvPr id="353" name="Google Shape;353;p25"/>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
        <p:nvSpPr>
          <p:cNvPr id="354" name="Google Shape;354;p25"/>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Supply, Finland</a:t>
            </a:r>
            <a:endParaRPr/>
          </a:p>
        </p:txBody>
      </p:sp>
      <p:sp>
        <p:nvSpPr>
          <p:cNvPr id="360" name="Google Shape;360;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200"/>
              <a:buChar char="•"/>
            </a:pPr>
            <a:r>
              <a:rPr lang="en-GB" sz="3200"/>
              <a:t>There is great variation between operators and their business models</a:t>
            </a:r>
            <a:endParaRPr/>
          </a:p>
          <a:p>
            <a:pPr indent="-228600" lvl="1" marL="685800" rtl="0" algn="l">
              <a:lnSpc>
                <a:spcPct val="90000"/>
              </a:lnSpc>
              <a:spcBef>
                <a:spcPts val="500"/>
              </a:spcBef>
              <a:spcAft>
                <a:spcPts val="0"/>
              </a:spcAft>
              <a:buClr>
                <a:schemeClr val="dk1"/>
              </a:buClr>
              <a:buSzPts val="2800"/>
              <a:buChar char="•"/>
            </a:pPr>
            <a:r>
              <a:rPr lang="en-GB" sz="2800"/>
              <a:t>D&amp;B delivery. For example, JVR-Rakenne Oy.</a:t>
            </a:r>
            <a:endParaRPr/>
          </a:p>
          <a:p>
            <a:pPr indent="-228600" lvl="1" marL="685800" rtl="0" algn="l">
              <a:lnSpc>
                <a:spcPct val="90000"/>
              </a:lnSpc>
              <a:spcBef>
                <a:spcPts val="500"/>
              </a:spcBef>
              <a:spcAft>
                <a:spcPts val="0"/>
              </a:spcAft>
              <a:buClr>
                <a:schemeClr val="dk1"/>
              </a:buClr>
              <a:buSzPts val="2800"/>
              <a:buChar char="•"/>
            </a:pPr>
            <a:r>
              <a:rPr lang="en-GB" sz="2800"/>
              <a:t>Timber frame contracting. For example, Puurakentajat Oy.</a:t>
            </a:r>
            <a:endParaRPr/>
          </a:p>
          <a:p>
            <a:pPr indent="-228600" lvl="1" marL="685800" rtl="0" algn="l">
              <a:lnSpc>
                <a:spcPct val="90000"/>
              </a:lnSpc>
              <a:spcBef>
                <a:spcPts val="500"/>
              </a:spcBef>
              <a:spcAft>
                <a:spcPts val="0"/>
              </a:spcAft>
              <a:buClr>
                <a:schemeClr val="dk1"/>
              </a:buClr>
              <a:buSzPts val="2800"/>
              <a:buChar char="•"/>
            </a:pPr>
            <a:r>
              <a:rPr lang="en-GB" sz="2800"/>
              <a:t>Production of prefabricated box units. For example, Elementti Sampo Oy.</a:t>
            </a:r>
            <a:endParaRPr/>
          </a:p>
          <a:p>
            <a:pPr indent="-228600" lvl="1" marL="685800" rtl="0" algn="l">
              <a:lnSpc>
                <a:spcPct val="90000"/>
              </a:lnSpc>
              <a:spcBef>
                <a:spcPts val="500"/>
              </a:spcBef>
              <a:spcAft>
                <a:spcPts val="0"/>
              </a:spcAft>
              <a:buClr>
                <a:schemeClr val="dk1"/>
              </a:buClr>
              <a:buSzPts val="2800"/>
              <a:buChar char="•"/>
            </a:pPr>
            <a:r>
              <a:rPr lang="en-GB" sz="2800"/>
              <a:t>Production of panelised units. For example, VVR Wood Oy.</a:t>
            </a:r>
            <a:endParaRPr/>
          </a:p>
          <a:p>
            <a:pPr indent="-228600" lvl="1" marL="685800" rtl="0" algn="l">
              <a:lnSpc>
                <a:spcPct val="90000"/>
              </a:lnSpc>
              <a:spcBef>
                <a:spcPts val="500"/>
              </a:spcBef>
              <a:spcAft>
                <a:spcPts val="0"/>
              </a:spcAft>
              <a:buClr>
                <a:schemeClr val="dk1"/>
              </a:buClr>
              <a:buSzPts val="2800"/>
              <a:buChar char="•"/>
            </a:pPr>
            <a:r>
              <a:rPr lang="en-GB" sz="2800"/>
              <a:t>Contractors. For example, the Skanska and BoKlok concept.</a:t>
            </a:r>
            <a:endParaRPr/>
          </a:p>
          <a:p>
            <a:pPr indent="0" lvl="0" marL="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361" name="Google Shape;361;p26"/>
          <p:cNvSpPr txBox="1"/>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en-GB"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sp>
        <p:nvSpPr>
          <p:cNvPr id="362" name="Google Shape;362;p26"/>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
        <p:nvSpPr>
          <p:cNvPr id="363" name="Google Shape;363;p26"/>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Supply, other resources</a:t>
            </a:r>
            <a:endParaRPr/>
          </a:p>
        </p:txBody>
      </p:sp>
      <p:sp>
        <p:nvSpPr>
          <p:cNvPr id="369" name="Google Shape;369;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200"/>
              <a:buChar char="•"/>
            </a:pPr>
            <a:r>
              <a:rPr lang="en-GB" sz="3200"/>
              <a:t>Designers</a:t>
            </a:r>
            <a:endParaRPr/>
          </a:p>
          <a:p>
            <a:pPr indent="-228600" lvl="1" marL="685800" rtl="0" algn="l">
              <a:lnSpc>
                <a:spcPct val="90000"/>
              </a:lnSpc>
              <a:spcBef>
                <a:spcPts val="500"/>
              </a:spcBef>
              <a:spcAft>
                <a:spcPts val="0"/>
              </a:spcAft>
              <a:buClr>
                <a:schemeClr val="dk1"/>
              </a:buClr>
              <a:buSzPts val="2800"/>
              <a:buChar char="•"/>
            </a:pPr>
            <a:r>
              <a:rPr lang="en-GB" sz="2800"/>
              <a:t>The FISE Certification Service has approximately 100 timber frame designers (2021). Approximately 700 designers are qualified in concrete structures. </a:t>
            </a:r>
            <a:endParaRPr/>
          </a:p>
          <a:p>
            <a:pPr indent="-228600" lvl="1" marL="685800" rtl="0" algn="l">
              <a:lnSpc>
                <a:spcPct val="90000"/>
              </a:lnSpc>
              <a:spcBef>
                <a:spcPts val="500"/>
              </a:spcBef>
              <a:spcAft>
                <a:spcPts val="0"/>
              </a:spcAft>
              <a:buClr>
                <a:schemeClr val="dk1"/>
              </a:buClr>
              <a:buSzPts val="2800"/>
              <a:buChar char="•"/>
            </a:pPr>
            <a:r>
              <a:rPr lang="en-GB" sz="2800" u="sng">
                <a:solidFill>
                  <a:schemeClr val="hlink"/>
                </a:solidFill>
                <a:hlinkClick r:id="rId3"/>
              </a:rPr>
              <a:t>https://www.patevyyspalvelu.fi/registry</a:t>
            </a:r>
            <a:endParaRPr/>
          </a:p>
          <a:p>
            <a:pPr indent="0" lvl="1" marL="457200" rtl="0" algn="l">
              <a:lnSpc>
                <a:spcPct val="90000"/>
              </a:lnSpc>
              <a:spcBef>
                <a:spcPts val="500"/>
              </a:spcBef>
              <a:spcAft>
                <a:spcPts val="0"/>
              </a:spcAft>
              <a:buClr>
                <a:schemeClr val="dk1"/>
              </a:buClr>
              <a:buSzPts val="2800"/>
              <a:buNone/>
            </a:pPr>
            <a:r>
              <a:t/>
            </a:r>
            <a:endParaRPr sz="2800"/>
          </a:p>
          <a:p>
            <a:pPr indent="-228600" lvl="0" marL="228600" rtl="0" algn="l">
              <a:lnSpc>
                <a:spcPct val="90000"/>
              </a:lnSpc>
              <a:spcBef>
                <a:spcPts val="1000"/>
              </a:spcBef>
              <a:spcAft>
                <a:spcPts val="0"/>
              </a:spcAft>
              <a:buClr>
                <a:schemeClr val="dk1"/>
              </a:buClr>
              <a:buSzPts val="3200"/>
              <a:buChar char="•"/>
            </a:pPr>
            <a:r>
              <a:rPr lang="en-GB" sz="3200"/>
              <a:t>Foreign wood construction operators can be found in several Baltic countries and Sweden </a:t>
            </a:r>
            <a:endParaRPr/>
          </a:p>
          <a:p>
            <a:pPr indent="-228600" lvl="1" marL="685800" rtl="0" algn="l">
              <a:lnSpc>
                <a:spcPct val="90000"/>
              </a:lnSpc>
              <a:spcBef>
                <a:spcPts val="500"/>
              </a:spcBef>
              <a:spcAft>
                <a:spcPts val="0"/>
              </a:spcAft>
              <a:buClr>
                <a:schemeClr val="dk1"/>
              </a:buClr>
              <a:buSzPts val="2800"/>
              <a:buChar char="•"/>
            </a:pPr>
            <a:r>
              <a:rPr lang="en-GB" sz="2800"/>
              <a:t>For example, Harmet, Kodumaja, Timbeco, Matek or Lindbäcks</a:t>
            </a:r>
            <a:endParaRPr/>
          </a:p>
        </p:txBody>
      </p:sp>
      <p:sp>
        <p:nvSpPr>
          <p:cNvPr id="370" name="Google Shape;370;p27"/>
          <p:cNvSpPr txBox="1"/>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en-GB"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sp>
        <p:nvSpPr>
          <p:cNvPr id="371" name="Google Shape;371;p27"/>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
        <p:nvSpPr>
          <p:cNvPr id="372" name="Google Shape;372;p27"/>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In a nutshell</a:t>
            </a:r>
            <a:endParaRPr/>
          </a:p>
        </p:txBody>
      </p:sp>
      <p:sp>
        <p:nvSpPr>
          <p:cNvPr id="378" name="Google Shape;378;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Wood construction has increased in 2021</a:t>
            </a:r>
            <a:endParaRPr/>
          </a:p>
          <a:p>
            <a:pPr indent="-228600" lvl="0" marL="228600" rtl="0" algn="l">
              <a:lnSpc>
                <a:spcPct val="90000"/>
              </a:lnSpc>
              <a:spcBef>
                <a:spcPts val="1000"/>
              </a:spcBef>
              <a:spcAft>
                <a:spcPts val="0"/>
              </a:spcAft>
              <a:buClr>
                <a:schemeClr val="dk1"/>
              </a:buClr>
              <a:buSzPts val="2800"/>
              <a:buChar char="•"/>
            </a:pPr>
            <a:r>
              <a:rPr lang="en-GB"/>
              <a:t>There is great demand for wood construction and it is expected to grow</a:t>
            </a:r>
            <a:endParaRPr/>
          </a:p>
          <a:p>
            <a:pPr indent="-228600" lvl="0" marL="228600" rtl="0" algn="l">
              <a:lnSpc>
                <a:spcPct val="90000"/>
              </a:lnSpc>
              <a:spcBef>
                <a:spcPts val="1000"/>
              </a:spcBef>
              <a:spcAft>
                <a:spcPts val="0"/>
              </a:spcAft>
              <a:buClr>
                <a:schemeClr val="dk1"/>
              </a:buClr>
              <a:buSzPts val="2800"/>
              <a:buChar char="•"/>
            </a:pPr>
            <a:r>
              <a:rPr lang="en-GB"/>
              <a:t>The largest area of wood construction in terms of volume is single-family house construction</a:t>
            </a:r>
            <a:endParaRPr/>
          </a:p>
          <a:p>
            <a:pPr indent="-228600" lvl="0" marL="228600" rtl="0" algn="l">
              <a:lnSpc>
                <a:spcPct val="90000"/>
              </a:lnSpc>
              <a:spcBef>
                <a:spcPts val="1000"/>
              </a:spcBef>
              <a:spcAft>
                <a:spcPts val="0"/>
              </a:spcAft>
              <a:buClr>
                <a:schemeClr val="dk1"/>
              </a:buClr>
              <a:buSzPts val="2800"/>
              <a:buChar char="•"/>
            </a:pPr>
            <a:r>
              <a:rPr lang="en-GB"/>
              <a:t>The supply of wood construction is diverse and there are no single type of operators</a:t>
            </a:r>
            <a:endParaRPr/>
          </a:p>
          <a:p>
            <a:pPr indent="-228600" lvl="0" marL="228600" rtl="0" algn="l">
              <a:lnSpc>
                <a:spcPct val="90000"/>
              </a:lnSpc>
              <a:spcBef>
                <a:spcPts val="1000"/>
              </a:spcBef>
              <a:spcAft>
                <a:spcPts val="0"/>
              </a:spcAft>
              <a:buClr>
                <a:schemeClr val="dk1"/>
              </a:buClr>
              <a:buSzPts val="2800"/>
              <a:buChar char="•"/>
            </a:pPr>
            <a:r>
              <a:rPr lang="en-GB"/>
              <a:t>On average, the operators are of small size</a:t>
            </a:r>
            <a:endParaRPr/>
          </a:p>
        </p:txBody>
      </p:sp>
      <p:sp>
        <p:nvSpPr>
          <p:cNvPr id="379" name="Google Shape;379;p28"/>
          <p:cNvSpPr txBox="1"/>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en-GB"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sp>
        <p:nvSpPr>
          <p:cNvPr id="380" name="Google Shape;380;p28"/>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
        <p:nvSpPr>
          <p:cNvPr id="381" name="Google Shape;381;p28"/>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29"/>
          <p:cNvSpPr txBox="1"/>
          <p:nvPr>
            <p:ph type="title"/>
          </p:nvPr>
        </p:nvSpPr>
        <p:spPr>
          <a:xfrm>
            <a:off x="838199" y="365125"/>
            <a:ext cx="10824411"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H5 Weekly exercise</a:t>
            </a:r>
            <a:br>
              <a:rPr lang="en-GB"/>
            </a:br>
            <a:r>
              <a:rPr lang="en-GB"/>
              <a:t>Wood construction market</a:t>
            </a:r>
            <a:endParaRPr/>
          </a:p>
        </p:txBody>
      </p:sp>
      <p:sp>
        <p:nvSpPr>
          <p:cNvPr id="387" name="Google Shape;387;p29"/>
          <p:cNvSpPr txBox="1"/>
          <p:nvPr>
            <p:ph idx="1" type="body"/>
          </p:nvPr>
        </p:nvSpPr>
        <p:spPr>
          <a:xfrm>
            <a:off x="838201" y="1690688"/>
            <a:ext cx="10515600" cy="4351338"/>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dk1"/>
              </a:buClr>
              <a:buSzPct val="100000"/>
              <a:buChar char="•"/>
            </a:pPr>
            <a:r>
              <a:rPr lang="en-GB"/>
              <a:t>Open the sector report published by the Ministry of Economic Affairs and Employment: </a:t>
            </a:r>
            <a:r>
              <a:rPr lang="en-GB" u="sng">
                <a:solidFill>
                  <a:schemeClr val="hlink"/>
                </a:solidFill>
                <a:hlinkClick r:id="rId3"/>
              </a:rPr>
              <a:t>https://julkaisut.valtioneuvosto.fi/bitstream/handle/10024/163027/TEM_2021_3.pdf?sequence=1&amp;isAllowed=y</a:t>
            </a:r>
            <a:endParaRPr/>
          </a:p>
          <a:p>
            <a:pPr indent="-228600" lvl="0" marL="228600" rtl="0" algn="l">
              <a:lnSpc>
                <a:spcPct val="90000"/>
              </a:lnSpc>
              <a:spcBef>
                <a:spcPts val="1000"/>
              </a:spcBef>
              <a:spcAft>
                <a:spcPts val="0"/>
              </a:spcAft>
              <a:buClr>
                <a:schemeClr val="dk1"/>
              </a:buClr>
              <a:buSzPct val="100000"/>
              <a:buChar char="•"/>
            </a:pPr>
            <a:r>
              <a:rPr lang="en-GB"/>
              <a:t>Select three operators in the wood sector from the report and find the following information:</a:t>
            </a:r>
            <a:endParaRPr/>
          </a:p>
          <a:p>
            <a:pPr indent="-228600" lvl="1" marL="685800" rtl="0" algn="l">
              <a:lnSpc>
                <a:spcPct val="90000"/>
              </a:lnSpc>
              <a:spcBef>
                <a:spcPts val="500"/>
              </a:spcBef>
              <a:spcAft>
                <a:spcPts val="0"/>
              </a:spcAft>
              <a:buClr>
                <a:schemeClr val="dk1"/>
              </a:buClr>
              <a:buSzPct val="100000"/>
              <a:buChar char="•"/>
            </a:pPr>
            <a:r>
              <a:rPr lang="en-GB"/>
              <a:t>References</a:t>
            </a:r>
            <a:endParaRPr/>
          </a:p>
          <a:p>
            <a:pPr indent="-228600" lvl="1" marL="685800" rtl="0" algn="l">
              <a:lnSpc>
                <a:spcPct val="90000"/>
              </a:lnSpc>
              <a:spcBef>
                <a:spcPts val="500"/>
              </a:spcBef>
              <a:spcAft>
                <a:spcPts val="0"/>
              </a:spcAft>
              <a:buClr>
                <a:schemeClr val="dk1"/>
              </a:buClr>
              <a:buSzPct val="100000"/>
              <a:buChar char="•"/>
            </a:pPr>
            <a:r>
              <a:rPr lang="en-GB"/>
              <a:t>Product or service they provide</a:t>
            </a:r>
            <a:endParaRPr/>
          </a:p>
          <a:p>
            <a:pPr indent="-228600" lvl="1" marL="685800" rtl="0" algn="l">
              <a:lnSpc>
                <a:spcPct val="90000"/>
              </a:lnSpc>
              <a:spcBef>
                <a:spcPts val="500"/>
              </a:spcBef>
              <a:spcAft>
                <a:spcPts val="0"/>
              </a:spcAft>
              <a:buClr>
                <a:schemeClr val="dk1"/>
              </a:buClr>
              <a:buSzPct val="100000"/>
              <a:buChar char="•"/>
            </a:pPr>
            <a:r>
              <a:rPr lang="en-GB"/>
              <a:t>Explain in free form what other operators you would need for your apartment block project, other than the ones you have already selected, in order to be able to have the building constructed.</a:t>
            </a:r>
            <a:endParaRPr/>
          </a:p>
          <a:p>
            <a:pPr indent="-228600" lvl="1" marL="685800" rtl="0" algn="l">
              <a:lnSpc>
                <a:spcPct val="90000"/>
              </a:lnSpc>
              <a:spcBef>
                <a:spcPts val="500"/>
              </a:spcBef>
              <a:spcAft>
                <a:spcPts val="0"/>
              </a:spcAft>
              <a:buClr>
                <a:schemeClr val="dk1"/>
              </a:buClr>
              <a:buSzPct val="100000"/>
              <a:buChar char="•"/>
            </a:pPr>
            <a:r>
              <a:rPr lang="en-GB"/>
              <a:t>What aspects of these operators did you pay attention to as a client? What were the positive aspects and what were the negative?</a:t>
            </a:r>
            <a:endParaRPr/>
          </a:p>
        </p:txBody>
      </p:sp>
      <p:sp>
        <p:nvSpPr>
          <p:cNvPr id="388" name="Google Shape;388;p29"/>
          <p:cNvSpPr txBox="1"/>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en-GB"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sp>
        <p:nvSpPr>
          <p:cNvPr id="389" name="Google Shape;389;p29"/>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
        <p:nvSpPr>
          <p:cNvPr id="390" name="Google Shape;390;p29"/>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3"/>
          <p:cNvPicPr preferRelativeResize="0"/>
          <p:nvPr/>
        </p:nvPicPr>
        <p:blipFill rotWithShape="1">
          <a:blip r:embed="rId3">
            <a:alphaModFix/>
          </a:blip>
          <a:srcRect b="0" l="0" r="0" t="0"/>
          <a:stretch/>
        </p:blipFill>
        <p:spPr>
          <a:xfrm>
            <a:off x="325289" y="327216"/>
            <a:ext cx="11541422" cy="5717029"/>
          </a:xfrm>
          <a:prstGeom prst="rect">
            <a:avLst/>
          </a:prstGeom>
          <a:noFill/>
          <a:ln>
            <a:noFill/>
          </a:ln>
        </p:spPr>
      </p:pic>
      <p:sp>
        <p:nvSpPr>
          <p:cNvPr id="137" name="Google Shape;137;p3"/>
          <p:cNvSpPr txBox="1"/>
          <p:nvPr>
            <p:ph type="ctrTitle"/>
          </p:nvPr>
        </p:nvSpPr>
        <p:spPr>
          <a:xfrm>
            <a:off x="1524000" y="1527477"/>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2F2F2"/>
              </a:buClr>
              <a:buSzPts val="6000"/>
              <a:buFont typeface="Calibri"/>
              <a:buNone/>
            </a:pPr>
            <a:r>
              <a:rPr lang="en-GB"/>
              <a:t>Construction economy and project management</a:t>
            </a:r>
            <a:endParaRPr/>
          </a:p>
        </p:txBody>
      </p:sp>
      <p:sp>
        <p:nvSpPr>
          <p:cNvPr id="138" name="Google Shape;138;p3"/>
          <p:cNvSpPr txBox="1"/>
          <p:nvPr>
            <p:ph idx="1" type="subTitle"/>
          </p:nvPr>
        </p:nvSpPr>
        <p:spPr>
          <a:xfrm>
            <a:off x="1524000" y="4007152"/>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F2F2F2"/>
              </a:buClr>
              <a:buSzPts val="24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4"/>
          <p:cNvSpPr txBox="1"/>
          <p:nvPr>
            <p:ph idx="1" type="body"/>
          </p:nvPr>
        </p:nvSpPr>
        <p:spPr>
          <a:xfrm>
            <a:off x="1749365" y="963559"/>
            <a:ext cx="3737100" cy="309600"/>
          </a:xfrm>
          <a:prstGeom prst="rect">
            <a:avLst/>
          </a:prstGeom>
          <a:noFill/>
          <a:ln>
            <a:noFill/>
          </a:ln>
        </p:spPr>
        <p:txBody>
          <a:bodyPr anchorCtr="0" anchor="b"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rPr lang="en-GB"/>
              <a:t>Authors</a:t>
            </a:r>
            <a:endParaRPr/>
          </a:p>
        </p:txBody>
      </p:sp>
      <p:sp>
        <p:nvSpPr>
          <p:cNvPr id="144" name="Google Shape;144;p4"/>
          <p:cNvSpPr txBox="1"/>
          <p:nvPr>
            <p:ph idx="2" type="body"/>
          </p:nvPr>
        </p:nvSpPr>
        <p:spPr>
          <a:xfrm>
            <a:off x="805064" y="1706422"/>
            <a:ext cx="5157900" cy="3684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2"/>
              </a:buClr>
              <a:buSzPts val="2400"/>
              <a:buNone/>
            </a:pPr>
            <a:r>
              <a:rPr lang="en-GB"/>
              <a:t>Sauli Ylinen, Federation of the Finnish Woodworking Industries Puutuoteteollisuus ry</a:t>
            </a:r>
            <a:endParaRPr/>
          </a:p>
        </p:txBody>
      </p:sp>
      <p:sp>
        <p:nvSpPr>
          <p:cNvPr id="145" name="Google Shape;145;p4"/>
          <p:cNvSpPr txBox="1"/>
          <p:nvPr>
            <p:ph idx="3" type="body"/>
          </p:nvPr>
        </p:nvSpPr>
        <p:spPr>
          <a:xfrm>
            <a:off x="6485234" y="1706422"/>
            <a:ext cx="5183100" cy="368460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rPr lang="en-GB"/>
              <a:t>Release date: 29/05/2022</a:t>
            </a:r>
            <a:endParaRPr/>
          </a:p>
        </p:txBody>
      </p:sp>
      <p:sp>
        <p:nvSpPr>
          <p:cNvPr id="146" name="Google Shape;146;p4"/>
          <p:cNvSpPr txBox="1"/>
          <p:nvPr>
            <p:ph idx="4" type="body"/>
          </p:nvPr>
        </p:nvSpPr>
        <p:spPr>
          <a:xfrm>
            <a:off x="7457613" y="959551"/>
            <a:ext cx="3737100" cy="309600"/>
          </a:xfrm>
          <a:prstGeom prst="rect">
            <a:avLst/>
          </a:prstGeom>
          <a:noFill/>
          <a:ln>
            <a:noFill/>
          </a:ln>
        </p:spPr>
        <p:txBody>
          <a:bodyPr anchorCtr="0" anchor="b"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t/>
            </a:r>
            <a:endParaRPr/>
          </a:p>
        </p:txBody>
      </p:sp>
      <p:sp>
        <p:nvSpPr>
          <p:cNvPr id="147" name="Google Shape;147;p4"/>
          <p:cNvSpPr txBox="1"/>
          <p:nvPr>
            <p:ph idx="12" type="sldNum"/>
          </p:nvPr>
        </p:nvSpPr>
        <p:spPr>
          <a:xfrm>
            <a:off x="11044362" y="182562"/>
            <a:ext cx="644100" cy="3819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FFFFFF"/>
                </a:solidFill>
                <a:latin typeface="Calibri"/>
                <a:ea typeface="Calibri"/>
                <a:cs typeface="Calibri"/>
                <a:sym typeface="Calibri"/>
              </a:rPr>
              <a:t>‹#›</a:t>
            </a:fld>
            <a:endParaRPr b="0" i="0" sz="1400" u="none" cap="none" strike="noStrike">
              <a:solidFill>
                <a:srgbClr val="FFFFFF"/>
              </a:solidFill>
              <a:latin typeface="Calibri"/>
              <a:ea typeface="Calibri"/>
              <a:cs typeface="Calibri"/>
              <a:sym typeface="Calibri"/>
            </a:endParaRPr>
          </a:p>
        </p:txBody>
      </p:sp>
      <p:sp>
        <p:nvSpPr>
          <p:cNvPr id="148" name="Google Shape;148;p4"/>
          <p:cNvSpPr txBox="1"/>
          <p:nvPr>
            <p:ph idx="11" type="ftr"/>
          </p:nvPr>
        </p:nvSpPr>
        <p:spPr>
          <a:xfrm>
            <a:off x="838200" y="6334918"/>
            <a:ext cx="41148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888888"/>
              </a:buClr>
              <a:buSzPts val="1400"/>
              <a:buFont typeface="Calibri"/>
              <a:buNone/>
            </a:pPr>
            <a:r>
              <a:rPr lang="en-GB"/>
              <a:t>Construction economy and project management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Construction economy and project management</a:t>
            </a:r>
            <a:endParaRPr/>
          </a:p>
        </p:txBody>
      </p:sp>
      <p:sp>
        <p:nvSpPr>
          <p:cNvPr id="154" name="Google Shape;154;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dk1"/>
              </a:buClr>
              <a:buSzPct val="100000"/>
              <a:buChar char="•"/>
            </a:pPr>
            <a:r>
              <a:rPr lang="en-GB"/>
              <a:t>After completing the </a:t>
            </a:r>
            <a:r>
              <a:rPr i="1" lang="en-GB"/>
              <a:t>Construction economy and project management</a:t>
            </a:r>
            <a:r>
              <a:rPr lang="en-GB"/>
              <a:t> module, the student will</a:t>
            </a:r>
            <a:br>
              <a:rPr lang="en-GB"/>
            </a:br>
            <a:endParaRPr/>
          </a:p>
          <a:p>
            <a:pPr indent="-228600" lvl="1" marL="685800" rtl="0" algn="l">
              <a:lnSpc>
                <a:spcPct val="90000"/>
              </a:lnSpc>
              <a:spcBef>
                <a:spcPts val="500"/>
              </a:spcBef>
              <a:spcAft>
                <a:spcPts val="0"/>
              </a:spcAft>
              <a:buClr>
                <a:schemeClr val="dk1"/>
              </a:buClr>
              <a:buSzPct val="100000"/>
              <a:buChar char="•"/>
            </a:pPr>
            <a:r>
              <a:rPr lang="en-GB"/>
              <a:t>Know the various operators and tasks involved in a construction project</a:t>
            </a:r>
            <a:endParaRPr/>
          </a:p>
          <a:p>
            <a:pPr indent="-228600" lvl="1" marL="685800" rtl="0" algn="l">
              <a:lnSpc>
                <a:spcPct val="90000"/>
              </a:lnSpc>
              <a:spcBef>
                <a:spcPts val="500"/>
              </a:spcBef>
              <a:spcAft>
                <a:spcPts val="0"/>
              </a:spcAft>
              <a:buClr>
                <a:schemeClr val="dk1"/>
              </a:buClr>
              <a:buSzPct val="100000"/>
              <a:buChar char="•"/>
            </a:pPr>
            <a:r>
              <a:rPr lang="en-GB"/>
              <a:t>Know the main stages of a construction project</a:t>
            </a:r>
            <a:endParaRPr/>
          </a:p>
          <a:p>
            <a:pPr indent="-228600" lvl="1" marL="685800" rtl="0" algn="l">
              <a:lnSpc>
                <a:spcPct val="90000"/>
              </a:lnSpc>
              <a:spcBef>
                <a:spcPts val="500"/>
              </a:spcBef>
              <a:spcAft>
                <a:spcPts val="0"/>
              </a:spcAft>
              <a:buClr>
                <a:schemeClr val="dk1"/>
              </a:buClr>
              <a:buSzPct val="100000"/>
              <a:buChar char="•"/>
            </a:pPr>
            <a:r>
              <a:rPr lang="en-GB"/>
              <a:t>Know the business models of key developers</a:t>
            </a:r>
            <a:endParaRPr/>
          </a:p>
          <a:p>
            <a:pPr indent="-228600" lvl="1" marL="685800" rtl="0" algn="l">
              <a:lnSpc>
                <a:spcPct val="90000"/>
              </a:lnSpc>
              <a:spcBef>
                <a:spcPts val="500"/>
              </a:spcBef>
              <a:spcAft>
                <a:spcPts val="0"/>
              </a:spcAft>
              <a:buClr>
                <a:schemeClr val="dk1"/>
              </a:buClr>
              <a:buSzPct val="100000"/>
              <a:buChar char="•"/>
            </a:pPr>
            <a:r>
              <a:rPr lang="en-GB"/>
              <a:t>Know the most important model contracts in construction</a:t>
            </a:r>
            <a:endParaRPr/>
          </a:p>
          <a:p>
            <a:pPr indent="-228600" lvl="1" marL="685800" rtl="0" algn="l">
              <a:lnSpc>
                <a:spcPct val="90000"/>
              </a:lnSpc>
              <a:spcBef>
                <a:spcPts val="500"/>
              </a:spcBef>
              <a:spcAft>
                <a:spcPts val="0"/>
              </a:spcAft>
              <a:buClr>
                <a:schemeClr val="dk1"/>
              </a:buClr>
              <a:buSzPct val="100000"/>
              <a:buChar char="•"/>
            </a:pPr>
            <a:r>
              <a:rPr lang="en-GB"/>
              <a:t>Know the most important project management tasks in a construction project</a:t>
            </a:r>
            <a:endParaRPr/>
          </a:p>
          <a:p>
            <a:pPr indent="-228600" lvl="1" marL="685800" rtl="0" algn="l">
              <a:lnSpc>
                <a:spcPct val="90000"/>
              </a:lnSpc>
              <a:spcBef>
                <a:spcPts val="500"/>
              </a:spcBef>
              <a:spcAft>
                <a:spcPts val="0"/>
              </a:spcAft>
              <a:buClr>
                <a:schemeClr val="dk1"/>
              </a:buClr>
              <a:buSzPct val="100000"/>
              <a:buChar char="•"/>
            </a:pPr>
            <a:r>
              <a:rPr lang="en-GB"/>
              <a:t>Know the main features of the wood construction market</a:t>
            </a:r>
            <a:endParaRPr/>
          </a:p>
          <a:p>
            <a:pPr indent="-228600" lvl="1" marL="685800" rtl="0" algn="l">
              <a:lnSpc>
                <a:spcPct val="90000"/>
              </a:lnSpc>
              <a:spcBef>
                <a:spcPts val="500"/>
              </a:spcBef>
              <a:spcAft>
                <a:spcPts val="0"/>
              </a:spcAft>
              <a:buClr>
                <a:schemeClr val="dk1"/>
              </a:buClr>
              <a:buSzPct val="100000"/>
              <a:buChar char="•"/>
            </a:pPr>
            <a:r>
              <a:rPr lang="en-GB"/>
              <a:t>Know the special features of a wooden house building project </a:t>
            </a:r>
            <a:endParaRPr/>
          </a:p>
          <a:p>
            <a:pPr indent="-87630" lvl="1" marL="685800" rtl="0" algn="l">
              <a:lnSpc>
                <a:spcPct val="90000"/>
              </a:lnSpc>
              <a:spcBef>
                <a:spcPts val="500"/>
              </a:spcBef>
              <a:spcAft>
                <a:spcPts val="0"/>
              </a:spcAft>
              <a:buClr>
                <a:schemeClr val="dk1"/>
              </a:buClr>
              <a:buSzPct val="100000"/>
              <a:buNone/>
            </a:pPr>
            <a:r>
              <a:t/>
            </a:r>
            <a:endParaRPr/>
          </a:p>
          <a:p>
            <a:pPr indent="0" lvl="1" marL="457200" rtl="0" algn="l">
              <a:lnSpc>
                <a:spcPct val="90000"/>
              </a:lnSpc>
              <a:spcBef>
                <a:spcPts val="500"/>
              </a:spcBef>
              <a:spcAft>
                <a:spcPts val="0"/>
              </a:spcAft>
              <a:buClr>
                <a:schemeClr val="dk1"/>
              </a:buClr>
              <a:buSzPct val="100000"/>
              <a:buNone/>
            </a:pPr>
            <a:r>
              <a:rPr lang="en-GB"/>
              <a:t>🡪The course prepares the student for more advanced wood construction project development and project management studies </a:t>
            </a:r>
            <a:endParaRPr/>
          </a:p>
          <a:p>
            <a:pPr indent="-87630" lvl="1" marL="685800" rtl="0" algn="l">
              <a:lnSpc>
                <a:spcPct val="90000"/>
              </a:lnSpc>
              <a:spcBef>
                <a:spcPts val="500"/>
              </a:spcBef>
              <a:spcAft>
                <a:spcPts val="0"/>
              </a:spcAft>
              <a:buClr>
                <a:schemeClr val="dk1"/>
              </a:buClr>
              <a:buSzPct val="100000"/>
              <a:buNone/>
            </a:pPr>
            <a:r>
              <a:t/>
            </a:r>
            <a:endParaRPr/>
          </a:p>
        </p:txBody>
      </p:sp>
      <p:sp>
        <p:nvSpPr>
          <p:cNvPr id="155" name="Google Shape;155;p5"/>
          <p:cNvSpPr txBox="1"/>
          <p:nvPr/>
        </p:nvSpPr>
        <p:spPr>
          <a:xfrm>
            <a:off x="11044362" y="182562"/>
            <a:ext cx="644100" cy="3819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en-GB"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sp>
        <p:nvSpPr>
          <p:cNvPr id="156" name="Google Shape;156;p5"/>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
        <p:nvSpPr>
          <p:cNvPr id="157" name="Google Shape;157;p5"/>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Contents</a:t>
            </a:r>
            <a:endParaRPr/>
          </a:p>
        </p:txBody>
      </p:sp>
      <p:sp>
        <p:nvSpPr>
          <p:cNvPr id="163" name="Google Shape;163;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GB"/>
              <a:t>Contents </a:t>
            </a:r>
            <a:endParaRPr/>
          </a:p>
          <a:p>
            <a:pPr indent="-228600" lvl="1" marL="685800" rtl="0" algn="l">
              <a:lnSpc>
                <a:spcPct val="90000"/>
              </a:lnSpc>
              <a:spcBef>
                <a:spcPts val="500"/>
              </a:spcBef>
              <a:spcAft>
                <a:spcPts val="0"/>
              </a:spcAft>
              <a:buClr>
                <a:schemeClr val="dk1"/>
              </a:buClr>
              <a:buSzPts val="2400"/>
              <a:buChar char="•"/>
            </a:pPr>
            <a:r>
              <a:rPr lang="en-GB"/>
              <a:t>Five lectures</a:t>
            </a:r>
            <a:endParaRPr/>
          </a:p>
          <a:p>
            <a:pPr indent="-228600" lvl="1" marL="685800" rtl="0" algn="l">
              <a:lnSpc>
                <a:spcPct val="90000"/>
              </a:lnSpc>
              <a:spcBef>
                <a:spcPts val="500"/>
              </a:spcBef>
              <a:spcAft>
                <a:spcPts val="0"/>
              </a:spcAft>
              <a:buClr>
                <a:schemeClr val="dk1"/>
              </a:buClr>
              <a:buSzPts val="2400"/>
              <a:buChar char="•"/>
            </a:pPr>
            <a:r>
              <a:rPr lang="en-GB"/>
              <a:t>Five weekly exercises</a:t>
            </a:r>
            <a:endParaRPr/>
          </a:p>
          <a:p>
            <a:pPr indent="-228600" lvl="1" marL="685800" rtl="0" algn="l">
              <a:lnSpc>
                <a:spcPct val="90000"/>
              </a:lnSpc>
              <a:spcBef>
                <a:spcPts val="500"/>
              </a:spcBef>
              <a:spcAft>
                <a:spcPts val="0"/>
              </a:spcAft>
              <a:buClr>
                <a:schemeClr val="dk1"/>
              </a:buClr>
              <a:buSzPts val="2400"/>
              <a:buChar char="•"/>
            </a:pPr>
            <a:r>
              <a:rPr lang="en-GB"/>
              <a:t>Course project</a:t>
            </a:r>
            <a:endParaRPr/>
          </a:p>
          <a:p>
            <a:pPr indent="-228600" lvl="2" marL="1143000" rtl="0" algn="l">
              <a:lnSpc>
                <a:spcPct val="90000"/>
              </a:lnSpc>
              <a:spcBef>
                <a:spcPts val="500"/>
              </a:spcBef>
              <a:spcAft>
                <a:spcPts val="0"/>
              </a:spcAft>
              <a:buClr>
                <a:schemeClr val="dk1"/>
              </a:buClr>
              <a:buSzPts val="2000"/>
              <a:buChar char="•"/>
            </a:pPr>
            <a:r>
              <a:rPr lang="en-GB"/>
              <a:t>Practising preparing a project plan for a block of flats construction project</a:t>
            </a:r>
            <a:endParaRPr/>
          </a:p>
          <a:p>
            <a:pPr indent="-228600" lvl="1" marL="685800" rtl="0" algn="l">
              <a:lnSpc>
                <a:spcPct val="90000"/>
              </a:lnSpc>
              <a:spcBef>
                <a:spcPts val="500"/>
              </a:spcBef>
              <a:spcAft>
                <a:spcPts val="0"/>
              </a:spcAft>
              <a:buClr>
                <a:schemeClr val="dk1"/>
              </a:buClr>
              <a:buSzPts val="2400"/>
              <a:buChar char="•"/>
            </a:pPr>
            <a:r>
              <a:rPr lang="en-GB"/>
              <a:t>The course materials focus on the special features of wood construction – not all terms and basic concepts are extensively discussed in these materials </a:t>
            </a:r>
            <a:endParaRPr/>
          </a:p>
          <a:p>
            <a:pPr indent="-228600" lvl="1" marL="685800" rtl="0" algn="l">
              <a:lnSpc>
                <a:spcPct val="90000"/>
              </a:lnSpc>
              <a:spcBef>
                <a:spcPts val="500"/>
              </a:spcBef>
              <a:spcAft>
                <a:spcPts val="0"/>
              </a:spcAft>
              <a:buClr>
                <a:schemeClr val="dk1"/>
              </a:buClr>
              <a:buSzPts val="2400"/>
              <a:buChar char="•"/>
            </a:pPr>
            <a:r>
              <a:rPr lang="en-GB"/>
              <a:t>The course materials use as examples two wooden blocks of flats implemented by TOAS Sr: the TOAS Kauppi and the TOAS Lumipuu. You can visit the project sites at: </a:t>
            </a:r>
            <a:endParaRPr/>
          </a:p>
          <a:p>
            <a:pPr indent="0" lvl="1" marL="457200" rtl="0" algn="l">
              <a:lnSpc>
                <a:spcPct val="90000"/>
              </a:lnSpc>
              <a:spcBef>
                <a:spcPts val="500"/>
              </a:spcBef>
              <a:spcAft>
                <a:spcPts val="0"/>
              </a:spcAft>
              <a:buClr>
                <a:schemeClr val="dk1"/>
              </a:buClr>
              <a:buSzPts val="2400"/>
              <a:buNone/>
            </a:pPr>
            <a:r>
              <a:rPr lang="en-GB"/>
              <a:t>	- Toas Kauppi, Kuntokatu 11 a, FI-33520 Tampere, FINLAND</a:t>
            </a:r>
            <a:endParaRPr/>
          </a:p>
          <a:p>
            <a:pPr indent="0" lvl="1" marL="457200" rtl="0" algn="l">
              <a:lnSpc>
                <a:spcPct val="90000"/>
              </a:lnSpc>
              <a:spcBef>
                <a:spcPts val="500"/>
              </a:spcBef>
              <a:spcAft>
                <a:spcPts val="0"/>
              </a:spcAft>
              <a:buClr>
                <a:schemeClr val="dk1"/>
              </a:buClr>
              <a:buSzPts val="2400"/>
              <a:buNone/>
            </a:pPr>
            <a:r>
              <a:rPr lang="en-GB"/>
              <a:t>	- Toas Lumipuu, Makkarajärvenkatu 74, FI-33720 Tampere, FINLAND</a:t>
            </a:r>
            <a:endParaRPr/>
          </a:p>
        </p:txBody>
      </p:sp>
      <p:sp>
        <p:nvSpPr>
          <p:cNvPr id="164" name="Google Shape;164;p6"/>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1400"/>
              <a:buFont typeface="Calibri"/>
              <a:buNone/>
            </a:pPr>
            <a:fld id="{00000000-1234-1234-1234-123412341234}" type="slidenum">
              <a:rPr b="0" i="0" lang="en-GB"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sp>
        <p:nvSpPr>
          <p:cNvPr id="165" name="Google Shape;165;p6"/>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7"/>
          <p:cNvSpPr txBox="1"/>
          <p:nvPr>
            <p:ph type="title"/>
          </p:nvPr>
        </p:nvSpPr>
        <p:spPr>
          <a:xfrm>
            <a:off x="325289" y="2672413"/>
            <a:ext cx="11553959" cy="125553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Calibri"/>
              <a:buNone/>
            </a:pPr>
            <a:r>
              <a:rPr lang="en-GB"/>
              <a:t>Wood construction market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Wood construction market in 2021</a:t>
            </a:r>
            <a:endParaRPr/>
          </a:p>
        </p:txBody>
      </p:sp>
      <p:sp>
        <p:nvSpPr>
          <p:cNvPr id="176" name="Google Shape;176;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This lecture discusses the demand and supply side of the wood construction market in Finland.</a:t>
            </a:r>
            <a:endParaRPr/>
          </a:p>
          <a:p>
            <a:pPr indent="-228600" lvl="0" marL="228600" rtl="0" algn="l">
              <a:lnSpc>
                <a:spcPct val="90000"/>
              </a:lnSpc>
              <a:spcBef>
                <a:spcPts val="1000"/>
              </a:spcBef>
              <a:spcAft>
                <a:spcPts val="0"/>
              </a:spcAft>
              <a:buClr>
                <a:schemeClr val="dk1"/>
              </a:buClr>
              <a:buSzPts val="2800"/>
              <a:buChar char="•"/>
            </a:pPr>
            <a:r>
              <a:rPr lang="en-GB"/>
              <a:t>The presentation focuses mainly on new construction and house building volumes. It is worth noting that wood products are also widely used in other applications, such as the furniture industry, infrastructure construction or renovation.</a:t>
            </a:r>
            <a:endParaRPr/>
          </a:p>
        </p:txBody>
      </p:sp>
      <p:sp>
        <p:nvSpPr>
          <p:cNvPr id="177" name="Google Shape;177;p8"/>
          <p:cNvSpPr txBox="1"/>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en-GB"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sp>
        <p:nvSpPr>
          <p:cNvPr id="178" name="Google Shape;178;p8"/>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
        <p:nvSpPr>
          <p:cNvPr id="179" name="Google Shape;179;p8"/>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Example calculation of scales</a:t>
            </a:r>
            <a:endParaRPr/>
          </a:p>
        </p:txBody>
      </p:sp>
      <p:sp>
        <p:nvSpPr>
          <p:cNvPr id="185" name="Google Shape;185;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dk1"/>
              </a:buClr>
              <a:buSzPct val="100000"/>
              <a:buChar char="•"/>
            </a:pPr>
            <a:r>
              <a:rPr lang="en-GB"/>
              <a:t>Approximately 35,000 apartment blocks were built in 2021</a:t>
            </a:r>
            <a:endParaRPr/>
          </a:p>
          <a:p>
            <a:pPr indent="-228600" lvl="0" marL="228600" rtl="0" algn="l">
              <a:lnSpc>
                <a:spcPct val="90000"/>
              </a:lnSpc>
              <a:spcBef>
                <a:spcPts val="1000"/>
              </a:spcBef>
              <a:spcAft>
                <a:spcPts val="0"/>
              </a:spcAft>
              <a:buClr>
                <a:schemeClr val="dk1"/>
              </a:buClr>
              <a:buSzPct val="100000"/>
              <a:buChar char="•"/>
            </a:pPr>
            <a:r>
              <a:rPr lang="en-GB"/>
              <a:t>If the average area were 50 m</a:t>
            </a:r>
            <a:r>
              <a:rPr baseline="30000" lang="en-GB"/>
              <a:t>2</a:t>
            </a:r>
            <a:r>
              <a:rPr lang="en-GB"/>
              <a:t>, that equal 1,750,000 square metres built.</a:t>
            </a:r>
            <a:endParaRPr/>
          </a:p>
          <a:p>
            <a:pPr indent="-228600" lvl="0" marL="228600" rtl="0" algn="l">
              <a:lnSpc>
                <a:spcPct val="90000"/>
              </a:lnSpc>
              <a:spcBef>
                <a:spcPts val="1000"/>
              </a:spcBef>
              <a:spcAft>
                <a:spcPts val="0"/>
              </a:spcAft>
              <a:buClr>
                <a:schemeClr val="dk1"/>
              </a:buClr>
              <a:buSzPct val="100000"/>
              <a:buChar char="•"/>
            </a:pPr>
            <a:r>
              <a:rPr lang="en-GB"/>
              <a:t>At our example site, 0.4 m</a:t>
            </a:r>
            <a:r>
              <a:rPr baseline="30000" lang="en-GB"/>
              <a:t>3</a:t>
            </a:r>
            <a:r>
              <a:rPr lang="en-GB"/>
              <a:t> of solid wood products, such as CLT and LVL, are used to build one square metre. </a:t>
            </a:r>
            <a:endParaRPr/>
          </a:p>
          <a:p>
            <a:pPr indent="-228600" lvl="0" marL="228600" rtl="0" algn="l">
              <a:lnSpc>
                <a:spcPct val="90000"/>
              </a:lnSpc>
              <a:spcBef>
                <a:spcPts val="1000"/>
              </a:spcBef>
              <a:spcAft>
                <a:spcPts val="0"/>
              </a:spcAft>
              <a:buClr>
                <a:schemeClr val="dk1"/>
              </a:buClr>
              <a:buSzPct val="100000"/>
              <a:buChar char="•"/>
            </a:pPr>
            <a:r>
              <a:rPr lang="en-GB"/>
              <a:t>If all were built from wood, this would equal 700,000 m</a:t>
            </a:r>
            <a:r>
              <a:rPr baseline="30000" lang="en-GB"/>
              <a:t>3</a:t>
            </a:r>
            <a:r>
              <a:rPr lang="en-GB"/>
              <a:t> of processed wood</a:t>
            </a:r>
            <a:endParaRPr/>
          </a:p>
          <a:p>
            <a:pPr indent="-228600" lvl="0" marL="228600" rtl="0" algn="l">
              <a:lnSpc>
                <a:spcPct val="90000"/>
              </a:lnSpc>
              <a:spcBef>
                <a:spcPts val="1000"/>
              </a:spcBef>
              <a:spcAft>
                <a:spcPts val="0"/>
              </a:spcAft>
              <a:buClr>
                <a:schemeClr val="dk1"/>
              </a:buClr>
              <a:buSzPct val="100000"/>
              <a:buChar char="•"/>
            </a:pPr>
            <a:r>
              <a:rPr lang="en-GB"/>
              <a:t>As sawn timber, this would mean approx. 1 million m</a:t>
            </a:r>
            <a:r>
              <a:rPr baseline="30000" lang="en-GB"/>
              <a:t>3</a:t>
            </a:r>
            <a:r>
              <a:rPr lang="en-GB"/>
              <a:t> of sawn timber</a:t>
            </a:r>
            <a:endParaRPr/>
          </a:p>
          <a:p>
            <a:pPr indent="-228600" lvl="0" marL="228600" rtl="0" algn="l">
              <a:lnSpc>
                <a:spcPct val="90000"/>
              </a:lnSpc>
              <a:spcBef>
                <a:spcPts val="1000"/>
              </a:spcBef>
              <a:spcAft>
                <a:spcPts val="0"/>
              </a:spcAft>
              <a:buClr>
                <a:schemeClr val="dk1"/>
              </a:buClr>
              <a:buSzPct val="100000"/>
              <a:buChar char="•"/>
            </a:pPr>
            <a:r>
              <a:rPr lang="en-GB"/>
              <a:t>The production of sawn timber in Finland in 2021 was approximately 12 million m</a:t>
            </a:r>
            <a:r>
              <a:rPr baseline="30000" lang="en-GB"/>
              <a:t>3</a:t>
            </a:r>
            <a:endParaRPr/>
          </a:p>
          <a:p>
            <a:pPr indent="-228600" lvl="0" marL="228600" rtl="0" algn="l">
              <a:lnSpc>
                <a:spcPct val="90000"/>
              </a:lnSpc>
              <a:spcBef>
                <a:spcPts val="1000"/>
              </a:spcBef>
              <a:spcAft>
                <a:spcPts val="0"/>
              </a:spcAft>
              <a:buClr>
                <a:schemeClr val="dk1"/>
              </a:buClr>
              <a:buSzPct val="100000"/>
              <a:buChar char="•"/>
            </a:pPr>
            <a:r>
              <a:rPr b="1" lang="en-GB"/>
              <a:t>Even if all apartment blocks were built from wood, it would require less than 10% of the production of sawn timber in Finland! </a:t>
            </a:r>
            <a:endParaRPr/>
          </a:p>
        </p:txBody>
      </p:sp>
      <p:sp>
        <p:nvSpPr>
          <p:cNvPr id="186" name="Google Shape;186;p9"/>
          <p:cNvSpPr txBox="1"/>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en-GB"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sp>
        <p:nvSpPr>
          <p:cNvPr id="187" name="Google Shape;187;p9"/>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
        <p:nvSpPr>
          <p:cNvPr id="188" name="Google Shape;188;p9"/>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teema">
  <a:themeElements>
    <a:clrScheme name="Mukautettu 12">
      <a:dk1>
        <a:srgbClr val="0D0D0D"/>
      </a:dk1>
      <a:lt1>
        <a:srgbClr val="FFFFFF"/>
      </a:lt1>
      <a:dk2>
        <a:srgbClr val="0D0D0D"/>
      </a:dk2>
      <a:lt2>
        <a:srgbClr val="F2F2F2"/>
      </a:lt2>
      <a:accent1>
        <a:srgbClr val="9CA65D"/>
      </a:accent1>
      <a:accent2>
        <a:srgbClr val="F2AE31"/>
      </a:accent2>
      <a:accent3>
        <a:srgbClr val="44A8F2"/>
      </a:accent3>
      <a:accent4>
        <a:srgbClr val="106141"/>
      </a:accent4>
      <a:accent5>
        <a:srgbClr val="6C733D"/>
      </a:accent5>
      <a:accent6>
        <a:srgbClr val="9CA65D"/>
      </a:accent6>
      <a:hlink>
        <a:srgbClr val="A65A4A"/>
      </a:hlink>
      <a:folHlink>
        <a:srgbClr val="8C8D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te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E8ADB7D81E548242AADAF4F738AFBBB6" ma:contentTypeVersion="18" ma:contentTypeDescription="Luo uusi asiakirja." ma:contentTypeScope="" ma:versionID="5564902e2418ed2d310d67064791fa18">
  <xsd:schema xmlns:xsd="http://www.w3.org/2001/XMLSchema" xmlns:xs="http://www.w3.org/2001/XMLSchema" xmlns:p="http://schemas.microsoft.com/office/2006/metadata/properties" xmlns:ns2="fc5e7852-1d48-46b2-bc1d-4cc9199c0b03" xmlns:ns3="c1f06602-16da-48b0-838f-ec77d40fd7d9" targetNamespace="http://schemas.microsoft.com/office/2006/metadata/properties" ma:root="true" ma:fieldsID="86e63fbd4f933ea8be9469be68714acf" ns2:_="" ns3:_="">
    <xsd:import namespace="fc5e7852-1d48-46b2-bc1d-4cc9199c0b03"/>
    <xsd:import namespace="c1f06602-16da-48b0-838f-ec77d40fd7d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Locatio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5e7852-1d48-46b2-bc1d-4cc9199c0b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Kuvien tunnisteet" ma:readOnly="false" ma:fieldId="{5cf76f15-5ced-4ddc-b409-7134ff3c332f}" ma:taxonomyMulti="true" ma:sspId="8a690100-20d8-4d2f-b8c5-de4322e574f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1f06602-16da-48b0-838f-ec77d40fd7d9"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a9c604b2-f74f-4e1f-be0e-cfec624efd8d}" ma:internalName="TaxCatchAll" ma:showField="CatchAllData" ma:web="c1f06602-16da-48b0-838f-ec77d40fd7d9">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c5e7852-1d48-46b2-bc1d-4cc9199c0b03">
      <Terms xmlns="http://schemas.microsoft.com/office/infopath/2007/PartnerControls"/>
    </lcf76f155ced4ddcb4097134ff3c332f>
    <TaxCatchAll xmlns="c1f06602-16da-48b0-838f-ec77d40fd7d9" xsi:nil="true"/>
  </documentManagement>
</p:properties>
</file>

<file path=customXml/itemProps1.xml><?xml version="1.0" encoding="utf-8"?>
<ds:datastoreItem xmlns:ds="http://schemas.openxmlformats.org/officeDocument/2006/customXml" ds:itemID="{A0EA28FA-6739-408C-A9C7-D056378FD695}"/>
</file>

<file path=customXml/itemProps2.xml><?xml version="1.0" encoding="utf-8"?>
<ds:datastoreItem xmlns:ds="http://schemas.openxmlformats.org/officeDocument/2006/customXml" ds:itemID="{F5F6B7FE-7C3D-45A7-9A03-8A480C1747C3}"/>
</file>

<file path=customXml/itemProps3.xml><?xml version="1.0" encoding="utf-8"?>
<ds:datastoreItem xmlns:ds="http://schemas.openxmlformats.org/officeDocument/2006/customXml" ds:itemID="{9FCDEA78-5BAD-4207-BF63-29EA68ED7655}"/>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atte Kalke</dc:creator>
  <dcterms:created xsi:type="dcterms:W3CDTF">2021-05-03T10:20:21Z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0x010100E8ADB7D81E548242AADAF4F738AFBBB6</vt:lpwstr>
  </property>
</Properties>
</file>