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My7wyI5a0sWr0p5VFax0Ftve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21" Type="http://schemas.openxmlformats.org/officeDocument/2006/relationships/slide" Target="slides/slide17.xml"/><Relationship Id="rId3" Type="http://schemas.openxmlformats.org/officeDocument/2006/relationships/slideMaster" Target="slideMasters/slideMaster1.xml"/><Relationship Id="rId25"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slide" Target="slides/slide19.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9" name="Google Shape;1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22"/>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22"/>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22"/>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75" name="Shape 75"/>
        <p:cNvGrpSpPr/>
        <p:nvPr/>
      </p:nvGrpSpPr>
      <p:grpSpPr>
        <a:xfrm>
          <a:off x="0" y="0"/>
          <a:ext cx="0" cy="0"/>
          <a:chOff x="0" y="0"/>
          <a:chExt cx="0" cy="0"/>
        </a:xfrm>
      </p:grpSpPr>
      <p:sp>
        <p:nvSpPr>
          <p:cNvPr id="76" name="Google Shape;76;p31"/>
          <p:cNvSpPr/>
          <p:nvPr>
            <p:ph idx="2" type="pic"/>
          </p:nvPr>
        </p:nvSpPr>
        <p:spPr>
          <a:xfrm>
            <a:off x="838199" y="992187"/>
            <a:ext cx="10595777" cy="4873625"/>
          </a:xfrm>
          <a:prstGeom prst="rect">
            <a:avLst/>
          </a:prstGeom>
          <a:noFill/>
          <a:ln>
            <a:noFill/>
          </a:ln>
        </p:spPr>
      </p:sp>
      <p:sp>
        <p:nvSpPr>
          <p:cNvPr id="77" name="Google Shape;77;p3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8" name="Google Shape;78;p3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79" name="Shape 79"/>
        <p:cNvGrpSpPr/>
        <p:nvPr/>
      </p:nvGrpSpPr>
      <p:grpSpPr>
        <a:xfrm>
          <a:off x="0" y="0"/>
          <a:ext cx="0" cy="0"/>
          <a:chOff x="0" y="0"/>
          <a:chExt cx="0" cy="0"/>
        </a:xfrm>
      </p:grpSpPr>
      <p:pic>
        <p:nvPicPr>
          <p:cNvPr id="80" name="Google Shape;80;p32"/>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81" name="Google Shape;81;p32"/>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2"/>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4" name="Google Shape;84;p3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85" name="Shape 85"/>
        <p:cNvGrpSpPr/>
        <p:nvPr/>
      </p:nvGrpSpPr>
      <p:grpSpPr>
        <a:xfrm>
          <a:off x="0" y="0"/>
          <a:ext cx="0" cy="0"/>
          <a:chOff x="0" y="0"/>
          <a:chExt cx="0" cy="0"/>
        </a:xfrm>
      </p:grpSpPr>
      <p:pic>
        <p:nvPicPr>
          <p:cNvPr id="86" name="Google Shape;86;p33"/>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87" name="Google Shape;87;p33"/>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3"/>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89" name="Shape 89"/>
        <p:cNvGrpSpPr/>
        <p:nvPr/>
      </p:nvGrpSpPr>
      <p:grpSpPr>
        <a:xfrm>
          <a:off x="0" y="0"/>
          <a:ext cx="0" cy="0"/>
          <a:chOff x="0" y="0"/>
          <a:chExt cx="0" cy="0"/>
        </a:xfrm>
      </p:grpSpPr>
      <p:pic>
        <p:nvPicPr>
          <p:cNvPr id="90" name="Google Shape;90;p34"/>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91" name="Google Shape;91;p34"/>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92" name="Shape 92"/>
        <p:cNvGrpSpPr/>
        <p:nvPr/>
      </p:nvGrpSpPr>
      <p:grpSpPr>
        <a:xfrm>
          <a:off x="0" y="0"/>
          <a:ext cx="0" cy="0"/>
          <a:chOff x="0" y="0"/>
          <a:chExt cx="0" cy="0"/>
        </a:xfrm>
      </p:grpSpPr>
      <p:pic>
        <p:nvPicPr>
          <p:cNvPr id="93" name="Google Shape;93;p35"/>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94" name="Google Shape;94;p35"/>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5"/>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Valitse ylävalikosta ”Lisää” -&gt; ”Ylä- ja alatunniste”</a:t>
            </a:r>
            <a:endParaRPr/>
          </a:p>
        </p:txBody>
      </p:sp>
      <p:sp>
        <p:nvSpPr>
          <p:cNvPr id="96" name="Google Shape;96;p35"/>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avautuvasta valikosta alatunniste-kohtaa.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Kirjoita kenttään esityksen otsikko</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97" name="Shape 97"/>
        <p:cNvGrpSpPr/>
        <p:nvPr/>
      </p:nvGrpSpPr>
      <p:grpSpPr>
        <a:xfrm>
          <a:off x="0" y="0"/>
          <a:ext cx="0" cy="0"/>
          <a:chOff x="0" y="0"/>
          <a:chExt cx="0" cy="0"/>
        </a:xfrm>
      </p:grpSpPr>
      <p:pic>
        <p:nvPicPr>
          <p:cNvPr id="98" name="Google Shape;98;p36"/>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99" name="Google Shape;99;p36"/>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6"/>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haluaamasi diaa hiiren oikealla näppäimellä</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valikosto ”Asettelu”</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tsikko ja sisältö" type="obj">
  <p:cSld name="OBJECT">
    <p:spTree>
      <p:nvGrpSpPr>
        <p:cNvPr id="101" name="Shape 101"/>
        <p:cNvGrpSpPr/>
        <p:nvPr/>
      </p:nvGrpSpPr>
      <p:grpSpPr>
        <a:xfrm>
          <a:off x="0" y="0"/>
          <a:ext cx="0" cy="0"/>
          <a:chOff x="0" y="0"/>
          <a:chExt cx="0" cy="0"/>
        </a:xfrm>
      </p:grpSpPr>
      <p:sp>
        <p:nvSpPr>
          <p:cNvPr id="102" name="Google Shape;10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3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7_Mukautettu asettelu">
    <p:spTree>
      <p:nvGrpSpPr>
        <p:cNvPr id="21" name="Shape 21"/>
        <p:cNvGrpSpPr/>
        <p:nvPr/>
      </p:nvGrpSpPr>
      <p:grpSpPr>
        <a:xfrm>
          <a:off x="0" y="0"/>
          <a:ext cx="0" cy="0"/>
          <a:chOff x="0" y="0"/>
          <a:chExt cx="0" cy="0"/>
        </a:xfrm>
      </p:grpSpPr>
      <p:pic>
        <p:nvPicPr>
          <p:cNvPr id="22" name="Google Shape;22;p23"/>
          <p:cNvPicPr preferRelativeResize="0"/>
          <p:nvPr/>
        </p:nvPicPr>
        <p:blipFill rotWithShape="1">
          <a:blip r:embed="rId2">
            <a:alphaModFix/>
          </a:blip>
          <a:srcRect b="0" l="0" r="0" t="0"/>
          <a:stretch/>
        </p:blipFill>
        <p:spPr>
          <a:xfrm>
            <a:off x="1" y="-672"/>
            <a:ext cx="12190801" cy="6858669"/>
          </a:xfrm>
          <a:prstGeom prst="rect">
            <a:avLst/>
          </a:prstGeom>
          <a:noFill/>
          <a:ln>
            <a:noFill/>
          </a:ln>
        </p:spPr>
      </p:pic>
      <p:sp>
        <p:nvSpPr>
          <p:cNvPr id="23" name="Google Shape;23;p23"/>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3"/>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3"/>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23"/>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23"/>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23"/>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1pPr>
            <a:lvl2pPr indent="0" lvl="1"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2pPr>
            <a:lvl3pPr indent="0" lvl="2"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3pPr>
            <a:lvl4pPr indent="0" lvl="3"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4pPr>
            <a:lvl5pPr indent="0" lvl="4"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5pPr>
            <a:lvl6pPr indent="0" lvl="5"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6pPr>
            <a:lvl7pPr indent="0" lvl="6"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7pPr>
            <a:lvl8pPr indent="0" lvl="7"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8pPr>
            <a:lvl9pPr indent="0" lvl="8"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23"/>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sz="12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pic>
        <p:nvPicPr>
          <p:cNvPr id="31" name="Google Shape;31;p23"/>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32" name="Shape 32"/>
        <p:cNvGrpSpPr/>
        <p:nvPr/>
      </p:nvGrpSpPr>
      <p:grpSpPr>
        <a:xfrm>
          <a:off x="0" y="0"/>
          <a:ext cx="0" cy="0"/>
          <a:chOff x="0" y="0"/>
          <a:chExt cx="0" cy="0"/>
        </a:xfrm>
      </p:grpSpPr>
      <p:sp>
        <p:nvSpPr>
          <p:cNvPr id="33" name="Google Shape;3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6" name="Google Shape;36;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37" name="Shape 37"/>
        <p:cNvGrpSpPr/>
        <p:nvPr/>
      </p:nvGrpSpPr>
      <p:grpSpPr>
        <a:xfrm>
          <a:off x="0" y="0"/>
          <a:ext cx="0" cy="0"/>
          <a:chOff x="0" y="0"/>
          <a:chExt cx="0" cy="0"/>
        </a:xfrm>
      </p:grpSpPr>
      <p:pic>
        <p:nvPicPr>
          <p:cNvPr id="38" name="Google Shape;38;p25"/>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39" name="Google Shape;39;p25"/>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25"/>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41" name="Shape 41"/>
        <p:cNvGrpSpPr/>
        <p:nvPr/>
      </p:nvGrpSpPr>
      <p:grpSpPr>
        <a:xfrm>
          <a:off x="0" y="0"/>
          <a:ext cx="0" cy="0"/>
          <a:chOff x="0" y="0"/>
          <a:chExt cx="0" cy="0"/>
        </a:xfrm>
      </p:grpSpPr>
      <p:pic>
        <p:nvPicPr>
          <p:cNvPr id="42" name="Google Shape;42;p26"/>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43" name="Google Shape;43;p26"/>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6"/>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47" name="Google Shape;47;p26"/>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48" name="Google Shape;48;p26"/>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49" name="Google Shape;49;p2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0" name="Google Shape;50;p2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1" name="Google Shape;51;p26"/>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52" name="Shape 52"/>
        <p:cNvGrpSpPr/>
        <p:nvPr/>
      </p:nvGrpSpPr>
      <p:grpSpPr>
        <a:xfrm>
          <a:off x="0" y="0"/>
          <a:ext cx="0" cy="0"/>
          <a:chOff x="0" y="0"/>
          <a:chExt cx="0" cy="0"/>
        </a:xfrm>
      </p:grpSpPr>
      <p:sp>
        <p:nvSpPr>
          <p:cNvPr id="53" name="Google Shape;5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7" name="Google Shape;57;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58" name="Shape 58"/>
        <p:cNvGrpSpPr/>
        <p:nvPr/>
      </p:nvGrpSpPr>
      <p:grpSpPr>
        <a:xfrm>
          <a:off x="0" y="0"/>
          <a:ext cx="0" cy="0"/>
          <a:chOff x="0" y="0"/>
          <a:chExt cx="0" cy="0"/>
        </a:xfrm>
      </p:grpSpPr>
      <p:sp>
        <p:nvSpPr>
          <p:cNvPr id="59" name="Google Shape;59;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5" name="Google Shape;65;p2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66" name="Shape 66"/>
        <p:cNvGrpSpPr/>
        <p:nvPr/>
      </p:nvGrpSpPr>
      <p:grpSpPr>
        <a:xfrm>
          <a:off x="0" y="0"/>
          <a:ext cx="0" cy="0"/>
          <a:chOff x="0" y="0"/>
          <a:chExt cx="0" cy="0"/>
        </a:xfrm>
      </p:grpSpPr>
      <p:sp>
        <p:nvSpPr>
          <p:cNvPr id="67" name="Google Shape;67;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9"/>
          <p:cNvSpPr/>
          <p:nvPr>
            <p:ph idx="2" type="pic"/>
          </p:nvPr>
        </p:nvSpPr>
        <p:spPr>
          <a:xfrm>
            <a:off x="5183188" y="987425"/>
            <a:ext cx="6172200" cy="4873625"/>
          </a:xfrm>
          <a:prstGeom prst="rect">
            <a:avLst/>
          </a:prstGeom>
          <a:noFill/>
          <a:ln>
            <a:noFill/>
          </a:ln>
        </p:spPr>
      </p:sp>
      <p:sp>
        <p:nvSpPr>
          <p:cNvPr id="69" name="Google Shape;69;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1" name="Google Shape;71;p2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72" name="Shape 72"/>
        <p:cNvGrpSpPr/>
        <p:nvPr/>
      </p:nvGrpSpPr>
      <p:grpSpPr>
        <a:xfrm>
          <a:off x="0" y="0"/>
          <a:ext cx="0" cy="0"/>
          <a:chOff x="0" y="0"/>
          <a:chExt cx="0" cy="0"/>
        </a:xfrm>
      </p:grpSpPr>
      <p:sp>
        <p:nvSpPr>
          <p:cNvPr id="73" name="Google Shape;73;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4" name="Google Shape;74;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9.jp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1"/>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alibri"/>
                <a:ea typeface="Calibri"/>
                <a:cs typeface="Calibri"/>
                <a:sym typeface="Calibri"/>
              </a:defRPr>
            </a:lvl1pPr>
            <a:lvl2pPr indent="0" lvl="1" marL="0" marR="0" rtl="0" algn="ctr">
              <a:spcBef>
                <a:spcPts val="0"/>
              </a:spcBef>
              <a:buNone/>
              <a:defRPr b="0" i="0" sz="1400" u="none" cap="none" strike="noStrike">
                <a:solidFill>
                  <a:schemeClr val="lt1"/>
                </a:solidFill>
                <a:latin typeface="Calibri"/>
                <a:ea typeface="Calibri"/>
                <a:cs typeface="Calibri"/>
                <a:sym typeface="Calibri"/>
              </a:defRPr>
            </a:lvl2pPr>
            <a:lvl3pPr indent="0" lvl="2" marL="0" marR="0" rtl="0" algn="ctr">
              <a:spcBef>
                <a:spcPts val="0"/>
              </a:spcBef>
              <a:buNone/>
              <a:defRPr b="0" i="0" sz="1400" u="none" cap="none" strike="noStrike">
                <a:solidFill>
                  <a:schemeClr val="lt1"/>
                </a:solidFill>
                <a:latin typeface="Calibri"/>
                <a:ea typeface="Calibri"/>
                <a:cs typeface="Calibri"/>
                <a:sym typeface="Calibri"/>
              </a:defRPr>
            </a:lvl3pPr>
            <a:lvl4pPr indent="0" lvl="3" marL="0" marR="0" rtl="0" algn="ctr">
              <a:spcBef>
                <a:spcPts val="0"/>
              </a:spcBef>
              <a:buNone/>
              <a:defRPr b="0" i="0" sz="1400" u="none" cap="none" strike="noStrike">
                <a:solidFill>
                  <a:schemeClr val="lt1"/>
                </a:solidFill>
                <a:latin typeface="Calibri"/>
                <a:ea typeface="Calibri"/>
                <a:cs typeface="Calibri"/>
                <a:sym typeface="Calibri"/>
              </a:defRPr>
            </a:lvl4pPr>
            <a:lvl5pPr indent="0" lvl="4" marL="0" marR="0" rtl="0" algn="ctr">
              <a:spcBef>
                <a:spcPts val="0"/>
              </a:spcBef>
              <a:buNone/>
              <a:defRPr b="0" i="0" sz="1400" u="none" cap="none" strike="noStrike">
                <a:solidFill>
                  <a:schemeClr val="lt1"/>
                </a:solidFill>
                <a:latin typeface="Calibri"/>
                <a:ea typeface="Calibri"/>
                <a:cs typeface="Calibri"/>
                <a:sym typeface="Calibri"/>
              </a:defRPr>
            </a:lvl5pPr>
            <a:lvl6pPr indent="0" lvl="5" marL="0" marR="0" rtl="0" algn="ctr">
              <a:spcBef>
                <a:spcPts val="0"/>
              </a:spcBef>
              <a:buNone/>
              <a:defRPr b="0" i="0" sz="1400" u="none" cap="none" strike="noStrike">
                <a:solidFill>
                  <a:schemeClr val="lt1"/>
                </a:solidFill>
                <a:latin typeface="Calibri"/>
                <a:ea typeface="Calibri"/>
                <a:cs typeface="Calibri"/>
                <a:sym typeface="Calibri"/>
              </a:defRPr>
            </a:lvl6pPr>
            <a:lvl7pPr indent="0" lvl="6" marL="0" marR="0" rtl="0" algn="ctr">
              <a:spcBef>
                <a:spcPts val="0"/>
              </a:spcBef>
              <a:buNone/>
              <a:defRPr b="0" i="0" sz="1400" u="none" cap="none" strike="noStrike">
                <a:solidFill>
                  <a:schemeClr val="lt1"/>
                </a:solidFill>
                <a:latin typeface="Calibri"/>
                <a:ea typeface="Calibri"/>
                <a:cs typeface="Calibri"/>
                <a:sym typeface="Calibri"/>
              </a:defRPr>
            </a:lvl7pPr>
            <a:lvl8pPr indent="0" lvl="7" marL="0" marR="0" rtl="0" algn="ctr">
              <a:spcBef>
                <a:spcPts val="0"/>
              </a:spcBef>
              <a:buNone/>
              <a:defRPr b="0" i="0" sz="1400" u="none" cap="none" strike="noStrike">
                <a:solidFill>
                  <a:schemeClr val="lt1"/>
                </a:solidFill>
                <a:latin typeface="Calibri"/>
                <a:ea typeface="Calibri"/>
                <a:cs typeface="Calibri"/>
                <a:sym typeface="Calibri"/>
              </a:defRPr>
            </a:lvl8pPr>
            <a:lvl9pPr indent="0" lvl="8" marL="0" marR="0" rt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21"/>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15.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Kuva, joka sisältää kohteen teksti, puutavara&#10;&#10;Kuvaus luotu automaattisesti" id="111" name="Google Shape;111;p1"/>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112" name="Google Shape;112;p1"/>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Industrial wood construction</a:t>
            </a:r>
            <a:endParaRPr/>
          </a:p>
        </p:txBody>
      </p:sp>
      <p:sp>
        <p:nvSpPr>
          <p:cNvPr id="113" name="Google Shape;113;p1"/>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en-GB"/>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en-GB"/>
              <a:t>2022</a:t>
            </a:r>
            <a:endParaRPr/>
          </a:p>
        </p:txBody>
      </p:sp>
      <p:pic>
        <p:nvPicPr>
          <p:cNvPr id="114" name="Google Shape;114;p1"/>
          <p:cNvPicPr preferRelativeResize="0"/>
          <p:nvPr/>
        </p:nvPicPr>
        <p:blipFill>
          <a:blip r:embed="rId4">
            <a:alphaModFix/>
          </a:blip>
          <a:stretch>
            <a:fillRect/>
          </a:stretch>
        </p:blipFill>
        <p:spPr>
          <a:xfrm>
            <a:off x="2525125" y="6292025"/>
            <a:ext cx="2870951" cy="487950"/>
          </a:xfrm>
          <a:prstGeom prst="rect">
            <a:avLst/>
          </a:prstGeom>
          <a:noFill/>
          <a:ln>
            <a:noFill/>
          </a:ln>
        </p:spPr>
      </p:pic>
      <p:pic>
        <p:nvPicPr>
          <p:cNvPr id="115" name="Google Shape;115;p1"/>
          <p:cNvPicPr preferRelativeResize="0"/>
          <p:nvPr/>
        </p:nvPicPr>
        <p:blipFill>
          <a:blip r:embed="rId5">
            <a:alphaModFix/>
          </a:blip>
          <a:stretch>
            <a:fillRect/>
          </a:stretch>
        </p:blipFill>
        <p:spPr>
          <a:xfrm>
            <a:off x="325300" y="6213974"/>
            <a:ext cx="2199815" cy="64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Indicators for determining added value</a:t>
            </a:r>
            <a:endParaRPr/>
          </a:p>
        </p:txBody>
      </p:sp>
      <p:sp>
        <p:nvSpPr>
          <p:cNvPr id="187" name="Google Shape;18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Environmental performance can be measured with third-party certifications or other widely used indicators</a:t>
            </a:r>
            <a:endParaRPr/>
          </a:p>
          <a:p>
            <a:pPr indent="-228600" lvl="1" marL="685800" rtl="0" algn="l">
              <a:lnSpc>
                <a:spcPct val="90000"/>
              </a:lnSpc>
              <a:spcBef>
                <a:spcPts val="500"/>
              </a:spcBef>
              <a:spcAft>
                <a:spcPts val="0"/>
              </a:spcAft>
              <a:buClr>
                <a:schemeClr val="dk1"/>
              </a:buClr>
              <a:buSzPts val="2400"/>
              <a:buChar char="•"/>
            </a:pPr>
            <a:r>
              <a:rPr lang="en-GB"/>
              <a:t>Examples: energy efficiency class, RTS score, Leed certification</a:t>
            </a:r>
            <a:endParaRPr/>
          </a:p>
          <a:p>
            <a:pPr indent="-228600" lvl="0" marL="228600" rtl="0" algn="l">
              <a:lnSpc>
                <a:spcPct val="90000"/>
              </a:lnSpc>
              <a:spcBef>
                <a:spcPts val="1000"/>
              </a:spcBef>
              <a:spcAft>
                <a:spcPts val="0"/>
              </a:spcAft>
              <a:buClr>
                <a:schemeClr val="dk1"/>
              </a:buClr>
              <a:buSzPts val="2800"/>
              <a:buChar char="•"/>
            </a:pPr>
            <a:r>
              <a:rPr lang="en-GB"/>
              <a:t>External audits and certifications can be used to demonstrate the quality of the operations and production</a:t>
            </a:r>
            <a:endParaRPr/>
          </a:p>
          <a:p>
            <a:pPr indent="-228600" lvl="1" marL="685800" rtl="0" algn="l">
              <a:lnSpc>
                <a:spcPct val="90000"/>
              </a:lnSpc>
              <a:spcBef>
                <a:spcPts val="500"/>
              </a:spcBef>
              <a:spcAft>
                <a:spcPts val="0"/>
              </a:spcAft>
              <a:buClr>
                <a:schemeClr val="dk1"/>
              </a:buClr>
              <a:buSzPts val="2400"/>
              <a:buChar char="•"/>
            </a:pPr>
            <a:r>
              <a:rPr lang="en-GB"/>
              <a:t>Examples: ISO-9001 or national verification certificate</a:t>
            </a:r>
            <a:endParaRPr/>
          </a:p>
          <a:p>
            <a:pPr indent="-228600" lvl="0" marL="228600" rtl="0" algn="l">
              <a:lnSpc>
                <a:spcPct val="90000"/>
              </a:lnSpc>
              <a:spcBef>
                <a:spcPts val="1000"/>
              </a:spcBef>
              <a:spcAft>
                <a:spcPts val="0"/>
              </a:spcAft>
              <a:buClr>
                <a:schemeClr val="dk1"/>
              </a:buClr>
              <a:buSzPts val="2800"/>
              <a:buChar char="•"/>
            </a:pPr>
            <a:r>
              <a:rPr lang="en-GB"/>
              <a:t>Target values can be demonstrated through calculations, or numerical targets can be set for the project</a:t>
            </a:r>
            <a:endParaRPr/>
          </a:p>
          <a:p>
            <a:pPr indent="-228600" lvl="1" marL="685800" rtl="0" algn="l">
              <a:lnSpc>
                <a:spcPct val="90000"/>
              </a:lnSpc>
              <a:spcBef>
                <a:spcPts val="500"/>
              </a:spcBef>
              <a:spcAft>
                <a:spcPts val="0"/>
              </a:spcAft>
              <a:buClr>
                <a:schemeClr val="dk1"/>
              </a:buClr>
              <a:buSzPts val="2400"/>
              <a:buChar char="•"/>
            </a:pPr>
            <a:r>
              <a:rPr lang="en-GB"/>
              <a:t>Examples: limitations for the carbon footprint or carbon handprint</a:t>
            </a:r>
            <a:endParaRPr/>
          </a:p>
          <a:p>
            <a:pPr indent="-228600" lvl="1" marL="685800" rtl="0" algn="l">
              <a:lnSpc>
                <a:spcPct val="90000"/>
              </a:lnSpc>
              <a:spcBef>
                <a:spcPts val="500"/>
              </a:spcBef>
              <a:spcAft>
                <a:spcPts val="0"/>
              </a:spcAft>
              <a:buClr>
                <a:schemeClr val="dk1"/>
              </a:buClr>
              <a:buSzPts val="2400"/>
              <a:buChar char="•"/>
            </a:pPr>
            <a:r>
              <a:rPr lang="en-GB"/>
              <a:t>Acoustic performance of a structure exceeding regulatory requirements</a:t>
            </a:r>
            <a:endParaRPr/>
          </a:p>
          <a:p>
            <a:pPr indent="-228600" lvl="1" marL="685800" rtl="0" algn="l">
              <a:lnSpc>
                <a:spcPct val="90000"/>
              </a:lnSpc>
              <a:spcBef>
                <a:spcPts val="500"/>
              </a:spcBef>
              <a:spcAft>
                <a:spcPts val="0"/>
              </a:spcAft>
              <a:buClr>
                <a:schemeClr val="dk1"/>
              </a:buClr>
              <a:buSzPts val="2400"/>
              <a:buChar char="•"/>
            </a:pPr>
            <a:r>
              <a:rPr lang="en-GB"/>
              <a:t>The project must be completed by a certain date (target).</a:t>
            </a:r>
            <a:endParaRPr/>
          </a:p>
        </p:txBody>
      </p:sp>
      <p:sp>
        <p:nvSpPr>
          <p:cNvPr id="188" name="Google Shape;188;p10"/>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89" name="Google Shape;189;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90" name="Google Shape;190;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Qualitative values</a:t>
            </a:r>
            <a:endParaRPr/>
          </a:p>
        </p:txBody>
      </p:sp>
      <p:sp>
        <p:nvSpPr>
          <p:cNvPr id="196" name="Google Shape;19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Not all values are measurable, but they can still be used to justify the selection of solutions or implementation methods</a:t>
            </a:r>
            <a:endParaRPr/>
          </a:p>
          <a:p>
            <a:pPr indent="-228600" lvl="0" marL="228600" rtl="0" algn="l">
              <a:lnSpc>
                <a:spcPct val="90000"/>
              </a:lnSpc>
              <a:spcBef>
                <a:spcPts val="1000"/>
              </a:spcBef>
              <a:spcAft>
                <a:spcPts val="0"/>
              </a:spcAft>
              <a:buClr>
                <a:schemeClr val="dk1"/>
              </a:buClr>
              <a:buSzPts val="2800"/>
              <a:buChar char="•"/>
            </a:pPr>
            <a:r>
              <a:rPr lang="en-GB"/>
              <a:t>Benefits of wood construction that are difficult to measure</a:t>
            </a:r>
            <a:endParaRPr/>
          </a:p>
          <a:p>
            <a:pPr indent="-228600" lvl="1" marL="685800" rtl="0" algn="l">
              <a:lnSpc>
                <a:spcPct val="90000"/>
              </a:lnSpc>
              <a:spcBef>
                <a:spcPts val="500"/>
              </a:spcBef>
              <a:spcAft>
                <a:spcPts val="0"/>
              </a:spcAft>
              <a:buClr>
                <a:schemeClr val="dk1"/>
              </a:buClr>
              <a:buSzPts val="2400"/>
              <a:buChar char="•"/>
            </a:pPr>
            <a:r>
              <a:rPr lang="en-GB"/>
              <a:t>Experience of softer acoustics</a:t>
            </a:r>
            <a:endParaRPr/>
          </a:p>
          <a:p>
            <a:pPr indent="-228600" lvl="1" marL="685800" rtl="0" algn="l">
              <a:lnSpc>
                <a:spcPct val="90000"/>
              </a:lnSpc>
              <a:spcBef>
                <a:spcPts val="500"/>
              </a:spcBef>
              <a:spcAft>
                <a:spcPts val="0"/>
              </a:spcAft>
              <a:buClr>
                <a:schemeClr val="dk1"/>
              </a:buClr>
              <a:buSzPts val="2400"/>
              <a:buChar char="•"/>
            </a:pPr>
            <a:r>
              <a:rPr lang="en-GB"/>
              <a:t>Experience of better indoor air</a:t>
            </a:r>
            <a:endParaRPr/>
          </a:p>
          <a:p>
            <a:pPr indent="-228600" lvl="1" marL="685800" rtl="0" algn="l">
              <a:lnSpc>
                <a:spcPct val="90000"/>
              </a:lnSpc>
              <a:spcBef>
                <a:spcPts val="500"/>
              </a:spcBef>
              <a:spcAft>
                <a:spcPts val="0"/>
              </a:spcAft>
              <a:buClr>
                <a:schemeClr val="dk1"/>
              </a:buClr>
              <a:buSzPts val="2400"/>
              <a:buChar char="•"/>
            </a:pPr>
            <a:r>
              <a:rPr lang="en-GB"/>
              <a:t>Architectural options, e.g. uncovered surfaces</a:t>
            </a:r>
            <a:endParaRPr/>
          </a:p>
          <a:p>
            <a:pPr indent="-228600" lvl="1" marL="685800" rtl="0" algn="l">
              <a:lnSpc>
                <a:spcPct val="90000"/>
              </a:lnSpc>
              <a:spcBef>
                <a:spcPts val="500"/>
              </a:spcBef>
              <a:spcAft>
                <a:spcPts val="0"/>
              </a:spcAft>
              <a:buClr>
                <a:schemeClr val="dk1"/>
              </a:buClr>
              <a:buSzPts val="2400"/>
              <a:buChar char="•"/>
            </a:pPr>
            <a:r>
              <a:rPr lang="en-GB"/>
              <a:t>Promoting the development of the productivity and quality of construction by ordering projects</a:t>
            </a:r>
            <a:endParaRPr/>
          </a:p>
          <a:p>
            <a:pPr indent="-228600" lvl="1" marL="685800" rtl="0" algn="l">
              <a:lnSpc>
                <a:spcPct val="90000"/>
              </a:lnSpc>
              <a:spcBef>
                <a:spcPts val="500"/>
              </a:spcBef>
              <a:spcAft>
                <a:spcPts val="0"/>
              </a:spcAft>
              <a:buClr>
                <a:schemeClr val="dk1"/>
              </a:buClr>
              <a:buSzPts val="2400"/>
              <a:buChar char="•"/>
            </a:pPr>
            <a:r>
              <a:rPr lang="en-GB"/>
              <a:t>Job creation in the value chain also outside growth centres</a:t>
            </a:r>
            <a:endParaRPr/>
          </a:p>
          <a:p>
            <a:pPr indent="-228600" lvl="1" marL="685800" rtl="0" algn="l">
              <a:lnSpc>
                <a:spcPct val="90000"/>
              </a:lnSpc>
              <a:spcBef>
                <a:spcPts val="500"/>
              </a:spcBef>
              <a:spcAft>
                <a:spcPts val="0"/>
              </a:spcAft>
              <a:buClr>
                <a:schemeClr val="dk1"/>
              </a:buClr>
              <a:buSzPts val="2400"/>
              <a:buChar char="•"/>
            </a:pPr>
            <a:r>
              <a:rPr lang="en-GB"/>
              <a:t>Smaller disturbance to the neighbourhood during construction</a:t>
            </a:r>
            <a:endParaRPr/>
          </a:p>
        </p:txBody>
      </p:sp>
      <p:sp>
        <p:nvSpPr>
          <p:cNvPr id="197" name="Google Shape;197;p11"/>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98" name="Google Shape;198;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99" name="Google Shape;199;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Development management</a:t>
            </a:r>
            <a:endParaRPr/>
          </a:p>
        </p:txBody>
      </p:sp>
      <p:sp>
        <p:nvSpPr>
          <p:cNvPr id="205" name="Google Shape;205;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Development activities must be managed in the same way as all other activities</a:t>
            </a:r>
            <a:endParaRPr/>
          </a:p>
          <a:p>
            <a:pPr indent="-228600" lvl="0" marL="228600" rtl="0" algn="l">
              <a:lnSpc>
                <a:spcPct val="90000"/>
              </a:lnSpc>
              <a:spcBef>
                <a:spcPts val="1000"/>
              </a:spcBef>
              <a:spcAft>
                <a:spcPts val="0"/>
              </a:spcAft>
              <a:buClr>
                <a:schemeClr val="dk1"/>
              </a:buClr>
              <a:buSzPct val="100000"/>
              <a:buChar char="•"/>
            </a:pPr>
            <a:r>
              <a:rPr lang="en-GB"/>
              <a:t>There have traditionally been two approaches to development management</a:t>
            </a:r>
            <a:endParaRPr/>
          </a:p>
          <a:p>
            <a:pPr indent="-228600" lvl="1" marL="685800" rtl="0" algn="l">
              <a:lnSpc>
                <a:spcPct val="90000"/>
              </a:lnSpc>
              <a:spcBef>
                <a:spcPts val="500"/>
              </a:spcBef>
              <a:spcAft>
                <a:spcPts val="0"/>
              </a:spcAft>
              <a:buClr>
                <a:schemeClr val="dk1"/>
              </a:buClr>
              <a:buSzPct val="100000"/>
              <a:buChar char="•"/>
            </a:pPr>
            <a:r>
              <a:rPr lang="en-GB"/>
              <a:t>Having a separate development unit and development functions</a:t>
            </a:r>
            <a:endParaRPr/>
          </a:p>
          <a:p>
            <a:pPr indent="-228600" lvl="2" marL="1143000" rtl="0" algn="l">
              <a:lnSpc>
                <a:spcPct val="90000"/>
              </a:lnSpc>
              <a:spcBef>
                <a:spcPts val="500"/>
              </a:spcBef>
              <a:spcAft>
                <a:spcPts val="0"/>
              </a:spcAft>
              <a:buClr>
                <a:schemeClr val="dk1"/>
              </a:buClr>
              <a:buSzPct val="100000"/>
              <a:buChar char="•"/>
            </a:pPr>
            <a:r>
              <a:rPr lang="en-GB"/>
              <a:t>Advantages include clear resourcing and the opportunity to focus on development activities</a:t>
            </a:r>
            <a:endParaRPr/>
          </a:p>
          <a:p>
            <a:pPr indent="-228600" lvl="2" marL="1143000" rtl="0" algn="l">
              <a:lnSpc>
                <a:spcPct val="90000"/>
              </a:lnSpc>
              <a:spcBef>
                <a:spcPts val="500"/>
              </a:spcBef>
              <a:spcAft>
                <a:spcPts val="0"/>
              </a:spcAft>
              <a:buClr>
                <a:schemeClr val="dk1"/>
              </a:buClr>
              <a:buSzPct val="100000"/>
              <a:buChar char="•"/>
            </a:pPr>
            <a:r>
              <a:rPr lang="en-GB"/>
              <a:t>Challenges include putting solutions into practice</a:t>
            </a:r>
            <a:endParaRPr/>
          </a:p>
          <a:p>
            <a:pPr indent="-228600" lvl="1" marL="685800" rtl="0" algn="l">
              <a:lnSpc>
                <a:spcPct val="90000"/>
              </a:lnSpc>
              <a:spcBef>
                <a:spcPts val="500"/>
              </a:spcBef>
              <a:spcAft>
                <a:spcPts val="0"/>
              </a:spcAft>
              <a:buClr>
                <a:schemeClr val="dk1"/>
              </a:buClr>
              <a:buSzPct val="100000"/>
              <a:buChar char="•"/>
            </a:pPr>
            <a:r>
              <a:rPr lang="en-GB"/>
              <a:t>Using continuous improvement tools as part of the overall management system – no separate development unit</a:t>
            </a:r>
            <a:endParaRPr/>
          </a:p>
          <a:p>
            <a:pPr indent="-228600" lvl="2" marL="1143000" rtl="0" algn="l">
              <a:lnSpc>
                <a:spcPct val="90000"/>
              </a:lnSpc>
              <a:spcBef>
                <a:spcPts val="500"/>
              </a:spcBef>
              <a:spcAft>
                <a:spcPts val="0"/>
              </a:spcAft>
              <a:buClr>
                <a:schemeClr val="dk1"/>
              </a:buClr>
              <a:buSzPct val="100000"/>
              <a:buChar char="•"/>
            </a:pPr>
            <a:r>
              <a:rPr lang="en-GB"/>
              <a:t>Advantages include development based on genuine customer needs and real problems</a:t>
            </a:r>
            <a:endParaRPr/>
          </a:p>
          <a:p>
            <a:pPr indent="-228600" lvl="2" marL="1143000" rtl="0" algn="l">
              <a:lnSpc>
                <a:spcPct val="90000"/>
              </a:lnSpc>
              <a:spcBef>
                <a:spcPts val="500"/>
              </a:spcBef>
              <a:spcAft>
                <a:spcPts val="0"/>
              </a:spcAft>
              <a:buClr>
                <a:schemeClr val="dk1"/>
              </a:buClr>
              <a:buSzPct val="100000"/>
              <a:buChar char="•"/>
            </a:pPr>
            <a:r>
              <a:rPr lang="en-GB"/>
              <a:t>Results are applied immediately</a:t>
            </a:r>
            <a:endParaRPr/>
          </a:p>
          <a:p>
            <a:pPr indent="-228600" lvl="2" marL="1143000" rtl="0" algn="l">
              <a:lnSpc>
                <a:spcPct val="90000"/>
              </a:lnSpc>
              <a:spcBef>
                <a:spcPts val="500"/>
              </a:spcBef>
              <a:spcAft>
                <a:spcPts val="0"/>
              </a:spcAft>
              <a:buClr>
                <a:schemeClr val="dk1"/>
              </a:buClr>
              <a:buSzPct val="100000"/>
              <a:buChar char="•"/>
            </a:pPr>
            <a:r>
              <a:rPr lang="en-GB"/>
              <a:t>Challenges include the allocation of resources and the formation of an overall picture – what is development and what is normal project work? </a:t>
            </a:r>
            <a:endParaRPr/>
          </a:p>
          <a:p>
            <a:pPr indent="-111125" lvl="2" marL="1143000" rtl="0" algn="l">
              <a:lnSpc>
                <a:spcPct val="90000"/>
              </a:lnSpc>
              <a:spcBef>
                <a:spcPts val="500"/>
              </a:spcBef>
              <a:spcAft>
                <a:spcPts val="0"/>
              </a:spcAft>
              <a:buClr>
                <a:schemeClr val="dk1"/>
              </a:buClr>
              <a:buSzPct val="100000"/>
              <a:buNone/>
            </a:pPr>
            <a:r>
              <a:t/>
            </a:r>
            <a:endParaRPr/>
          </a:p>
          <a:p>
            <a:pPr indent="0" lvl="1" marL="457200" rtl="0" algn="l">
              <a:lnSpc>
                <a:spcPct val="90000"/>
              </a:lnSpc>
              <a:spcBef>
                <a:spcPts val="500"/>
              </a:spcBef>
              <a:spcAft>
                <a:spcPts val="0"/>
              </a:spcAft>
              <a:buClr>
                <a:schemeClr val="dk1"/>
              </a:buClr>
              <a:buSzPct val="100000"/>
              <a:buNone/>
            </a:pPr>
            <a:r>
              <a:t/>
            </a:r>
            <a:endParaRPr/>
          </a:p>
        </p:txBody>
      </p:sp>
      <p:sp>
        <p:nvSpPr>
          <p:cNvPr id="206" name="Google Shape;206;p12"/>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07" name="Google Shape;207;p1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08" name="Google Shape;208;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Product development and its management in wood construction</a:t>
            </a:r>
            <a:endParaRPr/>
          </a:p>
        </p:txBody>
      </p:sp>
      <p:sp>
        <p:nvSpPr>
          <p:cNvPr id="214" name="Google Shape;214;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In this presentation, development activities in wood construction are divided into three categories</a:t>
            </a:r>
            <a:endParaRPr/>
          </a:p>
          <a:p>
            <a:pPr indent="-228600" lvl="1" marL="685800" rtl="0" algn="l">
              <a:lnSpc>
                <a:spcPct val="90000"/>
              </a:lnSpc>
              <a:spcBef>
                <a:spcPts val="500"/>
              </a:spcBef>
              <a:spcAft>
                <a:spcPts val="0"/>
              </a:spcAft>
              <a:buClr>
                <a:schemeClr val="dk1"/>
              </a:buClr>
              <a:buSzPts val="2400"/>
              <a:buChar char="•"/>
            </a:pPr>
            <a:r>
              <a:rPr lang="en-GB"/>
              <a:t>Business-level development activities, such as productisation and investments</a:t>
            </a:r>
            <a:endParaRPr/>
          </a:p>
          <a:p>
            <a:pPr indent="-228600" lvl="1" marL="685800" rtl="0" algn="l">
              <a:lnSpc>
                <a:spcPct val="90000"/>
              </a:lnSpc>
              <a:spcBef>
                <a:spcPts val="500"/>
              </a:spcBef>
              <a:spcAft>
                <a:spcPts val="0"/>
              </a:spcAft>
              <a:buClr>
                <a:schemeClr val="dk1"/>
              </a:buClr>
              <a:buSzPts val="2400"/>
              <a:buChar char="•"/>
            </a:pPr>
            <a:r>
              <a:rPr lang="en-GB"/>
              <a:t>Project-level development activities. Implementing innovations in projects across organisational boundaries. For example, collaborative agreements aim to utilise this</a:t>
            </a:r>
            <a:endParaRPr/>
          </a:p>
          <a:p>
            <a:pPr indent="-228600" lvl="1" marL="685800" rtl="0" algn="l">
              <a:lnSpc>
                <a:spcPct val="90000"/>
              </a:lnSpc>
              <a:spcBef>
                <a:spcPts val="500"/>
              </a:spcBef>
              <a:spcAft>
                <a:spcPts val="0"/>
              </a:spcAft>
              <a:buClr>
                <a:schemeClr val="dk1"/>
              </a:buClr>
              <a:buSzPts val="2400"/>
              <a:buChar char="•"/>
            </a:pPr>
            <a:r>
              <a:rPr lang="en-GB"/>
              <a:t>National or sectoral development activities. For example, productivity leap projects in wood product industry.</a:t>
            </a:r>
            <a:endParaRPr/>
          </a:p>
          <a:p>
            <a:pPr indent="-228600" lvl="0" marL="228600" rtl="0" algn="l">
              <a:lnSpc>
                <a:spcPct val="90000"/>
              </a:lnSpc>
              <a:spcBef>
                <a:spcPts val="1000"/>
              </a:spcBef>
              <a:spcAft>
                <a:spcPts val="0"/>
              </a:spcAft>
              <a:buClr>
                <a:schemeClr val="dk1"/>
              </a:buClr>
              <a:buSzPts val="2800"/>
              <a:buChar char="•"/>
            </a:pPr>
            <a:r>
              <a:rPr lang="en-GB"/>
              <a:t>There is a significant number of external funding sources for development activities in wood construction</a:t>
            </a:r>
            <a:endParaRPr/>
          </a:p>
          <a:p>
            <a:pPr indent="-228600" lvl="1" marL="685800" rtl="0" algn="l">
              <a:lnSpc>
                <a:spcPct val="90000"/>
              </a:lnSpc>
              <a:spcBef>
                <a:spcPts val="500"/>
              </a:spcBef>
              <a:spcAft>
                <a:spcPts val="0"/>
              </a:spcAft>
              <a:buClr>
                <a:schemeClr val="dk1"/>
              </a:buClr>
              <a:buSzPts val="2400"/>
              <a:buChar char="•"/>
            </a:pPr>
            <a:r>
              <a:rPr lang="en-GB"/>
              <a:t>Examples include Business Finland, ELY Centres, foundations, Ministry of the Environment, Finnvera, the EU</a:t>
            </a:r>
            <a:endParaRPr/>
          </a:p>
        </p:txBody>
      </p:sp>
      <p:sp>
        <p:nvSpPr>
          <p:cNvPr id="215" name="Google Shape;215;p13"/>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16" name="Google Shape;216;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17" name="Google Shape;217;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Business-level development activities</a:t>
            </a:r>
            <a:endParaRPr/>
          </a:p>
        </p:txBody>
      </p:sp>
      <p:sp>
        <p:nvSpPr>
          <p:cNvPr id="223" name="Google Shape;22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Business-level development can be roughly divided into</a:t>
            </a:r>
            <a:endParaRPr/>
          </a:p>
          <a:p>
            <a:pPr indent="-228600" lvl="1" marL="685800" rtl="0" algn="l">
              <a:lnSpc>
                <a:spcPct val="90000"/>
              </a:lnSpc>
              <a:spcBef>
                <a:spcPts val="500"/>
              </a:spcBef>
              <a:spcAft>
                <a:spcPts val="0"/>
              </a:spcAft>
              <a:buClr>
                <a:schemeClr val="dk1"/>
              </a:buClr>
              <a:buSzPct val="100000"/>
              <a:buChar char="•"/>
            </a:pPr>
            <a:r>
              <a:rPr lang="en-GB"/>
              <a:t>Business development</a:t>
            </a:r>
            <a:endParaRPr/>
          </a:p>
          <a:p>
            <a:pPr indent="-228600" lvl="2" marL="1143000" rtl="0" algn="l">
              <a:lnSpc>
                <a:spcPct val="90000"/>
              </a:lnSpc>
              <a:spcBef>
                <a:spcPts val="500"/>
              </a:spcBef>
              <a:spcAft>
                <a:spcPts val="0"/>
              </a:spcAft>
              <a:buClr>
                <a:schemeClr val="dk1"/>
              </a:buClr>
              <a:buSzPct val="100000"/>
              <a:buChar char="•"/>
            </a:pPr>
            <a:r>
              <a:rPr lang="en-GB"/>
              <a:t>Development of customer service and solutions</a:t>
            </a:r>
            <a:endParaRPr/>
          </a:p>
          <a:p>
            <a:pPr indent="-228600" lvl="2" marL="1143000" rtl="0" algn="l">
              <a:lnSpc>
                <a:spcPct val="90000"/>
              </a:lnSpc>
              <a:spcBef>
                <a:spcPts val="500"/>
              </a:spcBef>
              <a:spcAft>
                <a:spcPts val="0"/>
              </a:spcAft>
              <a:buClr>
                <a:schemeClr val="dk1"/>
              </a:buClr>
              <a:buSzPct val="100000"/>
              <a:buChar char="•"/>
            </a:pPr>
            <a:r>
              <a:rPr lang="en-GB"/>
              <a:t>Contract and agreement models, revenue model</a:t>
            </a:r>
            <a:endParaRPr/>
          </a:p>
          <a:p>
            <a:pPr indent="-228600" lvl="2" marL="1143000" rtl="0" algn="l">
              <a:lnSpc>
                <a:spcPct val="90000"/>
              </a:lnSpc>
              <a:spcBef>
                <a:spcPts val="500"/>
              </a:spcBef>
              <a:spcAft>
                <a:spcPts val="0"/>
              </a:spcAft>
              <a:buClr>
                <a:schemeClr val="dk1"/>
              </a:buClr>
              <a:buSzPct val="100000"/>
              <a:buChar char="•"/>
            </a:pPr>
            <a:r>
              <a:rPr lang="en-GB"/>
              <a:t>Partnerships, networks</a:t>
            </a:r>
            <a:endParaRPr/>
          </a:p>
          <a:p>
            <a:pPr indent="-228600" lvl="2" marL="1143000" rtl="0" algn="l">
              <a:lnSpc>
                <a:spcPct val="90000"/>
              </a:lnSpc>
              <a:spcBef>
                <a:spcPts val="500"/>
              </a:spcBef>
              <a:spcAft>
                <a:spcPts val="0"/>
              </a:spcAft>
              <a:buClr>
                <a:schemeClr val="dk1"/>
              </a:buClr>
              <a:buSzPct val="100000"/>
              <a:buChar char="•"/>
            </a:pPr>
            <a:r>
              <a:rPr lang="en-GB"/>
              <a:t>Sales and marketing</a:t>
            </a:r>
            <a:br>
              <a:rPr lang="en-GB"/>
            </a:br>
            <a:endParaRPr/>
          </a:p>
          <a:p>
            <a:pPr indent="-228600" lvl="1" marL="685800" rtl="0" algn="l">
              <a:lnSpc>
                <a:spcPct val="90000"/>
              </a:lnSpc>
              <a:spcBef>
                <a:spcPts val="500"/>
              </a:spcBef>
              <a:spcAft>
                <a:spcPts val="0"/>
              </a:spcAft>
              <a:buClr>
                <a:schemeClr val="dk1"/>
              </a:buClr>
              <a:buSzPct val="100000"/>
              <a:buChar char="•"/>
            </a:pPr>
            <a:r>
              <a:rPr lang="en-GB"/>
              <a:t>Technical development</a:t>
            </a:r>
            <a:endParaRPr/>
          </a:p>
          <a:p>
            <a:pPr indent="-228600" lvl="2" marL="1143000" rtl="0" algn="l">
              <a:lnSpc>
                <a:spcPct val="90000"/>
              </a:lnSpc>
              <a:spcBef>
                <a:spcPts val="500"/>
              </a:spcBef>
              <a:spcAft>
                <a:spcPts val="0"/>
              </a:spcAft>
              <a:buClr>
                <a:schemeClr val="dk1"/>
              </a:buClr>
              <a:buSzPct val="100000"/>
              <a:buChar char="•"/>
            </a:pPr>
            <a:r>
              <a:rPr lang="en-GB"/>
              <a:t>Products and standardisation</a:t>
            </a:r>
            <a:endParaRPr/>
          </a:p>
          <a:p>
            <a:pPr indent="-228600" lvl="2" marL="1143000" rtl="0" algn="l">
              <a:lnSpc>
                <a:spcPct val="90000"/>
              </a:lnSpc>
              <a:spcBef>
                <a:spcPts val="500"/>
              </a:spcBef>
              <a:spcAft>
                <a:spcPts val="0"/>
              </a:spcAft>
              <a:buClr>
                <a:schemeClr val="dk1"/>
              </a:buClr>
              <a:buSzPct val="100000"/>
              <a:buChar char="•"/>
            </a:pPr>
            <a:r>
              <a:rPr lang="en-GB"/>
              <a:t>Production development</a:t>
            </a:r>
            <a:endParaRPr/>
          </a:p>
          <a:p>
            <a:pPr indent="-228600" lvl="2" marL="1143000" rtl="0" algn="l">
              <a:lnSpc>
                <a:spcPct val="90000"/>
              </a:lnSpc>
              <a:spcBef>
                <a:spcPts val="500"/>
              </a:spcBef>
              <a:spcAft>
                <a:spcPts val="0"/>
              </a:spcAft>
              <a:buClr>
                <a:schemeClr val="dk1"/>
              </a:buClr>
              <a:buSzPct val="100000"/>
              <a:buChar char="•"/>
            </a:pPr>
            <a:r>
              <a:rPr lang="en-GB"/>
              <a:t>Procurement development</a:t>
            </a:r>
            <a:endParaRPr/>
          </a:p>
          <a:p>
            <a:pPr indent="-228600" lvl="2" marL="1143000" rtl="0" algn="l">
              <a:lnSpc>
                <a:spcPct val="90000"/>
              </a:lnSpc>
              <a:spcBef>
                <a:spcPts val="500"/>
              </a:spcBef>
              <a:spcAft>
                <a:spcPts val="0"/>
              </a:spcAft>
              <a:buClr>
                <a:schemeClr val="dk1"/>
              </a:buClr>
              <a:buSzPct val="100000"/>
              <a:buChar char="•"/>
            </a:pPr>
            <a:r>
              <a:rPr lang="en-GB"/>
              <a:t>Design development</a:t>
            </a:r>
            <a:br>
              <a:rPr lang="en-GB"/>
            </a:br>
            <a:endParaRPr/>
          </a:p>
          <a:p>
            <a:pPr indent="-228600" lvl="1" marL="685800" rtl="0" algn="l">
              <a:lnSpc>
                <a:spcPct val="90000"/>
              </a:lnSpc>
              <a:spcBef>
                <a:spcPts val="500"/>
              </a:spcBef>
              <a:spcAft>
                <a:spcPts val="0"/>
              </a:spcAft>
              <a:buClr>
                <a:schemeClr val="dk1"/>
              </a:buClr>
              <a:buSzPct val="100000"/>
              <a:buChar char="•"/>
            </a:pPr>
            <a:r>
              <a:rPr lang="en-GB"/>
              <a:t>Other development</a:t>
            </a:r>
            <a:endParaRPr/>
          </a:p>
          <a:p>
            <a:pPr indent="-228600" lvl="2" marL="1143000" rtl="0" algn="l">
              <a:lnSpc>
                <a:spcPct val="90000"/>
              </a:lnSpc>
              <a:spcBef>
                <a:spcPts val="500"/>
              </a:spcBef>
              <a:spcAft>
                <a:spcPts val="0"/>
              </a:spcAft>
              <a:buClr>
                <a:schemeClr val="dk1"/>
              </a:buClr>
              <a:buSzPct val="100000"/>
              <a:buChar char="•"/>
            </a:pPr>
            <a:r>
              <a:rPr lang="en-GB"/>
              <a:t>Personnel competence development and training</a:t>
            </a:r>
            <a:endParaRPr/>
          </a:p>
          <a:p>
            <a:pPr indent="-228600" lvl="2" marL="1143000" rtl="0" algn="l">
              <a:lnSpc>
                <a:spcPct val="90000"/>
              </a:lnSpc>
              <a:spcBef>
                <a:spcPts val="500"/>
              </a:spcBef>
              <a:spcAft>
                <a:spcPts val="0"/>
              </a:spcAft>
              <a:buClr>
                <a:schemeClr val="dk1"/>
              </a:buClr>
              <a:buSzPct val="100000"/>
              <a:buChar char="•"/>
            </a:pPr>
            <a:r>
              <a:rPr lang="en-GB"/>
              <a:t>Corporate governance</a:t>
            </a:r>
            <a:endParaRPr/>
          </a:p>
        </p:txBody>
      </p:sp>
      <p:sp>
        <p:nvSpPr>
          <p:cNvPr id="224" name="Google Shape;224;p14"/>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25" name="Google Shape;225;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26" name="Google Shape;226;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Case study - Kauppi</a:t>
            </a:r>
            <a:endParaRPr/>
          </a:p>
        </p:txBody>
      </p:sp>
      <p:sp>
        <p:nvSpPr>
          <p:cNvPr id="232" name="Google Shape;232;p15"/>
          <p:cNvSpPr txBox="1"/>
          <p:nvPr>
            <p:ph idx="1" type="body"/>
          </p:nvPr>
        </p:nvSpPr>
        <p:spPr>
          <a:xfrm>
            <a:off x="838199" y="1825625"/>
            <a:ext cx="6658669"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The building is located in a helicopter noise zone </a:t>
            </a:r>
            <a:endParaRPr/>
          </a:p>
          <a:p>
            <a:pPr indent="-228600" lvl="0" marL="228600" rtl="0" algn="l">
              <a:lnSpc>
                <a:spcPct val="90000"/>
              </a:lnSpc>
              <a:spcBef>
                <a:spcPts val="1000"/>
              </a:spcBef>
              <a:spcAft>
                <a:spcPts val="0"/>
              </a:spcAft>
              <a:buClr>
                <a:schemeClr val="dk1"/>
              </a:buClr>
              <a:buSzPts val="2400"/>
              <a:buChar char="•"/>
            </a:pPr>
            <a:r>
              <a:rPr lang="en-GB" sz="2400"/>
              <a:t>No type of structure against such noise existed</a:t>
            </a:r>
            <a:endParaRPr/>
          </a:p>
          <a:p>
            <a:pPr indent="-228600" lvl="0" marL="228600" rtl="0" algn="l">
              <a:lnSpc>
                <a:spcPct val="90000"/>
              </a:lnSpc>
              <a:spcBef>
                <a:spcPts val="1000"/>
              </a:spcBef>
              <a:spcAft>
                <a:spcPts val="0"/>
              </a:spcAft>
              <a:buClr>
                <a:schemeClr val="dk1"/>
              </a:buClr>
              <a:buSzPts val="2400"/>
              <a:buChar char="•"/>
            </a:pPr>
            <a:r>
              <a:rPr lang="en-GB" sz="2400"/>
              <a:t>Project management identified the need and consulted an acoustician</a:t>
            </a:r>
            <a:endParaRPr/>
          </a:p>
          <a:p>
            <a:pPr indent="-228600" lvl="0" marL="228600" rtl="0" algn="l">
              <a:lnSpc>
                <a:spcPct val="90000"/>
              </a:lnSpc>
              <a:spcBef>
                <a:spcPts val="1000"/>
              </a:spcBef>
              <a:spcAft>
                <a:spcPts val="0"/>
              </a:spcAft>
              <a:buClr>
                <a:schemeClr val="dk1"/>
              </a:buClr>
              <a:buSzPts val="2400"/>
              <a:buChar char="•"/>
            </a:pPr>
            <a:r>
              <a:rPr lang="en-GB" sz="2400"/>
              <a:t>The alternatives suggested by the acoustician were review at a workshop </a:t>
            </a:r>
            <a:endParaRPr/>
          </a:p>
          <a:p>
            <a:pPr indent="-228600" lvl="0" marL="228600" rtl="0" algn="l">
              <a:lnSpc>
                <a:spcPct val="90000"/>
              </a:lnSpc>
              <a:spcBef>
                <a:spcPts val="1000"/>
              </a:spcBef>
              <a:spcAft>
                <a:spcPts val="0"/>
              </a:spcAft>
              <a:buClr>
                <a:schemeClr val="dk1"/>
              </a:buClr>
              <a:buSzPts val="2400"/>
              <a:buChar char="•"/>
            </a:pPr>
            <a:r>
              <a:rPr lang="en-GB" sz="2400"/>
              <a:t>The buyer and the subassembly supplier prepared a feasibility and cost analysis for the different alternatives</a:t>
            </a:r>
            <a:endParaRPr/>
          </a:p>
          <a:p>
            <a:pPr indent="-228600" lvl="0" marL="228600" rtl="0" algn="l">
              <a:lnSpc>
                <a:spcPct val="90000"/>
              </a:lnSpc>
              <a:spcBef>
                <a:spcPts val="1000"/>
              </a:spcBef>
              <a:spcAft>
                <a:spcPts val="0"/>
              </a:spcAft>
              <a:buClr>
                <a:schemeClr val="dk1"/>
              </a:buClr>
              <a:buSzPts val="2400"/>
              <a:buChar char="•"/>
            </a:pPr>
            <a:r>
              <a:rPr lang="en-GB" sz="2400"/>
              <a:t>The implementation method that met regulatory requirements was selected</a:t>
            </a:r>
            <a:endParaRPr/>
          </a:p>
        </p:txBody>
      </p:sp>
      <p:pic>
        <p:nvPicPr>
          <p:cNvPr descr="TOAS Kauppi - Siparila" id="233" name="Google Shape;233;p15"/>
          <p:cNvPicPr preferRelativeResize="0"/>
          <p:nvPr/>
        </p:nvPicPr>
        <p:blipFill rotWithShape="1">
          <a:blip r:embed="rId3">
            <a:alphaModFix/>
          </a:blip>
          <a:srcRect b="0" l="0" r="0" t="0"/>
          <a:stretch/>
        </p:blipFill>
        <p:spPr>
          <a:xfrm>
            <a:off x="7634577" y="1162017"/>
            <a:ext cx="4053840" cy="5067300"/>
          </a:xfrm>
          <a:prstGeom prst="rect">
            <a:avLst/>
          </a:prstGeom>
          <a:noFill/>
          <a:ln>
            <a:noFill/>
          </a:ln>
        </p:spPr>
      </p:pic>
      <p:sp>
        <p:nvSpPr>
          <p:cNvPr id="234" name="Google Shape;234;p15"/>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35" name="Google Shape;235;p1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36" name="Google Shape;236;p1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Investments as part of business-level development activities</a:t>
            </a:r>
            <a:endParaRPr/>
          </a:p>
        </p:txBody>
      </p:sp>
      <p:sp>
        <p:nvSpPr>
          <p:cNvPr id="242" name="Google Shape;24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GB" sz="2400"/>
              <a:t>Investments aim to increase volume, reduce costs, improve security of supply, or otherwise create value for the company</a:t>
            </a:r>
            <a:endParaRPr/>
          </a:p>
          <a:p>
            <a:pPr indent="-228600" lvl="0" marL="228600" rtl="0" algn="l">
              <a:lnSpc>
                <a:spcPct val="90000"/>
              </a:lnSpc>
              <a:spcBef>
                <a:spcPts val="1000"/>
              </a:spcBef>
              <a:spcAft>
                <a:spcPts val="0"/>
              </a:spcAft>
              <a:buClr>
                <a:schemeClr val="dk1"/>
              </a:buClr>
              <a:buSzPct val="100000"/>
              <a:buChar char="•"/>
            </a:pPr>
            <a:r>
              <a:rPr lang="en-GB" sz="2400"/>
              <a:t>Investments are strategic decisions for the company</a:t>
            </a:r>
            <a:endParaRPr/>
          </a:p>
          <a:p>
            <a:pPr indent="-228600" lvl="0" marL="228600" rtl="0" algn="l">
              <a:lnSpc>
                <a:spcPct val="90000"/>
              </a:lnSpc>
              <a:spcBef>
                <a:spcPts val="1000"/>
              </a:spcBef>
              <a:spcAft>
                <a:spcPts val="0"/>
              </a:spcAft>
              <a:buClr>
                <a:schemeClr val="dk1"/>
              </a:buClr>
              <a:buSzPct val="100000"/>
              <a:buChar char="•"/>
            </a:pPr>
            <a:r>
              <a:rPr lang="en-GB" sz="2400"/>
              <a:t>Investments always have a cost and a payback period – hence, the willingness to improve production or sales is not sufficient grounds for making the decision to invest</a:t>
            </a:r>
            <a:endParaRPr/>
          </a:p>
          <a:p>
            <a:pPr indent="-228600" lvl="0" marL="228600" rtl="0" algn="l">
              <a:lnSpc>
                <a:spcPct val="90000"/>
              </a:lnSpc>
              <a:spcBef>
                <a:spcPts val="1000"/>
              </a:spcBef>
              <a:spcAft>
                <a:spcPts val="0"/>
              </a:spcAft>
              <a:buClr>
                <a:schemeClr val="dk1"/>
              </a:buClr>
              <a:buSzPct val="100000"/>
              <a:buChar char="•"/>
            </a:pPr>
            <a:r>
              <a:rPr lang="en-GB" sz="2400"/>
              <a:t>The investment plan prioritises the implementation of different development areas and examines the profitability of the development projects</a:t>
            </a:r>
            <a:endParaRPr/>
          </a:p>
          <a:p>
            <a:pPr indent="-228600" lvl="1" marL="685800" rtl="0" algn="l">
              <a:lnSpc>
                <a:spcPct val="90000"/>
              </a:lnSpc>
              <a:spcBef>
                <a:spcPts val="500"/>
              </a:spcBef>
              <a:spcAft>
                <a:spcPts val="0"/>
              </a:spcAft>
              <a:buClr>
                <a:schemeClr val="dk1"/>
              </a:buClr>
              <a:buSzPct val="100000"/>
              <a:buChar char="•"/>
            </a:pPr>
            <a:r>
              <a:rPr lang="en-GB" sz="2000"/>
              <a:t>Investments in production are not the only investment type. For prefabricated unit manufacturers, investments also include product development, participation in large project development projects (sales investment), and staff recruitment</a:t>
            </a:r>
            <a:endParaRPr/>
          </a:p>
          <a:p>
            <a:pPr indent="-228600" lvl="1" marL="685800" rtl="0" algn="l">
              <a:lnSpc>
                <a:spcPct val="90000"/>
              </a:lnSpc>
              <a:spcBef>
                <a:spcPts val="500"/>
              </a:spcBef>
              <a:spcAft>
                <a:spcPts val="0"/>
              </a:spcAft>
              <a:buClr>
                <a:schemeClr val="dk1"/>
              </a:buClr>
              <a:buSzPct val="100000"/>
              <a:buChar char="•"/>
            </a:pPr>
            <a:r>
              <a:rPr lang="en-GB" sz="2000"/>
              <a:t>In addition to direct costs, the value of working capital, collaterals, and other indirect costs must be taken into account in all investments.</a:t>
            </a:r>
            <a:endParaRPr/>
          </a:p>
          <a:p>
            <a:pPr indent="-228600" lvl="1" marL="685800" rtl="0" algn="l">
              <a:lnSpc>
                <a:spcPct val="90000"/>
              </a:lnSpc>
              <a:spcBef>
                <a:spcPts val="500"/>
              </a:spcBef>
              <a:spcAft>
                <a:spcPts val="0"/>
              </a:spcAft>
              <a:buClr>
                <a:schemeClr val="dk1"/>
              </a:buClr>
              <a:buSzPct val="100000"/>
              <a:buChar char="•"/>
            </a:pPr>
            <a:r>
              <a:rPr lang="en-GB" sz="2000"/>
              <a:t>For example, in a prefabrication factory, the following aspects need to be taken into account:</a:t>
            </a:r>
            <a:endParaRPr/>
          </a:p>
          <a:p>
            <a:pPr indent="-228600" lvl="2" marL="1143000" rtl="0" algn="l">
              <a:lnSpc>
                <a:spcPct val="90000"/>
              </a:lnSpc>
              <a:spcBef>
                <a:spcPts val="500"/>
              </a:spcBef>
              <a:spcAft>
                <a:spcPts val="0"/>
              </a:spcAft>
              <a:buClr>
                <a:schemeClr val="dk1"/>
              </a:buClr>
              <a:buSzPct val="100000"/>
              <a:buChar char="•"/>
            </a:pPr>
            <a:r>
              <a:rPr lang="en-GB" sz="1600"/>
              <a:t>Machinery required by the investment</a:t>
            </a:r>
            <a:endParaRPr/>
          </a:p>
          <a:p>
            <a:pPr indent="-228600" lvl="2" marL="1143000" rtl="0" algn="l">
              <a:lnSpc>
                <a:spcPct val="90000"/>
              </a:lnSpc>
              <a:spcBef>
                <a:spcPts val="500"/>
              </a:spcBef>
              <a:spcAft>
                <a:spcPts val="0"/>
              </a:spcAft>
              <a:buClr>
                <a:schemeClr val="dk1"/>
              </a:buClr>
              <a:buSzPct val="100000"/>
              <a:buChar char="•"/>
            </a:pPr>
            <a:r>
              <a:rPr lang="en-GB" sz="1600"/>
              <a:t>Production facilities</a:t>
            </a:r>
            <a:endParaRPr/>
          </a:p>
          <a:p>
            <a:pPr indent="-228600" lvl="2" marL="1143000" rtl="0" algn="l">
              <a:lnSpc>
                <a:spcPct val="90000"/>
              </a:lnSpc>
              <a:spcBef>
                <a:spcPts val="500"/>
              </a:spcBef>
              <a:spcAft>
                <a:spcPts val="0"/>
              </a:spcAft>
              <a:buClr>
                <a:schemeClr val="dk1"/>
              </a:buClr>
              <a:buSzPct val="100000"/>
              <a:buChar char="•"/>
            </a:pPr>
            <a:r>
              <a:rPr lang="en-GB" sz="1600"/>
              <a:t>Increase in inventory values with higher production volumes</a:t>
            </a:r>
            <a:endParaRPr/>
          </a:p>
          <a:p>
            <a:pPr indent="-228600" lvl="2" marL="1143000" rtl="0" algn="l">
              <a:lnSpc>
                <a:spcPct val="90000"/>
              </a:lnSpc>
              <a:spcBef>
                <a:spcPts val="500"/>
              </a:spcBef>
              <a:spcAft>
                <a:spcPts val="0"/>
              </a:spcAft>
              <a:buClr>
                <a:schemeClr val="dk1"/>
              </a:buClr>
              <a:buSzPct val="100000"/>
              <a:buChar char="•"/>
            </a:pPr>
            <a:r>
              <a:rPr lang="en-GB" sz="1600"/>
              <a:t>Recruitment and/or training of staff</a:t>
            </a:r>
            <a:endParaRPr/>
          </a:p>
          <a:p>
            <a:pPr indent="-228600" lvl="2" marL="1143000" rtl="0" algn="l">
              <a:lnSpc>
                <a:spcPct val="90000"/>
              </a:lnSpc>
              <a:spcBef>
                <a:spcPts val="500"/>
              </a:spcBef>
              <a:spcAft>
                <a:spcPts val="0"/>
              </a:spcAft>
              <a:buClr>
                <a:schemeClr val="dk1"/>
              </a:buClr>
              <a:buSzPct val="100000"/>
              <a:buChar char="•"/>
            </a:pPr>
            <a:r>
              <a:rPr lang="en-GB" sz="1600"/>
              <a:t>Additional needs for infrastructure, e.g. increased storage space</a:t>
            </a:r>
            <a:endParaRPr/>
          </a:p>
          <a:p>
            <a:pPr indent="-228600" lvl="2" marL="1143000" rtl="0" algn="l">
              <a:lnSpc>
                <a:spcPct val="90000"/>
              </a:lnSpc>
              <a:spcBef>
                <a:spcPts val="500"/>
              </a:spcBef>
              <a:spcAft>
                <a:spcPts val="0"/>
              </a:spcAft>
              <a:buClr>
                <a:schemeClr val="dk1"/>
              </a:buClr>
              <a:buSzPct val="100000"/>
              <a:buChar char="•"/>
            </a:pPr>
            <a:r>
              <a:rPr lang="en-GB" sz="1600"/>
              <a:t>Client demand</a:t>
            </a:r>
            <a:endParaRPr/>
          </a:p>
        </p:txBody>
      </p:sp>
      <p:sp>
        <p:nvSpPr>
          <p:cNvPr id="243" name="Google Shape;243;p16"/>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44" name="Google Shape;244;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45" name="Google Shape;245;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Project and national level development</a:t>
            </a:r>
            <a:endParaRPr/>
          </a:p>
        </p:txBody>
      </p:sp>
      <p:sp>
        <p:nvSpPr>
          <p:cNvPr id="251" name="Google Shape;25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Parties engaged in development activities at a national level include</a:t>
            </a:r>
            <a:endParaRPr/>
          </a:p>
          <a:p>
            <a:pPr indent="-228600" lvl="1" marL="685800" rtl="0" algn="l">
              <a:lnSpc>
                <a:spcPct val="90000"/>
              </a:lnSpc>
              <a:spcBef>
                <a:spcPts val="500"/>
              </a:spcBef>
              <a:spcAft>
                <a:spcPts val="0"/>
              </a:spcAft>
              <a:buClr>
                <a:schemeClr val="dk1"/>
              </a:buClr>
              <a:buSzPts val="2400"/>
              <a:buChar char="•"/>
            </a:pPr>
            <a:r>
              <a:rPr lang="en-GB"/>
              <a:t>Ministry of the Environment at the legislative level</a:t>
            </a:r>
            <a:endParaRPr/>
          </a:p>
          <a:p>
            <a:pPr indent="-228600" lvl="1" marL="685800" rtl="0" algn="l">
              <a:lnSpc>
                <a:spcPct val="90000"/>
              </a:lnSpc>
              <a:spcBef>
                <a:spcPts val="500"/>
              </a:spcBef>
              <a:spcAft>
                <a:spcPts val="0"/>
              </a:spcAft>
              <a:buClr>
                <a:schemeClr val="dk1"/>
              </a:buClr>
              <a:buSzPts val="2400"/>
              <a:buChar char="•"/>
            </a:pPr>
            <a:r>
              <a:rPr lang="en-GB"/>
              <a:t>Advocacy groups and other associations</a:t>
            </a:r>
            <a:endParaRPr/>
          </a:p>
          <a:p>
            <a:pPr indent="-228600" lvl="2" marL="1143000" rtl="0" algn="l">
              <a:lnSpc>
                <a:spcPct val="90000"/>
              </a:lnSpc>
              <a:spcBef>
                <a:spcPts val="500"/>
              </a:spcBef>
              <a:spcAft>
                <a:spcPts val="0"/>
              </a:spcAft>
              <a:buClr>
                <a:schemeClr val="dk1"/>
              </a:buClr>
              <a:buSzPts val="2000"/>
              <a:buChar char="•"/>
            </a:pPr>
            <a:r>
              <a:rPr lang="en-GB"/>
              <a:t>E.g. Federation of the Finnish Woodworking Industries Puutuoteteollisuus ry, Finnish Association of Civil Engineers RIL</a:t>
            </a:r>
            <a:endParaRPr/>
          </a:p>
          <a:p>
            <a:pPr indent="-228600" lvl="1" marL="685800" rtl="0" algn="l">
              <a:lnSpc>
                <a:spcPct val="90000"/>
              </a:lnSpc>
              <a:spcBef>
                <a:spcPts val="500"/>
              </a:spcBef>
              <a:spcAft>
                <a:spcPts val="0"/>
              </a:spcAft>
              <a:buClr>
                <a:schemeClr val="dk1"/>
              </a:buClr>
              <a:buSzPts val="2400"/>
              <a:buChar char="•"/>
            </a:pPr>
            <a:r>
              <a:rPr lang="en-GB"/>
              <a:t>Research institutes and educational institutes</a:t>
            </a:r>
            <a:endParaRPr/>
          </a:p>
          <a:p>
            <a:pPr indent="-228600" lvl="2" marL="1143000" rtl="0" algn="l">
              <a:lnSpc>
                <a:spcPct val="90000"/>
              </a:lnSpc>
              <a:spcBef>
                <a:spcPts val="500"/>
              </a:spcBef>
              <a:spcAft>
                <a:spcPts val="0"/>
              </a:spcAft>
              <a:buClr>
                <a:schemeClr val="dk1"/>
              </a:buClr>
              <a:buSzPts val="2000"/>
              <a:buChar char="•"/>
            </a:pPr>
            <a:r>
              <a:rPr lang="en-GB"/>
              <a:t>E.g. universities and universities of applied sciences</a:t>
            </a:r>
            <a:endParaRPr/>
          </a:p>
          <a:p>
            <a:pPr indent="-101600" lvl="2" marL="1143000" rtl="0" algn="l">
              <a:lnSpc>
                <a:spcPct val="90000"/>
              </a:lnSpc>
              <a:spcBef>
                <a:spcPts val="500"/>
              </a:spcBef>
              <a:spcAft>
                <a:spcPts val="0"/>
              </a:spcAft>
              <a:buClr>
                <a:schemeClr val="dk1"/>
              </a:buClr>
              <a:buSzPts val="2000"/>
              <a:buNone/>
            </a:pPr>
            <a:r>
              <a:t/>
            </a:r>
            <a:endParaRPr/>
          </a:p>
          <a:p>
            <a:pPr indent="-228600" lvl="0" marL="228600" rtl="0" algn="l">
              <a:lnSpc>
                <a:spcPct val="90000"/>
              </a:lnSpc>
              <a:spcBef>
                <a:spcPts val="1000"/>
              </a:spcBef>
              <a:spcAft>
                <a:spcPts val="0"/>
              </a:spcAft>
              <a:buClr>
                <a:schemeClr val="dk1"/>
              </a:buClr>
              <a:buSzPts val="2800"/>
              <a:buChar char="•"/>
            </a:pPr>
            <a:r>
              <a:rPr lang="en-GB"/>
              <a:t>At the project level, development work is usually needs-based, for example:</a:t>
            </a:r>
            <a:endParaRPr/>
          </a:p>
          <a:p>
            <a:pPr indent="-228600" lvl="1" marL="685800" rtl="0" algn="l">
              <a:lnSpc>
                <a:spcPct val="90000"/>
              </a:lnSpc>
              <a:spcBef>
                <a:spcPts val="500"/>
              </a:spcBef>
              <a:spcAft>
                <a:spcPts val="0"/>
              </a:spcAft>
              <a:buClr>
                <a:schemeClr val="dk1"/>
              </a:buClr>
              <a:buSzPts val="2400"/>
              <a:buChar char="•"/>
            </a:pPr>
            <a:r>
              <a:rPr lang="en-GB"/>
              <a:t>A new solution is needed because of the property</a:t>
            </a:r>
            <a:endParaRPr/>
          </a:p>
          <a:p>
            <a:pPr indent="-228600" lvl="1" marL="685800" rtl="0" algn="l">
              <a:lnSpc>
                <a:spcPct val="90000"/>
              </a:lnSpc>
              <a:spcBef>
                <a:spcPts val="500"/>
              </a:spcBef>
              <a:spcAft>
                <a:spcPts val="0"/>
              </a:spcAft>
              <a:buClr>
                <a:schemeClr val="dk1"/>
              </a:buClr>
              <a:buSzPts val="2400"/>
              <a:buChar char="•"/>
            </a:pPr>
            <a:r>
              <a:rPr lang="en-GB"/>
              <a:t>The buyer has set a target for the project that must be met</a:t>
            </a:r>
            <a:endParaRPr/>
          </a:p>
        </p:txBody>
      </p:sp>
      <p:sp>
        <p:nvSpPr>
          <p:cNvPr id="252" name="Google Shape;252;p17"/>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53" name="Google Shape;253;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54" name="Google Shape;254;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Management of external resources</a:t>
            </a:r>
            <a:endParaRPr/>
          </a:p>
        </p:txBody>
      </p:sp>
      <p:sp>
        <p:nvSpPr>
          <p:cNvPr id="260" name="Google Shape;260;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Businesses do not have to do everything themselves – nor should they.</a:t>
            </a:r>
            <a:endParaRPr/>
          </a:p>
          <a:p>
            <a:pPr indent="-228600" lvl="1" marL="685800" rtl="0" algn="l">
              <a:lnSpc>
                <a:spcPct val="90000"/>
              </a:lnSpc>
              <a:spcBef>
                <a:spcPts val="500"/>
              </a:spcBef>
              <a:spcAft>
                <a:spcPts val="0"/>
              </a:spcAft>
              <a:buClr>
                <a:schemeClr val="dk1"/>
              </a:buClr>
              <a:buSzPct val="100000"/>
              <a:buChar char="•"/>
            </a:pPr>
            <a:r>
              <a:rPr lang="en-GB"/>
              <a:t>What is done in-house and what is outsourced is a strategic decision</a:t>
            </a:r>
            <a:endParaRPr/>
          </a:p>
          <a:p>
            <a:pPr indent="-228600" lvl="0" marL="228600" rtl="0" algn="l">
              <a:lnSpc>
                <a:spcPct val="90000"/>
              </a:lnSpc>
              <a:spcBef>
                <a:spcPts val="1000"/>
              </a:spcBef>
              <a:spcAft>
                <a:spcPts val="0"/>
              </a:spcAft>
              <a:buClr>
                <a:schemeClr val="dk1"/>
              </a:buClr>
              <a:buSzPct val="100000"/>
              <a:buChar char="•"/>
            </a:pPr>
            <a:r>
              <a:rPr lang="en-GB"/>
              <a:t>Businesses cannot acquire all the expertise they need into their organisation</a:t>
            </a:r>
            <a:endParaRPr/>
          </a:p>
          <a:p>
            <a:pPr indent="-228600" lvl="0" marL="228600" rtl="0" algn="l">
              <a:lnSpc>
                <a:spcPct val="90000"/>
              </a:lnSpc>
              <a:spcBef>
                <a:spcPts val="1000"/>
              </a:spcBef>
              <a:spcAft>
                <a:spcPts val="0"/>
              </a:spcAft>
              <a:buClr>
                <a:schemeClr val="dk1"/>
              </a:buClr>
              <a:buSzPct val="100000"/>
              <a:buChar char="•"/>
            </a:pPr>
            <a:r>
              <a:rPr lang="en-GB"/>
              <a:t>Resources can be purchased from subcontractors (e.g. design services), while taking capacity and risk management aspects into account</a:t>
            </a:r>
            <a:endParaRPr/>
          </a:p>
          <a:p>
            <a:pPr indent="-228600" lvl="0" marL="228600" rtl="0" algn="l">
              <a:lnSpc>
                <a:spcPct val="90000"/>
              </a:lnSpc>
              <a:spcBef>
                <a:spcPts val="1000"/>
              </a:spcBef>
              <a:spcAft>
                <a:spcPts val="0"/>
              </a:spcAft>
              <a:buClr>
                <a:schemeClr val="dk1"/>
              </a:buClr>
              <a:buSzPct val="100000"/>
              <a:buChar char="•"/>
            </a:pPr>
            <a:r>
              <a:rPr lang="en-GB"/>
              <a:t>External resource management is more difficult than internal resource management</a:t>
            </a:r>
            <a:endParaRPr/>
          </a:p>
          <a:p>
            <a:pPr indent="-228600" lvl="1" marL="685800" rtl="0" algn="l">
              <a:lnSpc>
                <a:spcPct val="90000"/>
              </a:lnSpc>
              <a:spcBef>
                <a:spcPts val="500"/>
              </a:spcBef>
              <a:spcAft>
                <a:spcPts val="0"/>
              </a:spcAft>
              <a:buClr>
                <a:schemeClr val="dk1"/>
              </a:buClr>
              <a:buSzPct val="100000"/>
              <a:buChar char="•"/>
            </a:pPr>
            <a:r>
              <a:rPr lang="en-GB"/>
              <a:t>Management must be allocated sufficient resources</a:t>
            </a:r>
            <a:endParaRPr/>
          </a:p>
          <a:p>
            <a:pPr indent="-228600" lvl="1" marL="685800" rtl="0" algn="l">
              <a:lnSpc>
                <a:spcPct val="90000"/>
              </a:lnSpc>
              <a:spcBef>
                <a:spcPts val="500"/>
              </a:spcBef>
              <a:spcAft>
                <a:spcPts val="0"/>
              </a:spcAft>
              <a:buClr>
                <a:schemeClr val="dk1"/>
              </a:buClr>
              <a:buSzPct val="100000"/>
              <a:buChar char="•"/>
            </a:pPr>
            <a:r>
              <a:rPr lang="en-GB"/>
              <a:t>Transparency is lower towards an external operator</a:t>
            </a:r>
            <a:endParaRPr/>
          </a:p>
          <a:p>
            <a:pPr indent="-228600" lvl="1" marL="685800" rtl="0" algn="l">
              <a:lnSpc>
                <a:spcPct val="90000"/>
              </a:lnSpc>
              <a:spcBef>
                <a:spcPts val="500"/>
              </a:spcBef>
              <a:spcAft>
                <a:spcPts val="0"/>
              </a:spcAft>
              <a:buClr>
                <a:schemeClr val="dk1"/>
              </a:buClr>
              <a:buSzPct val="100000"/>
              <a:buChar char="•"/>
            </a:pPr>
            <a:r>
              <a:rPr lang="en-GB"/>
              <a:t>Particular attention should be paid to the utilisation of external expertise– how can we gain benefits?</a:t>
            </a:r>
            <a:endParaRPr/>
          </a:p>
        </p:txBody>
      </p:sp>
      <p:sp>
        <p:nvSpPr>
          <p:cNvPr id="261" name="Google Shape;261;p18"/>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62" name="Google Shape;262;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63" name="Google Shape;263;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 a nutshell</a:t>
            </a:r>
            <a:endParaRPr/>
          </a:p>
        </p:txBody>
      </p:sp>
      <p:sp>
        <p:nvSpPr>
          <p:cNvPr id="269" name="Google Shape;26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In addition to the euros, other value created should also be measured as far as possible</a:t>
            </a:r>
            <a:endParaRPr/>
          </a:p>
          <a:p>
            <a:pPr indent="-228600" lvl="0" marL="228600" rtl="0" algn="l">
              <a:lnSpc>
                <a:spcPct val="90000"/>
              </a:lnSpc>
              <a:spcBef>
                <a:spcPts val="1000"/>
              </a:spcBef>
              <a:spcAft>
                <a:spcPts val="0"/>
              </a:spcAft>
              <a:buClr>
                <a:schemeClr val="dk1"/>
              </a:buClr>
              <a:buSzPts val="2800"/>
              <a:buChar char="•"/>
            </a:pPr>
            <a:r>
              <a:rPr lang="en-GB"/>
              <a:t>Other values should also be taken into consideration, even if they can't always be measured</a:t>
            </a:r>
            <a:endParaRPr/>
          </a:p>
          <a:p>
            <a:pPr indent="-228600" lvl="0" marL="228600" rtl="0" algn="l">
              <a:lnSpc>
                <a:spcPct val="90000"/>
              </a:lnSpc>
              <a:spcBef>
                <a:spcPts val="1000"/>
              </a:spcBef>
              <a:spcAft>
                <a:spcPts val="0"/>
              </a:spcAft>
              <a:buClr>
                <a:schemeClr val="dk1"/>
              </a:buClr>
              <a:buSzPts val="2800"/>
              <a:buChar char="•"/>
            </a:pPr>
            <a:r>
              <a:rPr lang="en-GB"/>
              <a:t>Operational development can be divided into separate development activities and continuous improvement</a:t>
            </a:r>
            <a:endParaRPr/>
          </a:p>
          <a:p>
            <a:pPr indent="-228600" lvl="0" marL="228600" rtl="0" algn="l">
              <a:lnSpc>
                <a:spcPct val="90000"/>
              </a:lnSpc>
              <a:spcBef>
                <a:spcPts val="1000"/>
              </a:spcBef>
              <a:spcAft>
                <a:spcPts val="0"/>
              </a:spcAft>
              <a:buClr>
                <a:schemeClr val="dk1"/>
              </a:buClr>
              <a:buSzPts val="2800"/>
              <a:buChar char="•"/>
            </a:pPr>
            <a:r>
              <a:rPr lang="en-GB"/>
              <a:t>Operational development is carried out at the business, project, and national levels</a:t>
            </a:r>
            <a:endParaRPr/>
          </a:p>
          <a:p>
            <a:pPr indent="-228600" lvl="0" marL="228600" rtl="0" algn="l">
              <a:lnSpc>
                <a:spcPct val="90000"/>
              </a:lnSpc>
              <a:spcBef>
                <a:spcPts val="1000"/>
              </a:spcBef>
              <a:spcAft>
                <a:spcPts val="0"/>
              </a:spcAft>
              <a:buClr>
                <a:schemeClr val="dk1"/>
              </a:buClr>
              <a:buSzPts val="2800"/>
              <a:buChar char="•"/>
            </a:pPr>
            <a:r>
              <a:rPr lang="en-GB"/>
              <a:t>When development is carried out with the help of external resources, particular attention should be paid on management and planning</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70" name="Google Shape;270;p19"/>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71" name="Google Shape;271;p1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72" name="Google Shape;272;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Origin of the materials</a:t>
            </a:r>
            <a:endParaRPr/>
          </a:p>
        </p:txBody>
      </p:sp>
      <p:sp>
        <p:nvSpPr>
          <p:cNvPr id="121" name="Google Shape;121;p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18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en-GB" sz="1800"/>
              <a:t>Lappia Vocational College,</a:t>
            </a:r>
            <a:endParaRPr/>
          </a:p>
          <a:p>
            <a:pPr indent="-355600" lvl="0" marL="647700" rtl="0" algn="l">
              <a:lnSpc>
                <a:spcPct val="115000"/>
              </a:lnSpc>
              <a:spcBef>
                <a:spcPts val="0"/>
              </a:spcBef>
              <a:spcAft>
                <a:spcPts val="0"/>
              </a:spcAft>
              <a:buClr>
                <a:srgbClr val="272117"/>
              </a:buClr>
              <a:buSzPts val="2000"/>
              <a:buChar char="●"/>
            </a:pPr>
            <a:r>
              <a:rPr lang="en-GB" sz="1800"/>
              <a:t>TTS-Työtehoseura ry</a:t>
            </a:r>
            <a:endParaRPr sz="1800"/>
          </a:p>
          <a:p>
            <a:pPr indent="-355600" lvl="0" marL="647700" rtl="0" algn="l">
              <a:lnSpc>
                <a:spcPct val="115000"/>
              </a:lnSpc>
              <a:spcBef>
                <a:spcPts val="0"/>
              </a:spcBef>
              <a:spcAft>
                <a:spcPts val="0"/>
              </a:spcAft>
              <a:buClr>
                <a:srgbClr val="272117"/>
              </a:buClr>
              <a:buSzPts val="2000"/>
              <a:buChar char="●"/>
            </a:pPr>
            <a:r>
              <a:rPr lang="en-GB" sz="18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en-GB" sz="18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en-GB" sz="18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en-GB" sz="1800"/>
              <a:t>University of Tampere, and</a:t>
            </a:r>
            <a:endParaRPr/>
          </a:p>
          <a:p>
            <a:pPr indent="-355600" lvl="0" marL="647700" marR="0" rtl="0" algn="l">
              <a:lnSpc>
                <a:spcPct val="115000"/>
              </a:lnSpc>
              <a:spcBef>
                <a:spcPts val="0"/>
              </a:spcBef>
              <a:spcAft>
                <a:spcPts val="0"/>
              </a:spcAft>
              <a:buClr>
                <a:srgbClr val="272117"/>
              </a:buClr>
              <a:buSzPts val="2000"/>
              <a:buChar char="●"/>
            </a:pPr>
            <a:r>
              <a:rPr lang="en-GB" sz="1800"/>
              <a:t>Federation of the Finnish Woodworking Industries Puutuoteteollisuus ry</a:t>
            </a:r>
            <a:endParaRPr sz="1800"/>
          </a:p>
          <a:p>
            <a:pPr indent="0" lvl="0" marL="0" rtl="0" algn="l">
              <a:lnSpc>
                <a:spcPct val="115000"/>
              </a:lnSpc>
              <a:spcBef>
                <a:spcPts val="1700"/>
              </a:spcBef>
              <a:spcAft>
                <a:spcPts val="0"/>
              </a:spcAft>
              <a:buSzPts val="1800"/>
              <a:buNone/>
            </a:pPr>
            <a:r>
              <a:rPr lang="en-GB" sz="18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800"/>
          </a:p>
        </p:txBody>
      </p:sp>
      <p:sp>
        <p:nvSpPr>
          <p:cNvPr id="122" name="Google Shape;122;p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123" name="Google Shape;123;p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Use of the materials</a:t>
            </a:r>
            <a:endParaRPr/>
          </a:p>
        </p:txBody>
      </p:sp>
      <p:sp>
        <p:nvSpPr>
          <p:cNvPr id="124" name="Google Shape;124;p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H4 Weekly exercise, development activities and added value</a:t>
            </a:r>
            <a:endParaRPr/>
          </a:p>
        </p:txBody>
      </p:sp>
      <p:sp>
        <p:nvSpPr>
          <p:cNvPr id="278" name="Google Shape;27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You have developed a new intermediate floor solution (or some other new product) for a block of flats constructed with prefabricated panels</a:t>
            </a:r>
            <a:endParaRPr/>
          </a:p>
          <a:p>
            <a:pPr indent="-457200" lvl="1" marL="914400" rtl="0" algn="l">
              <a:lnSpc>
                <a:spcPct val="90000"/>
              </a:lnSpc>
              <a:spcBef>
                <a:spcPts val="500"/>
              </a:spcBef>
              <a:spcAft>
                <a:spcPts val="0"/>
              </a:spcAft>
              <a:buClr>
                <a:schemeClr val="dk1"/>
              </a:buClr>
              <a:buSzPts val="2400"/>
              <a:buFont typeface="Calibri"/>
              <a:buAutoNum type="alphaLcParenR"/>
            </a:pPr>
            <a:r>
              <a:rPr lang="en-GB"/>
              <a:t>What is the added value created by your new solution? (€, time, quality, other?)</a:t>
            </a:r>
            <a:endParaRPr/>
          </a:p>
          <a:p>
            <a:pPr indent="-457200" lvl="1" marL="914400" rtl="0" algn="l">
              <a:lnSpc>
                <a:spcPct val="90000"/>
              </a:lnSpc>
              <a:spcBef>
                <a:spcPts val="500"/>
              </a:spcBef>
              <a:spcAft>
                <a:spcPts val="0"/>
              </a:spcAft>
              <a:buClr>
                <a:schemeClr val="dk1"/>
              </a:buClr>
              <a:buSzPts val="2400"/>
              <a:buFont typeface="Calibri"/>
              <a:buAutoNum type="alphaLcParenR"/>
            </a:pPr>
            <a:r>
              <a:rPr lang="en-GB"/>
              <a:t>How will you prove the technical feasibility of your solution? </a:t>
            </a:r>
            <a:endParaRPr/>
          </a:p>
          <a:p>
            <a:pPr indent="-457200" lvl="1" marL="914400" rtl="0" algn="l">
              <a:lnSpc>
                <a:spcPct val="90000"/>
              </a:lnSpc>
              <a:spcBef>
                <a:spcPts val="500"/>
              </a:spcBef>
              <a:spcAft>
                <a:spcPts val="0"/>
              </a:spcAft>
              <a:buClr>
                <a:schemeClr val="dk1"/>
              </a:buClr>
              <a:buSzPts val="2400"/>
              <a:buFont typeface="Calibri"/>
              <a:buAutoNum type="alphaLcParenR"/>
            </a:pPr>
            <a:r>
              <a:rPr lang="en-GB"/>
              <a:t>How will you prove that there will be demand for your solution?</a:t>
            </a:r>
            <a:endParaRPr/>
          </a:p>
          <a:p>
            <a:pPr indent="-457200" lvl="1" marL="914400" rtl="0" algn="l">
              <a:lnSpc>
                <a:spcPct val="90000"/>
              </a:lnSpc>
              <a:spcBef>
                <a:spcPts val="500"/>
              </a:spcBef>
              <a:spcAft>
                <a:spcPts val="0"/>
              </a:spcAft>
              <a:buClr>
                <a:schemeClr val="dk1"/>
              </a:buClr>
              <a:buSzPts val="2400"/>
              <a:buFont typeface="Calibri"/>
              <a:buAutoNum type="alphaLcParenR"/>
            </a:pPr>
            <a:r>
              <a:rPr lang="en-GB"/>
              <a:t>Create a SWOT analysis for your product</a:t>
            </a:r>
            <a:endParaRPr/>
          </a:p>
        </p:txBody>
      </p:sp>
      <p:sp>
        <p:nvSpPr>
          <p:cNvPr id="279" name="Google Shape;279;p20"/>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280" name="Google Shape;280;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281" name="Google Shape;281;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3"/>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30" name="Google Shape;130;p3"/>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Construction economy and project management</a:t>
            </a:r>
            <a:endParaRPr/>
          </a:p>
        </p:txBody>
      </p:sp>
      <p:sp>
        <p:nvSpPr>
          <p:cNvPr id="131" name="Google Shape;131;p3"/>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Authors</a:t>
            </a:r>
            <a:endParaRPr/>
          </a:p>
        </p:txBody>
      </p:sp>
      <p:sp>
        <p:nvSpPr>
          <p:cNvPr id="137" name="Google Shape;137;p4"/>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2400"/>
              <a:buNone/>
            </a:pPr>
            <a:r>
              <a:rPr lang="en-GB"/>
              <a:t>Sauli Ylinen, Federation of the Finnish Woodworking Industries Puutuoteteollisuus ry</a:t>
            </a:r>
            <a:endParaRPr/>
          </a:p>
        </p:txBody>
      </p:sp>
      <p:sp>
        <p:nvSpPr>
          <p:cNvPr id="138" name="Google Shape;138;p4"/>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GB"/>
              <a:t>Release date: 29/05/2022</a:t>
            </a:r>
            <a:endParaRPr/>
          </a:p>
        </p:txBody>
      </p:sp>
      <p:sp>
        <p:nvSpPr>
          <p:cNvPr id="139" name="Google Shape;139;p4"/>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40" name="Google Shape;140;p4"/>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
        <p:nvSpPr>
          <p:cNvPr id="141" name="Google Shape;141;p4"/>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888888"/>
              </a:buClr>
              <a:buSzPts val="1400"/>
              <a:buFont typeface="Calibri"/>
              <a:buNone/>
            </a:pPr>
            <a:r>
              <a:rPr lang="en-GB"/>
              <a:t>Construction economy and project management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Construction economy and project management</a:t>
            </a:r>
            <a:endParaRPr/>
          </a:p>
        </p:txBody>
      </p:sp>
      <p:sp>
        <p:nvSpPr>
          <p:cNvPr id="147" name="Google Shape;14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After completing the </a:t>
            </a:r>
            <a:r>
              <a:rPr i="1" lang="en-GB"/>
              <a:t>Construction economy and project management</a:t>
            </a:r>
            <a:r>
              <a:rPr lang="en-GB"/>
              <a:t> module, the student will</a:t>
            </a:r>
            <a:br>
              <a:rPr lang="en-GB"/>
            </a:br>
            <a:endParaRPr/>
          </a:p>
          <a:p>
            <a:pPr indent="-228600" lvl="1" marL="685800" rtl="0" algn="l">
              <a:lnSpc>
                <a:spcPct val="90000"/>
              </a:lnSpc>
              <a:spcBef>
                <a:spcPts val="500"/>
              </a:spcBef>
              <a:spcAft>
                <a:spcPts val="0"/>
              </a:spcAft>
              <a:buClr>
                <a:schemeClr val="dk1"/>
              </a:buClr>
              <a:buSzPct val="100000"/>
              <a:buChar char="•"/>
            </a:pPr>
            <a:r>
              <a:rPr lang="en-GB"/>
              <a:t>Know the various operators and tasks involved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stages of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business models of key developers</a:t>
            </a:r>
            <a:endParaRPr/>
          </a:p>
          <a:p>
            <a:pPr indent="-228600" lvl="1" marL="685800" rtl="0" algn="l">
              <a:lnSpc>
                <a:spcPct val="90000"/>
              </a:lnSpc>
              <a:spcBef>
                <a:spcPts val="500"/>
              </a:spcBef>
              <a:spcAft>
                <a:spcPts val="0"/>
              </a:spcAft>
              <a:buClr>
                <a:schemeClr val="dk1"/>
              </a:buClr>
              <a:buSzPct val="100000"/>
              <a:buChar char="•"/>
            </a:pPr>
            <a:r>
              <a:rPr lang="en-GB"/>
              <a:t>Know the most important model contracts in construction</a:t>
            </a:r>
            <a:endParaRPr/>
          </a:p>
          <a:p>
            <a:pPr indent="-228600" lvl="1" marL="685800" rtl="0" algn="l">
              <a:lnSpc>
                <a:spcPct val="90000"/>
              </a:lnSpc>
              <a:spcBef>
                <a:spcPts val="500"/>
              </a:spcBef>
              <a:spcAft>
                <a:spcPts val="0"/>
              </a:spcAft>
              <a:buClr>
                <a:schemeClr val="dk1"/>
              </a:buClr>
              <a:buSzPct val="100000"/>
              <a:buChar char="•"/>
            </a:pPr>
            <a:r>
              <a:rPr lang="en-GB"/>
              <a:t>Know the most important project management tasks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features of the wood construction market</a:t>
            </a:r>
            <a:endParaRPr/>
          </a:p>
          <a:p>
            <a:pPr indent="-228600" lvl="1" marL="685800" rtl="0" algn="l">
              <a:lnSpc>
                <a:spcPct val="90000"/>
              </a:lnSpc>
              <a:spcBef>
                <a:spcPts val="500"/>
              </a:spcBef>
              <a:spcAft>
                <a:spcPts val="0"/>
              </a:spcAft>
              <a:buClr>
                <a:schemeClr val="dk1"/>
              </a:buClr>
              <a:buSzPct val="100000"/>
              <a:buChar char="•"/>
            </a:pPr>
            <a:r>
              <a:rPr lang="en-GB"/>
              <a:t>Know the special features of a wooden house building project </a:t>
            </a:r>
            <a:endParaRPr/>
          </a:p>
          <a:p>
            <a:pPr indent="-87630" lvl="1" marL="685800" rtl="0" algn="l">
              <a:lnSpc>
                <a:spcPct val="90000"/>
              </a:lnSpc>
              <a:spcBef>
                <a:spcPts val="500"/>
              </a:spcBef>
              <a:spcAft>
                <a:spcPts val="0"/>
              </a:spcAft>
              <a:buClr>
                <a:schemeClr val="dk1"/>
              </a:buClr>
              <a:buSzPct val="100000"/>
              <a:buNone/>
            </a:pPr>
            <a:r>
              <a:t/>
            </a:r>
            <a:endParaRPr/>
          </a:p>
          <a:p>
            <a:pPr indent="0" lvl="1" marL="457200" rtl="0" algn="l">
              <a:lnSpc>
                <a:spcPct val="90000"/>
              </a:lnSpc>
              <a:spcBef>
                <a:spcPts val="500"/>
              </a:spcBef>
              <a:spcAft>
                <a:spcPts val="0"/>
              </a:spcAft>
              <a:buClr>
                <a:schemeClr val="dk1"/>
              </a:buClr>
              <a:buSzPct val="100000"/>
              <a:buNone/>
            </a:pPr>
            <a:r>
              <a:rPr lang="en-GB"/>
              <a:t>🡪The course prepares the student for more advanced wood construction project development and project management studies </a:t>
            </a:r>
            <a:endParaRPr/>
          </a:p>
          <a:p>
            <a:pPr indent="-87630" lvl="1" marL="685800" rtl="0" algn="l">
              <a:lnSpc>
                <a:spcPct val="90000"/>
              </a:lnSpc>
              <a:spcBef>
                <a:spcPts val="500"/>
              </a:spcBef>
              <a:spcAft>
                <a:spcPts val="0"/>
              </a:spcAft>
              <a:buClr>
                <a:schemeClr val="dk1"/>
              </a:buClr>
              <a:buSzPct val="100000"/>
              <a:buNone/>
            </a:pPr>
            <a:r>
              <a:t/>
            </a:r>
            <a:endParaRPr/>
          </a:p>
        </p:txBody>
      </p:sp>
      <p:sp>
        <p:nvSpPr>
          <p:cNvPr id="148" name="Google Shape;148;p5"/>
          <p:cNvSpPr txBox="1"/>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49" name="Google Shape;149;p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50" name="Google Shape;150;p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Contents</a:t>
            </a:r>
            <a:endParaRPr/>
          </a:p>
        </p:txBody>
      </p:sp>
      <p:sp>
        <p:nvSpPr>
          <p:cNvPr id="156" name="Google Shape;156;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Contents </a:t>
            </a:r>
            <a:endParaRPr/>
          </a:p>
          <a:p>
            <a:pPr indent="-228600" lvl="1" marL="685800" rtl="0" algn="l">
              <a:lnSpc>
                <a:spcPct val="90000"/>
              </a:lnSpc>
              <a:spcBef>
                <a:spcPts val="500"/>
              </a:spcBef>
              <a:spcAft>
                <a:spcPts val="0"/>
              </a:spcAft>
              <a:buClr>
                <a:schemeClr val="dk1"/>
              </a:buClr>
              <a:buSzPts val="2400"/>
              <a:buChar char="•"/>
            </a:pPr>
            <a:r>
              <a:rPr lang="en-GB"/>
              <a:t>Five lectures</a:t>
            </a:r>
            <a:endParaRPr/>
          </a:p>
          <a:p>
            <a:pPr indent="-228600" lvl="1" marL="685800" rtl="0" algn="l">
              <a:lnSpc>
                <a:spcPct val="90000"/>
              </a:lnSpc>
              <a:spcBef>
                <a:spcPts val="500"/>
              </a:spcBef>
              <a:spcAft>
                <a:spcPts val="0"/>
              </a:spcAft>
              <a:buClr>
                <a:schemeClr val="dk1"/>
              </a:buClr>
              <a:buSzPts val="2400"/>
              <a:buChar char="•"/>
            </a:pPr>
            <a:r>
              <a:rPr lang="en-GB"/>
              <a:t>Five weekly exercises</a:t>
            </a:r>
            <a:endParaRPr/>
          </a:p>
          <a:p>
            <a:pPr indent="-228600" lvl="1" marL="685800" rtl="0" algn="l">
              <a:lnSpc>
                <a:spcPct val="90000"/>
              </a:lnSpc>
              <a:spcBef>
                <a:spcPts val="500"/>
              </a:spcBef>
              <a:spcAft>
                <a:spcPts val="0"/>
              </a:spcAft>
              <a:buClr>
                <a:schemeClr val="dk1"/>
              </a:buClr>
              <a:buSzPts val="2400"/>
              <a:buChar char="•"/>
            </a:pPr>
            <a:r>
              <a:rPr lang="en-GB"/>
              <a:t>Course project</a:t>
            </a:r>
            <a:endParaRPr/>
          </a:p>
          <a:p>
            <a:pPr indent="-228600" lvl="2" marL="1143000" rtl="0" algn="l">
              <a:lnSpc>
                <a:spcPct val="90000"/>
              </a:lnSpc>
              <a:spcBef>
                <a:spcPts val="500"/>
              </a:spcBef>
              <a:spcAft>
                <a:spcPts val="0"/>
              </a:spcAft>
              <a:buClr>
                <a:schemeClr val="dk1"/>
              </a:buClr>
              <a:buSzPts val="2000"/>
              <a:buChar char="•"/>
            </a:pPr>
            <a:r>
              <a:rPr lang="en-GB"/>
              <a:t>Practising preparing a project plan for a block of flats construction project</a:t>
            </a:r>
            <a:endParaRPr/>
          </a:p>
          <a:p>
            <a:pPr indent="-228600" lvl="1" marL="685800" rtl="0" algn="l">
              <a:lnSpc>
                <a:spcPct val="90000"/>
              </a:lnSpc>
              <a:spcBef>
                <a:spcPts val="500"/>
              </a:spcBef>
              <a:spcAft>
                <a:spcPts val="0"/>
              </a:spcAft>
              <a:buClr>
                <a:schemeClr val="dk1"/>
              </a:buClr>
              <a:buSzPts val="2400"/>
              <a:buChar char="•"/>
            </a:pPr>
            <a:r>
              <a:rPr lang="en-GB"/>
              <a:t>The course materials focus on the special features of wood construction – not all terms and basic concepts are extensively discussed in these materials </a:t>
            </a:r>
            <a:endParaRPr/>
          </a:p>
          <a:p>
            <a:pPr indent="-228600" lvl="1" marL="685800" rtl="0" algn="l">
              <a:lnSpc>
                <a:spcPct val="90000"/>
              </a:lnSpc>
              <a:spcBef>
                <a:spcPts val="500"/>
              </a:spcBef>
              <a:spcAft>
                <a:spcPts val="0"/>
              </a:spcAft>
              <a:buClr>
                <a:schemeClr val="dk1"/>
              </a:buClr>
              <a:buSzPts val="2400"/>
              <a:buChar char="•"/>
            </a:pPr>
            <a:r>
              <a:rPr lang="en-GB"/>
              <a:t>The course materials use as examples two wooden blocks of flats implemented by TOAS Sr: the TOAS Kauppi and the TOAS Lumipuu. You can visit the project sites at: </a:t>
            </a:r>
            <a:endParaRPr/>
          </a:p>
          <a:p>
            <a:pPr indent="0" lvl="1" marL="457200" rtl="0" algn="l">
              <a:lnSpc>
                <a:spcPct val="90000"/>
              </a:lnSpc>
              <a:spcBef>
                <a:spcPts val="500"/>
              </a:spcBef>
              <a:spcAft>
                <a:spcPts val="0"/>
              </a:spcAft>
              <a:buClr>
                <a:schemeClr val="dk1"/>
              </a:buClr>
              <a:buSzPts val="2400"/>
              <a:buNone/>
            </a:pPr>
            <a:r>
              <a:rPr lang="en-GB"/>
              <a:t>	- Toas Kauppi, Kuntokatu 11 a, FI-33520 Tampere, FINLAND</a:t>
            </a:r>
            <a:endParaRPr/>
          </a:p>
          <a:p>
            <a:pPr indent="0" lvl="1" marL="457200" rtl="0" algn="l">
              <a:lnSpc>
                <a:spcPct val="90000"/>
              </a:lnSpc>
              <a:spcBef>
                <a:spcPts val="500"/>
              </a:spcBef>
              <a:spcAft>
                <a:spcPts val="0"/>
              </a:spcAft>
              <a:buClr>
                <a:schemeClr val="dk1"/>
              </a:buClr>
              <a:buSzPts val="2400"/>
              <a:buNone/>
            </a:pPr>
            <a:r>
              <a:rPr lang="en-GB"/>
              <a:t>	- Toas Lumipuu, Makkarajärvenkatu 74, FI-33720 Tampere, FINLAND</a:t>
            </a:r>
            <a:endParaRPr/>
          </a:p>
        </p:txBody>
      </p:sp>
      <p:sp>
        <p:nvSpPr>
          <p:cNvPr id="157" name="Google Shape;157;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58" name="Google Shape;158;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GB"/>
              <a:t>Development activities and the added value of wood construction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Development activities and added value of wood construction</a:t>
            </a:r>
            <a:endParaRPr/>
          </a:p>
        </p:txBody>
      </p:sp>
      <p:sp>
        <p:nvSpPr>
          <p:cNvPr id="169" name="Google Shape;16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The lecture discusses investment activities from the perspective of wood construction</a:t>
            </a:r>
            <a:endParaRPr/>
          </a:p>
          <a:p>
            <a:pPr indent="-228600" lvl="0" marL="228600" rtl="0" algn="l">
              <a:lnSpc>
                <a:spcPct val="90000"/>
              </a:lnSpc>
              <a:spcBef>
                <a:spcPts val="1000"/>
              </a:spcBef>
              <a:spcAft>
                <a:spcPts val="0"/>
              </a:spcAft>
              <a:buClr>
                <a:schemeClr val="dk1"/>
              </a:buClr>
              <a:buSzPts val="2800"/>
              <a:buChar char="•"/>
            </a:pPr>
            <a:r>
              <a:rPr lang="en-GB"/>
              <a:t>The lecture discusses investment activities in general, from the perspective of wood construction </a:t>
            </a:r>
            <a:endParaRPr/>
          </a:p>
          <a:p>
            <a:pPr indent="-228600" lvl="0" marL="228600" rtl="0" algn="l">
              <a:lnSpc>
                <a:spcPct val="90000"/>
              </a:lnSpc>
              <a:spcBef>
                <a:spcPts val="1000"/>
              </a:spcBef>
              <a:spcAft>
                <a:spcPts val="0"/>
              </a:spcAft>
              <a:buClr>
                <a:schemeClr val="dk1"/>
              </a:buClr>
              <a:buSzPts val="2800"/>
              <a:buChar char="•"/>
            </a:pPr>
            <a:r>
              <a:rPr lang="en-GB"/>
              <a:t>The lecture discusses what added value wood construction can produce for the buyer apart from that indicated in the profitability calculation, and how it could be measured</a:t>
            </a:r>
            <a:endParaRPr/>
          </a:p>
        </p:txBody>
      </p:sp>
      <p:sp>
        <p:nvSpPr>
          <p:cNvPr id="170" name="Google Shape;170;p8"/>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71" name="Google Shape;171;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72" name="Google Shape;172;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Added value for client</a:t>
            </a:r>
            <a:endParaRPr/>
          </a:p>
        </p:txBody>
      </p:sp>
      <p:sp>
        <p:nvSpPr>
          <p:cNvPr id="178" name="Google Shape;178;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GB"/>
              <a:t>In a construction project, financial profitability in euros is always a goal</a:t>
            </a:r>
            <a:endParaRPr/>
          </a:p>
          <a:p>
            <a:pPr indent="-228600" lvl="1" marL="685800" rtl="0" algn="l">
              <a:lnSpc>
                <a:spcPct val="90000"/>
              </a:lnSpc>
              <a:spcBef>
                <a:spcPts val="500"/>
              </a:spcBef>
              <a:spcAft>
                <a:spcPts val="0"/>
              </a:spcAft>
              <a:buClr>
                <a:schemeClr val="dk1"/>
              </a:buClr>
              <a:buSzPct val="100000"/>
              <a:buChar char="•"/>
            </a:pPr>
            <a:r>
              <a:rPr lang="en-GB"/>
              <a:t>The target level depends on the buyer. A real estate investor might optimise the net present value, while an affordable rental housing operator would primarily be interested in safeguarding the affordable rent level of their clients, which is achieved at a specific construction cost</a:t>
            </a:r>
            <a:br>
              <a:rPr lang="en-GB"/>
            </a:br>
            <a:endParaRPr/>
          </a:p>
          <a:p>
            <a:pPr indent="-228600" lvl="0" marL="228600" rtl="0" algn="l">
              <a:lnSpc>
                <a:spcPct val="90000"/>
              </a:lnSpc>
              <a:spcBef>
                <a:spcPts val="1000"/>
              </a:spcBef>
              <a:spcAft>
                <a:spcPts val="0"/>
              </a:spcAft>
              <a:buClr>
                <a:schemeClr val="dk1"/>
              </a:buClr>
              <a:buSzPct val="100000"/>
              <a:buChar char="•"/>
            </a:pPr>
            <a:r>
              <a:rPr lang="en-GB"/>
              <a:t>In addition to the euro-denominated targets, the buyers often have other objectives, including:</a:t>
            </a:r>
            <a:endParaRPr/>
          </a:p>
          <a:p>
            <a:pPr indent="-228600" lvl="1" marL="685800" rtl="0" algn="l">
              <a:lnSpc>
                <a:spcPct val="90000"/>
              </a:lnSpc>
              <a:spcBef>
                <a:spcPts val="500"/>
              </a:spcBef>
              <a:spcAft>
                <a:spcPts val="0"/>
              </a:spcAft>
              <a:buClr>
                <a:schemeClr val="dk1"/>
              </a:buClr>
              <a:buSzPct val="100000"/>
              <a:buChar char="•"/>
            </a:pPr>
            <a:r>
              <a:rPr lang="en-GB"/>
              <a:t>Putting the values and vision of their organisation's strategy into practice</a:t>
            </a:r>
            <a:endParaRPr/>
          </a:p>
          <a:p>
            <a:pPr indent="-228600" lvl="1" marL="685800" rtl="0" algn="l">
              <a:lnSpc>
                <a:spcPct val="90000"/>
              </a:lnSpc>
              <a:spcBef>
                <a:spcPts val="500"/>
              </a:spcBef>
              <a:spcAft>
                <a:spcPts val="0"/>
              </a:spcAft>
              <a:buClr>
                <a:schemeClr val="dk1"/>
              </a:buClr>
              <a:buSzPct val="100000"/>
              <a:buChar char="•"/>
            </a:pPr>
            <a:r>
              <a:rPr lang="en-GB"/>
              <a:t>Meeting the objectives set by society</a:t>
            </a:r>
            <a:endParaRPr/>
          </a:p>
          <a:p>
            <a:pPr indent="-228600" lvl="1" marL="685800" rtl="0" algn="l">
              <a:lnSpc>
                <a:spcPct val="90000"/>
              </a:lnSpc>
              <a:spcBef>
                <a:spcPts val="500"/>
              </a:spcBef>
              <a:spcAft>
                <a:spcPts val="0"/>
              </a:spcAft>
              <a:buClr>
                <a:schemeClr val="dk1"/>
              </a:buClr>
              <a:buSzPct val="100000"/>
              <a:buChar char="•"/>
            </a:pPr>
            <a:r>
              <a:rPr lang="en-GB"/>
              <a:t>Competence development, product development, or other development objectives</a:t>
            </a:r>
            <a:endParaRPr/>
          </a:p>
          <a:p>
            <a:pPr indent="-228600" lvl="1" marL="685800" rtl="0" algn="l">
              <a:lnSpc>
                <a:spcPct val="90000"/>
              </a:lnSpc>
              <a:spcBef>
                <a:spcPts val="500"/>
              </a:spcBef>
              <a:spcAft>
                <a:spcPts val="0"/>
              </a:spcAft>
              <a:buClr>
                <a:schemeClr val="dk1"/>
              </a:buClr>
              <a:buSzPct val="100000"/>
              <a:buChar char="•"/>
            </a:pPr>
            <a:r>
              <a:rPr lang="en-GB"/>
              <a:t>Environmental objectives</a:t>
            </a:r>
            <a:endParaRPr/>
          </a:p>
          <a:p>
            <a:pPr indent="-228600" lvl="1" marL="685800" rtl="0" algn="l">
              <a:lnSpc>
                <a:spcPct val="90000"/>
              </a:lnSpc>
              <a:spcBef>
                <a:spcPts val="500"/>
              </a:spcBef>
              <a:spcAft>
                <a:spcPts val="0"/>
              </a:spcAft>
              <a:buClr>
                <a:schemeClr val="dk1"/>
              </a:buClr>
              <a:buSzPct val="100000"/>
              <a:buChar char="•"/>
            </a:pPr>
            <a:r>
              <a:rPr lang="en-GB"/>
              <a:t>Quality improvement for end-users</a:t>
            </a:r>
            <a:endParaRPr/>
          </a:p>
          <a:p>
            <a:pPr indent="-228600" lvl="1" marL="685800" rtl="0" algn="l">
              <a:lnSpc>
                <a:spcPct val="90000"/>
              </a:lnSpc>
              <a:spcBef>
                <a:spcPts val="500"/>
              </a:spcBef>
              <a:spcAft>
                <a:spcPts val="0"/>
              </a:spcAft>
              <a:buClr>
                <a:schemeClr val="dk1"/>
              </a:buClr>
              <a:buSzPct val="100000"/>
              <a:buChar char="•"/>
            </a:pPr>
            <a:r>
              <a:rPr lang="en-GB"/>
              <a:t>Life cycle cost optimisation</a:t>
            </a:r>
            <a:endParaRPr/>
          </a:p>
          <a:p>
            <a:pPr indent="-228600" lvl="1" marL="685800" rtl="0" algn="l">
              <a:lnSpc>
                <a:spcPct val="90000"/>
              </a:lnSpc>
              <a:spcBef>
                <a:spcPts val="500"/>
              </a:spcBef>
              <a:spcAft>
                <a:spcPts val="0"/>
              </a:spcAft>
              <a:buClr>
                <a:schemeClr val="dk1"/>
              </a:buClr>
              <a:buSzPct val="100000"/>
              <a:buChar char="•"/>
            </a:pPr>
            <a:r>
              <a:rPr lang="en-GB"/>
              <a:t>Post-construction risk management and efficient maintenance</a:t>
            </a:r>
            <a:endParaRPr/>
          </a:p>
        </p:txBody>
      </p:sp>
      <p:sp>
        <p:nvSpPr>
          <p:cNvPr id="179" name="Google Shape;179;p9"/>
          <p:cNvSpPr txBox="1"/>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80" name="Google Shape;180;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81" name="Google Shape;181;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90EE550E-3B10-4662-8907-11003F063151}"/>
</file>

<file path=customXml/itemProps2.xml><?xml version="1.0" encoding="utf-8"?>
<ds:datastoreItem xmlns:ds="http://schemas.openxmlformats.org/officeDocument/2006/customXml" ds:itemID="{0F12C07C-2AEF-4BD5-9A7A-1DF597D3E2AF}"/>
</file>

<file path=customXml/itemProps3.xml><?xml version="1.0" encoding="utf-8"?>
<ds:datastoreItem xmlns:ds="http://schemas.openxmlformats.org/officeDocument/2006/customXml" ds:itemID="{496F6D83-7D77-44BC-95EE-4D0CA5078B7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