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r5GLkiAIiP4Y8PJlznVTDrGJP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34" Type="http://schemas.openxmlformats.org/officeDocument/2006/relationships/customXml" Target="../customXml/item3.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2.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1.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14" Type="http://schemas.openxmlformats.org/officeDocument/2006/relationships/slide" Target="slides/slide10.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28"/>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28"/>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28"/>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75" name="Shape 75"/>
        <p:cNvGrpSpPr/>
        <p:nvPr/>
      </p:nvGrpSpPr>
      <p:grpSpPr>
        <a:xfrm>
          <a:off x="0" y="0"/>
          <a:ext cx="0" cy="0"/>
          <a:chOff x="0" y="0"/>
          <a:chExt cx="0" cy="0"/>
        </a:xfrm>
      </p:grpSpPr>
      <p:sp>
        <p:nvSpPr>
          <p:cNvPr id="76" name="Google Shape;76;p37"/>
          <p:cNvSpPr/>
          <p:nvPr>
            <p:ph idx="2" type="pic"/>
          </p:nvPr>
        </p:nvSpPr>
        <p:spPr>
          <a:xfrm>
            <a:off x="838199" y="992187"/>
            <a:ext cx="10595777" cy="4873625"/>
          </a:xfrm>
          <a:prstGeom prst="rect">
            <a:avLst/>
          </a:prstGeom>
          <a:noFill/>
          <a:ln>
            <a:noFill/>
          </a:ln>
        </p:spPr>
      </p:sp>
      <p:sp>
        <p:nvSpPr>
          <p:cNvPr id="77" name="Google Shape;77;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79" name="Shape 79"/>
        <p:cNvGrpSpPr/>
        <p:nvPr/>
      </p:nvGrpSpPr>
      <p:grpSpPr>
        <a:xfrm>
          <a:off x="0" y="0"/>
          <a:ext cx="0" cy="0"/>
          <a:chOff x="0" y="0"/>
          <a:chExt cx="0" cy="0"/>
        </a:xfrm>
      </p:grpSpPr>
      <p:pic>
        <p:nvPicPr>
          <p:cNvPr id="80" name="Google Shape;80;p38"/>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1" name="Google Shape;81;p38"/>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8"/>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85" name="Shape 85"/>
        <p:cNvGrpSpPr/>
        <p:nvPr/>
      </p:nvGrpSpPr>
      <p:grpSpPr>
        <a:xfrm>
          <a:off x="0" y="0"/>
          <a:ext cx="0" cy="0"/>
          <a:chOff x="0" y="0"/>
          <a:chExt cx="0" cy="0"/>
        </a:xfrm>
      </p:grpSpPr>
      <p:pic>
        <p:nvPicPr>
          <p:cNvPr id="86" name="Google Shape;86;p39"/>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87" name="Google Shape;87;p39"/>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9"/>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89" name="Shape 89"/>
        <p:cNvGrpSpPr/>
        <p:nvPr/>
      </p:nvGrpSpPr>
      <p:grpSpPr>
        <a:xfrm>
          <a:off x="0" y="0"/>
          <a:ext cx="0" cy="0"/>
          <a:chOff x="0" y="0"/>
          <a:chExt cx="0" cy="0"/>
        </a:xfrm>
      </p:grpSpPr>
      <p:pic>
        <p:nvPicPr>
          <p:cNvPr id="90" name="Google Shape;90;p40"/>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1" name="Google Shape;91;p40"/>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2" name="Shape 92"/>
        <p:cNvGrpSpPr/>
        <p:nvPr/>
      </p:nvGrpSpPr>
      <p:grpSpPr>
        <a:xfrm>
          <a:off x="0" y="0"/>
          <a:ext cx="0" cy="0"/>
          <a:chOff x="0" y="0"/>
          <a:chExt cx="0" cy="0"/>
        </a:xfrm>
      </p:grpSpPr>
      <p:pic>
        <p:nvPicPr>
          <p:cNvPr id="93" name="Google Shape;93;p41"/>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94" name="Google Shape;94;p41"/>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1"/>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96" name="Google Shape;96;p41"/>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97" name="Shape 97"/>
        <p:cNvGrpSpPr/>
        <p:nvPr/>
      </p:nvGrpSpPr>
      <p:grpSpPr>
        <a:xfrm>
          <a:off x="0" y="0"/>
          <a:ext cx="0" cy="0"/>
          <a:chOff x="0" y="0"/>
          <a:chExt cx="0" cy="0"/>
        </a:xfrm>
      </p:grpSpPr>
      <p:pic>
        <p:nvPicPr>
          <p:cNvPr id="98" name="Google Shape;98;p42"/>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99" name="Google Shape;99;p42"/>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2"/>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type="obj">
  <p:cSld name="OBJECT">
    <p:spTree>
      <p:nvGrpSpPr>
        <p:cNvPr id="101" name="Shape 101"/>
        <p:cNvGrpSpPr/>
        <p:nvPr/>
      </p:nvGrpSpPr>
      <p:grpSpPr>
        <a:xfrm>
          <a:off x="0" y="0"/>
          <a:ext cx="0" cy="0"/>
          <a:chOff x="0" y="0"/>
          <a:chExt cx="0" cy="0"/>
        </a:xfrm>
      </p:grpSpPr>
      <p:sp>
        <p:nvSpPr>
          <p:cNvPr id="102" name="Google Shape;10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b="0" l="0" r="0" t="0"/>
          <a:stretch/>
        </p:blipFill>
        <p:spPr>
          <a:xfrm>
            <a:off x="1" y="-672"/>
            <a:ext cx="12190801" cy="6858669"/>
          </a:xfrm>
          <a:prstGeom prst="rect">
            <a:avLst/>
          </a:prstGeom>
          <a:noFill/>
          <a:ln>
            <a:noFill/>
          </a:ln>
        </p:spPr>
      </p:pic>
      <p:sp>
        <p:nvSpPr>
          <p:cNvPr id="23" name="Google Shape;23;p29"/>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9"/>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9"/>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9"/>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29"/>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29"/>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29"/>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29"/>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29"/>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32" name="Shape 32"/>
        <p:cNvGrpSpPr/>
        <p:nvPr/>
      </p:nvGrpSpPr>
      <p:grpSpPr>
        <a:xfrm>
          <a:off x="0" y="0"/>
          <a:ext cx="0" cy="0"/>
          <a:chOff x="0" y="0"/>
          <a:chExt cx="0" cy="0"/>
        </a:xfrm>
      </p:grpSpPr>
      <p:sp>
        <p:nvSpPr>
          <p:cNvPr id="33" name="Google Shape;3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7" name="Shape 37"/>
        <p:cNvGrpSpPr/>
        <p:nvPr/>
      </p:nvGrpSpPr>
      <p:grpSpPr>
        <a:xfrm>
          <a:off x="0" y="0"/>
          <a:ext cx="0" cy="0"/>
          <a:chOff x="0" y="0"/>
          <a:chExt cx="0" cy="0"/>
        </a:xfrm>
      </p:grpSpPr>
      <p:pic>
        <p:nvPicPr>
          <p:cNvPr id="38" name="Google Shape;38;p31"/>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9" name="Google Shape;39;p31"/>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31"/>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41" name="Shape 41"/>
        <p:cNvGrpSpPr/>
        <p:nvPr/>
      </p:nvGrpSpPr>
      <p:grpSpPr>
        <a:xfrm>
          <a:off x="0" y="0"/>
          <a:ext cx="0" cy="0"/>
          <a:chOff x="0" y="0"/>
          <a:chExt cx="0" cy="0"/>
        </a:xfrm>
      </p:grpSpPr>
      <p:pic>
        <p:nvPicPr>
          <p:cNvPr id="42" name="Google Shape;42;p32"/>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43" name="Google Shape;43;p32"/>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2"/>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2"/>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47" name="Google Shape;47;p32"/>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48" name="Google Shape;48;p32"/>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49" name="Google Shape;49;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 name="Google Shape;50;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 name="Google Shape;51;p32"/>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2" name="Shape 52"/>
        <p:cNvGrpSpPr/>
        <p:nvPr/>
      </p:nvGrpSpPr>
      <p:grpSpPr>
        <a:xfrm>
          <a:off x="0" y="0"/>
          <a:ext cx="0" cy="0"/>
          <a:chOff x="0" y="0"/>
          <a:chExt cx="0" cy="0"/>
        </a:xfrm>
      </p:grpSpPr>
      <p:sp>
        <p:nvSpPr>
          <p:cNvPr id="53" name="Google Shape;5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8" name="Shape 58"/>
        <p:cNvGrpSpPr/>
        <p:nvPr/>
      </p:nvGrpSpPr>
      <p:grpSpPr>
        <a:xfrm>
          <a:off x="0" y="0"/>
          <a:ext cx="0" cy="0"/>
          <a:chOff x="0" y="0"/>
          <a:chExt cx="0" cy="0"/>
        </a:xfrm>
      </p:grpSpPr>
      <p:sp>
        <p:nvSpPr>
          <p:cNvPr id="59" name="Google Shape;59;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p3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66" name="Shape 66"/>
        <p:cNvGrpSpPr/>
        <p:nvPr/>
      </p:nvGrpSpPr>
      <p:grpSpPr>
        <a:xfrm>
          <a:off x="0" y="0"/>
          <a:ext cx="0" cy="0"/>
          <a:chOff x="0" y="0"/>
          <a:chExt cx="0" cy="0"/>
        </a:xfrm>
      </p:grpSpPr>
      <p:sp>
        <p:nvSpPr>
          <p:cNvPr id="67" name="Google Shape;6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5"/>
          <p:cNvSpPr/>
          <p:nvPr>
            <p:ph idx="2" type="pic"/>
          </p:nvPr>
        </p:nvSpPr>
        <p:spPr>
          <a:xfrm>
            <a:off x="5183188" y="987425"/>
            <a:ext cx="6172200" cy="4873625"/>
          </a:xfrm>
          <a:prstGeom prst="rect">
            <a:avLst/>
          </a:prstGeom>
          <a:noFill/>
          <a:ln>
            <a:noFill/>
          </a:ln>
        </p:spPr>
      </p:sp>
      <p:sp>
        <p:nvSpPr>
          <p:cNvPr id="69" name="Google Shape;69;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1" name="Google Shape;71;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2" name="Shape 72"/>
        <p:cNvGrpSpPr/>
        <p:nvPr/>
      </p:nvGrpSpPr>
      <p:grpSpPr>
        <a:xfrm>
          <a:off x="0" y="0"/>
          <a:ext cx="0" cy="0"/>
          <a:chOff x="0" y="0"/>
          <a:chExt cx="0" cy="0"/>
        </a:xfrm>
      </p:grpSpPr>
      <p:sp>
        <p:nvSpPr>
          <p:cNvPr id="73" name="Google Shape;73;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27"/>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Kuva, joka sisältää kohteen teksti, puutavara&#10;&#10;Kuvaus luotu automaattisesti" id="111" name="Google Shape;111;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12" name="Google Shape;112;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13" name="Google Shape;113;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14" name="Google Shape;114;p1"/>
          <p:cNvPicPr preferRelativeResize="0"/>
          <p:nvPr/>
        </p:nvPicPr>
        <p:blipFill>
          <a:blip r:embed="rId4">
            <a:alphaModFix/>
          </a:blip>
          <a:stretch>
            <a:fillRect/>
          </a:stretch>
        </p:blipFill>
        <p:spPr>
          <a:xfrm>
            <a:off x="325300" y="6213974"/>
            <a:ext cx="2199815" cy="644025"/>
          </a:xfrm>
          <a:prstGeom prst="rect">
            <a:avLst/>
          </a:prstGeom>
          <a:noFill/>
          <a:ln>
            <a:noFill/>
          </a:ln>
        </p:spPr>
      </p:pic>
      <p:pic>
        <p:nvPicPr>
          <p:cNvPr id="115" name="Google Shape;115;p1"/>
          <p:cNvPicPr preferRelativeResize="0"/>
          <p:nvPr/>
        </p:nvPicPr>
        <p:blipFill>
          <a:blip r:embed="rId5">
            <a:alphaModFix/>
          </a:blip>
          <a:stretch>
            <a:fillRect/>
          </a:stretch>
        </p:blipFill>
        <p:spPr>
          <a:xfrm>
            <a:off x="2525125" y="6292025"/>
            <a:ext cx="2870951" cy="48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Contract management and decision-making process (1/2)</a:t>
            </a:r>
            <a:endParaRPr/>
          </a:p>
        </p:txBody>
      </p:sp>
      <p:sp>
        <p:nvSpPr>
          <p:cNvPr id="185" name="Google Shape;185;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The task of project management is to identify, have approved, and implement the project's decision-making points.</a:t>
            </a:r>
            <a:endParaRPr/>
          </a:p>
          <a:p>
            <a:pPr indent="-228600" lvl="1" marL="685800" rtl="0" algn="l">
              <a:lnSpc>
                <a:spcPct val="90000"/>
              </a:lnSpc>
              <a:spcBef>
                <a:spcPts val="500"/>
              </a:spcBef>
              <a:spcAft>
                <a:spcPts val="0"/>
              </a:spcAft>
              <a:buClr>
                <a:schemeClr val="dk1"/>
              </a:buClr>
              <a:buSzPct val="100000"/>
              <a:buChar char="•"/>
            </a:pPr>
            <a:r>
              <a:rPr lang="en-GB"/>
              <a:t>Many companies have management processes with related decision-making points in place.</a:t>
            </a:r>
            <a:endParaRPr/>
          </a:p>
          <a:p>
            <a:pPr indent="-228600" lvl="1" marL="685800" rtl="0" algn="l">
              <a:lnSpc>
                <a:spcPct val="90000"/>
              </a:lnSpc>
              <a:spcBef>
                <a:spcPts val="500"/>
              </a:spcBef>
              <a:spcAft>
                <a:spcPts val="0"/>
              </a:spcAft>
              <a:buClr>
                <a:schemeClr val="dk1"/>
              </a:buClr>
              <a:buSzPct val="100000"/>
              <a:buChar char="•"/>
            </a:pPr>
            <a:r>
              <a:rPr lang="en-GB"/>
              <a:t>Financing can affect the decisions; for example, in an ARA-funded project, costs can only be incurred after a partial decision has been approved for the project (2022).</a:t>
            </a:r>
            <a:endParaRPr/>
          </a:p>
          <a:p>
            <a:pPr indent="-228600" lvl="0" marL="228600" rtl="0" algn="l">
              <a:lnSpc>
                <a:spcPct val="90000"/>
              </a:lnSpc>
              <a:spcBef>
                <a:spcPts val="1000"/>
              </a:spcBef>
              <a:spcAft>
                <a:spcPts val="0"/>
              </a:spcAft>
              <a:buClr>
                <a:schemeClr val="dk1"/>
              </a:buClr>
              <a:buSzPct val="100000"/>
              <a:buChar char="•"/>
            </a:pPr>
            <a:r>
              <a:rPr lang="en-GB"/>
              <a:t>Decision-making points to be taken into account in wood construction</a:t>
            </a:r>
            <a:endParaRPr/>
          </a:p>
          <a:p>
            <a:pPr indent="-228600" lvl="1" marL="685800" rtl="0" algn="l">
              <a:lnSpc>
                <a:spcPct val="90000"/>
              </a:lnSpc>
              <a:spcBef>
                <a:spcPts val="500"/>
              </a:spcBef>
              <a:spcAft>
                <a:spcPts val="0"/>
              </a:spcAft>
              <a:buClr>
                <a:schemeClr val="dk1"/>
              </a:buClr>
              <a:buSzPct val="100000"/>
              <a:buChar char="•"/>
            </a:pPr>
            <a:r>
              <a:rPr lang="en-GB"/>
              <a:t>The production of prefabricated units will not begin at the time the order is placed, but typically, only the procurements will be started at this stage 🡪 actual production might start months after making the decision to order</a:t>
            </a:r>
            <a:endParaRPr/>
          </a:p>
          <a:p>
            <a:pPr indent="-228600" lvl="1" marL="685800" rtl="0" algn="l">
              <a:lnSpc>
                <a:spcPct val="90000"/>
              </a:lnSpc>
              <a:spcBef>
                <a:spcPts val="500"/>
              </a:spcBef>
              <a:spcAft>
                <a:spcPts val="0"/>
              </a:spcAft>
              <a:buClr>
                <a:schemeClr val="dk1"/>
              </a:buClr>
              <a:buSzPct val="100000"/>
              <a:buChar char="•"/>
            </a:pPr>
            <a:r>
              <a:rPr lang="en-GB"/>
              <a:t>When will the production time become binding? Typically, factories cannot be reserved for projects without costs. The requested production slot may not be available anymore at the time the order can be placed. This risk can be managed e.g. by means of a capacity reservation agreement.</a:t>
            </a:r>
            <a:endParaRPr/>
          </a:p>
        </p:txBody>
      </p:sp>
      <p:sp>
        <p:nvSpPr>
          <p:cNvPr id="186" name="Google Shape;186;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87" name="Google Shape;187;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Contract management and decision-making process (2/2)</a:t>
            </a:r>
            <a:endParaRPr/>
          </a:p>
        </p:txBody>
      </p:sp>
      <p:sp>
        <p:nvSpPr>
          <p:cNvPr id="193" name="Google Shape;19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Project management is responsible for the project's contracts and agreements</a:t>
            </a:r>
            <a:endParaRPr/>
          </a:p>
          <a:p>
            <a:pPr indent="-228600" lvl="1" marL="685800" rtl="0" algn="l">
              <a:lnSpc>
                <a:spcPct val="90000"/>
              </a:lnSpc>
              <a:spcBef>
                <a:spcPts val="500"/>
              </a:spcBef>
              <a:spcAft>
                <a:spcPts val="0"/>
              </a:spcAft>
              <a:buClr>
                <a:schemeClr val="dk1"/>
              </a:buClr>
              <a:buSzPct val="100000"/>
              <a:buChar char="•"/>
            </a:pPr>
            <a:r>
              <a:rPr lang="en-GB"/>
              <a:t>Contracts between all parties and at all stages</a:t>
            </a:r>
            <a:endParaRPr/>
          </a:p>
          <a:p>
            <a:pPr indent="-228600" lvl="1" marL="685800" rtl="0" algn="l">
              <a:lnSpc>
                <a:spcPct val="90000"/>
              </a:lnSpc>
              <a:spcBef>
                <a:spcPts val="500"/>
              </a:spcBef>
              <a:spcAft>
                <a:spcPts val="0"/>
              </a:spcAft>
              <a:buClr>
                <a:schemeClr val="dk1"/>
              </a:buClr>
              <a:buSzPct val="100000"/>
              <a:buChar char="•"/>
            </a:pPr>
            <a:r>
              <a:rPr lang="en-GB"/>
              <a:t>Answers for the contracts forming a whole</a:t>
            </a:r>
            <a:endParaRPr/>
          </a:p>
          <a:p>
            <a:pPr indent="-87630"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GB"/>
              <a:t>Notes on wood construction contracts</a:t>
            </a:r>
            <a:endParaRPr/>
          </a:p>
          <a:p>
            <a:pPr indent="-228600" lvl="1" marL="685800" rtl="0" algn="l">
              <a:lnSpc>
                <a:spcPct val="90000"/>
              </a:lnSpc>
              <a:spcBef>
                <a:spcPts val="500"/>
              </a:spcBef>
              <a:spcAft>
                <a:spcPts val="0"/>
              </a:spcAft>
              <a:buClr>
                <a:schemeClr val="dk1"/>
              </a:buClr>
              <a:buSzPct val="100000"/>
              <a:buChar char="•"/>
            </a:pPr>
            <a:r>
              <a:rPr lang="en-GB"/>
              <a:t>General Procurement and Delivery Terms for Construction Products (RYHT) typically apply to wood subassembly deliveries</a:t>
            </a:r>
            <a:endParaRPr/>
          </a:p>
          <a:p>
            <a:pPr indent="-228600" lvl="1" marL="685800" rtl="0" algn="l">
              <a:lnSpc>
                <a:spcPct val="90000"/>
              </a:lnSpc>
              <a:spcBef>
                <a:spcPts val="500"/>
              </a:spcBef>
              <a:spcAft>
                <a:spcPts val="0"/>
              </a:spcAft>
              <a:buClr>
                <a:schemeClr val="dk1"/>
              </a:buClr>
              <a:buSzPct val="100000"/>
              <a:buChar char="•"/>
            </a:pPr>
            <a:r>
              <a:rPr lang="en-GB"/>
              <a:t>RYHT terms are not applicable if significant work is carried out at the site</a:t>
            </a:r>
            <a:endParaRPr/>
          </a:p>
          <a:p>
            <a:pPr indent="-228600" lvl="1" marL="685800" rtl="0" algn="l">
              <a:lnSpc>
                <a:spcPct val="90000"/>
              </a:lnSpc>
              <a:spcBef>
                <a:spcPts val="500"/>
              </a:spcBef>
              <a:spcAft>
                <a:spcPts val="0"/>
              </a:spcAft>
              <a:buClr>
                <a:schemeClr val="dk1"/>
              </a:buClr>
              <a:buSzPct val="100000"/>
              <a:buChar char="•"/>
            </a:pPr>
            <a:r>
              <a:rPr lang="en-GB"/>
              <a:t>Reserve charge mechanism for VAT. The rule of thumb is that reserve charge mechanism for VAT is applied to installed products, but not to the delivery of goods. This interpretation should be checked with respect to the delivery contents. </a:t>
            </a:r>
            <a:endParaRPr/>
          </a:p>
          <a:p>
            <a:pPr indent="-228600" lvl="1" marL="685800" rtl="0" algn="l">
              <a:lnSpc>
                <a:spcPct val="90000"/>
              </a:lnSpc>
              <a:spcBef>
                <a:spcPts val="500"/>
              </a:spcBef>
              <a:spcAft>
                <a:spcPts val="0"/>
              </a:spcAft>
              <a:buClr>
                <a:schemeClr val="dk1"/>
              </a:buClr>
              <a:buSzPct val="100000"/>
              <a:buChar char="•"/>
            </a:pPr>
            <a:r>
              <a:rPr lang="en-GB"/>
              <a:t>The aim is to start the warranty period from the reception of the entire site, even if the subassembly delivery were installed to a significant degree prior to the reception of the site.</a:t>
            </a:r>
            <a:endParaRPr/>
          </a:p>
        </p:txBody>
      </p:sp>
      <p:sp>
        <p:nvSpPr>
          <p:cNvPr id="194" name="Google Shape;194;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95" name="Google Shape;195;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Cost management</a:t>
            </a:r>
            <a:endParaRPr/>
          </a:p>
        </p:txBody>
      </p:sp>
      <p:sp>
        <p:nvSpPr>
          <p:cNvPr id="201" name="Google Shape;20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sz="2400"/>
              <a:t>Typically, a new cost estimate is drawn up for the project at all its stages, and the new estimate is then compared to the old one</a:t>
            </a:r>
            <a:endParaRPr/>
          </a:p>
          <a:p>
            <a:pPr indent="-228600" lvl="0" marL="228600" rtl="0" algn="l">
              <a:lnSpc>
                <a:spcPct val="90000"/>
              </a:lnSpc>
              <a:spcBef>
                <a:spcPts val="1000"/>
              </a:spcBef>
              <a:spcAft>
                <a:spcPts val="0"/>
              </a:spcAft>
              <a:buClr>
                <a:schemeClr val="dk1"/>
              </a:buClr>
              <a:buSzPct val="100000"/>
              <a:buChar char="•"/>
            </a:pPr>
            <a:r>
              <a:rPr lang="en-GB" sz="2400"/>
              <a:t>During construction, costs are monitored and forecast at agreed intervals, e.g. monthly.</a:t>
            </a:r>
            <a:endParaRPr/>
          </a:p>
          <a:p>
            <a:pPr indent="-228600" lvl="0" marL="228600" rtl="0" algn="l">
              <a:lnSpc>
                <a:spcPct val="90000"/>
              </a:lnSpc>
              <a:spcBef>
                <a:spcPts val="1000"/>
              </a:spcBef>
              <a:spcAft>
                <a:spcPts val="0"/>
              </a:spcAft>
              <a:buClr>
                <a:schemeClr val="dk1"/>
              </a:buClr>
              <a:buSzPct val="100000"/>
              <a:buChar char="•"/>
            </a:pPr>
            <a:r>
              <a:rPr lang="en-GB" sz="2400"/>
              <a:t>After the completion of the project, the actual costs are calculated and compared to previous calculations</a:t>
            </a:r>
            <a:endParaRPr/>
          </a:p>
          <a:p>
            <a:pPr indent="-228600" lvl="0" marL="228600" rtl="0" algn="l">
              <a:lnSpc>
                <a:spcPct val="90000"/>
              </a:lnSpc>
              <a:spcBef>
                <a:spcPts val="1000"/>
              </a:spcBef>
              <a:spcAft>
                <a:spcPts val="0"/>
              </a:spcAft>
              <a:buClr>
                <a:schemeClr val="dk1"/>
              </a:buClr>
              <a:buSzPct val="100000"/>
              <a:buChar char="•"/>
            </a:pPr>
            <a:r>
              <a:rPr lang="en-GB" sz="2400"/>
              <a:t>Special considerations in wood construction: </a:t>
            </a:r>
            <a:endParaRPr/>
          </a:p>
          <a:p>
            <a:pPr indent="-228600" lvl="1" marL="685800" rtl="0" algn="l">
              <a:lnSpc>
                <a:spcPct val="90000"/>
              </a:lnSpc>
              <a:spcBef>
                <a:spcPts val="500"/>
              </a:spcBef>
              <a:spcAft>
                <a:spcPts val="0"/>
              </a:spcAft>
              <a:buClr>
                <a:schemeClr val="dk1"/>
              </a:buClr>
              <a:buSzPct val="100000"/>
              <a:buChar char="•"/>
            </a:pPr>
            <a:r>
              <a:rPr lang="en-GB" sz="2000"/>
              <a:t>As the components are manufactured in a front-loaded manner, it is very difficult to intervene in the accumulation of costs during construction. Changes made during the construction site stage typically only increase costs.</a:t>
            </a:r>
            <a:endParaRPr/>
          </a:p>
          <a:p>
            <a:pPr indent="-228600" lvl="1" marL="685800" rtl="0" algn="l">
              <a:lnSpc>
                <a:spcPct val="90000"/>
              </a:lnSpc>
              <a:spcBef>
                <a:spcPts val="500"/>
              </a:spcBef>
              <a:spcAft>
                <a:spcPts val="0"/>
              </a:spcAft>
              <a:buClr>
                <a:schemeClr val="dk1"/>
              </a:buClr>
              <a:buSzPct val="100000"/>
              <a:buChar char="•"/>
            </a:pPr>
            <a:r>
              <a:rPr lang="en-GB" sz="2000"/>
              <a:t>The sales price is typically agreed upon much earlier than the actual costs of purchases are known. In the spring of 2021, for example, prices increased significantly in a period of only a few months.</a:t>
            </a:r>
            <a:endParaRPr/>
          </a:p>
          <a:p>
            <a:pPr indent="-228600" lvl="1" marL="685800" rtl="0" algn="l">
              <a:lnSpc>
                <a:spcPct val="90000"/>
              </a:lnSpc>
              <a:spcBef>
                <a:spcPts val="500"/>
              </a:spcBef>
              <a:spcAft>
                <a:spcPts val="0"/>
              </a:spcAft>
              <a:buClr>
                <a:schemeClr val="dk1"/>
              </a:buClr>
              <a:buSzPct val="100000"/>
              <a:buChar char="•"/>
            </a:pPr>
            <a:r>
              <a:rPr lang="en-GB" sz="2000"/>
              <a:t>Procurements for the entire project are made within a relatively short period of time. For example, the production of a block of flats consisting of prefabricated box units takes two months, which means that all supplies must be delivered to the factory within this time frame.</a:t>
            </a:r>
            <a:endParaRPr/>
          </a:p>
          <a:p>
            <a:pPr indent="-228600" lvl="1" marL="685800" rtl="0" algn="l">
              <a:lnSpc>
                <a:spcPct val="90000"/>
              </a:lnSpc>
              <a:spcBef>
                <a:spcPts val="500"/>
              </a:spcBef>
              <a:spcAft>
                <a:spcPts val="0"/>
              </a:spcAft>
              <a:buClr>
                <a:schemeClr val="dk1"/>
              </a:buClr>
              <a:buSzPct val="100000"/>
              <a:buChar char="•"/>
            </a:pPr>
            <a:r>
              <a:rPr lang="en-GB" sz="2000"/>
              <a:t>The market price of wood products more or less follows the world market price of sawn timber</a:t>
            </a:r>
            <a:endParaRPr/>
          </a:p>
          <a:p>
            <a:pPr indent="-111125" lvl="1" marL="685800" rtl="0" algn="l">
              <a:lnSpc>
                <a:spcPct val="90000"/>
              </a:lnSpc>
              <a:spcBef>
                <a:spcPts val="500"/>
              </a:spcBef>
              <a:spcAft>
                <a:spcPts val="0"/>
              </a:spcAft>
              <a:buClr>
                <a:schemeClr val="dk1"/>
              </a:buClr>
              <a:buSzPct val="100000"/>
              <a:buNone/>
            </a:pPr>
            <a:r>
              <a:t/>
            </a:r>
            <a:endParaRPr sz="2000"/>
          </a:p>
        </p:txBody>
      </p:sp>
      <p:sp>
        <p:nvSpPr>
          <p:cNvPr id="202" name="Google Shape;202;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03" name="Google Shape;203;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Timeline management – special considerations (1/2)</a:t>
            </a:r>
            <a:endParaRPr/>
          </a:p>
        </p:txBody>
      </p:sp>
      <p:sp>
        <p:nvSpPr>
          <p:cNvPr id="209" name="Google Shape;20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Production in two locations (factory and construction site) must be taken into account in all timelines (project, general, design, procurement and production schedules)</a:t>
            </a:r>
            <a:endParaRPr/>
          </a:p>
          <a:p>
            <a:pPr indent="-228600" lvl="0" marL="228600" rtl="0" algn="l">
              <a:lnSpc>
                <a:spcPct val="90000"/>
              </a:lnSpc>
              <a:spcBef>
                <a:spcPts val="1000"/>
              </a:spcBef>
              <a:spcAft>
                <a:spcPts val="0"/>
              </a:spcAft>
              <a:buClr>
                <a:schemeClr val="dk1"/>
              </a:buClr>
              <a:buSzPts val="2400"/>
              <a:buChar char="•"/>
            </a:pPr>
            <a:r>
              <a:rPr lang="en-GB" sz="2400"/>
              <a:t>Production planning must be allocated sufficient time in the design planning schedule</a:t>
            </a:r>
            <a:endParaRPr/>
          </a:p>
          <a:p>
            <a:pPr indent="-228600" lvl="0" marL="228600" rtl="0" algn="l">
              <a:lnSpc>
                <a:spcPct val="90000"/>
              </a:lnSpc>
              <a:spcBef>
                <a:spcPts val="1000"/>
              </a:spcBef>
              <a:spcAft>
                <a:spcPts val="0"/>
              </a:spcAft>
              <a:buClr>
                <a:schemeClr val="dk1"/>
              </a:buClr>
              <a:buSzPts val="2400"/>
              <a:buChar char="•"/>
            </a:pPr>
            <a:r>
              <a:rPr lang="en-GB" sz="2400"/>
              <a:t>The principal designers must be allocated the resources and time required for the approval and coordination of production plans.</a:t>
            </a:r>
            <a:endParaRPr/>
          </a:p>
          <a:p>
            <a:pPr indent="-228600" lvl="1" marL="685800" rtl="0" algn="l">
              <a:lnSpc>
                <a:spcPct val="90000"/>
              </a:lnSpc>
              <a:spcBef>
                <a:spcPts val="500"/>
              </a:spcBef>
              <a:spcAft>
                <a:spcPts val="0"/>
              </a:spcAft>
              <a:buClr>
                <a:schemeClr val="dk1"/>
              </a:buClr>
              <a:buSzPts val="2000"/>
              <a:buChar char="•"/>
            </a:pPr>
            <a:r>
              <a:rPr lang="en-GB" sz="2000"/>
              <a:t>This must also be taken into account in design contracts</a:t>
            </a:r>
            <a:endParaRPr/>
          </a:p>
          <a:p>
            <a:pPr indent="-228600" lvl="0" marL="228600" rtl="0" algn="l">
              <a:lnSpc>
                <a:spcPct val="90000"/>
              </a:lnSpc>
              <a:spcBef>
                <a:spcPts val="1000"/>
              </a:spcBef>
              <a:spcAft>
                <a:spcPts val="0"/>
              </a:spcAft>
              <a:buClr>
                <a:schemeClr val="dk1"/>
              </a:buClr>
              <a:buSzPts val="2400"/>
              <a:buChar char="•"/>
            </a:pPr>
            <a:r>
              <a:rPr lang="en-GB" sz="2400"/>
              <a:t>Model unit and its objectives</a:t>
            </a:r>
            <a:endParaRPr/>
          </a:p>
          <a:p>
            <a:pPr indent="-228600" lvl="1" marL="685800" rtl="0" algn="l">
              <a:lnSpc>
                <a:spcPct val="90000"/>
              </a:lnSpc>
              <a:spcBef>
                <a:spcPts val="500"/>
              </a:spcBef>
              <a:spcAft>
                <a:spcPts val="0"/>
              </a:spcAft>
              <a:buClr>
                <a:schemeClr val="dk1"/>
              </a:buClr>
              <a:buSzPts val="2000"/>
              <a:buChar char="•"/>
            </a:pPr>
            <a:r>
              <a:rPr lang="en-GB" sz="2000"/>
              <a:t>If the model unit is intended to be used to influence design solutions before starting production, it must be manufactured at least 4 months before starting production, as some supplies may have a delivery time of approx. 3 months</a:t>
            </a:r>
            <a:endParaRPr/>
          </a:p>
          <a:p>
            <a:pPr indent="-76200" lvl="1" marL="685800" rtl="0" algn="l">
              <a:lnSpc>
                <a:spcPct val="90000"/>
              </a:lnSpc>
              <a:spcBef>
                <a:spcPts val="500"/>
              </a:spcBef>
              <a:spcAft>
                <a:spcPts val="0"/>
              </a:spcAft>
              <a:buClr>
                <a:schemeClr val="dk1"/>
              </a:buClr>
              <a:buSzPts val="2400"/>
              <a:buNone/>
            </a:pPr>
            <a:r>
              <a:t/>
            </a:r>
            <a:endParaRPr/>
          </a:p>
        </p:txBody>
      </p:sp>
      <p:sp>
        <p:nvSpPr>
          <p:cNvPr id="210" name="Google Shape;210;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11" name="Google Shape;211;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Timeline management – special considerations (2/2)</a:t>
            </a:r>
            <a:endParaRPr/>
          </a:p>
        </p:txBody>
      </p:sp>
      <p:sp>
        <p:nvSpPr>
          <p:cNvPr id="217" name="Google Shape;21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The average time required for installing a prefabricated box unit is 0.5 to 1 hours</a:t>
            </a:r>
            <a:endParaRPr/>
          </a:p>
          <a:p>
            <a:pPr indent="-228600" lvl="1" marL="685800" rtl="0" algn="l">
              <a:lnSpc>
                <a:spcPct val="90000"/>
              </a:lnSpc>
              <a:spcBef>
                <a:spcPts val="500"/>
              </a:spcBef>
              <a:spcAft>
                <a:spcPts val="0"/>
              </a:spcAft>
              <a:buClr>
                <a:schemeClr val="dk1"/>
              </a:buClr>
              <a:buSzPts val="2400"/>
              <a:buChar char="•"/>
            </a:pPr>
            <a:r>
              <a:rPr lang="en-GB"/>
              <a:t>In addition to self-installation, other factors influencing the installation schedule may include moving the weather protections, transport capacity, or transport restrictions (e.g. restriction on daytime heavy traffic in city centres)</a:t>
            </a:r>
            <a:endParaRPr/>
          </a:p>
          <a:p>
            <a:pPr indent="-228600" lvl="0" marL="228600" rtl="0" algn="l">
              <a:lnSpc>
                <a:spcPct val="90000"/>
              </a:lnSpc>
              <a:spcBef>
                <a:spcPts val="1000"/>
              </a:spcBef>
              <a:spcAft>
                <a:spcPts val="0"/>
              </a:spcAft>
              <a:buClr>
                <a:schemeClr val="dk1"/>
              </a:buClr>
              <a:buSzPts val="2800"/>
              <a:buChar char="•"/>
            </a:pPr>
            <a:r>
              <a:rPr lang="en-GB"/>
              <a:t>Weather reservation. Large units cannot be installed in windy or rainy conditions.</a:t>
            </a:r>
            <a:endParaRPr/>
          </a:p>
          <a:p>
            <a:pPr indent="-228600" lvl="0" marL="228600" rtl="0" algn="l">
              <a:lnSpc>
                <a:spcPct val="90000"/>
              </a:lnSpc>
              <a:spcBef>
                <a:spcPts val="1000"/>
              </a:spcBef>
              <a:spcAft>
                <a:spcPts val="0"/>
              </a:spcAft>
              <a:buClr>
                <a:schemeClr val="dk1"/>
              </a:buClr>
              <a:buSzPts val="2800"/>
              <a:buChar char="•"/>
            </a:pPr>
            <a:r>
              <a:rPr lang="en-GB"/>
              <a:t>The commissioning of a house built with prefabricated box units does not materially differ from commissioning in conventional construction. The same adjustments, commissioning procedures, and official inspections must be carried out at all sites.</a:t>
            </a:r>
            <a:endParaRPr/>
          </a:p>
          <a:p>
            <a:pPr indent="-76200" lvl="1" marL="685800" rtl="0" algn="l">
              <a:lnSpc>
                <a:spcPct val="90000"/>
              </a:lnSpc>
              <a:spcBef>
                <a:spcPts val="500"/>
              </a:spcBef>
              <a:spcAft>
                <a:spcPts val="0"/>
              </a:spcAft>
              <a:buClr>
                <a:schemeClr val="dk1"/>
              </a:buClr>
              <a:buSzPts val="2400"/>
              <a:buNone/>
            </a:pPr>
            <a:r>
              <a:t/>
            </a:r>
            <a:endParaRPr/>
          </a:p>
        </p:txBody>
      </p:sp>
      <p:sp>
        <p:nvSpPr>
          <p:cNvPr id="218" name="Google Shape;218;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19" name="Google Shape;219;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Design management - special considerations</a:t>
            </a:r>
            <a:endParaRPr/>
          </a:p>
        </p:txBody>
      </p:sp>
      <p:sp>
        <p:nvSpPr>
          <p:cNvPr id="225" name="Google Shape;22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The designs and plans must be finalised by the time they enter production</a:t>
            </a:r>
            <a:endParaRPr/>
          </a:p>
          <a:p>
            <a:pPr indent="-228600" lvl="1" marL="685800" rtl="0" algn="l">
              <a:lnSpc>
                <a:spcPct val="90000"/>
              </a:lnSpc>
              <a:spcBef>
                <a:spcPts val="500"/>
              </a:spcBef>
              <a:spcAft>
                <a:spcPts val="0"/>
              </a:spcAft>
              <a:buClr>
                <a:schemeClr val="dk1"/>
              </a:buClr>
              <a:buSzPct val="100000"/>
              <a:buChar char="•"/>
            </a:pPr>
            <a:r>
              <a:rPr lang="en-GB"/>
              <a:t>"Measurements will be checked at the construction site" is not an option in prefabrication</a:t>
            </a:r>
            <a:endParaRPr/>
          </a:p>
          <a:p>
            <a:pPr indent="-228600" lvl="0" marL="228600" rtl="0" algn="l">
              <a:lnSpc>
                <a:spcPct val="90000"/>
              </a:lnSpc>
              <a:spcBef>
                <a:spcPts val="1000"/>
              </a:spcBef>
              <a:spcAft>
                <a:spcPts val="0"/>
              </a:spcAft>
              <a:buClr>
                <a:schemeClr val="dk1"/>
              </a:buClr>
              <a:buSzPct val="100000"/>
              <a:buChar char="•"/>
            </a:pPr>
            <a:r>
              <a:rPr lang="en-GB"/>
              <a:t>Tolerance requirements vary by product</a:t>
            </a:r>
            <a:endParaRPr/>
          </a:p>
          <a:p>
            <a:pPr indent="-228600" lvl="1" marL="685800" rtl="0" algn="l">
              <a:lnSpc>
                <a:spcPct val="90000"/>
              </a:lnSpc>
              <a:spcBef>
                <a:spcPts val="500"/>
              </a:spcBef>
              <a:spcAft>
                <a:spcPts val="0"/>
              </a:spcAft>
              <a:buClr>
                <a:schemeClr val="dk1"/>
              </a:buClr>
              <a:buSzPct val="100000"/>
              <a:buChar char="•"/>
            </a:pPr>
            <a:r>
              <a:rPr lang="en-GB"/>
              <a:t>For example, the widely-used RunkoPES panel unit tolerance is not applicable to box units</a:t>
            </a:r>
            <a:endParaRPr/>
          </a:p>
          <a:p>
            <a:pPr indent="-228600" lvl="0" marL="228600" rtl="0" algn="l">
              <a:lnSpc>
                <a:spcPct val="90000"/>
              </a:lnSpc>
              <a:spcBef>
                <a:spcPts val="1000"/>
              </a:spcBef>
              <a:spcAft>
                <a:spcPts val="0"/>
              </a:spcAft>
              <a:buClr>
                <a:schemeClr val="dk1"/>
              </a:buClr>
              <a:buSzPct val="100000"/>
              <a:buChar char="•"/>
            </a:pPr>
            <a:r>
              <a:rPr lang="en-GB"/>
              <a:t>Building services routing and joining of units</a:t>
            </a:r>
            <a:endParaRPr/>
          </a:p>
          <a:p>
            <a:pPr indent="-228600" lvl="1" marL="685800" rtl="0" algn="l">
              <a:lnSpc>
                <a:spcPct val="90000"/>
              </a:lnSpc>
              <a:spcBef>
                <a:spcPts val="500"/>
              </a:spcBef>
              <a:spcAft>
                <a:spcPts val="0"/>
              </a:spcAft>
              <a:buClr>
                <a:schemeClr val="dk1"/>
              </a:buClr>
              <a:buSzPct val="100000"/>
              <a:buChar char="•"/>
            </a:pPr>
            <a:r>
              <a:rPr lang="en-GB"/>
              <a:t>For example, joining two prefabricated units together at the construction site – can the joint area be covered with e.g. fixtures or could dropped ceilings be utilised?</a:t>
            </a:r>
            <a:endParaRPr/>
          </a:p>
          <a:p>
            <a:pPr indent="-228600" lvl="0" marL="228600" rtl="0" algn="l">
              <a:lnSpc>
                <a:spcPct val="90000"/>
              </a:lnSpc>
              <a:spcBef>
                <a:spcPts val="1000"/>
              </a:spcBef>
              <a:spcAft>
                <a:spcPts val="0"/>
              </a:spcAft>
              <a:buClr>
                <a:schemeClr val="dk1"/>
              </a:buClr>
              <a:buSzPct val="100000"/>
              <a:buChar char="•"/>
            </a:pPr>
            <a:r>
              <a:rPr lang="en-GB"/>
              <a:t>Transport-resistant solutions and materials</a:t>
            </a:r>
            <a:endParaRPr/>
          </a:p>
          <a:p>
            <a:pPr indent="-228600" lvl="1" marL="685800" rtl="0" algn="l">
              <a:lnSpc>
                <a:spcPct val="90000"/>
              </a:lnSpc>
              <a:spcBef>
                <a:spcPts val="500"/>
              </a:spcBef>
              <a:spcAft>
                <a:spcPts val="0"/>
              </a:spcAft>
              <a:buClr>
                <a:schemeClr val="dk1"/>
              </a:buClr>
              <a:buSzPct val="100000"/>
              <a:buChar char="•"/>
            </a:pPr>
            <a:r>
              <a:rPr lang="en-GB"/>
              <a:t>Check with supplier, e.g. large windows</a:t>
            </a:r>
            <a:endParaRPr/>
          </a:p>
        </p:txBody>
      </p:sp>
      <p:sp>
        <p:nvSpPr>
          <p:cNvPr id="226" name="Google Shape;226;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27" name="Google Shape;227;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Design management 2– special design themes</a:t>
            </a:r>
            <a:endParaRPr/>
          </a:p>
        </p:txBody>
      </p:sp>
      <p:sp>
        <p:nvSpPr>
          <p:cNvPr id="233" name="Google Shape;23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Fire engineering</a:t>
            </a:r>
            <a:endParaRPr/>
          </a:p>
          <a:p>
            <a:pPr indent="-228600" lvl="1" marL="685800" rtl="0" algn="l">
              <a:lnSpc>
                <a:spcPct val="90000"/>
              </a:lnSpc>
              <a:spcBef>
                <a:spcPts val="500"/>
              </a:spcBef>
              <a:spcAft>
                <a:spcPts val="0"/>
              </a:spcAft>
              <a:buClr>
                <a:schemeClr val="dk1"/>
              </a:buClr>
              <a:buSzPts val="2400"/>
              <a:buChar char="•"/>
            </a:pPr>
            <a:r>
              <a:rPr lang="en-GB"/>
              <a:t>If you wish to deviate from regulations, you can use performance-based fire safety design prepared by a fire engineering consultant. </a:t>
            </a:r>
            <a:endParaRPr/>
          </a:p>
          <a:p>
            <a:pPr indent="-228600" lvl="1" marL="685800" rtl="0" algn="l">
              <a:lnSpc>
                <a:spcPct val="90000"/>
              </a:lnSpc>
              <a:spcBef>
                <a:spcPts val="500"/>
              </a:spcBef>
              <a:spcAft>
                <a:spcPts val="0"/>
              </a:spcAft>
              <a:buClr>
                <a:schemeClr val="dk1"/>
              </a:buClr>
              <a:buSzPts val="2400"/>
              <a:buChar char="•"/>
            </a:pPr>
            <a:r>
              <a:rPr lang="en-GB"/>
              <a:t>E.g. leaving more wooden surfaces uncovered</a:t>
            </a:r>
            <a:endParaRPr/>
          </a:p>
          <a:p>
            <a:pPr indent="-228600" lvl="0" marL="228600" rtl="0" algn="l">
              <a:lnSpc>
                <a:spcPct val="90000"/>
              </a:lnSpc>
              <a:spcBef>
                <a:spcPts val="1000"/>
              </a:spcBef>
              <a:spcAft>
                <a:spcPts val="0"/>
              </a:spcAft>
              <a:buClr>
                <a:schemeClr val="dk1"/>
              </a:buClr>
              <a:buSzPts val="2800"/>
              <a:buChar char="•"/>
            </a:pPr>
            <a:r>
              <a:rPr lang="en-GB"/>
              <a:t>Acoustics</a:t>
            </a:r>
            <a:endParaRPr/>
          </a:p>
          <a:p>
            <a:pPr indent="-228600" lvl="1" marL="685800" rtl="0" algn="l">
              <a:lnSpc>
                <a:spcPct val="90000"/>
              </a:lnSpc>
              <a:spcBef>
                <a:spcPts val="500"/>
              </a:spcBef>
              <a:spcAft>
                <a:spcPts val="0"/>
              </a:spcAft>
              <a:buClr>
                <a:schemeClr val="dk1"/>
              </a:buClr>
              <a:buSzPts val="2400"/>
              <a:buChar char="•"/>
            </a:pPr>
            <a:r>
              <a:rPr lang="en-GB"/>
              <a:t>Check noise requirements. Consult an acoustician as needed.</a:t>
            </a:r>
            <a:endParaRPr/>
          </a:p>
          <a:p>
            <a:pPr indent="-228600" lvl="0" marL="228600" rtl="0" algn="l">
              <a:lnSpc>
                <a:spcPct val="90000"/>
              </a:lnSpc>
              <a:spcBef>
                <a:spcPts val="1000"/>
              </a:spcBef>
              <a:spcAft>
                <a:spcPts val="0"/>
              </a:spcAft>
              <a:buClr>
                <a:schemeClr val="dk1"/>
              </a:buClr>
              <a:buSzPts val="2800"/>
              <a:buChar char="•"/>
            </a:pPr>
            <a:r>
              <a:rPr lang="en-GB"/>
              <a:t>Sprinkler – if required</a:t>
            </a:r>
            <a:endParaRPr/>
          </a:p>
          <a:p>
            <a:pPr indent="-228600" lvl="1" marL="685800" rtl="0" algn="l">
              <a:lnSpc>
                <a:spcPct val="90000"/>
              </a:lnSpc>
              <a:spcBef>
                <a:spcPts val="500"/>
              </a:spcBef>
              <a:spcAft>
                <a:spcPts val="0"/>
              </a:spcAft>
              <a:buClr>
                <a:schemeClr val="dk1"/>
              </a:buClr>
              <a:buSzPts val="2400"/>
              <a:buChar char="•"/>
            </a:pPr>
            <a:r>
              <a:rPr lang="en-GB"/>
              <a:t>Verify the water source and its quality. Increased water pressure or additional tanks may be required in some cases. Retrofitting these is very demanding</a:t>
            </a:r>
            <a:endParaRPr/>
          </a:p>
        </p:txBody>
      </p:sp>
      <p:sp>
        <p:nvSpPr>
          <p:cNvPr id="234" name="Google Shape;234;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35" name="Google Shape;235;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Risk management in a wooden block of flats (1/2)</a:t>
            </a:r>
            <a:endParaRPr/>
          </a:p>
        </p:txBody>
      </p:sp>
      <p:sp>
        <p:nvSpPr>
          <p:cNvPr id="241" name="Google Shape;24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A risk management plan should be drawn up for all projects</a:t>
            </a:r>
            <a:endParaRPr/>
          </a:p>
          <a:p>
            <a:pPr indent="-228600" lvl="1" marL="685800" rtl="0" algn="l">
              <a:lnSpc>
                <a:spcPct val="90000"/>
              </a:lnSpc>
              <a:spcBef>
                <a:spcPts val="500"/>
              </a:spcBef>
              <a:spcAft>
                <a:spcPts val="0"/>
              </a:spcAft>
              <a:buClr>
                <a:schemeClr val="dk1"/>
              </a:buClr>
              <a:buSzPts val="2400"/>
              <a:buChar char="•"/>
            </a:pPr>
            <a:r>
              <a:rPr lang="en-GB"/>
              <a:t>The plan should identify the most important risks and their probabilities and impacts and thus aim to assess the cost of the risks</a:t>
            </a:r>
            <a:endParaRPr/>
          </a:p>
          <a:p>
            <a:pPr indent="-228600" lvl="1" marL="685800" rtl="0" algn="l">
              <a:lnSpc>
                <a:spcPct val="90000"/>
              </a:lnSpc>
              <a:spcBef>
                <a:spcPts val="500"/>
              </a:spcBef>
              <a:spcAft>
                <a:spcPts val="0"/>
              </a:spcAft>
              <a:buClr>
                <a:schemeClr val="dk1"/>
              </a:buClr>
              <a:buSzPts val="2400"/>
              <a:buChar char="•"/>
            </a:pPr>
            <a:r>
              <a:rPr lang="en-GB"/>
              <a:t>Risk reservations are the most typical risk management method.</a:t>
            </a:r>
            <a:endParaRPr/>
          </a:p>
          <a:p>
            <a:pPr indent="-228600" lvl="1" marL="685800" rtl="0" algn="l">
              <a:lnSpc>
                <a:spcPct val="90000"/>
              </a:lnSpc>
              <a:spcBef>
                <a:spcPts val="500"/>
              </a:spcBef>
              <a:spcAft>
                <a:spcPts val="0"/>
              </a:spcAft>
              <a:buClr>
                <a:schemeClr val="dk1"/>
              </a:buClr>
              <a:buSzPts val="2400"/>
              <a:buChar char="•"/>
            </a:pPr>
            <a:r>
              <a:rPr lang="en-GB"/>
              <a:t>Efforts can be made to eliminate the risks or reduce their impact or probability. Or, you can decide the bear the risk as it is. </a:t>
            </a:r>
            <a:endParaRPr/>
          </a:p>
          <a:p>
            <a:pPr indent="-228600" lvl="2" marL="1143000" rtl="0" algn="l">
              <a:lnSpc>
                <a:spcPct val="90000"/>
              </a:lnSpc>
              <a:spcBef>
                <a:spcPts val="500"/>
              </a:spcBef>
              <a:spcAft>
                <a:spcPts val="0"/>
              </a:spcAft>
              <a:buClr>
                <a:schemeClr val="dk1"/>
              </a:buClr>
              <a:buSzPts val="2000"/>
              <a:buChar char="•"/>
            </a:pPr>
            <a:r>
              <a:rPr lang="en-GB"/>
              <a:t>All of the above approaches come with a price. An accurate risk assessment and correctly priced risks are the key to choosing the best approach for the project.</a:t>
            </a:r>
            <a:endParaRPr/>
          </a:p>
          <a:p>
            <a:pPr indent="-228600" lvl="1" marL="685800" rtl="0" algn="l">
              <a:lnSpc>
                <a:spcPct val="90000"/>
              </a:lnSpc>
              <a:spcBef>
                <a:spcPts val="500"/>
              </a:spcBef>
              <a:spcAft>
                <a:spcPts val="0"/>
              </a:spcAft>
              <a:buClr>
                <a:schemeClr val="dk1"/>
              </a:buClr>
              <a:buSzPts val="2400"/>
              <a:buChar char="•"/>
            </a:pPr>
            <a:r>
              <a:rPr lang="en-GB"/>
              <a:t>Risks can also be positive! </a:t>
            </a:r>
            <a:endParaRPr/>
          </a:p>
          <a:p>
            <a:pPr indent="-228600" lvl="2" marL="1143000" rtl="0" algn="l">
              <a:lnSpc>
                <a:spcPct val="90000"/>
              </a:lnSpc>
              <a:spcBef>
                <a:spcPts val="500"/>
              </a:spcBef>
              <a:spcAft>
                <a:spcPts val="0"/>
              </a:spcAft>
              <a:buClr>
                <a:schemeClr val="dk1"/>
              </a:buClr>
              <a:buSzPts val="2000"/>
              <a:buChar char="•"/>
            </a:pPr>
            <a:r>
              <a:rPr lang="en-GB"/>
              <a:t>For example, if the pricing basis is the expected value of the subcontract 🡪 a significant portion of the probability distribution may be on the under-price side</a:t>
            </a:r>
            <a:endParaRPr/>
          </a:p>
        </p:txBody>
      </p:sp>
      <p:sp>
        <p:nvSpPr>
          <p:cNvPr id="242" name="Google Shape;242;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43" name="Google Shape;243;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Risk management, example topics (2/2)</a:t>
            </a:r>
            <a:endParaRPr/>
          </a:p>
        </p:txBody>
      </p:sp>
      <p:sp>
        <p:nvSpPr>
          <p:cNvPr id="249" name="Google Shape;24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A critical stage in prefabricated box unit construction is the completion of the erection of the frame.</a:t>
            </a:r>
            <a:endParaRPr/>
          </a:p>
          <a:p>
            <a:pPr indent="-228600" lvl="1" marL="685800" rtl="0" algn="l">
              <a:lnSpc>
                <a:spcPct val="90000"/>
              </a:lnSpc>
              <a:spcBef>
                <a:spcPts val="500"/>
              </a:spcBef>
              <a:spcAft>
                <a:spcPts val="0"/>
              </a:spcAft>
              <a:buClr>
                <a:schemeClr val="dk1"/>
              </a:buClr>
              <a:buSzPct val="100000"/>
              <a:buChar char="•"/>
            </a:pPr>
            <a:r>
              <a:rPr lang="en-GB"/>
              <a:t>If the frame is not up at the agreed time, all other work will be interrupted</a:t>
            </a:r>
            <a:endParaRPr/>
          </a:p>
          <a:p>
            <a:pPr indent="-228600" lvl="1" marL="685800" rtl="0" algn="l">
              <a:lnSpc>
                <a:spcPct val="90000"/>
              </a:lnSpc>
              <a:spcBef>
                <a:spcPts val="500"/>
              </a:spcBef>
              <a:spcAft>
                <a:spcPts val="0"/>
              </a:spcAft>
              <a:buClr>
                <a:schemeClr val="dk1"/>
              </a:buClr>
              <a:buSzPct val="100000"/>
              <a:buChar char="•"/>
            </a:pPr>
            <a:r>
              <a:rPr lang="en-GB"/>
              <a:t>Weather reservation considered in the installation schedule</a:t>
            </a:r>
            <a:endParaRPr/>
          </a:p>
          <a:p>
            <a:pPr indent="-228600" lvl="0" marL="228600" rtl="0" algn="l">
              <a:lnSpc>
                <a:spcPct val="90000"/>
              </a:lnSpc>
              <a:spcBef>
                <a:spcPts val="1000"/>
              </a:spcBef>
              <a:spcAft>
                <a:spcPts val="0"/>
              </a:spcAft>
              <a:buClr>
                <a:schemeClr val="dk1"/>
              </a:buClr>
              <a:buSzPct val="100000"/>
              <a:buChar char="•"/>
            </a:pPr>
            <a:r>
              <a:rPr lang="en-GB"/>
              <a:t>A significant portion of the block of flats will have been built off-site. This needs to be taken into account in proprietary rights and instalments. </a:t>
            </a:r>
            <a:endParaRPr/>
          </a:p>
          <a:p>
            <a:pPr indent="-228600" lvl="0" marL="228600" rtl="0" algn="l">
              <a:lnSpc>
                <a:spcPct val="90000"/>
              </a:lnSpc>
              <a:spcBef>
                <a:spcPts val="1000"/>
              </a:spcBef>
              <a:spcAft>
                <a:spcPts val="0"/>
              </a:spcAft>
              <a:buClr>
                <a:schemeClr val="dk1"/>
              </a:buClr>
              <a:buSzPct val="100000"/>
              <a:buChar char="•"/>
            </a:pPr>
            <a:r>
              <a:rPr lang="en-GB"/>
              <a:t>Operators will have different tender contents in the tendering stage. Comparability of the contents.</a:t>
            </a:r>
            <a:endParaRPr/>
          </a:p>
          <a:p>
            <a:pPr indent="-228600" lvl="0" marL="228600" rtl="0" algn="l">
              <a:lnSpc>
                <a:spcPct val="90000"/>
              </a:lnSpc>
              <a:spcBef>
                <a:spcPts val="1000"/>
              </a:spcBef>
              <a:spcAft>
                <a:spcPts val="0"/>
              </a:spcAft>
              <a:buClr>
                <a:schemeClr val="dk1"/>
              </a:buClr>
              <a:buSzPct val="100000"/>
              <a:buChar char="•"/>
            </a:pPr>
            <a:r>
              <a:rPr lang="en-GB"/>
              <a:t>The implementation of procurements is critical for the implementation of the schedule, as it enables the utilisation of factory production</a:t>
            </a:r>
            <a:endParaRPr/>
          </a:p>
        </p:txBody>
      </p:sp>
      <p:sp>
        <p:nvSpPr>
          <p:cNvPr id="250" name="Google Shape;250;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51" name="Google Shape;251;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Procurements in a wooden block of flats</a:t>
            </a:r>
            <a:endParaRPr/>
          </a:p>
        </p:txBody>
      </p:sp>
      <p:sp>
        <p:nvSpPr>
          <p:cNvPr id="257" name="Google Shape;25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GB"/>
              <a:t>Project management is responsible for preparing the procurement plan</a:t>
            </a:r>
            <a:endParaRPr/>
          </a:p>
          <a:p>
            <a:pPr indent="-228600" lvl="0" marL="228600" rtl="0" algn="l">
              <a:lnSpc>
                <a:spcPct val="90000"/>
              </a:lnSpc>
              <a:spcBef>
                <a:spcPts val="1000"/>
              </a:spcBef>
              <a:spcAft>
                <a:spcPts val="0"/>
              </a:spcAft>
              <a:buClr>
                <a:schemeClr val="dk1"/>
              </a:buClr>
              <a:buSzPct val="100000"/>
              <a:buChar char="•"/>
            </a:pPr>
            <a:r>
              <a:rPr lang="en-GB"/>
              <a:t>In prefabricated box unit deliveries, procurements could make up two thirds of the entire delivery contents</a:t>
            </a:r>
            <a:endParaRPr/>
          </a:p>
          <a:p>
            <a:pPr indent="-228600" lvl="0" marL="228600" rtl="0" algn="l">
              <a:lnSpc>
                <a:spcPct val="90000"/>
              </a:lnSpc>
              <a:spcBef>
                <a:spcPts val="1000"/>
              </a:spcBef>
              <a:spcAft>
                <a:spcPts val="0"/>
              </a:spcAft>
              <a:buClr>
                <a:schemeClr val="dk1"/>
              </a:buClr>
              <a:buSzPct val="100000"/>
              <a:buChar char="•"/>
            </a:pPr>
            <a:r>
              <a:rPr lang="en-GB"/>
              <a:t>Typically, large procurements dominate the costs</a:t>
            </a:r>
            <a:endParaRPr/>
          </a:p>
          <a:p>
            <a:pPr indent="-228600" lvl="1" marL="685800" rtl="0" algn="l">
              <a:lnSpc>
                <a:spcPct val="90000"/>
              </a:lnSpc>
              <a:spcBef>
                <a:spcPts val="500"/>
              </a:spcBef>
              <a:spcAft>
                <a:spcPts val="0"/>
              </a:spcAft>
              <a:buClr>
                <a:schemeClr val="dk1"/>
              </a:buClr>
              <a:buSzPct val="100000"/>
              <a:buChar char="•"/>
            </a:pPr>
            <a:r>
              <a:rPr lang="en-GB"/>
              <a:t>Examples include timber for the frame, LVL or CLT</a:t>
            </a:r>
            <a:endParaRPr/>
          </a:p>
          <a:p>
            <a:pPr indent="-228600" lvl="1" marL="685800" rtl="0" algn="l">
              <a:lnSpc>
                <a:spcPct val="90000"/>
              </a:lnSpc>
              <a:spcBef>
                <a:spcPts val="500"/>
              </a:spcBef>
              <a:spcAft>
                <a:spcPts val="0"/>
              </a:spcAft>
              <a:buClr>
                <a:schemeClr val="dk1"/>
              </a:buClr>
              <a:buSzPct val="100000"/>
              <a:buChar char="•"/>
            </a:pPr>
            <a:r>
              <a:rPr lang="en-GB"/>
              <a:t>Wetroom units or other extensive building service contents</a:t>
            </a:r>
            <a:endParaRPr/>
          </a:p>
          <a:p>
            <a:pPr indent="-228600" lvl="0" marL="228600" rtl="0" algn="l">
              <a:lnSpc>
                <a:spcPct val="90000"/>
              </a:lnSpc>
              <a:spcBef>
                <a:spcPts val="1000"/>
              </a:spcBef>
              <a:spcAft>
                <a:spcPts val="0"/>
              </a:spcAft>
              <a:buClr>
                <a:schemeClr val="dk1"/>
              </a:buClr>
              <a:buSzPct val="100000"/>
              <a:buChar char="•"/>
            </a:pPr>
            <a:r>
              <a:rPr lang="en-GB"/>
              <a:t>Products that have a small monetary value may be difficult to replace</a:t>
            </a:r>
            <a:endParaRPr/>
          </a:p>
          <a:p>
            <a:pPr indent="-228600" lvl="1" marL="685800" rtl="0" algn="l">
              <a:lnSpc>
                <a:spcPct val="90000"/>
              </a:lnSpc>
              <a:spcBef>
                <a:spcPts val="500"/>
              </a:spcBef>
              <a:spcAft>
                <a:spcPts val="0"/>
              </a:spcAft>
              <a:buClr>
                <a:schemeClr val="dk1"/>
              </a:buClr>
              <a:buSzPct val="100000"/>
              <a:buChar char="•"/>
            </a:pPr>
            <a:r>
              <a:rPr lang="en-GB"/>
              <a:t>Fabricated steel, sound insulation rubber, fire stops</a:t>
            </a:r>
            <a:endParaRPr/>
          </a:p>
          <a:p>
            <a:pPr indent="-228600" lvl="0" marL="228600" rtl="0" algn="l">
              <a:lnSpc>
                <a:spcPct val="90000"/>
              </a:lnSpc>
              <a:spcBef>
                <a:spcPts val="1000"/>
              </a:spcBef>
              <a:spcAft>
                <a:spcPts val="0"/>
              </a:spcAft>
              <a:buClr>
                <a:schemeClr val="dk1"/>
              </a:buClr>
              <a:buSzPct val="100000"/>
              <a:buChar char="•"/>
            </a:pPr>
            <a:r>
              <a:rPr lang="en-GB"/>
              <a:t>The timeline for procurements is critical, as without procurements, the project cannot progress. The procurements must also be completed in their entirety.</a:t>
            </a:r>
            <a:endParaRPr/>
          </a:p>
          <a:p>
            <a:pPr indent="-228600" lvl="1" marL="685800" rtl="0" algn="l">
              <a:lnSpc>
                <a:spcPct val="90000"/>
              </a:lnSpc>
              <a:spcBef>
                <a:spcPts val="500"/>
              </a:spcBef>
              <a:spcAft>
                <a:spcPts val="0"/>
              </a:spcAft>
              <a:buClr>
                <a:schemeClr val="dk1"/>
              </a:buClr>
              <a:buSzPct val="100000"/>
              <a:buChar char="•"/>
            </a:pPr>
            <a:r>
              <a:rPr lang="en-GB"/>
              <a:t>Some products may have a 3-month delivery time from the date of placing the order</a:t>
            </a:r>
            <a:endParaRPr/>
          </a:p>
          <a:p>
            <a:pPr indent="-228600" lvl="1" marL="685800" rtl="0" algn="l">
              <a:lnSpc>
                <a:spcPct val="90000"/>
              </a:lnSpc>
              <a:spcBef>
                <a:spcPts val="500"/>
              </a:spcBef>
              <a:spcAft>
                <a:spcPts val="0"/>
              </a:spcAft>
              <a:buClr>
                <a:schemeClr val="dk1"/>
              </a:buClr>
              <a:buSzPct val="100000"/>
              <a:buChar char="•"/>
            </a:pPr>
            <a:r>
              <a:rPr lang="en-GB"/>
              <a:t>Delivery times vary by product and market situation</a:t>
            </a:r>
            <a:endParaRPr/>
          </a:p>
          <a:p>
            <a:pPr indent="-228600" lvl="0" marL="228600" rtl="0" algn="l">
              <a:lnSpc>
                <a:spcPct val="90000"/>
              </a:lnSpc>
              <a:spcBef>
                <a:spcPts val="1000"/>
              </a:spcBef>
              <a:spcAft>
                <a:spcPts val="0"/>
              </a:spcAft>
              <a:buClr>
                <a:schemeClr val="dk1"/>
              </a:buClr>
              <a:buSzPct val="100000"/>
              <a:buChar char="•"/>
            </a:pPr>
            <a:r>
              <a:rPr lang="en-GB"/>
              <a:t>If the products used by the supplier deviate from the designs and plans, they must be approved by the buyer in advance</a:t>
            </a:r>
            <a:endParaRPr/>
          </a:p>
        </p:txBody>
      </p:sp>
      <p:sp>
        <p:nvSpPr>
          <p:cNvPr id="258" name="Google Shape;258;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59" name="Google Shape;259;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21" name="Google Shape;121;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8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800"/>
              <a:t>Lappia Vocational College,</a:t>
            </a:r>
            <a:endParaRPr/>
          </a:p>
          <a:p>
            <a:pPr indent="-355600" lvl="0" marL="647700" rtl="0" algn="l">
              <a:lnSpc>
                <a:spcPct val="115000"/>
              </a:lnSpc>
              <a:spcBef>
                <a:spcPts val="0"/>
              </a:spcBef>
              <a:spcAft>
                <a:spcPts val="0"/>
              </a:spcAft>
              <a:buClr>
                <a:srgbClr val="272117"/>
              </a:buClr>
              <a:buSzPts val="2000"/>
              <a:buChar char="●"/>
            </a:pPr>
            <a:r>
              <a:rPr lang="en-GB" sz="1800"/>
              <a:t>TTS-Työtehoseura ry</a:t>
            </a:r>
            <a:endParaRPr sz="1800"/>
          </a:p>
          <a:p>
            <a:pPr indent="-355600" lvl="0" marL="647700" rtl="0" algn="l">
              <a:lnSpc>
                <a:spcPct val="115000"/>
              </a:lnSpc>
              <a:spcBef>
                <a:spcPts val="0"/>
              </a:spcBef>
              <a:spcAft>
                <a:spcPts val="0"/>
              </a:spcAft>
              <a:buClr>
                <a:srgbClr val="272117"/>
              </a:buClr>
              <a:buSzPts val="2000"/>
              <a:buChar char="●"/>
            </a:pPr>
            <a:r>
              <a:rPr lang="en-GB" sz="18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8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8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8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800"/>
              <a:t>Federation of the Finnish Woodworking Industries Puutuoteteollisuus ry</a:t>
            </a:r>
            <a:endParaRPr sz="1800"/>
          </a:p>
          <a:p>
            <a:pPr indent="0" lvl="0" marL="0" rtl="0" algn="l">
              <a:lnSpc>
                <a:spcPct val="115000"/>
              </a:lnSpc>
              <a:spcBef>
                <a:spcPts val="1700"/>
              </a:spcBef>
              <a:spcAft>
                <a:spcPts val="0"/>
              </a:spcAft>
              <a:buSzPts val="1800"/>
              <a:buNone/>
            </a:pPr>
            <a:r>
              <a:rPr lang="en-GB" sz="18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800"/>
          </a:p>
        </p:txBody>
      </p:sp>
      <p:sp>
        <p:nvSpPr>
          <p:cNvPr id="122" name="Google Shape;122;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23" name="Google Shape;123;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24" name="Google Shape;124;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Other quality aspects to consider in a wooden block of flats</a:t>
            </a:r>
            <a:endParaRPr/>
          </a:p>
        </p:txBody>
      </p:sp>
      <p:sp>
        <p:nvSpPr>
          <p:cNvPr id="265" name="Google Shape;26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90000"/>
              </a:lnSpc>
              <a:spcBef>
                <a:spcPts val="0"/>
              </a:spcBef>
              <a:spcAft>
                <a:spcPts val="0"/>
              </a:spcAft>
              <a:buClr>
                <a:schemeClr val="dk1"/>
              </a:buClr>
              <a:buSzPct val="100000"/>
              <a:buChar char="•"/>
            </a:pPr>
            <a:r>
              <a:rPr lang="en-GB" sz="4200"/>
              <a:t>Life cycle</a:t>
            </a:r>
            <a:endParaRPr/>
          </a:p>
          <a:p>
            <a:pPr indent="-228600" lvl="1" marL="685800" rtl="0" algn="l">
              <a:lnSpc>
                <a:spcPct val="90000"/>
              </a:lnSpc>
              <a:spcBef>
                <a:spcPts val="500"/>
              </a:spcBef>
              <a:spcAft>
                <a:spcPts val="0"/>
              </a:spcAft>
              <a:buClr>
                <a:schemeClr val="dk1"/>
              </a:buClr>
              <a:buSzPct val="100000"/>
              <a:buChar char="•"/>
            </a:pPr>
            <a:r>
              <a:rPr lang="en-GB" sz="3400"/>
              <a:t>Wood products typically have a 50-year life span. Use classes and other product characteristics may vary significantly by supplier.</a:t>
            </a:r>
            <a:br>
              <a:rPr lang="en-GB" sz="3400"/>
            </a:br>
            <a:endParaRPr sz="3400"/>
          </a:p>
          <a:p>
            <a:pPr indent="-228600" lvl="0" marL="228600" rtl="0" algn="l">
              <a:lnSpc>
                <a:spcPct val="90000"/>
              </a:lnSpc>
              <a:spcBef>
                <a:spcPts val="1000"/>
              </a:spcBef>
              <a:spcAft>
                <a:spcPts val="0"/>
              </a:spcAft>
              <a:buClr>
                <a:schemeClr val="dk1"/>
              </a:buClr>
              <a:buSzPct val="100000"/>
              <a:buChar char="•"/>
            </a:pPr>
            <a:r>
              <a:rPr lang="en-GB" sz="4200"/>
              <a:t>Carbon footprint</a:t>
            </a:r>
            <a:endParaRPr/>
          </a:p>
          <a:p>
            <a:pPr indent="-228600" lvl="1" marL="685800" rtl="0" algn="l">
              <a:lnSpc>
                <a:spcPct val="90000"/>
              </a:lnSpc>
              <a:spcBef>
                <a:spcPts val="500"/>
              </a:spcBef>
              <a:spcAft>
                <a:spcPts val="0"/>
              </a:spcAft>
              <a:buClr>
                <a:schemeClr val="dk1"/>
              </a:buClr>
              <a:buSzPct val="100000"/>
              <a:buChar char="•"/>
            </a:pPr>
            <a:r>
              <a:rPr lang="en-GB" sz="3400"/>
              <a:t>Not all products have EPDs. This should be verified before choosing the final products</a:t>
            </a:r>
            <a:br>
              <a:rPr lang="en-GB" sz="3400"/>
            </a:br>
            <a:endParaRPr sz="3400"/>
          </a:p>
          <a:p>
            <a:pPr indent="-228600" lvl="0" marL="228600" rtl="0" algn="l">
              <a:lnSpc>
                <a:spcPct val="90000"/>
              </a:lnSpc>
              <a:spcBef>
                <a:spcPts val="1000"/>
              </a:spcBef>
              <a:spcAft>
                <a:spcPts val="0"/>
              </a:spcAft>
              <a:buClr>
                <a:schemeClr val="dk1"/>
              </a:buClr>
              <a:buSzPct val="100000"/>
              <a:buChar char="•"/>
            </a:pPr>
            <a:r>
              <a:rPr lang="en-GB" sz="4200"/>
              <a:t>Possible quality systems to follow, e.g. RTS, Kuivaketju10</a:t>
            </a:r>
            <a:endParaRPr/>
          </a:p>
          <a:p>
            <a:pPr indent="-228600" lvl="1" marL="685800" rtl="0" algn="l">
              <a:lnSpc>
                <a:spcPct val="90000"/>
              </a:lnSpc>
              <a:spcBef>
                <a:spcPts val="500"/>
              </a:spcBef>
              <a:spcAft>
                <a:spcPts val="0"/>
              </a:spcAft>
              <a:buClr>
                <a:schemeClr val="dk1"/>
              </a:buClr>
              <a:buSzPct val="100000"/>
              <a:buChar char="•"/>
            </a:pPr>
            <a:r>
              <a:rPr lang="en-GB" sz="3400"/>
              <a:t>Many quality systems have been designed for construction site work – make sure that the contents of the quality materials are agreed in a manner that can be applied to factory production.</a:t>
            </a:r>
            <a:br>
              <a:rPr lang="en-GB" sz="3400"/>
            </a:br>
            <a:endParaRPr sz="3400"/>
          </a:p>
          <a:p>
            <a:pPr indent="-228600" lvl="0" marL="228600" rtl="0" algn="l">
              <a:lnSpc>
                <a:spcPct val="90000"/>
              </a:lnSpc>
              <a:spcBef>
                <a:spcPts val="1000"/>
              </a:spcBef>
              <a:spcAft>
                <a:spcPts val="0"/>
              </a:spcAft>
              <a:buClr>
                <a:schemeClr val="dk1"/>
              </a:buClr>
              <a:buSzPct val="100000"/>
              <a:buChar char="•"/>
            </a:pPr>
            <a:r>
              <a:rPr lang="en-GB" sz="4200"/>
              <a:t>Occupational safety</a:t>
            </a:r>
            <a:endParaRPr/>
          </a:p>
          <a:p>
            <a:pPr indent="-228600" lvl="1" marL="685800" rtl="0" algn="l">
              <a:lnSpc>
                <a:spcPct val="90000"/>
              </a:lnSpc>
              <a:spcBef>
                <a:spcPts val="500"/>
              </a:spcBef>
              <a:spcAft>
                <a:spcPts val="0"/>
              </a:spcAft>
              <a:buClr>
                <a:schemeClr val="dk1"/>
              </a:buClr>
              <a:buSzPct val="100000"/>
              <a:buChar char="•"/>
            </a:pPr>
            <a:r>
              <a:rPr lang="en-GB" sz="3400"/>
              <a:t>Occupational safety requirements ought to be specifically extended to cover the factory as well, as they are typically defined to apply to the site only.</a:t>
            </a:r>
            <a:endParaRPr/>
          </a:p>
          <a:p>
            <a:pPr indent="-228600" lvl="1" marL="685800" rtl="0" algn="l">
              <a:lnSpc>
                <a:spcPct val="90000"/>
              </a:lnSpc>
              <a:spcBef>
                <a:spcPts val="500"/>
              </a:spcBef>
              <a:spcAft>
                <a:spcPts val="0"/>
              </a:spcAft>
              <a:buClr>
                <a:schemeClr val="dk1"/>
              </a:buClr>
              <a:buSzPct val="100000"/>
              <a:buChar char="•"/>
            </a:pPr>
            <a:r>
              <a:rPr lang="en-GB" sz="3400"/>
              <a:t>Pre-installation of guards at the factory, particularly fall guards and harness anchor points</a:t>
            </a:r>
            <a:endParaRPr/>
          </a:p>
          <a:p>
            <a:pPr indent="-144780" lvl="1" marL="685800" rtl="0" algn="l">
              <a:lnSpc>
                <a:spcPct val="90000"/>
              </a:lnSpc>
              <a:spcBef>
                <a:spcPts val="5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p:txBody>
      </p:sp>
      <p:sp>
        <p:nvSpPr>
          <p:cNvPr id="266" name="Google Shape;266;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67" name="Google Shape;267;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Communications</a:t>
            </a:r>
            <a:endParaRPr/>
          </a:p>
        </p:txBody>
      </p:sp>
      <p:sp>
        <p:nvSpPr>
          <p:cNvPr id="273" name="Google Shape;27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Projects always include communication.</a:t>
            </a:r>
            <a:endParaRPr/>
          </a:p>
          <a:p>
            <a:pPr indent="-228600" lvl="0" marL="228600" rtl="0" algn="l">
              <a:lnSpc>
                <a:spcPct val="90000"/>
              </a:lnSpc>
              <a:spcBef>
                <a:spcPts val="1000"/>
              </a:spcBef>
              <a:spcAft>
                <a:spcPts val="0"/>
              </a:spcAft>
              <a:buClr>
                <a:schemeClr val="dk1"/>
              </a:buClr>
              <a:buSzPct val="100000"/>
              <a:buChar char="•"/>
            </a:pPr>
            <a:r>
              <a:rPr lang="en-GB"/>
              <a:t>Communication often has various target groups that are communicated with around different themes:</a:t>
            </a:r>
            <a:endParaRPr/>
          </a:p>
          <a:p>
            <a:pPr indent="-228600" lvl="1" marL="685800" rtl="0" algn="l">
              <a:lnSpc>
                <a:spcPct val="90000"/>
              </a:lnSpc>
              <a:spcBef>
                <a:spcPts val="500"/>
              </a:spcBef>
              <a:spcAft>
                <a:spcPts val="0"/>
              </a:spcAft>
              <a:buClr>
                <a:schemeClr val="dk1"/>
              </a:buClr>
              <a:buSzPct val="100000"/>
              <a:buChar char="•"/>
            </a:pPr>
            <a:r>
              <a:rPr lang="en-GB"/>
              <a:t>Authorities</a:t>
            </a:r>
            <a:endParaRPr/>
          </a:p>
          <a:p>
            <a:pPr indent="-228600" lvl="1" marL="685800" rtl="0" algn="l">
              <a:lnSpc>
                <a:spcPct val="90000"/>
              </a:lnSpc>
              <a:spcBef>
                <a:spcPts val="500"/>
              </a:spcBef>
              <a:spcAft>
                <a:spcPts val="0"/>
              </a:spcAft>
              <a:buClr>
                <a:schemeClr val="dk1"/>
              </a:buClr>
              <a:buSzPct val="100000"/>
              <a:buChar char="•"/>
            </a:pPr>
            <a:r>
              <a:rPr lang="en-GB"/>
              <a:t>Neighbourhood, end users, and other stakeholders</a:t>
            </a:r>
            <a:endParaRPr/>
          </a:p>
          <a:p>
            <a:pPr indent="-228600" lvl="1" marL="685800" rtl="0" algn="l">
              <a:lnSpc>
                <a:spcPct val="90000"/>
              </a:lnSpc>
              <a:spcBef>
                <a:spcPts val="500"/>
              </a:spcBef>
              <a:spcAft>
                <a:spcPts val="0"/>
              </a:spcAft>
              <a:buClr>
                <a:schemeClr val="dk1"/>
              </a:buClr>
              <a:buSzPct val="100000"/>
              <a:buChar char="•"/>
            </a:pPr>
            <a:r>
              <a:rPr lang="en-GB"/>
              <a:t>Internal communications, personnel</a:t>
            </a:r>
            <a:endParaRPr/>
          </a:p>
          <a:p>
            <a:pPr indent="-228600" lvl="1" marL="685800" rtl="0" algn="l">
              <a:lnSpc>
                <a:spcPct val="90000"/>
              </a:lnSpc>
              <a:spcBef>
                <a:spcPts val="500"/>
              </a:spcBef>
              <a:spcAft>
                <a:spcPts val="0"/>
              </a:spcAft>
              <a:buClr>
                <a:schemeClr val="dk1"/>
              </a:buClr>
              <a:buSzPct val="100000"/>
              <a:buChar char="•"/>
            </a:pPr>
            <a:r>
              <a:rPr lang="en-GB"/>
              <a:t>External communications and marketing</a:t>
            </a:r>
            <a:endParaRPr/>
          </a:p>
          <a:p>
            <a:pPr indent="-228600" lvl="1" marL="685800" rtl="0" algn="l">
              <a:lnSpc>
                <a:spcPct val="90000"/>
              </a:lnSpc>
              <a:spcBef>
                <a:spcPts val="500"/>
              </a:spcBef>
              <a:spcAft>
                <a:spcPts val="0"/>
              </a:spcAft>
              <a:buClr>
                <a:schemeClr val="dk1"/>
              </a:buClr>
              <a:buSzPct val="100000"/>
              <a:buChar char="•"/>
            </a:pPr>
            <a:r>
              <a:rPr lang="en-GB"/>
              <a:t>Contracting partners and subcontractors of the site</a:t>
            </a:r>
            <a:endParaRPr/>
          </a:p>
          <a:p>
            <a:pPr indent="-228600" lvl="0" marL="228600" rtl="0" algn="l">
              <a:lnSpc>
                <a:spcPct val="90000"/>
              </a:lnSpc>
              <a:spcBef>
                <a:spcPts val="1000"/>
              </a:spcBef>
              <a:spcAft>
                <a:spcPts val="0"/>
              </a:spcAft>
              <a:buClr>
                <a:schemeClr val="dk1"/>
              </a:buClr>
              <a:buSzPct val="100000"/>
              <a:buChar char="•"/>
            </a:pPr>
            <a:r>
              <a:rPr lang="en-GB"/>
              <a:t>The rules of communication should always be agreed upon in advance with the buyer</a:t>
            </a:r>
            <a:endParaRPr/>
          </a:p>
          <a:p>
            <a:pPr indent="-228600" lvl="0" marL="228600" rtl="0" algn="l">
              <a:lnSpc>
                <a:spcPct val="90000"/>
              </a:lnSpc>
              <a:spcBef>
                <a:spcPts val="1000"/>
              </a:spcBef>
              <a:spcAft>
                <a:spcPts val="0"/>
              </a:spcAft>
              <a:buClr>
                <a:schemeClr val="dk1"/>
              </a:buClr>
              <a:buSzPct val="100000"/>
              <a:buChar char="•"/>
            </a:pPr>
            <a:r>
              <a:rPr lang="en-GB"/>
              <a:t>Crisis communications should be agreed upon in advance</a:t>
            </a:r>
            <a:endParaRPr/>
          </a:p>
          <a:p>
            <a:pPr indent="-228600" lvl="1" marL="685800" rtl="0" algn="l">
              <a:lnSpc>
                <a:spcPct val="90000"/>
              </a:lnSpc>
              <a:spcBef>
                <a:spcPts val="500"/>
              </a:spcBef>
              <a:spcAft>
                <a:spcPts val="0"/>
              </a:spcAft>
              <a:buClr>
                <a:schemeClr val="dk1"/>
              </a:buClr>
              <a:buSzPct val="100000"/>
              <a:buChar char="•"/>
            </a:pPr>
            <a:r>
              <a:rPr lang="en-GB"/>
              <a:t>Who will answer for communications, which parties will be informed immediately</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274" name="Google Shape;274;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75" name="Google Shape;275;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Reporting and monitoring</a:t>
            </a:r>
            <a:endParaRPr/>
          </a:p>
        </p:txBody>
      </p:sp>
      <p:sp>
        <p:nvSpPr>
          <p:cNvPr id="281" name="Google Shape;28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Projects always include contractual reporting obligations and events</a:t>
            </a:r>
            <a:endParaRPr/>
          </a:p>
          <a:p>
            <a:pPr indent="-228600" lvl="1" marL="685800" rtl="0" algn="l">
              <a:lnSpc>
                <a:spcPct val="90000"/>
              </a:lnSpc>
              <a:spcBef>
                <a:spcPts val="500"/>
              </a:spcBef>
              <a:spcAft>
                <a:spcPts val="0"/>
              </a:spcAft>
              <a:buClr>
                <a:schemeClr val="dk1"/>
              </a:buClr>
              <a:buSzPts val="2400"/>
              <a:buChar char="•"/>
            </a:pPr>
            <a:r>
              <a:rPr lang="en-GB"/>
              <a:t>Site records, site meetings, delivery and other inspections, final financial report</a:t>
            </a:r>
            <a:endParaRPr/>
          </a:p>
          <a:p>
            <a:pPr indent="-228600" lvl="0" marL="228600" rtl="0" algn="l">
              <a:lnSpc>
                <a:spcPct val="90000"/>
              </a:lnSpc>
              <a:spcBef>
                <a:spcPts val="1000"/>
              </a:spcBef>
              <a:spcAft>
                <a:spcPts val="0"/>
              </a:spcAft>
              <a:buClr>
                <a:schemeClr val="dk1"/>
              </a:buClr>
              <a:buSzPts val="2800"/>
              <a:buChar char="•"/>
            </a:pPr>
            <a:r>
              <a:rPr lang="en-GB"/>
              <a:t>In addition, the following are applied to virtually all projects:</a:t>
            </a:r>
            <a:endParaRPr/>
          </a:p>
          <a:p>
            <a:pPr indent="-228600" lvl="1" marL="685800" rtl="0" algn="l">
              <a:lnSpc>
                <a:spcPct val="90000"/>
              </a:lnSpc>
              <a:spcBef>
                <a:spcPts val="500"/>
              </a:spcBef>
              <a:spcAft>
                <a:spcPts val="0"/>
              </a:spcAft>
              <a:buClr>
                <a:schemeClr val="dk1"/>
              </a:buClr>
              <a:buSzPts val="2400"/>
              <a:buChar char="•"/>
            </a:pPr>
            <a:r>
              <a:rPr lang="en-GB"/>
              <a:t>Cost control. Includes actual costs and costs forecasts</a:t>
            </a:r>
            <a:endParaRPr/>
          </a:p>
          <a:p>
            <a:pPr indent="-228600" lvl="1" marL="685800" rtl="0" algn="l">
              <a:lnSpc>
                <a:spcPct val="90000"/>
              </a:lnSpc>
              <a:spcBef>
                <a:spcPts val="500"/>
              </a:spcBef>
              <a:spcAft>
                <a:spcPts val="0"/>
              </a:spcAft>
              <a:buClr>
                <a:schemeClr val="dk1"/>
              </a:buClr>
              <a:buSzPts val="2400"/>
              <a:buChar char="•"/>
            </a:pPr>
            <a:r>
              <a:rPr lang="en-GB"/>
              <a:t>Quality control and deviation reporting</a:t>
            </a:r>
            <a:endParaRPr/>
          </a:p>
          <a:p>
            <a:pPr indent="-228600" lvl="1" marL="685800" rtl="0" algn="l">
              <a:lnSpc>
                <a:spcPct val="90000"/>
              </a:lnSpc>
              <a:spcBef>
                <a:spcPts val="500"/>
              </a:spcBef>
              <a:spcAft>
                <a:spcPts val="0"/>
              </a:spcAft>
              <a:buClr>
                <a:schemeClr val="dk1"/>
              </a:buClr>
              <a:buSzPts val="2400"/>
              <a:buChar char="•"/>
            </a:pPr>
            <a:r>
              <a:rPr lang="en-GB"/>
              <a:t>Monitoring the realisation of the prepared plans, e.g. schedules, procurements, and risk management plans</a:t>
            </a:r>
            <a:endParaRPr/>
          </a:p>
        </p:txBody>
      </p:sp>
      <p:sp>
        <p:nvSpPr>
          <p:cNvPr id="282" name="Google Shape;282;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83" name="Google Shape;283;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portfolio – factory perspective</a:t>
            </a:r>
            <a:endParaRPr/>
          </a:p>
        </p:txBody>
      </p:sp>
      <p:sp>
        <p:nvSpPr>
          <p:cNvPr id="289" name="Google Shape;28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One of the most important indicators for a factory is its utilisation rate</a:t>
            </a:r>
            <a:endParaRPr/>
          </a:p>
          <a:p>
            <a:pPr indent="-228600" lvl="0" marL="228600" rtl="0" algn="l">
              <a:lnSpc>
                <a:spcPct val="90000"/>
              </a:lnSpc>
              <a:spcBef>
                <a:spcPts val="1000"/>
              </a:spcBef>
              <a:spcAft>
                <a:spcPts val="0"/>
              </a:spcAft>
              <a:buClr>
                <a:schemeClr val="dk1"/>
              </a:buClr>
              <a:buSzPct val="100000"/>
              <a:buChar char="•"/>
            </a:pPr>
            <a:r>
              <a:rPr lang="en-GB"/>
              <a:t>Construction sites are projects, while factory operations rely on processes</a:t>
            </a:r>
            <a:endParaRPr/>
          </a:p>
          <a:p>
            <a:pPr indent="-228600" lvl="1" marL="685800" rtl="0" algn="l">
              <a:lnSpc>
                <a:spcPct val="90000"/>
              </a:lnSpc>
              <a:spcBef>
                <a:spcPts val="500"/>
              </a:spcBef>
              <a:spcAft>
                <a:spcPts val="0"/>
              </a:spcAft>
              <a:buClr>
                <a:schemeClr val="dk1"/>
              </a:buClr>
              <a:buSzPct val="100000"/>
              <a:buChar char="•"/>
            </a:pPr>
            <a:r>
              <a:rPr lang="en-GB"/>
              <a:t>For example, a one-month delay in a funding decision or a building permit is not unusual. At the factory, however, this corresponds to ~10% of annual production time.</a:t>
            </a:r>
            <a:endParaRPr/>
          </a:p>
          <a:p>
            <a:pPr indent="-228600" lvl="0" marL="228600" rtl="0" algn="l">
              <a:lnSpc>
                <a:spcPct val="90000"/>
              </a:lnSpc>
              <a:spcBef>
                <a:spcPts val="1000"/>
              </a:spcBef>
              <a:spcAft>
                <a:spcPts val="0"/>
              </a:spcAft>
              <a:buClr>
                <a:schemeClr val="dk1"/>
              </a:buClr>
              <a:buSzPct val="100000"/>
              <a:buChar char="•"/>
            </a:pPr>
            <a:r>
              <a:rPr lang="en-GB"/>
              <a:t>If a construction project gets cancelled or is not implemented, the factory typically has no other projects waiting on stand-by</a:t>
            </a:r>
            <a:endParaRPr/>
          </a:p>
          <a:p>
            <a:pPr indent="-228600" lvl="0" marL="228600" rtl="0" algn="l">
              <a:lnSpc>
                <a:spcPct val="90000"/>
              </a:lnSpc>
              <a:spcBef>
                <a:spcPts val="1000"/>
              </a:spcBef>
              <a:spcAft>
                <a:spcPts val="0"/>
              </a:spcAft>
              <a:buClr>
                <a:schemeClr val="dk1"/>
              </a:buClr>
              <a:buSzPct val="100000"/>
              <a:buChar char="•"/>
            </a:pPr>
            <a:r>
              <a:rPr lang="en-GB"/>
              <a:t>Investment decisions are not made on the basis of individual construction projects. Depending on the investment, the volume of orders typically needs to be at a sufficient level for several years to come.</a:t>
            </a:r>
            <a:endParaRPr/>
          </a:p>
          <a:p>
            <a:pPr indent="-228600" lvl="1" marL="685800" rtl="0" algn="l">
              <a:lnSpc>
                <a:spcPct val="90000"/>
              </a:lnSpc>
              <a:spcBef>
                <a:spcPts val="500"/>
              </a:spcBef>
              <a:spcAft>
                <a:spcPts val="0"/>
              </a:spcAft>
              <a:buClr>
                <a:schemeClr val="dk1"/>
              </a:buClr>
              <a:buSzPct val="100000"/>
              <a:buChar char="•"/>
            </a:pPr>
            <a:r>
              <a:rPr lang="en-GB"/>
              <a:t>Construction projects are typically planned 1 to 2 years in advance. </a:t>
            </a:r>
            <a:endParaRPr/>
          </a:p>
        </p:txBody>
      </p:sp>
      <p:sp>
        <p:nvSpPr>
          <p:cNvPr id="290" name="Google Shape;290;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91" name="Google Shape;291;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Coordination of factory and construction company resources</a:t>
            </a:r>
            <a:endParaRPr/>
          </a:p>
        </p:txBody>
      </p:sp>
      <p:sp>
        <p:nvSpPr>
          <p:cNvPr id="297" name="Google Shape;29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The typical duration of a construction site for a wooden block of flats is 7–12 months.</a:t>
            </a:r>
            <a:endParaRPr/>
          </a:p>
          <a:p>
            <a:pPr indent="-228600" lvl="0" marL="228600" rtl="0" algn="l">
              <a:lnSpc>
                <a:spcPct val="90000"/>
              </a:lnSpc>
              <a:spcBef>
                <a:spcPts val="1000"/>
              </a:spcBef>
              <a:spcAft>
                <a:spcPts val="0"/>
              </a:spcAft>
              <a:buClr>
                <a:schemeClr val="dk1"/>
              </a:buClr>
              <a:buSzPts val="2800"/>
              <a:buChar char="•"/>
            </a:pPr>
            <a:r>
              <a:rPr lang="en-GB"/>
              <a:t>The production of the prefabricated box units for the site typically takes 2–3 months.</a:t>
            </a:r>
            <a:endParaRPr/>
          </a:p>
          <a:p>
            <a:pPr indent="-228600" lvl="0" marL="228600" rtl="0" algn="l">
              <a:lnSpc>
                <a:spcPct val="90000"/>
              </a:lnSpc>
              <a:spcBef>
                <a:spcPts val="1000"/>
              </a:spcBef>
              <a:spcAft>
                <a:spcPts val="0"/>
              </a:spcAft>
              <a:buClr>
                <a:schemeClr val="dk1"/>
              </a:buClr>
              <a:buSzPts val="2800"/>
              <a:buChar char="•"/>
            </a:pPr>
            <a:r>
              <a:rPr lang="en-GB"/>
              <a:t>Typically, the factory handles 3 to 4 times the sites the construction site organisation does per year. </a:t>
            </a:r>
            <a:endParaRPr/>
          </a:p>
          <a:p>
            <a:pPr indent="-228600" lvl="0" marL="228600" rtl="0" algn="l">
              <a:lnSpc>
                <a:spcPct val="90000"/>
              </a:lnSpc>
              <a:spcBef>
                <a:spcPts val="1000"/>
              </a:spcBef>
              <a:spcAft>
                <a:spcPts val="0"/>
              </a:spcAft>
              <a:buClr>
                <a:schemeClr val="dk1"/>
              </a:buClr>
              <a:buSzPts val="2800"/>
              <a:buChar char="•"/>
            </a:pPr>
            <a:r>
              <a:rPr lang="en-GB"/>
              <a:t>The need for resources varies greatly by project. </a:t>
            </a:r>
            <a:endParaRPr/>
          </a:p>
          <a:p>
            <a:pPr indent="-228600" lvl="0" marL="228600" rtl="0" algn="l">
              <a:lnSpc>
                <a:spcPct val="90000"/>
              </a:lnSpc>
              <a:spcBef>
                <a:spcPts val="1000"/>
              </a:spcBef>
              <a:spcAft>
                <a:spcPts val="0"/>
              </a:spcAft>
              <a:buClr>
                <a:schemeClr val="dk1"/>
              </a:buClr>
              <a:buSzPts val="2800"/>
              <a:buChar char="•"/>
            </a:pPr>
            <a:r>
              <a:rPr lang="en-GB"/>
              <a:t>The factory's production planning and preparation resources must be many times that of the site organisation, as the number of construction projects is multiplied.</a:t>
            </a:r>
            <a:endParaRPr/>
          </a:p>
        </p:txBody>
      </p:sp>
      <p:sp>
        <p:nvSpPr>
          <p:cNvPr id="298" name="Google Shape;298;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99" name="Google Shape;299;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 a nutshell</a:t>
            </a:r>
            <a:endParaRPr/>
          </a:p>
        </p:txBody>
      </p:sp>
      <p:sp>
        <p:nvSpPr>
          <p:cNvPr id="305" name="Google Shape;305;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Project management is responsible for the entire project</a:t>
            </a:r>
            <a:endParaRPr/>
          </a:p>
          <a:p>
            <a:pPr indent="-228600" lvl="0" marL="228600" rtl="0" algn="l">
              <a:lnSpc>
                <a:spcPct val="90000"/>
              </a:lnSpc>
              <a:spcBef>
                <a:spcPts val="1000"/>
              </a:spcBef>
              <a:spcAft>
                <a:spcPts val="0"/>
              </a:spcAft>
              <a:buClr>
                <a:schemeClr val="dk1"/>
              </a:buClr>
              <a:buSzPts val="2800"/>
              <a:buChar char="•"/>
            </a:pPr>
            <a:r>
              <a:rPr lang="en-GB"/>
              <a:t>The buyer's objectives set the framework for project management</a:t>
            </a:r>
            <a:endParaRPr/>
          </a:p>
          <a:p>
            <a:pPr indent="-228600" lvl="0" marL="228600" rtl="0" algn="l">
              <a:lnSpc>
                <a:spcPct val="90000"/>
              </a:lnSpc>
              <a:spcBef>
                <a:spcPts val="1000"/>
              </a:spcBef>
              <a:spcAft>
                <a:spcPts val="0"/>
              </a:spcAft>
              <a:buClr>
                <a:schemeClr val="dk1"/>
              </a:buClr>
              <a:buSzPts val="2800"/>
              <a:buChar char="•"/>
            </a:pPr>
            <a:r>
              <a:rPr lang="en-GB"/>
              <a:t>Project management themes in wood construction projects are the same as in other construction projects</a:t>
            </a:r>
            <a:endParaRPr/>
          </a:p>
          <a:p>
            <a:pPr indent="-228600" lvl="0" marL="228600" rtl="0" algn="l">
              <a:lnSpc>
                <a:spcPct val="90000"/>
              </a:lnSpc>
              <a:spcBef>
                <a:spcPts val="1000"/>
              </a:spcBef>
              <a:spcAft>
                <a:spcPts val="0"/>
              </a:spcAft>
              <a:buClr>
                <a:schemeClr val="dk1"/>
              </a:buClr>
              <a:buSzPts val="2800"/>
              <a:buChar char="•"/>
            </a:pPr>
            <a:r>
              <a:rPr lang="en-GB"/>
              <a:t>Differences mainly arise from having two production locations – the construction site and the factory</a:t>
            </a:r>
            <a:endParaRPr/>
          </a:p>
          <a:p>
            <a:pPr indent="-228600" lvl="1" marL="685800" rtl="0" algn="l">
              <a:lnSpc>
                <a:spcPct val="90000"/>
              </a:lnSpc>
              <a:spcBef>
                <a:spcPts val="500"/>
              </a:spcBef>
              <a:spcAft>
                <a:spcPts val="0"/>
              </a:spcAft>
              <a:buClr>
                <a:schemeClr val="dk1"/>
              </a:buClr>
              <a:buSzPts val="2400"/>
              <a:buChar char="•"/>
            </a:pPr>
            <a:r>
              <a:rPr lang="en-GB"/>
              <a:t>The operations of a factory are process-based and the operations of a construction site are project-based</a:t>
            </a:r>
            <a:endParaRPr/>
          </a:p>
          <a:p>
            <a:pPr indent="-228600" lvl="0" marL="228600" rtl="0" algn="l">
              <a:lnSpc>
                <a:spcPct val="90000"/>
              </a:lnSpc>
              <a:spcBef>
                <a:spcPts val="1000"/>
              </a:spcBef>
              <a:spcAft>
                <a:spcPts val="0"/>
              </a:spcAft>
              <a:buClr>
                <a:schemeClr val="dk1"/>
              </a:buClr>
              <a:buSzPts val="2800"/>
              <a:buChar char="•"/>
            </a:pPr>
            <a:r>
              <a:rPr lang="en-GB"/>
              <a:t>The factory is more susceptible to changes than the construction site organisation</a:t>
            </a:r>
            <a:endParaRPr/>
          </a:p>
        </p:txBody>
      </p:sp>
      <p:sp>
        <p:nvSpPr>
          <p:cNvPr id="306" name="Google Shape;306;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07" name="Google Shape;307;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L3 Weekly exercise, project management</a:t>
            </a:r>
            <a:endParaRPr/>
          </a:p>
        </p:txBody>
      </p:sp>
      <p:sp>
        <p:nvSpPr>
          <p:cNvPr id="313" name="Google Shape;31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Familiarise yourself with the RYHT and YSE conditions of delivery</a:t>
            </a:r>
            <a:endParaRPr/>
          </a:p>
          <a:p>
            <a:pPr indent="-228600" lvl="0" marL="228600" rtl="0" algn="l">
              <a:lnSpc>
                <a:spcPct val="90000"/>
              </a:lnSpc>
              <a:spcBef>
                <a:spcPts val="1000"/>
              </a:spcBef>
              <a:spcAft>
                <a:spcPts val="0"/>
              </a:spcAft>
              <a:buClr>
                <a:schemeClr val="dk1"/>
              </a:buClr>
              <a:buSzPts val="2800"/>
              <a:buChar char="•"/>
            </a:pPr>
            <a:r>
              <a:rPr lang="en-GB"/>
              <a:t>Draw up a short comparison table on how the terms differ in the following aspects:</a:t>
            </a:r>
            <a:endParaRPr/>
          </a:p>
          <a:p>
            <a:pPr indent="-228600" lvl="1" marL="685800" rtl="0" algn="l">
              <a:lnSpc>
                <a:spcPct val="90000"/>
              </a:lnSpc>
              <a:spcBef>
                <a:spcPts val="500"/>
              </a:spcBef>
              <a:spcAft>
                <a:spcPts val="0"/>
              </a:spcAft>
              <a:buClr>
                <a:schemeClr val="dk1"/>
              </a:buClr>
              <a:buSzPts val="2400"/>
              <a:buChar char="•"/>
            </a:pPr>
            <a:r>
              <a:rPr lang="en-GB"/>
              <a:t>Collateral, insurance, warranty period, additional and alteration work, buyer's liability</a:t>
            </a:r>
            <a:endParaRPr/>
          </a:p>
          <a:p>
            <a:pPr indent="-76200" lvl="1" marL="6858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800"/>
              <a:buChar char="•"/>
            </a:pPr>
            <a:r>
              <a:rPr lang="en-GB"/>
              <a:t>You are purchasing prefabricated box units for your block of flats project. Which conditions (RYHT or YSE) would you choose to apply to the procurement and why?</a:t>
            </a:r>
            <a:endParaRPr/>
          </a:p>
        </p:txBody>
      </p:sp>
      <p:sp>
        <p:nvSpPr>
          <p:cNvPr id="314" name="Google Shape;314;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15" name="Google Shape;315;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30" name="Google Shape;130;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Construction economy and project management</a:t>
            </a:r>
            <a:endParaRPr/>
          </a:p>
        </p:txBody>
      </p:sp>
      <p:sp>
        <p:nvSpPr>
          <p:cNvPr id="131" name="Google Shape;131;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37" name="Google Shape;137;p4"/>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2400"/>
              <a:buNone/>
            </a:pPr>
            <a:r>
              <a:rPr lang="en-GB"/>
              <a:t>Sauli Ylinen, Federation of the Finnish Woodworking Industries Puutuoteteollisuus ry</a:t>
            </a:r>
            <a:endParaRPr/>
          </a:p>
        </p:txBody>
      </p:sp>
      <p:sp>
        <p:nvSpPr>
          <p:cNvPr id="138" name="Google Shape;138;p4"/>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a:t>Release date: 29/05/2022</a:t>
            </a:r>
            <a:endParaRPr/>
          </a:p>
        </p:txBody>
      </p:sp>
      <p:sp>
        <p:nvSpPr>
          <p:cNvPr id="139" name="Google Shape;139;p4"/>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40" name="Google Shape;140;p4"/>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141" name="Google Shape;141;p4"/>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88888"/>
              </a:buClr>
              <a:buSzPts val="1400"/>
              <a:buFont typeface="Calibri"/>
              <a:buNone/>
            </a:pPr>
            <a:r>
              <a:rPr lang="en-GB"/>
              <a:t>Construction economy and project management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Construction economy and project management</a:t>
            </a:r>
            <a:endParaRPr/>
          </a:p>
        </p:txBody>
      </p:sp>
      <p:sp>
        <p:nvSpPr>
          <p:cNvPr id="147" name="Google Shape;14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After completing the </a:t>
            </a:r>
            <a:r>
              <a:rPr i="1" lang="en-GB"/>
              <a:t>Construction economy and project management</a:t>
            </a:r>
            <a:r>
              <a:rPr lang="en-GB"/>
              <a:t> module, the student will</a:t>
            </a:r>
            <a:br>
              <a:rPr lang="en-GB"/>
            </a:br>
            <a:endParaRPr/>
          </a:p>
          <a:p>
            <a:pPr indent="-228600" lvl="1" marL="685800" rtl="0" algn="l">
              <a:lnSpc>
                <a:spcPct val="90000"/>
              </a:lnSpc>
              <a:spcBef>
                <a:spcPts val="500"/>
              </a:spcBef>
              <a:spcAft>
                <a:spcPts val="0"/>
              </a:spcAft>
              <a:buClr>
                <a:schemeClr val="dk1"/>
              </a:buClr>
              <a:buSzPct val="100000"/>
              <a:buChar char="•"/>
            </a:pPr>
            <a:r>
              <a:rPr lang="en-GB"/>
              <a:t>Know the various operators and tasks involved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stages of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business models of key developers</a:t>
            </a:r>
            <a:endParaRPr/>
          </a:p>
          <a:p>
            <a:pPr indent="-228600" lvl="1" marL="685800" rtl="0" algn="l">
              <a:lnSpc>
                <a:spcPct val="90000"/>
              </a:lnSpc>
              <a:spcBef>
                <a:spcPts val="500"/>
              </a:spcBef>
              <a:spcAft>
                <a:spcPts val="0"/>
              </a:spcAft>
              <a:buClr>
                <a:schemeClr val="dk1"/>
              </a:buClr>
              <a:buSzPct val="100000"/>
              <a:buChar char="•"/>
            </a:pPr>
            <a:r>
              <a:rPr lang="en-GB"/>
              <a:t>Know the most important model contracts in construction</a:t>
            </a:r>
            <a:endParaRPr/>
          </a:p>
          <a:p>
            <a:pPr indent="-228600" lvl="1" marL="685800" rtl="0" algn="l">
              <a:lnSpc>
                <a:spcPct val="90000"/>
              </a:lnSpc>
              <a:spcBef>
                <a:spcPts val="500"/>
              </a:spcBef>
              <a:spcAft>
                <a:spcPts val="0"/>
              </a:spcAft>
              <a:buClr>
                <a:schemeClr val="dk1"/>
              </a:buClr>
              <a:buSzPct val="100000"/>
              <a:buChar char="•"/>
            </a:pPr>
            <a:r>
              <a:rPr lang="en-GB"/>
              <a:t>Know the most important project management tasks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features of the wood construction market</a:t>
            </a:r>
            <a:endParaRPr/>
          </a:p>
          <a:p>
            <a:pPr indent="-228600" lvl="1" marL="685800" rtl="0" algn="l">
              <a:lnSpc>
                <a:spcPct val="90000"/>
              </a:lnSpc>
              <a:spcBef>
                <a:spcPts val="500"/>
              </a:spcBef>
              <a:spcAft>
                <a:spcPts val="0"/>
              </a:spcAft>
              <a:buClr>
                <a:schemeClr val="dk1"/>
              </a:buClr>
              <a:buSzPct val="100000"/>
              <a:buChar char="•"/>
            </a:pPr>
            <a:r>
              <a:rPr lang="en-GB"/>
              <a:t>Know the special features of a wooden house building project </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🡪The course prepares the student for more advanced wood construction project development and project management studies </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148" name="Google Shape;148;p5"/>
          <p:cNvSpPr txBox="1"/>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49" name="Google Shape;149;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50" name="Google Shape;150;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Contents</a:t>
            </a:r>
            <a:endParaRPr/>
          </a:p>
        </p:txBody>
      </p:sp>
      <p:sp>
        <p:nvSpPr>
          <p:cNvPr id="156" name="Google Shape;15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Contents </a:t>
            </a:r>
            <a:endParaRPr/>
          </a:p>
          <a:p>
            <a:pPr indent="-228600" lvl="1" marL="685800" rtl="0" algn="l">
              <a:lnSpc>
                <a:spcPct val="90000"/>
              </a:lnSpc>
              <a:spcBef>
                <a:spcPts val="500"/>
              </a:spcBef>
              <a:spcAft>
                <a:spcPts val="0"/>
              </a:spcAft>
              <a:buClr>
                <a:schemeClr val="dk1"/>
              </a:buClr>
              <a:buSzPts val="2400"/>
              <a:buChar char="•"/>
            </a:pPr>
            <a:r>
              <a:rPr lang="en-GB"/>
              <a:t>Five lectures</a:t>
            </a:r>
            <a:endParaRPr/>
          </a:p>
          <a:p>
            <a:pPr indent="-228600" lvl="1" marL="685800" rtl="0" algn="l">
              <a:lnSpc>
                <a:spcPct val="90000"/>
              </a:lnSpc>
              <a:spcBef>
                <a:spcPts val="500"/>
              </a:spcBef>
              <a:spcAft>
                <a:spcPts val="0"/>
              </a:spcAft>
              <a:buClr>
                <a:schemeClr val="dk1"/>
              </a:buClr>
              <a:buSzPts val="2400"/>
              <a:buChar char="•"/>
            </a:pPr>
            <a:r>
              <a:rPr lang="en-GB"/>
              <a:t>Five weekly exercises</a:t>
            </a:r>
            <a:endParaRPr/>
          </a:p>
          <a:p>
            <a:pPr indent="-228600" lvl="1" marL="685800" rtl="0" algn="l">
              <a:lnSpc>
                <a:spcPct val="90000"/>
              </a:lnSpc>
              <a:spcBef>
                <a:spcPts val="500"/>
              </a:spcBef>
              <a:spcAft>
                <a:spcPts val="0"/>
              </a:spcAft>
              <a:buClr>
                <a:schemeClr val="dk1"/>
              </a:buClr>
              <a:buSzPts val="2400"/>
              <a:buChar char="•"/>
            </a:pPr>
            <a:r>
              <a:rPr lang="en-GB"/>
              <a:t>Course project</a:t>
            </a:r>
            <a:endParaRPr/>
          </a:p>
          <a:p>
            <a:pPr indent="-228600" lvl="2" marL="1143000" rtl="0" algn="l">
              <a:lnSpc>
                <a:spcPct val="90000"/>
              </a:lnSpc>
              <a:spcBef>
                <a:spcPts val="500"/>
              </a:spcBef>
              <a:spcAft>
                <a:spcPts val="0"/>
              </a:spcAft>
              <a:buClr>
                <a:schemeClr val="dk1"/>
              </a:buClr>
              <a:buSzPts val="2000"/>
              <a:buChar char="•"/>
            </a:pPr>
            <a:r>
              <a:rPr lang="en-GB"/>
              <a:t>Practising preparing a project plan for a block of flats construction project</a:t>
            </a:r>
            <a:endParaRPr/>
          </a:p>
          <a:p>
            <a:pPr indent="-228600" lvl="1" marL="685800" rtl="0" algn="l">
              <a:lnSpc>
                <a:spcPct val="90000"/>
              </a:lnSpc>
              <a:spcBef>
                <a:spcPts val="500"/>
              </a:spcBef>
              <a:spcAft>
                <a:spcPts val="0"/>
              </a:spcAft>
              <a:buClr>
                <a:schemeClr val="dk1"/>
              </a:buClr>
              <a:buSzPts val="2400"/>
              <a:buChar char="•"/>
            </a:pPr>
            <a:r>
              <a:rPr lang="en-GB"/>
              <a:t>The course materials focus on the special features of wood construction – not all terms and basic concepts are extensively discussed in these materials </a:t>
            </a:r>
            <a:endParaRPr/>
          </a:p>
          <a:p>
            <a:pPr indent="-228600" lvl="1" marL="685800" rtl="0" algn="l">
              <a:lnSpc>
                <a:spcPct val="90000"/>
              </a:lnSpc>
              <a:spcBef>
                <a:spcPts val="500"/>
              </a:spcBef>
              <a:spcAft>
                <a:spcPts val="0"/>
              </a:spcAft>
              <a:buClr>
                <a:schemeClr val="dk1"/>
              </a:buClr>
              <a:buSzPts val="2400"/>
              <a:buChar char="•"/>
            </a:pPr>
            <a:r>
              <a:rPr lang="en-GB"/>
              <a:t>The course materials use as examples two wooden blocks of flats implemented by TOAS Sr: the TOAS Kauppi and the TOAS Lumipuu. You can visit the project sites at: </a:t>
            </a:r>
            <a:endParaRPr/>
          </a:p>
          <a:p>
            <a:pPr indent="0" lvl="1" marL="457200" rtl="0" algn="l">
              <a:lnSpc>
                <a:spcPct val="90000"/>
              </a:lnSpc>
              <a:spcBef>
                <a:spcPts val="500"/>
              </a:spcBef>
              <a:spcAft>
                <a:spcPts val="0"/>
              </a:spcAft>
              <a:buClr>
                <a:schemeClr val="dk1"/>
              </a:buClr>
              <a:buSzPts val="2400"/>
              <a:buNone/>
            </a:pPr>
            <a:r>
              <a:rPr lang="en-GB"/>
              <a:t>	- Toas Kauppi, Kuntokatu 11 a, FI-33520 Tampere, FINLAND</a:t>
            </a:r>
            <a:endParaRPr/>
          </a:p>
          <a:p>
            <a:pPr indent="0" lvl="1" marL="457200" rtl="0" algn="l">
              <a:lnSpc>
                <a:spcPct val="90000"/>
              </a:lnSpc>
              <a:spcBef>
                <a:spcPts val="500"/>
              </a:spcBef>
              <a:spcAft>
                <a:spcPts val="0"/>
              </a:spcAft>
              <a:buClr>
                <a:schemeClr val="dk1"/>
              </a:buClr>
              <a:buSzPts val="2400"/>
              <a:buNone/>
            </a:pPr>
            <a:r>
              <a:rPr lang="en-GB"/>
              <a:t>	- Toas Lumipuu, Makkarajärvenkatu 74, FI-33720 Tampere, FINLAND</a:t>
            </a:r>
            <a:endParaRPr/>
          </a:p>
        </p:txBody>
      </p:sp>
      <p:sp>
        <p:nvSpPr>
          <p:cNvPr id="157" name="Google Shape;157;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58" name="Google Shape;158;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Project management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management</a:t>
            </a:r>
            <a:endParaRPr/>
          </a:p>
        </p:txBody>
      </p:sp>
      <p:sp>
        <p:nvSpPr>
          <p:cNvPr id="169" name="Google Shape;16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The lecture discusses project management in a wooden block of flats construction project</a:t>
            </a:r>
            <a:endParaRPr/>
          </a:p>
          <a:p>
            <a:pPr indent="-228600" lvl="0" marL="228600" rtl="0" algn="l">
              <a:lnSpc>
                <a:spcPct val="90000"/>
              </a:lnSpc>
              <a:spcBef>
                <a:spcPts val="1000"/>
              </a:spcBef>
              <a:spcAft>
                <a:spcPts val="0"/>
              </a:spcAft>
              <a:buClr>
                <a:schemeClr val="dk1"/>
              </a:buClr>
              <a:buSzPts val="2800"/>
              <a:buChar char="•"/>
            </a:pPr>
            <a:r>
              <a:rPr lang="en-GB"/>
              <a:t>The lecture does not cover the basics of project management, but rather the special considerations related to a wooden block of flats construction project.</a:t>
            </a:r>
            <a:endParaRPr/>
          </a:p>
          <a:p>
            <a:pPr indent="-228600" lvl="0" marL="228600" rtl="0" algn="l">
              <a:lnSpc>
                <a:spcPct val="90000"/>
              </a:lnSpc>
              <a:spcBef>
                <a:spcPts val="1000"/>
              </a:spcBef>
              <a:spcAft>
                <a:spcPts val="0"/>
              </a:spcAft>
              <a:buClr>
                <a:schemeClr val="dk1"/>
              </a:buClr>
              <a:buSzPts val="2800"/>
              <a:buChar char="•"/>
            </a:pPr>
            <a:r>
              <a:rPr lang="en-GB"/>
              <a:t>The lecture does not discuss the selection of implementation methods, but focuses on the actual implementation of the project</a:t>
            </a:r>
            <a:endParaRPr/>
          </a:p>
          <a:p>
            <a:pPr indent="-228600" lvl="0" marL="228600" rtl="0" algn="l">
              <a:lnSpc>
                <a:spcPct val="90000"/>
              </a:lnSpc>
              <a:spcBef>
                <a:spcPts val="1000"/>
              </a:spcBef>
              <a:spcAft>
                <a:spcPts val="0"/>
              </a:spcAft>
              <a:buClr>
                <a:schemeClr val="dk1"/>
              </a:buClr>
              <a:buSzPts val="2800"/>
              <a:buChar char="•"/>
            </a:pPr>
            <a:r>
              <a:rPr lang="en-GB"/>
              <a:t>The topic is addressed from the point of view of prefabricated box unit sites, as in these projects, most of the value is created outside the construction site. This model differs most from conventional construction projects.</a:t>
            </a:r>
            <a:endParaRPr/>
          </a:p>
        </p:txBody>
      </p:sp>
      <p:sp>
        <p:nvSpPr>
          <p:cNvPr id="170" name="Google Shape;170;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71" name="Google Shape;171;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management tasks and the buyer's objectives</a:t>
            </a:r>
            <a:endParaRPr/>
          </a:p>
        </p:txBody>
      </p:sp>
      <p:sp>
        <p:nvSpPr>
          <p:cNvPr id="177" name="Google Shape;17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Project management is responsible for meeting the buyer's objectives for the project</a:t>
            </a:r>
            <a:endParaRPr/>
          </a:p>
          <a:p>
            <a:pPr indent="-228600" lvl="1" marL="685800" rtl="0" algn="l">
              <a:lnSpc>
                <a:spcPct val="90000"/>
              </a:lnSpc>
              <a:spcBef>
                <a:spcPts val="500"/>
              </a:spcBef>
              <a:spcAft>
                <a:spcPts val="0"/>
              </a:spcAft>
              <a:buClr>
                <a:schemeClr val="dk1"/>
              </a:buClr>
              <a:buSzPct val="100000"/>
              <a:buChar char="•"/>
            </a:pPr>
            <a:r>
              <a:rPr lang="en-GB"/>
              <a:t>Management must find out the client's objectives in advance</a:t>
            </a:r>
            <a:endParaRPr/>
          </a:p>
          <a:p>
            <a:pPr indent="-228600" lvl="1" marL="685800" rtl="0" algn="l">
              <a:lnSpc>
                <a:spcPct val="90000"/>
              </a:lnSpc>
              <a:spcBef>
                <a:spcPts val="500"/>
              </a:spcBef>
              <a:spcAft>
                <a:spcPts val="0"/>
              </a:spcAft>
              <a:buClr>
                <a:schemeClr val="dk1"/>
              </a:buClr>
              <a:buSzPct val="100000"/>
              <a:buChar char="•"/>
            </a:pPr>
            <a:r>
              <a:rPr lang="en-GB"/>
              <a:t>In the project triangle, objectives are typically divided into three categories: costs, scope, and schedule. </a:t>
            </a:r>
            <a:endParaRPr/>
          </a:p>
          <a:p>
            <a:pPr indent="-228600" lvl="1" marL="685800" rtl="0" algn="l">
              <a:lnSpc>
                <a:spcPct val="90000"/>
              </a:lnSpc>
              <a:spcBef>
                <a:spcPts val="500"/>
              </a:spcBef>
              <a:spcAft>
                <a:spcPts val="0"/>
              </a:spcAft>
              <a:buClr>
                <a:schemeClr val="dk1"/>
              </a:buClr>
              <a:buSzPct val="100000"/>
              <a:buChar char="•"/>
            </a:pPr>
            <a:r>
              <a:rPr lang="en-GB"/>
              <a:t>The objectives may conflict with each other</a:t>
            </a:r>
            <a:endParaRPr/>
          </a:p>
          <a:p>
            <a:pPr indent="-228600" lvl="1" marL="685800" rtl="0" algn="l">
              <a:lnSpc>
                <a:spcPct val="90000"/>
              </a:lnSpc>
              <a:spcBef>
                <a:spcPts val="500"/>
              </a:spcBef>
              <a:spcAft>
                <a:spcPts val="0"/>
              </a:spcAft>
              <a:buClr>
                <a:schemeClr val="dk1"/>
              </a:buClr>
              <a:buSzPct val="100000"/>
              <a:buChar char="•"/>
            </a:pPr>
            <a:r>
              <a:rPr lang="en-GB"/>
              <a:t>The buyer may set or disclose their objectives in many ways, for example:</a:t>
            </a:r>
            <a:endParaRPr/>
          </a:p>
          <a:p>
            <a:pPr indent="-228600" lvl="2" marL="1143000" rtl="0" algn="l">
              <a:lnSpc>
                <a:spcPct val="90000"/>
              </a:lnSpc>
              <a:spcBef>
                <a:spcPts val="500"/>
              </a:spcBef>
              <a:spcAft>
                <a:spcPts val="0"/>
              </a:spcAft>
              <a:buClr>
                <a:schemeClr val="dk1"/>
              </a:buClr>
              <a:buSzPct val="100000"/>
              <a:buChar char="•"/>
            </a:pPr>
            <a:r>
              <a:rPr lang="en-GB"/>
              <a:t>In the contract calculation materials, in the form of a contract program and other documents</a:t>
            </a:r>
            <a:endParaRPr/>
          </a:p>
          <a:p>
            <a:pPr indent="-228600" lvl="2" marL="1143000" rtl="0" algn="l">
              <a:lnSpc>
                <a:spcPct val="90000"/>
              </a:lnSpc>
              <a:spcBef>
                <a:spcPts val="500"/>
              </a:spcBef>
              <a:spcAft>
                <a:spcPts val="0"/>
              </a:spcAft>
              <a:buClr>
                <a:schemeClr val="dk1"/>
              </a:buClr>
              <a:buSzPct val="100000"/>
              <a:buChar char="•"/>
            </a:pPr>
            <a:r>
              <a:rPr lang="en-GB"/>
              <a:t>By requiring the application of quality systems, such as RTS environmental classification score or Kuivaketju10.</a:t>
            </a:r>
            <a:endParaRPr/>
          </a:p>
          <a:p>
            <a:pPr indent="-228600" lvl="2" marL="1143000" rtl="0" algn="l">
              <a:lnSpc>
                <a:spcPct val="90000"/>
              </a:lnSpc>
              <a:spcBef>
                <a:spcPts val="500"/>
              </a:spcBef>
              <a:spcAft>
                <a:spcPts val="0"/>
              </a:spcAft>
              <a:buClr>
                <a:schemeClr val="dk1"/>
              </a:buClr>
              <a:buSzPct val="100000"/>
              <a:buChar char="•"/>
            </a:pPr>
            <a:r>
              <a:rPr lang="en-GB"/>
              <a:t>By expressing their objectives on a more general level, for example, in the form of strategy</a:t>
            </a:r>
            <a:endParaRPr/>
          </a:p>
          <a:p>
            <a:pPr indent="-228600" lvl="2" marL="1143000" rtl="0" algn="l">
              <a:lnSpc>
                <a:spcPct val="90000"/>
              </a:lnSpc>
              <a:spcBef>
                <a:spcPts val="500"/>
              </a:spcBef>
              <a:spcAft>
                <a:spcPts val="0"/>
              </a:spcAft>
              <a:buClr>
                <a:schemeClr val="dk1"/>
              </a:buClr>
              <a:buSzPct val="100000"/>
              <a:buChar char="•"/>
            </a:pPr>
            <a:r>
              <a:rPr lang="en-GB"/>
              <a:t>By setting quantitative production targets or profitability targets</a:t>
            </a:r>
            <a:br>
              <a:rPr lang="en-GB"/>
            </a:br>
            <a:endParaRPr/>
          </a:p>
          <a:p>
            <a:pPr indent="0" lvl="1" marL="457200" rtl="0" algn="l">
              <a:lnSpc>
                <a:spcPct val="90000"/>
              </a:lnSpc>
              <a:spcBef>
                <a:spcPts val="500"/>
              </a:spcBef>
              <a:spcAft>
                <a:spcPts val="0"/>
              </a:spcAft>
              <a:buClr>
                <a:schemeClr val="dk1"/>
              </a:buClr>
              <a:buSzPct val="100000"/>
              <a:buNone/>
            </a:pPr>
            <a:r>
              <a:rPr lang="en-GB"/>
              <a:t>🡪 The task of project management is to compile the objectives into a whole and present the buyer with prioritisations or solutions for any conflicting objectives. </a:t>
            </a:r>
            <a:endParaRPr/>
          </a:p>
        </p:txBody>
      </p:sp>
      <p:sp>
        <p:nvSpPr>
          <p:cNvPr id="178" name="Google Shape;178;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79" name="Google Shape;179;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0F5D6089-1321-4014-B35A-53B395076D08}"/>
</file>

<file path=customXml/itemProps2.xml><?xml version="1.0" encoding="utf-8"?>
<ds:datastoreItem xmlns:ds="http://schemas.openxmlformats.org/officeDocument/2006/customXml" ds:itemID="{AB01426E-C663-40FC-9D85-BB96BF46C892}"/>
</file>

<file path=customXml/itemProps3.xml><?xml version="1.0" encoding="utf-8"?>
<ds:datastoreItem xmlns:ds="http://schemas.openxmlformats.org/officeDocument/2006/customXml" ds:itemID="{E440E915-767F-47DB-9648-2250C52436A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