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/i6oYQ5GyMhQDy7R+/EBu5Qu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customschemas.google.com/relationships/presentationmetadata" Target="meta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0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1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" name="Google Shape;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2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104" name="Google Shape;1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105" name="Google Shape;1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" name="Google Shape;10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3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3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7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24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6" name="Google Shape;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7" name="Google Shape;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9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0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147" name="Google Shape;147;p40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1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tsikko ja sisältö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4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4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4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5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4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7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.jp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62" name="Google Shape;1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65" name="Google Shape;16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Cost formation in construction</a:t>
            </a:r>
            <a:endParaRPr/>
          </a:p>
        </p:txBody>
      </p:sp>
      <p:sp>
        <p:nvSpPr>
          <p:cNvPr id="238" name="Google Shape;23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With respect to main categories 1 and 2, wood construction projects do not differ much from other projects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In certain projects, the foundation work may be lighter due to the smaller loads, but the difference is not significant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Categories 4, 5, and 6 include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Windows, doors, interior surface structures, household appliances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The selection of these is site-specific, and the related decisions are typically not affected by wood construction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Certain limitations may apply, e.g. window walls cannot be installed in prefabricated box units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Category 7 comprises building services equipment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Actual contract prices have been higher in wood construction projects than in conventional projects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The operational expenses in groups 8 and 9 are mainly formed by the time spent on the working site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Expenses in these categories should be lower in wood construction due to shorter working site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Category 3, mainly the frame, is the only cost category that materially differs from conventional construction. 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41" name="Google Shape;241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Cost differences in wood construction</a:t>
            </a:r>
            <a:endParaRPr/>
          </a:p>
        </p:txBody>
      </p:sp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Factors that increase the price: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Sprinkler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Need for additional weather protection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Overlapping organisations: the construction site and the factory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Contract limits deviating from the norm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More expensive supplies per m2</a:t>
            </a:r>
            <a:endParaRPr/>
          </a:p>
        </p:txBody>
      </p:sp>
      <p:sp>
        <p:nvSpPr>
          <p:cNvPr id="248" name="Google Shape;248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Factors that reduce the price: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Work efficiency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Loss reduction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Duration of the construction project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6096000" y="1674646"/>
            <a:ext cx="4219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Cost formation at the factory</a:t>
            </a:r>
            <a:endParaRPr/>
          </a:p>
        </p:txBody>
      </p:sp>
      <p:sp>
        <p:nvSpPr>
          <p:cNvPr id="258" name="Google Shape;25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There is no standardised cost classification comparable to the Talo classification system for factories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Factory costs could be categorised as follows: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GB"/>
              <a:t>Variable costs, i.e. products and purchases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GB"/>
              <a:t>Work per prefabricated unit. The factory could measure this in h/m2. Work performance varies significantly from factory to factory based on, for example, the level of automation or what the factory makes and what it buys ready-made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GB"/>
              <a:t>Fixed costs, such as rent. This depends on the efficiency of the factory and e.g. in tact production, the costs are piece-based, not square meter-based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GB"/>
              <a:t>Margin and risk reservations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ratio of the aforementioned costs to the sales price will depend on the delivery content and the solutions used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61" name="Google Shape;261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Applicability of the Talo calculation method to wood construction?</a:t>
            </a:r>
            <a:endParaRPr/>
          </a:p>
        </p:txBody>
      </p:sp>
      <p:sp>
        <p:nvSpPr>
          <p:cNvPr id="267" name="Google Shape;26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Prefabrication deliveries, prefabricated box unit deliveries in particular, include products and costs from main categories 3–7.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Comparison to alternative implementation methods requires specification of tenders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use of more processed products should reduce fixed working site costs (categories 8 and 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also applies to other subassemblies – e.g. wetroom units comprise structures, products, and building services equipment</a:t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70" name="Google Shape;270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Life cycle costs, specific considerations</a:t>
            </a:r>
            <a:endParaRPr/>
          </a:p>
        </p:txBody>
      </p:sp>
      <p:sp>
        <p:nvSpPr>
          <p:cNvPr id="276" name="Google Shape;27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Wooden façades have short maintenance intervals compared to many other products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Façades finished with fire protection paint may have a significantly shorter maintenance interval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Maintenance intervals vary by manufacturer and product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Wooden façades are often the most inexpensive solution in terms of investment costs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Not all massive wood façades are approved for use class 3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79" name="Google Shape;279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roles of the factory and the construction company?</a:t>
            </a:r>
            <a:endParaRPr/>
          </a:p>
        </p:txBody>
      </p:sp>
      <p:sp>
        <p:nvSpPr>
          <p:cNvPr id="285" name="Google Shape;28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 main contractor buys the prefabricated units, it applies a margin to the delivery, just like with all its other procurements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value of prefabricated units, box units in particular, is high (sometimes over 50% of the total value of the project).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 Prefabricated box units can be purchased separately to avoid double margins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Requires additional resources and project management from the buyer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main contractor assumes responsibility for the site as a whole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Responsibility for design and design management should be agreed upon on a case-by-case basis if a significant part of the work is performed at the factory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88" name="Google Shape;288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Business models in wood construction (1/2)</a:t>
            </a:r>
            <a:endParaRPr/>
          </a:p>
        </p:txBody>
      </p:sp>
      <p:sp>
        <p:nvSpPr>
          <p:cNvPr id="294" name="Google Shape;29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Production into own balance sheet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Construction for own rental activities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Using one's own factory vs. outsourcing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Turnkey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supplier assumes responsibility for the entire project, design and planning included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May also include funding or rental service for the buyer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Construction of RS sites for sale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Main contracting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Conventional construction, implementation of the project in accordance with the buyer's designs and plans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Can be done as in-house factory production, but typically the prefabricated units are purchased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97" name="Google Shape;297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Business models in wood construction (2/2)</a:t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Prefabricated unit delivery installed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Frame delivery may only include installation of the prefabricated units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May also include other contract work at the construction site under separate agreement, without main contracting responsibility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For example, delivery up from the concrete surface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Typically under the YSE contract (General Conditions for Building Contracts)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Subassembly delivery, units manufactured according to own design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Enables standardised products of own design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Focus on factory production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Product manufacture, buyer's design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Requires design implementation expertise and experience from the buyer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Lowest industry entry threshold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306" name="Google Shape;306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Notes on business models</a:t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Different business models enable different time perspectives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Turnkey operators have timelines for years to come, vs. factories manufacturing units according to the buyer's design only for months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Different delivery contents require different amounts of resources and competence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Turnkey – own design or design management. In a smaller delivery, the need for clerical employees is significantly lower; only supervisors may be required for smallest deliveries.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need for investments and capital varies significantly by business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Prefabricated box unit delivery contracts comprise the purchase of all supplies in the block of flats, whereas prefabricated panel factory contracts include the costs of the frame only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Opportunity to influence design solutions and costs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 broad delivery contents, overall responsibility for everything; more limited delivery contents allow for suggesting minor changes, such as replacing individual products.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Broader deliveries also have broader risks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 addition to the larger amount of purchases, bearing the risks related to design solutions and management.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315" name="Google Shape;315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Business risks in wood construction</a:t>
            </a:r>
            <a:endParaRPr/>
          </a:p>
        </p:txBody>
      </p:sp>
      <p:sp>
        <p:nvSpPr>
          <p:cNvPr id="321" name="Google Shape;3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No demand for the selected business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Buyers may be looking for suppliers that provide broader packages, for example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Supplier's negotiating position within the project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Risks include the excessive reduction of the margin level, should the prefabricated unit manufacturer be left in a disadvantaged negotiating position between the contractor and the suppliers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Capacity management and utilisation rate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Different business models have different tools for managing the factory order book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Share of fixed costs higher than for a conventional construction company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factory cannot be "laid off"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Production is capital-intensive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324" name="Google Shape;324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72" name="Google Shape;172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TTS-Työtehoseura ry</a:t>
            </a:r>
            <a:endParaRPr sz="18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800"/>
              <a:t>Federation of the Finnish Woodworking Industries Puutuoteteollisuus ry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8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73" name="Google Shape;173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74" name="Google Shape;174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75" name="Google Shape;175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In a nutshell</a:t>
            </a:r>
            <a:endParaRPr/>
          </a:p>
        </p:txBody>
      </p:sp>
      <p:sp>
        <p:nvSpPr>
          <p:cNvPr id="330" name="Google Shape;33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benefits gained from industrial manufacturing in wood construction are based on more efficient manufacturing and improved productivity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Wood construction becomes expensive if other materials are replaced with wood without changing the overall process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 There is great variation between different wood construction business models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right choice depends on the strategy and the company's strengths</a:t>
            </a:r>
            <a:endParaRPr/>
          </a:p>
        </p:txBody>
      </p:sp>
      <p:sp>
        <p:nvSpPr>
          <p:cNvPr id="331" name="Google Shape;331;p20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333" name="Google Shape;333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H2 Weekly exercise, costs and value creation</a:t>
            </a:r>
            <a:endParaRPr/>
          </a:p>
        </p:txBody>
      </p:sp>
      <p:sp>
        <p:nvSpPr>
          <p:cNvPr id="339" name="Google Shape;33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are about to set up a prefabricated box unit factory. Please answer the following questions in a short essay: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GB"/>
              <a:t>Which business model would you choose for manufacturing and why?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GB"/>
              <a:t>What kind of clients are your operations targeted at and why?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GB"/>
              <a:t>What is the advantage of your chosen business model and what are the risks it aims to overcome?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GB"/>
              <a:t>What are the risks involved in the model you selected?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342" name="Google Shape;342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182" name="Google Shape;182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88" name="Google Shape;188;p4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GB"/>
              <a:t>Sauli Ylinen, Federation of the Finnish Woodworking Industries Puutuoteteollisuus ry</a:t>
            </a:r>
            <a:endParaRPr/>
          </a:p>
        </p:txBody>
      </p:sp>
      <p:sp>
        <p:nvSpPr>
          <p:cNvPr id="189" name="Google Shape;189;p4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29/05/2022</a:t>
            </a:r>
            <a:endParaRPr/>
          </a:p>
        </p:txBody>
      </p:sp>
      <p:sp>
        <p:nvSpPr>
          <p:cNvPr id="190" name="Google Shape;190;p4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1" name="Google Shape;191;p4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>
            <p:ph idx="11" type="ftr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Construction economy and project management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198" name="Google Shape;19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After completing the </a:t>
            </a:r>
            <a:r>
              <a:rPr i="1" lang="en-GB"/>
              <a:t>Construction economy and project management</a:t>
            </a:r>
            <a:r>
              <a:rPr lang="en-GB"/>
              <a:t> module, the student will</a:t>
            </a:r>
            <a:br>
              <a:rPr lang="en-GB"/>
            </a:b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various operators and tasks involved in a construction project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main stages of a construction project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business models of key developers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most important model contracts in construction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most important project management tasks in a construction project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main features of the wood construction market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Know the special features of a wooden house building project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GB"/>
              <a:t>🡪 The course prepares the student for further studies in wood construction project development and project management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01" name="Google Shape;201;p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Contents</a:t>
            </a:r>
            <a:endParaRPr/>
          </a:p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Contents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Five lectures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Five weekly exercises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Course project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en-GB"/>
              <a:t>Practising preparing a project plan for a block of flats construction project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The course materials focus on the special features of wood construction – not all terms and basic concepts are extensively discussed in these materials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/>
              <a:t>The course materials use as examples two wooden blocks of flats implemented by TOAS Sr: the TOAS Kauppi and the TOAS Lumipuu. You can visit the project sites at: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GB"/>
              <a:t>	- Toas Kauppi, Kuntokatu 11 a, FI-33520 Tampere, FINLAND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GB"/>
              <a:t>	- Toas Lumipuu, Makkarajärvenkatu 74, FI-33720 Tampere, FINLAND</a:t>
            </a:r>
            <a:endParaRPr/>
          </a:p>
        </p:txBody>
      </p: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Construction economy and project management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Costs and value creation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Costs and value creation</a:t>
            </a:r>
            <a:endParaRPr/>
          </a:p>
        </p:txBody>
      </p:sp>
      <p:sp>
        <p:nvSpPr>
          <p:cNvPr id="220" name="Google Shape;22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lecture covers the formation of costs and expenses in wood construction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lecture primarily focuses on the cost structure of the factory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lecture compares the formation of costs in a factory to normal Talo classification-based calculation methods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23" name="Google Shape;223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Cost formation in construction</a:t>
            </a:r>
            <a:endParaRPr/>
          </a:p>
        </p:txBody>
      </p:sp>
      <p:sp>
        <p:nvSpPr>
          <p:cNvPr id="229" name="Google Shape;22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Costs are divided into two categories: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Buyer's costs (so-called "group 0" / construction contracting)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Contractor's costs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Contractor's costs can be categorised according to the Finnish Talo-80 or Talo-2000 classification systems, for example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individual items typically include the work and supplies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Example: Talo 80 classification system, main category level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Earthworks and foundation engineering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Foundation and external structures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Frame and roof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Supplementary structures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Surface structures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Furniture, equipment, appliances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Mechanical work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8–9 Common and operational expenses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economy and project management</a:t>
            </a:r>
            <a:endParaRPr/>
          </a:p>
        </p:txBody>
      </p:sp>
      <p:sp>
        <p:nvSpPr>
          <p:cNvPr id="232" name="Google Shape;232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8CA325F1-705C-4C52-A51D-57D86A140AEB}"/>
</file>

<file path=customXml/itemProps2.xml><?xml version="1.0" encoding="utf-8"?>
<ds:datastoreItem xmlns:ds="http://schemas.openxmlformats.org/officeDocument/2006/customXml" ds:itemID="{6753A180-7B37-4E37-B619-B99DBA697939}"/>
</file>

<file path=customXml/itemProps3.xml><?xml version="1.0" encoding="utf-8"?>
<ds:datastoreItem xmlns:ds="http://schemas.openxmlformats.org/officeDocument/2006/customXml" ds:itemID="{BE73A5B3-615A-4BD1-9BDD-8315BB6AD2A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