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g1Rjc6SQZV8z19qsYD/OufGXiG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customXml" Target="../customXml/item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1" Type="http://schemas.openxmlformats.org/officeDocument/2006/relationships/customXml" Target="../customXml/item3.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slideMaster" Target="slideMasters/slideMaster1.xml"/><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53" name="Google Shape;1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62" name="Google Shape;16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71" name="Google Shape;1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78" name="Google Shape;17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14.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16" name="Shape 16"/>
        <p:cNvGrpSpPr/>
        <p:nvPr/>
      </p:nvGrpSpPr>
      <p:grpSpPr>
        <a:xfrm>
          <a:off x="0" y="0"/>
          <a:ext cx="0" cy="0"/>
          <a:chOff x="0" y="0"/>
          <a:chExt cx="0" cy="0"/>
        </a:xfrm>
      </p:grpSpPr>
      <p:pic>
        <p:nvPicPr>
          <p:cNvPr id="17" name="Google Shape;17;p34"/>
          <p:cNvPicPr preferRelativeResize="0"/>
          <p:nvPr/>
        </p:nvPicPr>
        <p:blipFill rotWithShape="1">
          <a:blip r:embed="rId2">
            <a:alphaModFix/>
          </a:blip>
          <a:srcRect b="0" l="0" r="0" t="0"/>
          <a:stretch/>
        </p:blipFill>
        <p:spPr>
          <a:xfrm>
            <a:off x="1" y="-672"/>
            <a:ext cx="12190803" cy="6858671"/>
          </a:xfrm>
          <a:prstGeom prst="rect">
            <a:avLst/>
          </a:prstGeom>
          <a:noFill/>
          <a:ln>
            <a:noFill/>
          </a:ln>
        </p:spPr>
      </p:pic>
      <p:sp>
        <p:nvSpPr>
          <p:cNvPr id="18" name="Google Shape;18;p34"/>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2F2F2"/>
              </a:buClr>
              <a:buSzPts val="6000"/>
              <a:buFont typeface="Calibri"/>
              <a:buNone/>
              <a:defRPr b="1" sz="6000">
                <a:solidFill>
                  <a:srgbClr val="F2F2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4"/>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2F2F2"/>
              </a:buClr>
              <a:buSzPts val="2400"/>
              <a:buNone/>
              <a:defRPr sz="2400">
                <a:solidFill>
                  <a:srgbClr val="F2F2F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0" name="Google Shape;20;p34"/>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ukautettu asettelu">
  <p:cSld name="1_Mukautettu asettelu">
    <p:spTree>
      <p:nvGrpSpPr>
        <p:cNvPr id="78" name="Shape 78"/>
        <p:cNvGrpSpPr/>
        <p:nvPr/>
      </p:nvGrpSpPr>
      <p:grpSpPr>
        <a:xfrm>
          <a:off x="0" y="0"/>
          <a:ext cx="0" cy="0"/>
          <a:chOff x="0" y="0"/>
          <a:chExt cx="0" cy="0"/>
        </a:xfrm>
      </p:grpSpPr>
      <p:sp>
        <p:nvSpPr>
          <p:cNvPr id="79" name="Google Shape;79;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82" name="Google Shape;82;p3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ukautettu asettelu">
  <p:cSld name="2_Mukautettu asettelu">
    <p:spTree>
      <p:nvGrpSpPr>
        <p:cNvPr id="83" name="Shape 83"/>
        <p:cNvGrpSpPr/>
        <p:nvPr/>
      </p:nvGrpSpPr>
      <p:grpSpPr>
        <a:xfrm>
          <a:off x="0" y="0"/>
          <a:ext cx="0" cy="0"/>
          <a:chOff x="0" y="0"/>
          <a:chExt cx="0" cy="0"/>
        </a:xfrm>
      </p:grpSpPr>
      <p:sp>
        <p:nvSpPr>
          <p:cNvPr id="84" name="Google Shape;8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88" name="Google Shape;88;p3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89" name="Shape 89"/>
        <p:cNvGrpSpPr/>
        <p:nvPr/>
      </p:nvGrpSpPr>
      <p:grpSpPr>
        <a:xfrm>
          <a:off x="0" y="0"/>
          <a:ext cx="0" cy="0"/>
          <a:chOff x="0" y="0"/>
          <a:chExt cx="0" cy="0"/>
        </a:xfrm>
      </p:grpSpPr>
      <p:pic>
        <p:nvPicPr>
          <p:cNvPr id="90" name="Google Shape;90;p40"/>
          <p:cNvPicPr preferRelativeResize="0"/>
          <p:nvPr/>
        </p:nvPicPr>
        <p:blipFill rotWithShape="1">
          <a:blip r:embed="rId2">
            <a:alphaModFix/>
          </a:blip>
          <a:srcRect b="0" l="0" r="0" t="0"/>
          <a:stretch/>
        </p:blipFill>
        <p:spPr>
          <a:xfrm>
            <a:off x="1" y="-672"/>
            <a:ext cx="12190803" cy="6858671"/>
          </a:xfrm>
          <a:prstGeom prst="rect">
            <a:avLst/>
          </a:prstGeom>
          <a:noFill/>
          <a:ln>
            <a:noFill/>
          </a:ln>
        </p:spPr>
      </p:pic>
      <p:sp>
        <p:nvSpPr>
          <p:cNvPr id="91" name="Google Shape;91;p40"/>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2F2F2"/>
              </a:buClr>
              <a:buSzPts val="6000"/>
              <a:buFont typeface="Calibri"/>
              <a:buNone/>
              <a:defRPr b="1" sz="60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40"/>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2F2F2"/>
              </a:buClr>
              <a:buSzPts val="2400"/>
              <a:buNone/>
              <a:defRPr sz="2400">
                <a:solidFill>
                  <a:srgbClr val="F2F2F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93" name="Google Shape;93;p40"/>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p:cSld name="Otsikko ja sisältö">
    <p:spTree>
      <p:nvGrpSpPr>
        <p:cNvPr id="94" name="Shape 94"/>
        <p:cNvGrpSpPr/>
        <p:nvPr/>
      </p:nvGrpSpPr>
      <p:grpSpPr>
        <a:xfrm>
          <a:off x="0" y="0"/>
          <a:ext cx="0" cy="0"/>
          <a:chOff x="0" y="0"/>
          <a:chExt cx="0" cy="0"/>
        </a:xfrm>
      </p:grpSpPr>
      <p:pic>
        <p:nvPicPr>
          <p:cNvPr id="95" name="Google Shape;95;p41"/>
          <p:cNvPicPr preferRelativeResize="0"/>
          <p:nvPr/>
        </p:nvPicPr>
        <p:blipFill rotWithShape="1">
          <a:blip r:embed="rId2">
            <a:alphaModFix/>
          </a:blip>
          <a:srcRect b="0" l="0" r="0" t="0"/>
          <a:stretch/>
        </p:blipFill>
        <p:spPr>
          <a:xfrm>
            <a:off x="1" y="-672"/>
            <a:ext cx="12190803" cy="6858670"/>
          </a:xfrm>
          <a:prstGeom prst="rect">
            <a:avLst/>
          </a:prstGeom>
          <a:noFill/>
          <a:ln>
            <a:noFill/>
          </a:ln>
        </p:spPr>
      </p:pic>
      <p:sp>
        <p:nvSpPr>
          <p:cNvPr id="96" name="Google Shape;96;p41"/>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7" name="Google Shape;97;p41"/>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Mukautettu asettelu">
    <p:spTree>
      <p:nvGrpSpPr>
        <p:cNvPr id="98" name="Shape 98"/>
        <p:cNvGrpSpPr/>
        <p:nvPr/>
      </p:nvGrpSpPr>
      <p:grpSpPr>
        <a:xfrm>
          <a:off x="0" y="0"/>
          <a:ext cx="0" cy="0"/>
          <a:chOff x="0" y="0"/>
          <a:chExt cx="0" cy="0"/>
        </a:xfrm>
      </p:grpSpPr>
      <p:pic>
        <p:nvPicPr>
          <p:cNvPr id="99" name="Google Shape;99;p42"/>
          <p:cNvPicPr preferRelativeResize="0"/>
          <p:nvPr/>
        </p:nvPicPr>
        <p:blipFill rotWithShape="1">
          <a:blip r:embed="rId2">
            <a:alphaModFix/>
          </a:blip>
          <a:srcRect b="0" l="0" r="0" t="0"/>
          <a:stretch/>
        </p:blipFill>
        <p:spPr>
          <a:xfrm>
            <a:off x="1" y="-672"/>
            <a:ext cx="12190802" cy="6858670"/>
          </a:xfrm>
          <a:prstGeom prst="rect">
            <a:avLst/>
          </a:prstGeom>
          <a:noFill/>
          <a:ln>
            <a:noFill/>
          </a:ln>
        </p:spPr>
      </p:pic>
      <p:sp>
        <p:nvSpPr>
          <p:cNvPr id="100" name="Google Shape;100;p42"/>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1" name="Google Shape;101;p42"/>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42"/>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42"/>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104" name="Google Shape;104;p42"/>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105" name="Google Shape;105;p42"/>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106" name="Google Shape;106;p4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07" name="Google Shape;107;p4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ukautettu asettelu">
  <p:cSld name="4_Mukautettu asettelu">
    <p:spTree>
      <p:nvGrpSpPr>
        <p:cNvPr id="108" name="Shape 108"/>
        <p:cNvGrpSpPr/>
        <p:nvPr/>
      </p:nvGrpSpPr>
      <p:grpSpPr>
        <a:xfrm>
          <a:off x="0" y="0"/>
          <a:ext cx="0" cy="0"/>
          <a:chOff x="0" y="0"/>
          <a:chExt cx="0" cy="0"/>
        </a:xfrm>
      </p:grpSpPr>
      <p:sp>
        <p:nvSpPr>
          <p:cNvPr id="109" name="Google Shape;109;p4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4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4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4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4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15" name="Google Shape;115;p4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ukautettu asettelu">
  <p:cSld name="3_Mukautettu asettelu">
    <p:spTree>
      <p:nvGrpSpPr>
        <p:cNvPr id="116" name="Shape 116"/>
        <p:cNvGrpSpPr/>
        <p:nvPr/>
      </p:nvGrpSpPr>
      <p:grpSpPr>
        <a:xfrm>
          <a:off x="0" y="0"/>
          <a:ext cx="0" cy="0"/>
          <a:chOff x="0" y="0"/>
          <a:chExt cx="0" cy="0"/>
        </a:xfrm>
      </p:grpSpPr>
      <p:sp>
        <p:nvSpPr>
          <p:cNvPr id="117" name="Google Shape;117;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44"/>
          <p:cNvSpPr/>
          <p:nvPr>
            <p:ph idx="2" type="pic"/>
          </p:nvPr>
        </p:nvSpPr>
        <p:spPr>
          <a:xfrm>
            <a:off x="5183188" y="987425"/>
            <a:ext cx="6172200" cy="4873625"/>
          </a:xfrm>
          <a:prstGeom prst="rect">
            <a:avLst/>
          </a:prstGeom>
          <a:noFill/>
          <a:ln>
            <a:noFill/>
          </a:ln>
        </p:spPr>
      </p:sp>
      <p:sp>
        <p:nvSpPr>
          <p:cNvPr id="119" name="Google Shape;119;p4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0" name="Google Shape;120;p4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21" name="Google Shape;121;p4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san ylätunniste">
  <p:cSld name="Osan ylätunniste">
    <p:spTree>
      <p:nvGrpSpPr>
        <p:cNvPr id="122" name="Shape 122"/>
        <p:cNvGrpSpPr/>
        <p:nvPr/>
      </p:nvGrpSpPr>
      <p:grpSpPr>
        <a:xfrm>
          <a:off x="0" y="0"/>
          <a:ext cx="0" cy="0"/>
          <a:chOff x="0" y="0"/>
          <a:chExt cx="0" cy="0"/>
        </a:xfrm>
      </p:grpSpPr>
      <p:sp>
        <p:nvSpPr>
          <p:cNvPr id="123" name="Google Shape;123;p4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24" name="Google Shape;124;p4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p:cSld name="Kaksi sisältökohdetta">
    <p:spTree>
      <p:nvGrpSpPr>
        <p:cNvPr id="125" name="Shape 125"/>
        <p:cNvGrpSpPr/>
        <p:nvPr/>
      </p:nvGrpSpPr>
      <p:grpSpPr>
        <a:xfrm>
          <a:off x="0" y="0"/>
          <a:ext cx="0" cy="0"/>
          <a:chOff x="0" y="0"/>
          <a:chExt cx="0" cy="0"/>
        </a:xfrm>
      </p:grpSpPr>
      <p:sp>
        <p:nvSpPr>
          <p:cNvPr id="126" name="Google Shape;126;p46"/>
          <p:cNvSpPr/>
          <p:nvPr>
            <p:ph idx="2" type="pic"/>
          </p:nvPr>
        </p:nvSpPr>
        <p:spPr>
          <a:xfrm>
            <a:off x="838199" y="992187"/>
            <a:ext cx="10595777" cy="4873625"/>
          </a:xfrm>
          <a:prstGeom prst="rect">
            <a:avLst/>
          </a:prstGeom>
          <a:noFill/>
          <a:ln>
            <a:noFill/>
          </a:ln>
        </p:spPr>
      </p:sp>
      <p:sp>
        <p:nvSpPr>
          <p:cNvPr id="127" name="Google Shape;127;p4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28" name="Google Shape;128;p4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p:cSld name="Vain otsikko">
    <p:spTree>
      <p:nvGrpSpPr>
        <p:cNvPr id="129" name="Shape 129"/>
        <p:cNvGrpSpPr/>
        <p:nvPr/>
      </p:nvGrpSpPr>
      <p:grpSpPr>
        <a:xfrm>
          <a:off x="0" y="0"/>
          <a:ext cx="0" cy="0"/>
          <a:chOff x="0" y="0"/>
          <a:chExt cx="0" cy="0"/>
        </a:xfrm>
      </p:grpSpPr>
      <p:pic>
        <p:nvPicPr>
          <p:cNvPr id="130" name="Google Shape;130;p47"/>
          <p:cNvPicPr preferRelativeResize="0"/>
          <p:nvPr/>
        </p:nvPicPr>
        <p:blipFill rotWithShape="1">
          <a:blip r:embed="rId2">
            <a:alphaModFix/>
          </a:blip>
          <a:srcRect b="0" l="0" r="0" t="0"/>
          <a:stretch/>
        </p:blipFill>
        <p:spPr>
          <a:xfrm>
            <a:off x="2" y="-672"/>
            <a:ext cx="12190800" cy="6858669"/>
          </a:xfrm>
          <a:prstGeom prst="rect">
            <a:avLst/>
          </a:prstGeom>
          <a:noFill/>
          <a:ln>
            <a:noFill/>
          </a:ln>
        </p:spPr>
      </p:pic>
      <p:sp>
        <p:nvSpPr>
          <p:cNvPr id="131" name="Google Shape;131;p47"/>
          <p:cNvSpPr txBox="1"/>
          <p:nvPr>
            <p:ph type="title"/>
          </p:nvPr>
        </p:nvSpPr>
        <p:spPr>
          <a:xfrm>
            <a:off x="919223" y="2268899"/>
            <a:ext cx="4023167" cy="23202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47"/>
          <p:cNvSpPr txBox="1"/>
          <p:nvPr>
            <p:ph idx="1" type="body"/>
          </p:nvPr>
        </p:nvSpPr>
        <p:spPr>
          <a:xfrm>
            <a:off x="6096000" y="853352"/>
            <a:ext cx="5791200" cy="51307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4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34" name="Google Shape;134;p4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Mukautettu asettelu">
    <p:spTree>
      <p:nvGrpSpPr>
        <p:cNvPr id="21" name="Shape 21"/>
        <p:cNvGrpSpPr/>
        <p:nvPr/>
      </p:nvGrpSpPr>
      <p:grpSpPr>
        <a:xfrm>
          <a:off x="0" y="0"/>
          <a:ext cx="0" cy="0"/>
          <a:chOff x="0" y="0"/>
          <a:chExt cx="0" cy="0"/>
        </a:xfrm>
      </p:grpSpPr>
      <p:pic>
        <p:nvPicPr>
          <p:cNvPr id="22" name="Google Shape;22;p35"/>
          <p:cNvPicPr preferRelativeResize="0"/>
          <p:nvPr/>
        </p:nvPicPr>
        <p:blipFill rotWithShape="1">
          <a:blip r:embed="rId2">
            <a:alphaModFix/>
          </a:blip>
          <a:srcRect b="0" l="0" r="0" t="0"/>
          <a:stretch/>
        </p:blipFill>
        <p:spPr>
          <a:xfrm>
            <a:off x="1" y="-672"/>
            <a:ext cx="12190801" cy="6858669"/>
          </a:xfrm>
          <a:prstGeom prst="rect">
            <a:avLst/>
          </a:prstGeom>
          <a:noFill/>
          <a:ln>
            <a:noFill/>
          </a:ln>
        </p:spPr>
      </p:pic>
      <p:sp>
        <p:nvSpPr>
          <p:cNvPr id="23" name="Google Shape;23;p35"/>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35"/>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5"/>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5"/>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27" name="Google Shape;27;p35"/>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28" name="Google Shape;28;p35"/>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29" name="Google Shape;29;p35"/>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0" name="Google Shape;30;p35"/>
          <p:cNvSpPr txBox="1"/>
          <p:nvPr>
            <p:ph idx="11" type="ftr"/>
          </p:nvPr>
        </p:nvSpPr>
        <p:spPr>
          <a:xfrm>
            <a:off x="838200" y="6334918"/>
            <a:ext cx="4114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1" name="Google Shape;31;p35"/>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p:cSld name="Tyhjä">
    <p:spTree>
      <p:nvGrpSpPr>
        <p:cNvPr id="135" name="Shape 135"/>
        <p:cNvGrpSpPr/>
        <p:nvPr/>
      </p:nvGrpSpPr>
      <p:grpSpPr>
        <a:xfrm>
          <a:off x="0" y="0"/>
          <a:ext cx="0" cy="0"/>
          <a:chOff x="0" y="0"/>
          <a:chExt cx="0" cy="0"/>
        </a:xfrm>
      </p:grpSpPr>
      <p:pic>
        <p:nvPicPr>
          <p:cNvPr id="136" name="Google Shape;136;p48"/>
          <p:cNvPicPr preferRelativeResize="0"/>
          <p:nvPr/>
        </p:nvPicPr>
        <p:blipFill rotWithShape="1">
          <a:blip r:embed="rId2">
            <a:alphaModFix/>
          </a:blip>
          <a:srcRect b="0" l="0" r="0" t="0"/>
          <a:stretch/>
        </p:blipFill>
        <p:spPr>
          <a:xfrm>
            <a:off x="1" y="-669"/>
            <a:ext cx="12190800" cy="6858669"/>
          </a:xfrm>
          <a:prstGeom prst="rect">
            <a:avLst/>
          </a:prstGeom>
          <a:noFill/>
          <a:ln>
            <a:noFill/>
          </a:ln>
        </p:spPr>
      </p:pic>
      <p:sp>
        <p:nvSpPr>
          <p:cNvPr id="137" name="Google Shape;137;p48"/>
          <p:cNvSpPr txBox="1"/>
          <p:nvPr>
            <p:ph type="title"/>
          </p:nvPr>
        </p:nvSpPr>
        <p:spPr>
          <a:xfrm>
            <a:off x="352064" y="2662439"/>
            <a:ext cx="11465688" cy="12613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48"/>
          <p:cNvSpPr txBox="1"/>
          <p:nvPr>
            <p:ph idx="1" type="body"/>
          </p:nvPr>
        </p:nvSpPr>
        <p:spPr>
          <a:xfrm>
            <a:off x="645069" y="5288163"/>
            <a:ext cx="7609730" cy="7323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ekstillinen sisältö">
  <p:cSld name="Kuvatekstillinen sisältö">
    <p:spTree>
      <p:nvGrpSpPr>
        <p:cNvPr id="139" name="Shape 139"/>
        <p:cNvGrpSpPr/>
        <p:nvPr/>
      </p:nvGrpSpPr>
      <p:grpSpPr>
        <a:xfrm>
          <a:off x="0" y="0"/>
          <a:ext cx="0" cy="0"/>
          <a:chOff x="0" y="0"/>
          <a:chExt cx="0" cy="0"/>
        </a:xfrm>
      </p:grpSpPr>
      <p:pic>
        <p:nvPicPr>
          <p:cNvPr id="140" name="Google Shape;140;p49"/>
          <p:cNvPicPr preferRelativeResize="0"/>
          <p:nvPr/>
        </p:nvPicPr>
        <p:blipFill rotWithShape="1">
          <a:blip r:embed="rId2">
            <a:alphaModFix/>
          </a:blip>
          <a:srcRect b="0" l="0" r="0" t="0"/>
          <a:stretch/>
        </p:blipFill>
        <p:spPr>
          <a:xfrm>
            <a:off x="1199" y="-669"/>
            <a:ext cx="12190800" cy="6858668"/>
          </a:xfrm>
          <a:prstGeom prst="rect">
            <a:avLst/>
          </a:prstGeom>
          <a:noFill/>
          <a:ln>
            <a:noFill/>
          </a:ln>
        </p:spPr>
      </p:pic>
      <p:sp>
        <p:nvSpPr>
          <p:cNvPr id="141" name="Google Shape;141;p49"/>
          <p:cNvSpPr txBox="1"/>
          <p:nvPr>
            <p:ph type="title"/>
          </p:nvPr>
        </p:nvSpPr>
        <p:spPr>
          <a:xfrm>
            <a:off x="347253" y="1073426"/>
            <a:ext cx="11497493" cy="137557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Mukautettu asettelu">
  <p:cSld name="5_Mukautettu asettelu">
    <p:spTree>
      <p:nvGrpSpPr>
        <p:cNvPr id="142" name="Shape 142"/>
        <p:cNvGrpSpPr/>
        <p:nvPr/>
      </p:nvGrpSpPr>
      <p:grpSpPr>
        <a:xfrm>
          <a:off x="0" y="0"/>
          <a:ext cx="0" cy="0"/>
          <a:chOff x="0" y="0"/>
          <a:chExt cx="0" cy="0"/>
        </a:xfrm>
      </p:grpSpPr>
      <p:pic>
        <p:nvPicPr>
          <p:cNvPr id="143" name="Google Shape;143;p50"/>
          <p:cNvPicPr preferRelativeResize="0"/>
          <p:nvPr/>
        </p:nvPicPr>
        <p:blipFill rotWithShape="1">
          <a:blip r:embed="rId2">
            <a:alphaModFix/>
          </a:blip>
          <a:srcRect b="0" l="0" r="0" t="0"/>
          <a:stretch/>
        </p:blipFill>
        <p:spPr>
          <a:xfrm>
            <a:off x="1200" y="-669"/>
            <a:ext cx="12190798" cy="6858668"/>
          </a:xfrm>
          <a:prstGeom prst="rect">
            <a:avLst/>
          </a:prstGeom>
          <a:noFill/>
          <a:ln>
            <a:noFill/>
          </a:ln>
        </p:spPr>
      </p:pic>
      <p:sp>
        <p:nvSpPr>
          <p:cNvPr id="144" name="Google Shape;144;p50"/>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50"/>
          <p:cNvSpPr txBox="1"/>
          <p:nvPr/>
        </p:nvSpPr>
        <p:spPr>
          <a:xfrm>
            <a:off x="6466399" y="2677804"/>
            <a:ext cx="60946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Valitse ylävalikosta ”Lisää” -&gt; ”Ylä- ja alatunniste”</a:t>
            </a:r>
            <a:endParaRPr/>
          </a:p>
        </p:txBody>
      </p:sp>
      <p:sp>
        <p:nvSpPr>
          <p:cNvPr id="146" name="Google Shape;146;p50"/>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Klikkaa avautuvasta valikosta alatunniste-kohtaa.</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Kirjoita kenttään esityksen otsikko</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Klikkaa lopuksi ”Käytä kaikissa”.</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Mukautettu asettelu">
  <p:cSld name="6_Mukautettu asettelu">
    <p:spTree>
      <p:nvGrpSpPr>
        <p:cNvPr id="147" name="Shape 147"/>
        <p:cNvGrpSpPr/>
        <p:nvPr/>
      </p:nvGrpSpPr>
      <p:grpSpPr>
        <a:xfrm>
          <a:off x="0" y="0"/>
          <a:ext cx="0" cy="0"/>
          <a:chOff x="0" y="0"/>
          <a:chExt cx="0" cy="0"/>
        </a:xfrm>
      </p:grpSpPr>
      <p:pic>
        <p:nvPicPr>
          <p:cNvPr id="148" name="Google Shape;148;p51"/>
          <p:cNvPicPr preferRelativeResize="0"/>
          <p:nvPr/>
        </p:nvPicPr>
        <p:blipFill rotWithShape="1">
          <a:blip r:embed="rId2">
            <a:alphaModFix/>
          </a:blip>
          <a:srcRect b="0" l="0" r="0" t="0"/>
          <a:stretch/>
        </p:blipFill>
        <p:spPr>
          <a:xfrm>
            <a:off x="1200" y="-669"/>
            <a:ext cx="12190798" cy="6858667"/>
          </a:xfrm>
          <a:prstGeom prst="rect">
            <a:avLst/>
          </a:prstGeom>
          <a:noFill/>
          <a:ln>
            <a:noFill/>
          </a:ln>
        </p:spPr>
      </p:pic>
      <p:sp>
        <p:nvSpPr>
          <p:cNvPr id="149" name="Google Shape;149;p51"/>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51"/>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Klikkaa haluaamasi diaa hiiren oikealla näppäimellä</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Valitse valikosto ”Asettelu”</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Valitse haluamasi diapohja</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p:cSld name="Otsikko ja sisältö">
    <p:spTree>
      <p:nvGrpSpPr>
        <p:cNvPr id="32" name="Shape 32"/>
        <p:cNvGrpSpPr/>
        <p:nvPr/>
      </p:nvGrpSpPr>
      <p:grpSpPr>
        <a:xfrm>
          <a:off x="0" y="0"/>
          <a:ext cx="0" cy="0"/>
          <a:chOff x="0" y="0"/>
          <a:chExt cx="0" cy="0"/>
        </a:xfrm>
      </p:grpSpPr>
      <p:pic>
        <p:nvPicPr>
          <p:cNvPr id="33" name="Google Shape;33;p38"/>
          <p:cNvPicPr preferRelativeResize="0"/>
          <p:nvPr/>
        </p:nvPicPr>
        <p:blipFill rotWithShape="1">
          <a:blip r:embed="rId2">
            <a:alphaModFix/>
          </a:blip>
          <a:srcRect b="0" l="0" r="0" t="0"/>
          <a:stretch/>
        </p:blipFill>
        <p:spPr>
          <a:xfrm>
            <a:off x="1" y="-672"/>
            <a:ext cx="12190803" cy="6858670"/>
          </a:xfrm>
          <a:prstGeom prst="rect">
            <a:avLst/>
          </a:prstGeom>
          <a:noFill/>
          <a:ln>
            <a:noFill/>
          </a:ln>
        </p:spPr>
      </p:pic>
      <p:sp>
        <p:nvSpPr>
          <p:cNvPr id="34" name="Google Shape;34;p38"/>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5" name="Google Shape;35;p38"/>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ukautettu asettelu">
  <p:cSld name="1_Mukautettu asettelu">
    <p:spTree>
      <p:nvGrpSpPr>
        <p:cNvPr id="36" name="Shape 36"/>
        <p:cNvGrpSpPr/>
        <p:nvPr/>
      </p:nvGrpSpPr>
      <p:grpSpPr>
        <a:xfrm>
          <a:off x="0" y="0"/>
          <a:ext cx="0" cy="0"/>
          <a:chOff x="0" y="0"/>
          <a:chExt cx="0" cy="0"/>
        </a:xfrm>
      </p:grpSpPr>
      <p:sp>
        <p:nvSpPr>
          <p:cNvPr id="37" name="Google Shape;37;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40" name="Google Shape;40;p5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ukautettu asettelu">
  <p:cSld name="2_Mukautettu asettelu">
    <p:spTree>
      <p:nvGrpSpPr>
        <p:cNvPr id="41" name="Shape 41"/>
        <p:cNvGrpSpPr/>
        <p:nvPr/>
      </p:nvGrpSpPr>
      <p:grpSpPr>
        <a:xfrm>
          <a:off x="0" y="0"/>
          <a:ext cx="0" cy="0"/>
          <a:chOff x="0" y="0"/>
          <a:chExt cx="0" cy="0"/>
        </a:xfrm>
      </p:grpSpPr>
      <p:sp>
        <p:nvSpPr>
          <p:cNvPr id="42" name="Google Shape;42;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5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46" name="Google Shape;46;p5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ukautettu asettelu">
  <p:cSld name="3_Mukautettu asettelu">
    <p:spTree>
      <p:nvGrpSpPr>
        <p:cNvPr id="47" name="Shape 47"/>
        <p:cNvGrpSpPr/>
        <p:nvPr/>
      </p:nvGrpSpPr>
      <p:grpSpPr>
        <a:xfrm>
          <a:off x="0" y="0"/>
          <a:ext cx="0" cy="0"/>
          <a:chOff x="0" y="0"/>
          <a:chExt cx="0" cy="0"/>
        </a:xfrm>
      </p:grpSpPr>
      <p:sp>
        <p:nvSpPr>
          <p:cNvPr id="48" name="Google Shape;48;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4"/>
          <p:cNvSpPr/>
          <p:nvPr>
            <p:ph idx="2" type="pic"/>
          </p:nvPr>
        </p:nvSpPr>
        <p:spPr>
          <a:xfrm>
            <a:off x="5183188" y="987425"/>
            <a:ext cx="6172200" cy="4873625"/>
          </a:xfrm>
          <a:prstGeom prst="rect">
            <a:avLst/>
          </a:prstGeom>
          <a:noFill/>
          <a:ln>
            <a:noFill/>
          </a:ln>
        </p:spPr>
      </p:sp>
      <p:sp>
        <p:nvSpPr>
          <p:cNvPr id="50" name="Google Shape;50;p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 name="Google Shape;51;p5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2" name="Google Shape;52;p5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p:cSld name="Vain otsikko">
    <p:spTree>
      <p:nvGrpSpPr>
        <p:cNvPr id="53" name="Shape 53"/>
        <p:cNvGrpSpPr/>
        <p:nvPr/>
      </p:nvGrpSpPr>
      <p:grpSpPr>
        <a:xfrm>
          <a:off x="0" y="0"/>
          <a:ext cx="0" cy="0"/>
          <a:chOff x="0" y="0"/>
          <a:chExt cx="0" cy="0"/>
        </a:xfrm>
      </p:grpSpPr>
      <p:pic>
        <p:nvPicPr>
          <p:cNvPr id="54" name="Google Shape;54;p55"/>
          <p:cNvPicPr preferRelativeResize="0"/>
          <p:nvPr/>
        </p:nvPicPr>
        <p:blipFill rotWithShape="1">
          <a:blip r:embed="rId2">
            <a:alphaModFix/>
          </a:blip>
          <a:srcRect b="0" l="0" r="0" t="0"/>
          <a:stretch/>
        </p:blipFill>
        <p:spPr>
          <a:xfrm>
            <a:off x="2" y="-672"/>
            <a:ext cx="12190800" cy="6858669"/>
          </a:xfrm>
          <a:prstGeom prst="rect">
            <a:avLst/>
          </a:prstGeom>
          <a:noFill/>
          <a:ln>
            <a:noFill/>
          </a:ln>
        </p:spPr>
      </p:pic>
      <p:sp>
        <p:nvSpPr>
          <p:cNvPr id="55" name="Google Shape;55;p55"/>
          <p:cNvSpPr txBox="1"/>
          <p:nvPr>
            <p:ph type="title"/>
          </p:nvPr>
        </p:nvSpPr>
        <p:spPr>
          <a:xfrm>
            <a:off x="919223" y="2268899"/>
            <a:ext cx="4023167" cy="23202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5"/>
          <p:cNvSpPr txBox="1"/>
          <p:nvPr>
            <p:ph idx="1" type="body"/>
          </p:nvPr>
        </p:nvSpPr>
        <p:spPr>
          <a:xfrm>
            <a:off x="6096000" y="853352"/>
            <a:ext cx="5791200" cy="51307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5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8" name="Google Shape;58;p5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ukautettu asettelu">
  <p:cSld name="4_Mukautettu asettelu">
    <p:spTree>
      <p:nvGrpSpPr>
        <p:cNvPr id="59" name="Shape 59"/>
        <p:cNvGrpSpPr/>
        <p:nvPr/>
      </p:nvGrpSpPr>
      <p:grpSpPr>
        <a:xfrm>
          <a:off x="0" y="0"/>
          <a:ext cx="0" cy="0"/>
          <a:chOff x="0" y="0"/>
          <a:chExt cx="0" cy="0"/>
        </a:xfrm>
      </p:grpSpPr>
      <p:sp>
        <p:nvSpPr>
          <p:cNvPr id="60" name="Google Shape;60;p5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5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5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5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5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66" name="Google Shape;66;p5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p:cSld name="Tyhjä">
    <p:spTree>
      <p:nvGrpSpPr>
        <p:cNvPr id="67" name="Shape 67"/>
        <p:cNvGrpSpPr/>
        <p:nvPr/>
      </p:nvGrpSpPr>
      <p:grpSpPr>
        <a:xfrm>
          <a:off x="0" y="0"/>
          <a:ext cx="0" cy="0"/>
          <a:chOff x="0" y="0"/>
          <a:chExt cx="0" cy="0"/>
        </a:xfrm>
      </p:grpSpPr>
      <p:pic>
        <p:nvPicPr>
          <p:cNvPr id="68" name="Google Shape;68;p57"/>
          <p:cNvPicPr preferRelativeResize="0"/>
          <p:nvPr/>
        </p:nvPicPr>
        <p:blipFill rotWithShape="1">
          <a:blip r:embed="rId2">
            <a:alphaModFix/>
          </a:blip>
          <a:srcRect b="0" l="0" r="0" t="0"/>
          <a:stretch/>
        </p:blipFill>
        <p:spPr>
          <a:xfrm>
            <a:off x="1" y="-669"/>
            <a:ext cx="12190800" cy="6858669"/>
          </a:xfrm>
          <a:prstGeom prst="rect">
            <a:avLst/>
          </a:prstGeom>
          <a:noFill/>
          <a:ln>
            <a:noFill/>
          </a:ln>
        </p:spPr>
      </p:pic>
      <p:sp>
        <p:nvSpPr>
          <p:cNvPr id="69" name="Google Shape;69;p57"/>
          <p:cNvSpPr txBox="1"/>
          <p:nvPr>
            <p:ph type="title"/>
          </p:nvPr>
        </p:nvSpPr>
        <p:spPr>
          <a:xfrm>
            <a:off x="352064" y="2662439"/>
            <a:ext cx="11465688" cy="12613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7"/>
          <p:cNvSpPr txBox="1"/>
          <p:nvPr>
            <p:ph idx="1" type="body"/>
          </p:nvPr>
        </p:nvSpPr>
        <p:spPr>
          <a:xfrm>
            <a:off x="645069" y="5288163"/>
            <a:ext cx="7609730" cy="7323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7" Type="http://schemas.openxmlformats.org/officeDocument/2006/relationships/theme" Target="../theme/theme3.xml"/><Relationship Id="rId16" Type="http://schemas.openxmlformats.org/officeDocument/2006/relationships/slideLayout" Target="../slideLayouts/slideLayout23.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3"/>
          <p:cNvPicPr preferRelativeResize="0"/>
          <p:nvPr/>
        </p:nvPicPr>
        <p:blipFill rotWithShape="1">
          <a:blip r:embed="rId1">
            <a:alphaModFix/>
          </a:blip>
          <a:srcRect b="0" l="0" r="0" t="0"/>
          <a:stretch/>
        </p:blipFill>
        <p:spPr>
          <a:xfrm>
            <a:off x="1" y="-672"/>
            <a:ext cx="12190802" cy="6858669"/>
          </a:xfrm>
          <a:prstGeom prst="rect">
            <a:avLst/>
          </a:prstGeom>
          <a:noFill/>
          <a:ln>
            <a:noFill/>
          </a:ln>
        </p:spPr>
      </p:pic>
      <p:sp>
        <p:nvSpPr>
          <p:cNvPr id="11" name="Google Shape;1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15" name="Google Shape;15;p33"/>
          <p:cNvPicPr preferRelativeResize="0"/>
          <p:nvPr/>
        </p:nvPicPr>
        <p:blipFill rotWithShape="1">
          <a:blip r:embed="rId2">
            <a:alphaModFix/>
          </a:blip>
          <a:srcRect b="0" l="0" r="0" t="0"/>
          <a:stretch/>
        </p:blipFill>
        <p:spPr>
          <a:xfrm>
            <a:off x="8886280" y="6347443"/>
            <a:ext cx="3004968" cy="5018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pic>
        <p:nvPicPr>
          <p:cNvPr id="72" name="Google Shape;72;p36"/>
          <p:cNvPicPr preferRelativeResize="0"/>
          <p:nvPr/>
        </p:nvPicPr>
        <p:blipFill rotWithShape="1">
          <a:blip r:embed="rId1">
            <a:alphaModFix/>
          </a:blip>
          <a:srcRect b="0" l="0" r="0" t="0"/>
          <a:stretch/>
        </p:blipFill>
        <p:spPr>
          <a:xfrm>
            <a:off x="1" y="-672"/>
            <a:ext cx="12190802" cy="6858669"/>
          </a:xfrm>
          <a:prstGeom prst="rect">
            <a:avLst/>
          </a:prstGeom>
          <a:noFill/>
          <a:ln>
            <a:noFill/>
          </a:ln>
        </p:spPr>
      </p:pic>
      <p:sp>
        <p:nvSpPr>
          <p:cNvPr id="73" name="Google Shape;7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3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3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400" u="none" cap="none" strike="noStrike">
                <a:solidFill>
                  <a:schemeClr val="lt1"/>
                </a:solidFill>
                <a:latin typeface="Calibri"/>
                <a:ea typeface="Calibri"/>
                <a:cs typeface="Calibri"/>
                <a:sym typeface="Calibri"/>
              </a:defRPr>
            </a:lvl1pPr>
            <a:lvl2pPr indent="0" lvl="1" marL="0" marR="0" rtl="0" algn="ctr">
              <a:spcBef>
                <a:spcPts val="0"/>
              </a:spcBef>
              <a:buNone/>
              <a:defRPr b="0" i="0" sz="1400" u="none" cap="none" strike="noStrike">
                <a:solidFill>
                  <a:schemeClr val="lt1"/>
                </a:solidFill>
                <a:latin typeface="Calibri"/>
                <a:ea typeface="Calibri"/>
                <a:cs typeface="Calibri"/>
                <a:sym typeface="Calibri"/>
              </a:defRPr>
            </a:lvl2pPr>
            <a:lvl3pPr indent="0" lvl="2" marL="0" marR="0" rtl="0" algn="ctr">
              <a:spcBef>
                <a:spcPts val="0"/>
              </a:spcBef>
              <a:buNone/>
              <a:defRPr b="0" i="0" sz="1400" u="none" cap="none" strike="noStrike">
                <a:solidFill>
                  <a:schemeClr val="lt1"/>
                </a:solidFill>
                <a:latin typeface="Calibri"/>
                <a:ea typeface="Calibri"/>
                <a:cs typeface="Calibri"/>
                <a:sym typeface="Calibri"/>
              </a:defRPr>
            </a:lvl3pPr>
            <a:lvl4pPr indent="0" lvl="3" marL="0" marR="0" rtl="0" algn="ctr">
              <a:spcBef>
                <a:spcPts val="0"/>
              </a:spcBef>
              <a:buNone/>
              <a:defRPr b="0" i="0" sz="1400" u="none" cap="none" strike="noStrike">
                <a:solidFill>
                  <a:schemeClr val="lt1"/>
                </a:solidFill>
                <a:latin typeface="Calibri"/>
                <a:ea typeface="Calibri"/>
                <a:cs typeface="Calibri"/>
                <a:sym typeface="Calibri"/>
              </a:defRPr>
            </a:lvl4pPr>
            <a:lvl5pPr indent="0" lvl="4" marL="0" marR="0" rtl="0" algn="ctr">
              <a:spcBef>
                <a:spcPts val="0"/>
              </a:spcBef>
              <a:buNone/>
              <a:defRPr b="0" i="0" sz="1400" u="none" cap="none" strike="noStrike">
                <a:solidFill>
                  <a:schemeClr val="lt1"/>
                </a:solidFill>
                <a:latin typeface="Calibri"/>
                <a:ea typeface="Calibri"/>
                <a:cs typeface="Calibri"/>
                <a:sym typeface="Calibri"/>
              </a:defRPr>
            </a:lvl5pPr>
            <a:lvl6pPr indent="0" lvl="5" marL="0" marR="0" rtl="0" algn="ctr">
              <a:spcBef>
                <a:spcPts val="0"/>
              </a:spcBef>
              <a:buNone/>
              <a:defRPr b="0" i="0" sz="1400" u="none" cap="none" strike="noStrike">
                <a:solidFill>
                  <a:schemeClr val="lt1"/>
                </a:solidFill>
                <a:latin typeface="Calibri"/>
                <a:ea typeface="Calibri"/>
                <a:cs typeface="Calibri"/>
                <a:sym typeface="Calibri"/>
              </a:defRPr>
            </a:lvl6pPr>
            <a:lvl7pPr indent="0" lvl="6" marL="0" marR="0" rtl="0" algn="ctr">
              <a:spcBef>
                <a:spcPts val="0"/>
              </a:spcBef>
              <a:buNone/>
              <a:defRPr b="0" i="0" sz="1400" u="none" cap="none" strike="noStrike">
                <a:solidFill>
                  <a:schemeClr val="lt1"/>
                </a:solidFill>
                <a:latin typeface="Calibri"/>
                <a:ea typeface="Calibri"/>
                <a:cs typeface="Calibri"/>
                <a:sym typeface="Calibri"/>
              </a:defRPr>
            </a:lvl7pPr>
            <a:lvl8pPr indent="0" lvl="7" marL="0" marR="0" rtl="0" algn="ctr">
              <a:spcBef>
                <a:spcPts val="0"/>
              </a:spcBef>
              <a:buNone/>
              <a:defRPr b="0" i="0" sz="1400" u="none" cap="none" strike="noStrike">
                <a:solidFill>
                  <a:schemeClr val="lt1"/>
                </a:solidFill>
                <a:latin typeface="Calibri"/>
                <a:ea typeface="Calibri"/>
                <a:cs typeface="Calibri"/>
                <a:sym typeface="Calibri"/>
              </a:defRPr>
            </a:lvl8pPr>
            <a:lvl9pPr indent="0" lvl="8" marL="0" marR="0" rt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77" name="Google Shape;77;p36"/>
          <p:cNvPicPr preferRelativeResize="0"/>
          <p:nvPr/>
        </p:nvPicPr>
        <p:blipFill rotWithShape="1">
          <a:blip r:embed="rId2">
            <a:alphaModFix/>
          </a:blip>
          <a:srcRect b="0" l="0" r="0" t="0"/>
          <a:stretch/>
        </p:blipFill>
        <p:spPr>
          <a:xfrm>
            <a:off x="8886280" y="6347443"/>
            <a:ext cx="3004968" cy="5018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jpg"/><Relationship Id="rId4" Type="http://schemas.openxmlformats.org/officeDocument/2006/relationships/image" Target="../media/image11.pn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hyperlink" Target="https://www.kho.fi/fi/index/paatokset/vuosikirjapaatokset/1428403349476.html" TargetMode="External"/><Relationship Id="rId4" Type="http://schemas.openxmlformats.org/officeDocument/2006/relationships/hyperlink" Target="https://www.patevyyspalvelu.fi/registr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hyperlink" Target="https://ym.fi/documents/1410903/38439968/Julkisen-puurakentamisen-kansalliset-tavoitteet-45F5028E_8436_408A_8CD7_510C6C1AD000-161609.pdf/1fc95a52-5c50-4c9b-1f5d-325395658d72/Julkisen-puurakentamisen-kansalliset-tavoitteet-45F5028E_8436_408A_8CD7_510C6C1AD000-161609.pdf?t=1603259868530" TargetMode="External"/><Relationship Id="rId4" Type="http://schemas.openxmlformats.org/officeDocument/2006/relationships/image" Target="../media/image34.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hyperlink" Target="http://www.finlex.fi/fi/laki/ajantasa/2016/2016139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Kuva, joka sisältää kohteen teksti, puutavara&#10;&#10;Kuvaus luotu automaattisesti" id="155" name="Google Shape;155;p1"/>
          <p:cNvPicPr preferRelativeResize="0"/>
          <p:nvPr/>
        </p:nvPicPr>
        <p:blipFill rotWithShape="1">
          <a:blip r:embed="rId3">
            <a:alphaModFix/>
          </a:blip>
          <a:srcRect b="0" l="0" r="0" t="0"/>
          <a:stretch/>
        </p:blipFill>
        <p:spPr>
          <a:xfrm>
            <a:off x="325289" y="313562"/>
            <a:ext cx="11541420" cy="5744338"/>
          </a:xfrm>
          <a:prstGeom prst="rect">
            <a:avLst/>
          </a:prstGeom>
          <a:noFill/>
          <a:ln>
            <a:noFill/>
          </a:ln>
        </p:spPr>
      </p:pic>
      <p:sp>
        <p:nvSpPr>
          <p:cNvPr id="156" name="Google Shape;156;p1"/>
          <p:cNvSpPr txBox="1"/>
          <p:nvPr>
            <p:ph type="ctrTitle"/>
          </p:nvPr>
        </p:nvSpPr>
        <p:spPr>
          <a:xfrm>
            <a:off x="1524000" y="1527477"/>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Industrial wood construction</a:t>
            </a:r>
            <a:endParaRPr/>
          </a:p>
        </p:txBody>
      </p:sp>
      <p:sp>
        <p:nvSpPr>
          <p:cNvPr id="157" name="Google Shape;157;p1"/>
          <p:cNvSpPr txBox="1"/>
          <p:nvPr>
            <p:ph idx="1" type="subTitle"/>
          </p:nvPr>
        </p:nvSpPr>
        <p:spPr>
          <a:xfrm>
            <a:off x="1524000" y="4007152"/>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rPr lang="en-GB"/>
              <a:t>Teaching materials for industrial wood construction education</a:t>
            </a:r>
            <a:endParaRPr/>
          </a:p>
          <a:p>
            <a:pPr indent="0" lvl="0" marL="0" rtl="0" algn="ctr">
              <a:lnSpc>
                <a:spcPct val="90000"/>
              </a:lnSpc>
              <a:spcBef>
                <a:spcPts val="0"/>
              </a:spcBef>
              <a:spcAft>
                <a:spcPts val="0"/>
              </a:spcAft>
              <a:buClr>
                <a:srgbClr val="F2F2F2"/>
              </a:buClr>
              <a:buSzPts val="2400"/>
              <a:buNone/>
            </a:pPr>
            <a:r>
              <a:rPr lang="en-GB"/>
              <a:t>2022</a:t>
            </a:r>
            <a:endParaRPr/>
          </a:p>
        </p:txBody>
      </p:sp>
      <p:pic>
        <p:nvPicPr>
          <p:cNvPr id="158" name="Google Shape;158;p1"/>
          <p:cNvPicPr preferRelativeResize="0"/>
          <p:nvPr/>
        </p:nvPicPr>
        <p:blipFill>
          <a:blip r:embed="rId4">
            <a:alphaModFix/>
          </a:blip>
          <a:stretch>
            <a:fillRect/>
          </a:stretch>
        </p:blipFill>
        <p:spPr>
          <a:xfrm>
            <a:off x="2525125" y="6292025"/>
            <a:ext cx="2870951" cy="487950"/>
          </a:xfrm>
          <a:prstGeom prst="rect">
            <a:avLst/>
          </a:prstGeom>
          <a:noFill/>
          <a:ln>
            <a:noFill/>
          </a:ln>
        </p:spPr>
      </p:pic>
      <p:pic>
        <p:nvPicPr>
          <p:cNvPr id="159" name="Google Shape;159;p1"/>
          <p:cNvPicPr preferRelativeResize="0"/>
          <p:nvPr/>
        </p:nvPicPr>
        <p:blipFill>
          <a:blip r:embed="rId5">
            <a:alphaModFix/>
          </a:blip>
          <a:stretch>
            <a:fillRect/>
          </a:stretch>
        </p:blipFill>
        <p:spPr>
          <a:xfrm>
            <a:off x="325300" y="6213974"/>
            <a:ext cx="2199815" cy="644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Construction regulations – excerpts related to wood construction</a:t>
            </a:r>
            <a:endParaRPr/>
          </a:p>
        </p:txBody>
      </p:sp>
      <p:sp>
        <p:nvSpPr>
          <p:cNvPr id="229" name="Google Shape;229;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57200" lvl="1" marL="457200" rtl="0" algn="l">
              <a:lnSpc>
                <a:spcPct val="90000"/>
              </a:lnSpc>
              <a:spcBef>
                <a:spcPts val="0"/>
              </a:spcBef>
              <a:spcAft>
                <a:spcPts val="0"/>
              </a:spcAft>
              <a:buClr>
                <a:schemeClr val="dk1"/>
              </a:buClr>
              <a:buSzPts val="2400"/>
              <a:buFont typeface="Calibri"/>
              <a:buAutoNum type="arabicPeriod"/>
            </a:pPr>
            <a:r>
              <a:rPr lang="en-GB"/>
              <a:t>Product verification – CE, ETA, Verification certificate, site-specific approval?</a:t>
            </a:r>
            <a:endParaRPr/>
          </a:p>
          <a:p>
            <a:pPr indent="-228600" lvl="1" marL="685800" rtl="0" algn="l">
              <a:lnSpc>
                <a:spcPct val="90000"/>
              </a:lnSpc>
              <a:spcBef>
                <a:spcPts val="500"/>
              </a:spcBef>
              <a:spcAft>
                <a:spcPts val="0"/>
              </a:spcAft>
              <a:buClr>
                <a:schemeClr val="dk1"/>
              </a:buClr>
              <a:buSzPts val="2000"/>
              <a:buChar char="•"/>
            </a:pPr>
            <a:r>
              <a:rPr lang="en-GB" sz="2000"/>
              <a:t>For example, there is no valid harmonised product standard for CLT</a:t>
            </a:r>
            <a:endParaRPr/>
          </a:p>
          <a:p>
            <a:pPr indent="-228600" lvl="1" marL="685800" rtl="0" algn="l">
              <a:lnSpc>
                <a:spcPct val="90000"/>
              </a:lnSpc>
              <a:spcBef>
                <a:spcPts val="500"/>
              </a:spcBef>
              <a:spcAft>
                <a:spcPts val="0"/>
              </a:spcAft>
              <a:buClr>
                <a:schemeClr val="dk1"/>
              </a:buClr>
              <a:buSzPts val="2000"/>
              <a:buChar char="•"/>
            </a:pPr>
            <a:r>
              <a:rPr lang="en-GB" sz="2000"/>
              <a:t>No valid harmonised product standard for prefabricated box units</a:t>
            </a:r>
            <a:endParaRPr/>
          </a:p>
          <a:p>
            <a:pPr indent="-228600" lvl="1" marL="685800" rtl="0" algn="l">
              <a:lnSpc>
                <a:spcPct val="90000"/>
              </a:lnSpc>
              <a:spcBef>
                <a:spcPts val="500"/>
              </a:spcBef>
              <a:spcAft>
                <a:spcPts val="0"/>
              </a:spcAft>
              <a:buClr>
                <a:schemeClr val="dk1"/>
              </a:buClr>
              <a:buSzPts val="2000"/>
              <a:buChar char="•"/>
            </a:pPr>
            <a:r>
              <a:rPr lang="en-GB" sz="2000"/>
              <a:t>Nationally, products can apply for Ministry of Environment's Verification certificate: https://ym.fi/en/verification-certificate</a:t>
            </a:r>
            <a:endParaRPr/>
          </a:p>
          <a:p>
            <a:pPr indent="-228600" lvl="1" marL="685800" rtl="0" algn="l">
              <a:lnSpc>
                <a:spcPct val="90000"/>
              </a:lnSpc>
              <a:spcBef>
                <a:spcPts val="500"/>
              </a:spcBef>
              <a:spcAft>
                <a:spcPts val="0"/>
              </a:spcAft>
              <a:buClr>
                <a:schemeClr val="dk1"/>
              </a:buClr>
              <a:buSzPts val="2000"/>
              <a:buChar char="•"/>
            </a:pPr>
            <a:r>
              <a:rPr lang="en-GB" sz="2000"/>
              <a:t>For new products or products that have not been type-approved, qualification can be demonstrated by site-specific approval.</a:t>
            </a:r>
            <a:endParaRPr/>
          </a:p>
          <a:p>
            <a:pPr indent="-228600" lvl="2" marL="1143000" rtl="0" algn="l">
              <a:lnSpc>
                <a:spcPct val="90000"/>
              </a:lnSpc>
              <a:spcBef>
                <a:spcPts val="500"/>
              </a:spcBef>
              <a:spcAft>
                <a:spcPts val="0"/>
              </a:spcAft>
              <a:buClr>
                <a:schemeClr val="dk1"/>
              </a:buClr>
              <a:buSzPts val="1800"/>
              <a:buChar char="•"/>
            </a:pPr>
            <a:r>
              <a:rPr lang="en-GB" sz="1800"/>
              <a:t>Not the primary means</a:t>
            </a:r>
            <a:endParaRPr/>
          </a:p>
          <a:p>
            <a:pPr indent="-228600" lvl="2" marL="1143000" rtl="0" algn="l">
              <a:lnSpc>
                <a:spcPct val="90000"/>
              </a:lnSpc>
              <a:spcBef>
                <a:spcPts val="500"/>
              </a:spcBef>
              <a:spcAft>
                <a:spcPts val="0"/>
              </a:spcAft>
              <a:buClr>
                <a:schemeClr val="dk1"/>
              </a:buClr>
              <a:buSzPts val="1800"/>
              <a:buChar char="•"/>
            </a:pPr>
            <a:r>
              <a:rPr lang="en-GB" sz="1800"/>
              <a:t>Responsibility for demonstrating qualification always rests with the project promoter</a:t>
            </a:r>
            <a:endParaRPr/>
          </a:p>
          <a:p>
            <a:pPr indent="-228600" lvl="2" marL="1143000" rtl="0" algn="l">
              <a:lnSpc>
                <a:spcPct val="90000"/>
              </a:lnSpc>
              <a:spcBef>
                <a:spcPts val="500"/>
              </a:spcBef>
              <a:spcAft>
                <a:spcPts val="0"/>
              </a:spcAft>
              <a:buClr>
                <a:schemeClr val="dk1"/>
              </a:buClr>
              <a:buSzPts val="1800"/>
              <a:buChar char="•"/>
            </a:pPr>
            <a:r>
              <a:rPr lang="en-GB" sz="1800"/>
              <a:t>To be applied for and approved for each site separately</a:t>
            </a:r>
            <a:endParaRPr/>
          </a:p>
          <a:p>
            <a:pPr indent="-228600" lvl="2" marL="1143000" rtl="0" algn="l">
              <a:lnSpc>
                <a:spcPct val="90000"/>
              </a:lnSpc>
              <a:spcBef>
                <a:spcPts val="500"/>
              </a:spcBef>
              <a:spcAft>
                <a:spcPts val="0"/>
              </a:spcAft>
              <a:buClr>
                <a:schemeClr val="dk1"/>
              </a:buClr>
              <a:buSzPts val="1800"/>
              <a:buChar char="•"/>
            </a:pPr>
            <a:r>
              <a:rPr lang="en-GB" sz="1800"/>
              <a:t>The decision on approval is always made by the building supervision authority</a:t>
            </a:r>
            <a:endParaRPr/>
          </a:p>
        </p:txBody>
      </p:sp>
      <p:sp>
        <p:nvSpPr>
          <p:cNvPr id="230" name="Google Shape;230;p1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231" name="Google Shape;231;p1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Construction regulations – excerpts related to wood construction</a:t>
            </a:r>
            <a:endParaRPr/>
          </a:p>
        </p:txBody>
      </p:sp>
      <p:sp>
        <p:nvSpPr>
          <p:cNvPr id="237" name="Google Shape;237;p11"/>
          <p:cNvSpPr txBox="1"/>
          <p:nvPr>
            <p:ph idx="1" type="body"/>
          </p:nvPr>
        </p:nvSpPr>
        <p:spPr>
          <a:xfrm>
            <a:off x="838200" y="1825624"/>
            <a:ext cx="10515600" cy="4514215"/>
          </a:xfrm>
          <a:prstGeom prst="rect">
            <a:avLst/>
          </a:prstGeom>
          <a:noFill/>
          <a:ln>
            <a:noFill/>
          </a:ln>
        </p:spPr>
        <p:txBody>
          <a:bodyPr anchorCtr="0" anchor="t" bIns="45700" lIns="91425" spcFirstLastPara="1" rIns="91425" wrap="square" tIns="45700">
            <a:normAutofit fontScale="62500" lnSpcReduction="20000"/>
          </a:bodyPr>
          <a:lstStyle/>
          <a:p>
            <a:pPr indent="-457200" lvl="1" marL="457200" rtl="0" algn="l">
              <a:lnSpc>
                <a:spcPct val="90000"/>
              </a:lnSpc>
              <a:spcBef>
                <a:spcPts val="0"/>
              </a:spcBef>
              <a:spcAft>
                <a:spcPts val="0"/>
              </a:spcAft>
              <a:buClr>
                <a:schemeClr val="dk1"/>
              </a:buClr>
              <a:buSzPct val="100000"/>
              <a:buFont typeface="Calibri"/>
              <a:buAutoNum type="arabicPeriod" startAt="2"/>
            </a:pPr>
            <a:r>
              <a:rPr lang="en-GB" sz="2800"/>
              <a:t>Planning and other municipal issues</a:t>
            </a:r>
            <a:endParaRPr/>
          </a:p>
          <a:p>
            <a:pPr indent="-228600" lvl="1" marL="685800" rtl="0" algn="l">
              <a:lnSpc>
                <a:spcPct val="90000"/>
              </a:lnSpc>
              <a:spcBef>
                <a:spcPts val="500"/>
              </a:spcBef>
              <a:spcAft>
                <a:spcPts val="0"/>
              </a:spcAft>
              <a:buClr>
                <a:schemeClr val="dk1"/>
              </a:buClr>
              <a:buSzPct val="100000"/>
              <a:buChar char="•"/>
            </a:pPr>
            <a:r>
              <a:rPr lang="en-GB" sz="2600"/>
              <a:t>The municipality may require the local detailed plan to include wood construction if it wishes</a:t>
            </a:r>
            <a:endParaRPr/>
          </a:p>
          <a:p>
            <a:pPr indent="-228600" lvl="1" marL="685800" rtl="0" algn="l">
              <a:lnSpc>
                <a:spcPct val="90000"/>
              </a:lnSpc>
              <a:spcBef>
                <a:spcPts val="500"/>
              </a:spcBef>
              <a:spcAft>
                <a:spcPts val="0"/>
              </a:spcAft>
              <a:buClr>
                <a:schemeClr val="dk1"/>
              </a:buClr>
              <a:buSzPct val="100000"/>
              <a:buChar char="•"/>
            </a:pPr>
            <a:r>
              <a:rPr lang="en-GB" sz="2600"/>
              <a:t>According to the SAC:2012:56 decision, this can be done</a:t>
            </a:r>
            <a:endParaRPr/>
          </a:p>
          <a:p>
            <a:pPr indent="-228600" lvl="2" marL="1143000" rtl="0" algn="l">
              <a:lnSpc>
                <a:spcPct val="90000"/>
              </a:lnSpc>
              <a:spcBef>
                <a:spcPts val="500"/>
              </a:spcBef>
              <a:spcAft>
                <a:spcPts val="0"/>
              </a:spcAft>
              <a:buClr>
                <a:schemeClr val="dk1"/>
              </a:buClr>
              <a:buSzPct val="100000"/>
              <a:buChar char="•"/>
            </a:pPr>
            <a:r>
              <a:rPr lang="en-GB" sz="2200" u="sng">
                <a:solidFill>
                  <a:schemeClr val="hlink"/>
                </a:solidFill>
                <a:hlinkClick r:id="rId3"/>
              </a:rPr>
              <a:t>https://www.kho.fi/fi/index/paatokset/vuosikirjapaatokset/1428403349476.html</a:t>
            </a:r>
            <a:endParaRPr/>
          </a:p>
          <a:p>
            <a:pPr indent="-228600" lvl="1" marL="685800" rtl="0" algn="l">
              <a:lnSpc>
                <a:spcPct val="90000"/>
              </a:lnSpc>
              <a:spcBef>
                <a:spcPts val="500"/>
              </a:spcBef>
              <a:spcAft>
                <a:spcPts val="0"/>
              </a:spcAft>
              <a:buClr>
                <a:schemeClr val="dk1"/>
              </a:buClr>
              <a:buSzPct val="100000"/>
              <a:buChar char="•"/>
            </a:pPr>
            <a:r>
              <a:rPr lang="en-GB" sz="2600"/>
              <a:t>Infrastructure:</a:t>
            </a:r>
            <a:endParaRPr/>
          </a:p>
          <a:p>
            <a:pPr indent="-228631" lvl="2" marL="1143000" rtl="0" algn="l">
              <a:lnSpc>
                <a:spcPct val="90000"/>
              </a:lnSpc>
              <a:spcBef>
                <a:spcPts val="500"/>
              </a:spcBef>
              <a:spcAft>
                <a:spcPts val="0"/>
              </a:spcAft>
              <a:buClr>
                <a:schemeClr val="dk1"/>
              </a:buClr>
              <a:buSzPct val="100000"/>
              <a:buChar char="•"/>
            </a:pPr>
            <a:r>
              <a:rPr lang="en-GB" sz="2300"/>
              <a:t>Sprinkling is required in many wood building sites. This places demands on the water supply system, e.g. in terms of pressure and backup.</a:t>
            </a:r>
            <a:endParaRPr/>
          </a:p>
          <a:p>
            <a:pPr indent="-228600" lvl="1" marL="685800" rtl="0" algn="l">
              <a:lnSpc>
                <a:spcPct val="90000"/>
              </a:lnSpc>
              <a:spcBef>
                <a:spcPts val="500"/>
              </a:spcBef>
              <a:spcAft>
                <a:spcPts val="0"/>
              </a:spcAft>
              <a:buClr>
                <a:schemeClr val="dk1"/>
              </a:buClr>
              <a:buSzPct val="100000"/>
              <a:buChar char="•"/>
            </a:pPr>
            <a:r>
              <a:rPr lang="en-GB" sz="2600"/>
              <a:t>The local detailed plan may specify a number of factors that affect the implementation method to be chosen</a:t>
            </a:r>
            <a:endParaRPr/>
          </a:p>
          <a:p>
            <a:pPr indent="-228600" lvl="2" marL="1143000" rtl="0" algn="l">
              <a:lnSpc>
                <a:spcPct val="90000"/>
              </a:lnSpc>
              <a:spcBef>
                <a:spcPts val="500"/>
              </a:spcBef>
              <a:spcAft>
                <a:spcPts val="0"/>
              </a:spcAft>
              <a:buClr>
                <a:schemeClr val="dk1"/>
              </a:buClr>
              <a:buSzPct val="100000"/>
              <a:buChar char="•"/>
            </a:pPr>
            <a:r>
              <a:rPr lang="en-GB" sz="2200"/>
              <a:t>Provisions on the implementation of the façade, e.g. whether the seam of a prefabricated unit can be visible</a:t>
            </a:r>
            <a:endParaRPr/>
          </a:p>
          <a:p>
            <a:pPr indent="-228600" lvl="2" marL="1143000" rtl="0" algn="l">
              <a:lnSpc>
                <a:spcPct val="90000"/>
              </a:lnSpc>
              <a:spcBef>
                <a:spcPts val="500"/>
              </a:spcBef>
              <a:spcAft>
                <a:spcPts val="0"/>
              </a:spcAft>
              <a:buClr>
                <a:schemeClr val="dk1"/>
              </a:buClr>
              <a:buSzPct val="100000"/>
              <a:buChar char="•"/>
            </a:pPr>
            <a:r>
              <a:rPr lang="en-GB" sz="2200"/>
              <a:t>Frame depths and placement of masses on the plot</a:t>
            </a:r>
            <a:endParaRPr/>
          </a:p>
          <a:p>
            <a:pPr indent="-228600" lvl="2" marL="1143000" rtl="0" algn="l">
              <a:lnSpc>
                <a:spcPct val="90000"/>
              </a:lnSpc>
              <a:spcBef>
                <a:spcPts val="500"/>
              </a:spcBef>
              <a:spcAft>
                <a:spcPts val="0"/>
              </a:spcAft>
              <a:buClr>
                <a:schemeClr val="dk1"/>
              </a:buClr>
              <a:buSzPct val="100000"/>
              <a:buChar char="•"/>
            </a:pPr>
            <a:r>
              <a:rPr lang="en-GB" sz="2200"/>
              <a:t>Parking solutions</a:t>
            </a:r>
            <a:endParaRPr/>
          </a:p>
          <a:p>
            <a:pPr indent="-228600" lvl="2" marL="1143000" rtl="0" algn="l">
              <a:lnSpc>
                <a:spcPct val="90000"/>
              </a:lnSpc>
              <a:spcBef>
                <a:spcPts val="500"/>
              </a:spcBef>
              <a:spcAft>
                <a:spcPts val="0"/>
              </a:spcAft>
              <a:buClr>
                <a:schemeClr val="dk1"/>
              </a:buClr>
              <a:buSzPct val="100000"/>
              <a:buChar char="•"/>
            </a:pPr>
            <a:r>
              <a:rPr lang="en-GB" sz="2200"/>
              <a:t>Storey heights and the number of storeys</a:t>
            </a:r>
            <a:endParaRPr/>
          </a:p>
          <a:p>
            <a:pPr indent="-228600" lvl="2" marL="1143000" rtl="0" algn="l">
              <a:lnSpc>
                <a:spcPct val="90000"/>
              </a:lnSpc>
              <a:spcBef>
                <a:spcPts val="500"/>
              </a:spcBef>
              <a:spcAft>
                <a:spcPts val="0"/>
              </a:spcAft>
              <a:buClr>
                <a:schemeClr val="dk1"/>
              </a:buClr>
              <a:buSzPct val="100000"/>
              <a:buChar char="•"/>
            </a:pPr>
            <a:r>
              <a:rPr lang="en-GB" sz="2200"/>
              <a:t>Roof shapes, façade design, balconies (e.g. the requirement for retracted balconies)</a:t>
            </a:r>
            <a:endParaRPr/>
          </a:p>
          <a:p>
            <a:pPr indent="-228600" lvl="2" marL="1143000" rtl="0" algn="l">
              <a:lnSpc>
                <a:spcPct val="90000"/>
              </a:lnSpc>
              <a:spcBef>
                <a:spcPts val="500"/>
              </a:spcBef>
              <a:spcAft>
                <a:spcPts val="0"/>
              </a:spcAft>
              <a:buClr>
                <a:schemeClr val="dk1"/>
              </a:buClr>
              <a:buSzPct val="100000"/>
              <a:buChar char="•"/>
            </a:pPr>
            <a:r>
              <a:rPr lang="en-GB" sz="2200"/>
              <a:t>Noise and vibration requirements on the plot</a:t>
            </a:r>
            <a:br>
              <a:rPr lang="en-GB" sz="1600"/>
            </a:br>
            <a:endParaRPr sz="1600"/>
          </a:p>
          <a:p>
            <a:pPr indent="-457200" lvl="0" marL="457200" rtl="0" algn="l">
              <a:lnSpc>
                <a:spcPct val="90000"/>
              </a:lnSpc>
              <a:spcBef>
                <a:spcPts val="1000"/>
              </a:spcBef>
              <a:spcAft>
                <a:spcPts val="0"/>
              </a:spcAft>
              <a:buClr>
                <a:schemeClr val="dk1"/>
              </a:buClr>
              <a:buSzPct val="100000"/>
              <a:buFont typeface="Calibri"/>
              <a:buAutoNum type="arabicPeriod" startAt="3"/>
            </a:pPr>
            <a:r>
              <a:rPr lang="en-GB"/>
              <a:t>Designing and planning</a:t>
            </a:r>
            <a:endParaRPr/>
          </a:p>
          <a:p>
            <a:pPr indent="-228600" lvl="1" marL="685800" rtl="0" algn="l">
              <a:lnSpc>
                <a:spcPct val="90000"/>
              </a:lnSpc>
              <a:spcBef>
                <a:spcPts val="500"/>
              </a:spcBef>
              <a:spcAft>
                <a:spcPts val="0"/>
              </a:spcAft>
              <a:buClr>
                <a:schemeClr val="dk1"/>
              </a:buClr>
              <a:buSzPct val="100000"/>
              <a:buChar char="•"/>
            </a:pPr>
            <a:r>
              <a:rPr lang="en-GB" sz="2600"/>
              <a:t>The number of designers already qualified is low in relation to traditional building methods</a:t>
            </a:r>
            <a:endParaRPr/>
          </a:p>
          <a:p>
            <a:pPr indent="-228600" lvl="1" marL="685800" rtl="0" algn="l">
              <a:lnSpc>
                <a:spcPct val="90000"/>
              </a:lnSpc>
              <a:spcBef>
                <a:spcPts val="500"/>
              </a:spcBef>
              <a:spcAft>
                <a:spcPts val="0"/>
              </a:spcAft>
              <a:buClr>
                <a:schemeClr val="dk1"/>
              </a:buClr>
              <a:buSzPct val="100000"/>
              <a:buChar char="•"/>
            </a:pPr>
            <a:r>
              <a:rPr lang="en-GB" sz="2600"/>
              <a:t>For example: Approximately 700 concrete structure designers in FISE, approx. 100 wood structure designers (</a:t>
            </a:r>
            <a:r>
              <a:rPr lang="en-GB" sz="2600" u="sng">
                <a:solidFill>
                  <a:schemeClr val="hlink"/>
                </a:solidFill>
                <a:hlinkClick r:id="rId4"/>
              </a:rPr>
              <a:t>https://www.patevyyspalvelu.fi/registry</a:t>
            </a:r>
            <a:r>
              <a:rPr lang="en-GB" sz="2600"/>
              <a:t>)</a:t>
            </a:r>
            <a:endParaRPr/>
          </a:p>
          <a:p>
            <a:pPr indent="0" lvl="1" marL="457200" rtl="0" algn="l">
              <a:lnSpc>
                <a:spcPct val="90000"/>
              </a:lnSpc>
              <a:spcBef>
                <a:spcPts val="500"/>
              </a:spcBef>
              <a:spcAft>
                <a:spcPts val="0"/>
              </a:spcAft>
              <a:buClr>
                <a:schemeClr val="dk1"/>
              </a:buClr>
              <a:buSzPct val="100000"/>
              <a:buNone/>
            </a:pPr>
            <a:r>
              <a:t/>
            </a:r>
            <a:endParaRPr sz="2000"/>
          </a:p>
        </p:txBody>
      </p:sp>
      <p:sp>
        <p:nvSpPr>
          <p:cNvPr id="238" name="Google Shape;238;p1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239" name="Google Shape;239;p1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Construction regulations – excerpts related to wood construction</a:t>
            </a:r>
            <a:endParaRPr/>
          </a:p>
        </p:txBody>
      </p:sp>
      <p:sp>
        <p:nvSpPr>
          <p:cNvPr id="245" name="Google Shape;245;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57200" lvl="1" marL="457200" rtl="0" algn="l">
              <a:lnSpc>
                <a:spcPct val="90000"/>
              </a:lnSpc>
              <a:spcBef>
                <a:spcPts val="0"/>
              </a:spcBef>
              <a:spcAft>
                <a:spcPts val="0"/>
              </a:spcAft>
              <a:buClr>
                <a:schemeClr val="dk1"/>
              </a:buClr>
              <a:buSzPts val="2400"/>
              <a:buFont typeface="Calibri"/>
              <a:buAutoNum type="arabicPeriod" startAt="4"/>
            </a:pPr>
            <a:r>
              <a:rPr lang="en-GB"/>
              <a:t>Optimum frame construction and regulations</a:t>
            </a:r>
            <a:endParaRPr/>
          </a:p>
          <a:p>
            <a:pPr indent="-228600" lvl="1" marL="685800" rtl="0" algn="l">
              <a:lnSpc>
                <a:spcPct val="90000"/>
              </a:lnSpc>
              <a:spcBef>
                <a:spcPts val="500"/>
              </a:spcBef>
              <a:spcAft>
                <a:spcPts val="0"/>
              </a:spcAft>
              <a:buClr>
                <a:schemeClr val="dk1"/>
              </a:buClr>
              <a:buSzPts val="2000"/>
              <a:buChar char="•"/>
            </a:pPr>
            <a:r>
              <a:rPr lang="en-GB" sz="2000"/>
              <a:t>The regulations are one factor influencing which frame solution and implementation method can and should be chosen</a:t>
            </a:r>
            <a:endParaRPr/>
          </a:p>
          <a:p>
            <a:pPr indent="-228600" lvl="1" marL="685800" rtl="0" algn="l">
              <a:lnSpc>
                <a:spcPct val="90000"/>
              </a:lnSpc>
              <a:spcBef>
                <a:spcPts val="500"/>
              </a:spcBef>
              <a:spcAft>
                <a:spcPts val="0"/>
              </a:spcAft>
              <a:buClr>
                <a:schemeClr val="dk1"/>
              </a:buClr>
              <a:buSzPts val="2000"/>
              <a:buChar char="•"/>
            </a:pPr>
            <a:r>
              <a:rPr lang="en-GB" sz="2000"/>
              <a:t>For example, fire codes allow different combinations for the number of visible surfaces or the use of sprinklers</a:t>
            </a:r>
            <a:endParaRPr/>
          </a:p>
          <a:p>
            <a:pPr indent="-228600" lvl="1" marL="685800" rtl="0" algn="l">
              <a:lnSpc>
                <a:spcPct val="90000"/>
              </a:lnSpc>
              <a:spcBef>
                <a:spcPts val="500"/>
              </a:spcBef>
              <a:spcAft>
                <a:spcPts val="0"/>
              </a:spcAft>
              <a:buClr>
                <a:schemeClr val="dk1"/>
              </a:buClr>
              <a:buSzPts val="2000"/>
              <a:buChar char="•"/>
            </a:pPr>
            <a:r>
              <a:rPr lang="en-GB" sz="2000"/>
              <a:t>Functional fire dimensioning can be used to indicate design solutions that differ from the table on a site-by-site basis</a:t>
            </a:r>
            <a:endParaRPr/>
          </a:p>
          <a:p>
            <a:pPr indent="-228600" lvl="1" marL="685800" rtl="0" algn="l">
              <a:lnSpc>
                <a:spcPct val="90000"/>
              </a:lnSpc>
              <a:spcBef>
                <a:spcPts val="500"/>
              </a:spcBef>
              <a:spcAft>
                <a:spcPts val="0"/>
              </a:spcAft>
              <a:buClr>
                <a:schemeClr val="dk1"/>
              </a:buClr>
              <a:buSzPts val="2000"/>
              <a:buChar char="•"/>
            </a:pPr>
            <a:r>
              <a:rPr lang="en-GB" sz="2000"/>
              <a:t>A good tool for early stage mapping is Puuinfo's Epuu service</a:t>
            </a:r>
            <a:endParaRPr/>
          </a:p>
          <a:p>
            <a:pPr indent="-228600" lvl="2" marL="1143000" rtl="0" algn="l">
              <a:lnSpc>
                <a:spcPct val="90000"/>
              </a:lnSpc>
              <a:spcBef>
                <a:spcPts val="500"/>
              </a:spcBef>
              <a:spcAft>
                <a:spcPts val="0"/>
              </a:spcAft>
              <a:buClr>
                <a:schemeClr val="dk1"/>
              </a:buClr>
              <a:buSzPts val="2000"/>
              <a:buChar char="•"/>
            </a:pPr>
            <a:r>
              <a:rPr lang="en-GB"/>
              <a:t>https://epuu.fi/</a:t>
            </a:r>
            <a:endParaRPr/>
          </a:p>
          <a:p>
            <a:pPr indent="-101600" lvl="1" marL="685800" rtl="0" algn="l">
              <a:lnSpc>
                <a:spcPct val="90000"/>
              </a:lnSpc>
              <a:spcBef>
                <a:spcPts val="500"/>
              </a:spcBef>
              <a:spcAft>
                <a:spcPts val="0"/>
              </a:spcAft>
              <a:buClr>
                <a:schemeClr val="dk1"/>
              </a:buClr>
              <a:buSzPts val="2000"/>
              <a:buFont typeface="Calibri"/>
              <a:buNone/>
            </a:pPr>
            <a:r>
              <a:t/>
            </a:r>
            <a:endParaRPr sz="2000"/>
          </a:p>
        </p:txBody>
      </p:sp>
      <p:sp>
        <p:nvSpPr>
          <p:cNvPr id="246" name="Google Shape;246;p1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247" name="Google Shape;247;p1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GB" sz="3600"/>
              <a:t>Example of applying regulations – Case Kauppi</a:t>
            </a:r>
            <a:endParaRPr/>
          </a:p>
        </p:txBody>
      </p:sp>
      <p:sp>
        <p:nvSpPr>
          <p:cNvPr id="253" name="Google Shape;253;p13"/>
          <p:cNvSpPr txBox="1"/>
          <p:nvPr>
            <p:ph idx="1" type="body"/>
          </p:nvPr>
        </p:nvSpPr>
        <p:spPr>
          <a:xfrm>
            <a:off x="838200" y="1825625"/>
            <a:ext cx="5603851" cy="435133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GB" sz="2400"/>
              <a:t>Selected implementation method is prefabricated CLT units</a:t>
            </a:r>
            <a:endParaRPr/>
          </a:p>
          <a:p>
            <a:pPr indent="-228600" lvl="0" marL="228600" rtl="0" algn="l">
              <a:lnSpc>
                <a:spcPct val="90000"/>
              </a:lnSpc>
              <a:spcBef>
                <a:spcPts val="1000"/>
              </a:spcBef>
              <a:spcAft>
                <a:spcPts val="0"/>
              </a:spcAft>
              <a:buClr>
                <a:schemeClr val="dk1"/>
              </a:buClr>
              <a:buSzPct val="100000"/>
              <a:buChar char="•"/>
            </a:pPr>
            <a:r>
              <a:rPr lang="en-GB" sz="2400"/>
              <a:t>Eight storeys</a:t>
            </a:r>
            <a:endParaRPr/>
          </a:p>
          <a:p>
            <a:pPr indent="-228600" lvl="1" marL="685800" rtl="0" algn="l">
              <a:lnSpc>
                <a:spcPct val="90000"/>
              </a:lnSpc>
              <a:spcBef>
                <a:spcPts val="500"/>
              </a:spcBef>
              <a:spcAft>
                <a:spcPts val="0"/>
              </a:spcAft>
              <a:buClr>
                <a:schemeClr val="dk1"/>
              </a:buClr>
              <a:buSzPct val="100000"/>
              <a:buFont typeface="Noto Sans Symbols"/>
              <a:buChar char="🡪"/>
            </a:pPr>
            <a:r>
              <a:rPr lang="en-GB" sz="2000"/>
              <a:t>Fire resistance rating P2</a:t>
            </a:r>
            <a:endParaRPr/>
          </a:p>
          <a:p>
            <a:pPr indent="-228600" lvl="1" marL="685800" rtl="0" algn="l">
              <a:lnSpc>
                <a:spcPct val="90000"/>
              </a:lnSpc>
              <a:spcBef>
                <a:spcPts val="500"/>
              </a:spcBef>
              <a:spcAft>
                <a:spcPts val="0"/>
              </a:spcAft>
              <a:buClr>
                <a:schemeClr val="dk1"/>
              </a:buClr>
              <a:buSzPct val="100000"/>
              <a:buFont typeface="Noto Sans Symbols"/>
              <a:buChar char="🡪"/>
            </a:pPr>
            <a:r>
              <a:rPr lang="en-GB" sz="2000"/>
              <a:t>The regulations allow for a 20% rule that allows 20% of the load-bearing surfaces of apartments to be left as exposed wood</a:t>
            </a:r>
            <a:endParaRPr/>
          </a:p>
          <a:p>
            <a:pPr indent="-228600" lvl="1" marL="685800" rtl="0" algn="l">
              <a:lnSpc>
                <a:spcPct val="90000"/>
              </a:lnSpc>
              <a:spcBef>
                <a:spcPts val="500"/>
              </a:spcBef>
              <a:spcAft>
                <a:spcPts val="0"/>
              </a:spcAft>
              <a:buClr>
                <a:schemeClr val="dk1"/>
              </a:buClr>
              <a:buSzPct val="100000"/>
              <a:buFont typeface="Noto Sans Symbols"/>
              <a:buChar char="🡪"/>
            </a:pPr>
            <a:r>
              <a:rPr lang="en-GB" sz="2000"/>
              <a:t>The ceilings of the apartments were left exposed, showcasing the CLT surface</a:t>
            </a:r>
            <a:endParaRPr/>
          </a:p>
          <a:p>
            <a:pPr indent="-228600" lvl="0" marL="228600" rtl="0" algn="l">
              <a:lnSpc>
                <a:spcPct val="90000"/>
              </a:lnSpc>
              <a:spcBef>
                <a:spcPts val="1000"/>
              </a:spcBef>
              <a:spcAft>
                <a:spcPts val="0"/>
              </a:spcAft>
              <a:buClr>
                <a:schemeClr val="dk1"/>
              </a:buClr>
              <a:buSzPct val="100000"/>
              <a:buChar char="•"/>
            </a:pPr>
            <a:r>
              <a:rPr lang="en-GB" sz="2400"/>
              <a:t>The target is located in the helicopter noise zone</a:t>
            </a:r>
            <a:endParaRPr/>
          </a:p>
          <a:p>
            <a:pPr indent="-228600" lvl="1" marL="685800" rtl="0" algn="l">
              <a:lnSpc>
                <a:spcPct val="90000"/>
              </a:lnSpc>
              <a:spcBef>
                <a:spcPts val="500"/>
              </a:spcBef>
              <a:spcAft>
                <a:spcPts val="0"/>
              </a:spcAft>
              <a:buClr>
                <a:schemeClr val="dk1"/>
              </a:buClr>
              <a:buSzPct val="100000"/>
              <a:buFont typeface="Noto Sans Symbols"/>
              <a:buChar char="🡪"/>
            </a:pPr>
            <a:r>
              <a:rPr lang="en-GB" sz="2000"/>
              <a:t>Requirement for higher sound insulation in the façade</a:t>
            </a:r>
            <a:endParaRPr/>
          </a:p>
          <a:p>
            <a:pPr indent="-228600" lvl="1" marL="685800" rtl="0" algn="l">
              <a:lnSpc>
                <a:spcPct val="90000"/>
              </a:lnSpc>
              <a:spcBef>
                <a:spcPts val="500"/>
              </a:spcBef>
              <a:spcAft>
                <a:spcPts val="0"/>
              </a:spcAft>
              <a:buClr>
                <a:schemeClr val="dk1"/>
              </a:buClr>
              <a:buSzPct val="100000"/>
              <a:buFont typeface="Noto Sans Symbols"/>
              <a:buChar char="🡪"/>
            </a:pPr>
            <a:r>
              <a:rPr lang="en-GB" sz="2000"/>
              <a:t>Acoustician's report and solution for improving the sound insulation of the façade compared to the standard structure</a:t>
            </a:r>
            <a:endParaRPr/>
          </a:p>
          <a:p>
            <a:pPr indent="-228600" lvl="0" marL="228600" rtl="0" algn="l">
              <a:lnSpc>
                <a:spcPct val="90000"/>
              </a:lnSpc>
              <a:spcBef>
                <a:spcPts val="1000"/>
              </a:spcBef>
              <a:spcAft>
                <a:spcPts val="0"/>
              </a:spcAft>
              <a:buClr>
                <a:schemeClr val="dk1"/>
              </a:buClr>
              <a:buSzPct val="100000"/>
              <a:buChar char="•"/>
            </a:pPr>
            <a:r>
              <a:rPr lang="en-GB" sz="2400"/>
              <a:t>Functional dimensioning was utilised in stair wells</a:t>
            </a:r>
            <a:endParaRPr/>
          </a:p>
        </p:txBody>
      </p:sp>
      <p:sp>
        <p:nvSpPr>
          <p:cNvPr id="254" name="Google Shape;254;p1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pic>
        <p:nvPicPr>
          <p:cNvPr id="255" name="Google Shape;255;p13"/>
          <p:cNvPicPr preferRelativeResize="0"/>
          <p:nvPr/>
        </p:nvPicPr>
        <p:blipFill rotWithShape="1">
          <a:blip r:embed="rId3">
            <a:alphaModFix/>
          </a:blip>
          <a:srcRect b="0" l="0" r="0" t="0"/>
          <a:stretch/>
        </p:blipFill>
        <p:spPr>
          <a:xfrm>
            <a:off x="6096000" y="1791854"/>
            <a:ext cx="5781053" cy="3747221"/>
          </a:xfrm>
          <a:prstGeom prst="rect">
            <a:avLst/>
          </a:prstGeom>
          <a:noFill/>
          <a:ln>
            <a:noFill/>
          </a:ln>
        </p:spPr>
      </p:pic>
      <p:sp>
        <p:nvSpPr>
          <p:cNvPr id="256" name="Google Shape;256;p1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grpSp>
        <p:nvGrpSpPr>
          <p:cNvPr id="261" name="Google Shape;261;p14"/>
          <p:cNvGrpSpPr/>
          <p:nvPr/>
        </p:nvGrpSpPr>
        <p:grpSpPr>
          <a:xfrm>
            <a:off x="7604079" y="506135"/>
            <a:ext cx="4223239" cy="5967312"/>
            <a:chOff x="6756800" y="312026"/>
            <a:chExt cx="4223239" cy="5967312"/>
          </a:xfrm>
        </p:grpSpPr>
        <p:pic>
          <p:nvPicPr>
            <p:cNvPr id="262" name="Google Shape;262;p14"/>
            <p:cNvPicPr preferRelativeResize="0"/>
            <p:nvPr/>
          </p:nvPicPr>
          <p:blipFill rotWithShape="1">
            <a:blip r:embed="rId3">
              <a:alphaModFix/>
            </a:blip>
            <a:srcRect b="0" l="0" r="0" t="0"/>
            <a:stretch/>
          </p:blipFill>
          <p:spPr>
            <a:xfrm>
              <a:off x="6756800" y="312026"/>
              <a:ext cx="4223239" cy="2796710"/>
            </a:xfrm>
            <a:prstGeom prst="rect">
              <a:avLst/>
            </a:prstGeom>
            <a:noFill/>
            <a:ln>
              <a:noFill/>
            </a:ln>
          </p:spPr>
        </p:pic>
        <p:pic>
          <p:nvPicPr>
            <p:cNvPr id="263" name="Google Shape;263;p14"/>
            <p:cNvPicPr preferRelativeResize="0"/>
            <p:nvPr/>
          </p:nvPicPr>
          <p:blipFill rotWithShape="1">
            <a:blip r:embed="rId4">
              <a:alphaModFix/>
            </a:blip>
            <a:srcRect b="0" l="0" r="0" t="0"/>
            <a:stretch/>
          </p:blipFill>
          <p:spPr>
            <a:xfrm>
              <a:off x="6801825" y="3108736"/>
              <a:ext cx="3774663" cy="3170602"/>
            </a:xfrm>
            <a:prstGeom prst="rect">
              <a:avLst/>
            </a:prstGeom>
            <a:noFill/>
            <a:ln>
              <a:noFill/>
            </a:ln>
          </p:spPr>
        </p:pic>
      </p:grpSp>
      <p:sp>
        <p:nvSpPr>
          <p:cNvPr id="264" name="Google Shape;26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Different customers and</a:t>
            </a:r>
            <a:br>
              <a:rPr lang="en-GB" sz="4000"/>
            </a:br>
            <a:r>
              <a:rPr lang="en-GB" sz="4000"/>
              <a:t>project funding</a:t>
            </a:r>
            <a:endParaRPr/>
          </a:p>
        </p:txBody>
      </p:sp>
      <p:sp>
        <p:nvSpPr>
          <p:cNvPr id="265" name="Google Shape;265;p14"/>
          <p:cNvSpPr txBox="1"/>
          <p:nvPr>
            <p:ph idx="1" type="body"/>
          </p:nvPr>
        </p:nvSpPr>
        <p:spPr>
          <a:xfrm>
            <a:off x="838200" y="1825625"/>
            <a:ext cx="6605016"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t>Approximately 40,000 apartments are built in Finland every year</a:t>
            </a:r>
            <a:endParaRPr/>
          </a:p>
          <a:p>
            <a:pPr indent="-228600" lvl="0" marL="228600" rtl="0" algn="l">
              <a:lnSpc>
                <a:spcPct val="90000"/>
              </a:lnSpc>
              <a:spcBef>
                <a:spcPts val="1000"/>
              </a:spcBef>
              <a:spcAft>
                <a:spcPts val="0"/>
              </a:spcAft>
              <a:buClr>
                <a:schemeClr val="dk1"/>
              </a:buClr>
              <a:buSzPts val="2400"/>
              <a:buChar char="•"/>
            </a:pPr>
            <a:r>
              <a:rPr lang="en-GB" sz="2400"/>
              <a:t>Currently, about 20% of these are ARA-subsidised.</a:t>
            </a:r>
            <a:endParaRPr/>
          </a:p>
          <a:p>
            <a:pPr indent="-228600" lvl="0" marL="228600" rtl="0" algn="l">
              <a:lnSpc>
                <a:spcPct val="90000"/>
              </a:lnSpc>
              <a:spcBef>
                <a:spcPts val="1000"/>
              </a:spcBef>
              <a:spcAft>
                <a:spcPts val="0"/>
              </a:spcAft>
              <a:buClr>
                <a:schemeClr val="dk1"/>
              </a:buClr>
              <a:buSzPts val="2400"/>
              <a:buChar char="•"/>
            </a:pPr>
            <a:r>
              <a:rPr lang="en-GB" sz="2400"/>
              <a:t>Non-subsidised  properties are divided into rental housing owned by real estate investors and owner-occupied housing</a:t>
            </a:r>
            <a:endParaRPr/>
          </a:p>
          <a:p>
            <a:pPr indent="-228600" lvl="0" marL="228600" rtl="0" algn="l">
              <a:lnSpc>
                <a:spcPct val="90000"/>
              </a:lnSpc>
              <a:spcBef>
                <a:spcPts val="1000"/>
              </a:spcBef>
              <a:spcAft>
                <a:spcPts val="0"/>
              </a:spcAft>
              <a:buClr>
                <a:schemeClr val="dk1"/>
              </a:buClr>
              <a:buSzPts val="2400"/>
              <a:buChar char="•"/>
            </a:pPr>
            <a:r>
              <a:rPr lang="en-GB" sz="2400"/>
              <a:t>Different customers have different business and financing models</a:t>
            </a:r>
            <a:endParaRPr/>
          </a:p>
          <a:p>
            <a:pPr indent="-228600" lvl="1" marL="685800" rtl="0" algn="l">
              <a:lnSpc>
                <a:spcPct val="90000"/>
              </a:lnSpc>
              <a:spcBef>
                <a:spcPts val="500"/>
              </a:spcBef>
              <a:spcAft>
                <a:spcPts val="0"/>
              </a:spcAft>
              <a:buClr>
                <a:schemeClr val="dk1"/>
              </a:buClr>
              <a:buSzPts val="2000"/>
              <a:buChar char="•"/>
            </a:pPr>
            <a:r>
              <a:rPr lang="en-GB" sz="2000"/>
              <a:t>Different contractual forms for different customers</a:t>
            </a:r>
            <a:endParaRPr/>
          </a:p>
          <a:p>
            <a:pPr indent="-228600" lvl="1" marL="685800" rtl="0" algn="l">
              <a:lnSpc>
                <a:spcPct val="90000"/>
              </a:lnSpc>
              <a:spcBef>
                <a:spcPts val="500"/>
              </a:spcBef>
              <a:spcAft>
                <a:spcPts val="0"/>
              </a:spcAft>
              <a:buClr>
                <a:schemeClr val="dk1"/>
              </a:buClr>
              <a:buSzPts val="2000"/>
              <a:buChar char="•"/>
            </a:pPr>
            <a:r>
              <a:rPr lang="en-GB" sz="2000"/>
              <a:t>Main groups are further divided into different subgroups</a:t>
            </a:r>
            <a:endParaRPr/>
          </a:p>
        </p:txBody>
      </p:sp>
      <p:sp>
        <p:nvSpPr>
          <p:cNvPr id="266" name="Google Shape;266;p1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267" name="Google Shape;267;p1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15"/>
          <p:cNvPicPr preferRelativeResize="0"/>
          <p:nvPr/>
        </p:nvPicPr>
        <p:blipFill rotWithShape="1">
          <a:blip r:embed="rId3">
            <a:alphaModFix/>
          </a:blip>
          <a:srcRect b="0" l="0" r="0" t="0"/>
          <a:stretch/>
        </p:blipFill>
        <p:spPr>
          <a:xfrm>
            <a:off x="116113" y="1797613"/>
            <a:ext cx="5440449" cy="3427007"/>
          </a:xfrm>
          <a:prstGeom prst="rect">
            <a:avLst/>
          </a:prstGeom>
          <a:noFill/>
          <a:ln>
            <a:noFill/>
          </a:ln>
        </p:spPr>
      </p:pic>
      <p:sp>
        <p:nvSpPr>
          <p:cNvPr id="273" name="Google Shape;27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Different customers and project funding</a:t>
            </a:r>
            <a:endParaRPr/>
          </a:p>
        </p:txBody>
      </p:sp>
      <p:pic>
        <p:nvPicPr>
          <p:cNvPr id="274" name="Google Shape;274;p15"/>
          <p:cNvPicPr preferRelativeResize="0"/>
          <p:nvPr>
            <p:ph idx="1" type="body"/>
          </p:nvPr>
        </p:nvPicPr>
        <p:blipFill rotWithShape="1">
          <a:blip r:embed="rId4">
            <a:alphaModFix/>
          </a:blip>
          <a:srcRect b="0" l="0" r="0" t="0"/>
          <a:stretch/>
        </p:blipFill>
        <p:spPr>
          <a:xfrm>
            <a:off x="4764272" y="1800419"/>
            <a:ext cx="7427728" cy="4343734"/>
          </a:xfrm>
          <a:prstGeom prst="rect">
            <a:avLst/>
          </a:prstGeom>
          <a:noFill/>
          <a:ln>
            <a:noFill/>
          </a:ln>
        </p:spPr>
      </p:pic>
      <p:sp>
        <p:nvSpPr>
          <p:cNvPr id="275" name="Google Shape;275;p1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276" name="Google Shape;276;p1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Ministry of the Environment's national objectives for wood construction</a:t>
            </a:r>
            <a:endParaRPr/>
          </a:p>
        </p:txBody>
      </p:sp>
      <p:sp>
        <p:nvSpPr>
          <p:cNvPr id="282" name="Google Shape;28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t>Below are the Ministry of the Environment's national objectives of wood construction</a:t>
            </a:r>
            <a:endParaRPr/>
          </a:p>
          <a:p>
            <a:pPr indent="-228600" lvl="0" marL="228600" rtl="0" algn="l">
              <a:lnSpc>
                <a:spcPct val="90000"/>
              </a:lnSpc>
              <a:spcBef>
                <a:spcPts val="1000"/>
              </a:spcBef>
              <a:spcAft>
                <a:spcPts val="0"/>
              </a:spcAft>
              <a:buClr>
                <a:schemeClr val="dk1"/>
              </a:buClr>
              <a:buSzPts val="2000"/>
              <a:buChar char="•"/>
            </a:pPr>
            <a:r>
              <a:rPr lang="en-GB" sz="2000" u="sng">
                <a:solidFill>
                  <a:schemeClr val="hlink"/>
                </a:solidFill>
                <a:hlinkClick r:id="rId3"/>
              </a:rPr>
              <a:t>Julkisen-puurakentamisen-kansalliset-tavoitteet-45F5028E_8436_408A_8CD7_510C6C1AD000-161609.pdf (ym.fi)</a:t>
            </a:r>
            <a:endParaRPr/>
          </a:p>
        </p:txBody>
      </p:sp>
      <p:sp>
        <p:nvSpPr>
          <p:cNvPr id="283" name="Google Shape;283;p1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grpSp>
        <p:nvGrpSpPr>
          <p:cNvPr id="284" name="Google Shape;284;p16"/>
          <p:cNvGrpSpPr/>
          <p:nvPr/>
        </p:nvGrpSpPr>
        <p:grpSpPr>
          <a:xfrm>
            <a:off x="498518" y="2917368"/>
            <a:ext cx="11568078" cy="3358972"/>
            <a:chOff x="534544" y="2579441"/>
            <a:chExt cx="11568078" cy="3358972"/>
          </a:xfrm>
        </p:grpSpPr>
        <p:pic>
          <p:nvPicPr>
            <p:cNvPr id="285" name="Google Shape;285;p16"/>
            <p:cNvPicPr preferRelativeResize="0"/>
            <p:nvPr/>
          </p:nvPicPr>
          <p:blipFill rotWithShape="1">
            <a:blip r:embed="rId4">
              <a:alphaModFix/>
            </a:blip>
            <a:srcRect b="0" l="0" r="0" t="0"/>
            <a:stretch/>
          </p:blipFill>
          <p:spPr>
            <a:xfrm>
              <a:off x="534544" y="2579441"/>
              <a:ext cx="5654443" cy="1526938"/>
            </a:xfrm>
            <a:prstGeom prst="rect">
              <a:avLst/>
            </a:prstGeom>
            <a:noFill/>
            <a:ln>
              <a:noFill/>
            </a:ln>
          </p:spPr>
        </p:pic>
        <p:pic>
          <p:nvPicPr>
            <p:cNvPr id="286" name="Google Shape;286;p16"/>
            <p:cNvPicPr preferRelativeResize="0"/>
            <p:nvPr/>
          </p:nvPicPr>
          <p:blipFill rotWithShape="1">
            <a:blip r:embed="rId5">
              <a:alphaModFix/>
            </a:blip>
            <a:srcRect b="0" l="0" r="0" t="0"/>
            <a:stretch/>
          </p:blipFill>
          <p:spPr>
            <a:xfrm>
              <a:off x="534544" y="4454658"/>
              <a:ext cx="5654444" cy="1464189"/>
            </a:xfrm>
            <a:prstGeom prst="rect">
              <a:avLst/>
            </a:prstGeom>
            <a:noFill/>
            <a:ln>
              <a:noFill/>
            </a:ln>
          </p:spPr>
        </p:pic>
        <p:pic>
          <p:nvPicPr>
            <p:cNvPr id="287" name="Google Shape;287;p16"/>
            <p:cNvPicPr preferRelativeResize="0"/>
            <p:nvPr/>
          </p:nvPicPr>
          <p:blipFill rotWithShape="1">
            <a:blip r:embed="rId6">
              <a:alphaModFix/>
            </a:blip>
            <a:srcRect b="0" l="0" r="0" t="0"/>
            <a:stretch/>
          </p:blipFill>
          <p:spPr>
            <a:xfrm>
              <a:off x="6279185" y="2585734"/>
              <a:ext cx="5823436" cy="1543141"/>
            </a:xfrm>
            <a:prstGeom prst="rect">
              <a:avLst/>
            </a:prstGeom>
            <a:noFill/>
            <a:ln>
              <a:noFill/>
            </a:ln>
          </p:spPr>
        </p:pic>
        <p:pic>
          <p:nvPicPr>
            <p:cNvPr id="288" name="Google Shape;288;p16"/>
            <p:cNvPicPr preferRelativeResize="0"/>
            <p:nvPr/>
          </p:nvPicPr>
          <p:blipFill rotWithShape="1">
            <a:blip r:embed="rId7">
              <a:alphaModFix/>
            </a:blip>
            <a:srcRect b="0" l="0" r="0" t="0"/>
            <a:stretch/>
          </p:blipFill>
          <p:spPr>
            <a:xfrm>
              <a:off x="6279185" y="4408527"/>
              <a:ext cx="5823437" cy="1529886"/>
            </a:xfrm>
            <a:prstGeom prst="rect">
              <a:avLst/>
            </a:prstGeom>
            <a:noFill/>
            <a:ln>
              <a:noFill/>
            </a:ln>
          </p:spPr>
        </p:pic>
      </p:grpSp>
      <p:sp>
        <p:nvSpPr>
          <p:cNvPr id="289" name="Google Shape;289;p1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General principles of the Act on Public Contracts*</a:t>
            </a:r>
            <a:endParaRPr/>
          </a:p>
        </p:txBody>
      </p:sp>
      <p:sp>
        <p:nvSpPr>
          <p:cNvPr id="295" name="Google Shape;295;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en-GB" sz="2400"/>
              <a:t>The Act on Public Contracts must be applied to construction projects implemented by contracting entities. These include state, municipal and joint municipal authorities, state enterprises and public-law institutions and institutions governed by public law, and other comparable operators. </a:t>
            </a:r>
            <a:endParaRPr/>
          </a:p>
          <a:p>
            <a:pPr indent="-228600" lvl="0" marL="228600" rtl="0" algn="l">
              <a:lnSpc>
                <a:spcPct val="90000"/>
              </a:lnSpc>
              <a:spcBef>
                <a:spcPts val="1000"/>
              </a:spcBef>
              <a:spcAft>
                <a:spcPts val="0"/>
              </a:spcAft>
              <a:buClr>
                <a:schemeClr val="dk1"/>
              </a:buClr>
              <a:buSzPct val="100000"/>
              <a:buChar char="•"/>
            </a:pPr>
            <a:r>
              <a:rPr lang="en-GB" sz="2400"/>
              <a:t>Key principles of public procurement: </a:t>
            </a:r>
            <a:endParaRPr/>
          </a:p>
          <a:p>
            <a:pPr indent="-228600" lvl="1" marL="685800" rtl="0" algn="l">
              <a:lnSpc>
                <a:spcPct val="90000"/>
              </a:lnSpc>
              <a:spcBef>
                <a:spcPts val="500"/>
              </a:spcBef>
              <a:spcAft>
                <a:spcPts val="0"/>
              </a:spcAft>
              <a:buClr>
                <a:schemeClr val="dk1"/>
              </a:buClr>
              <a:buSzPct val="100000"/>
              <a:buChar char="•"/>
            </a:pPr>
            <a:r>
              <a:rPr lang="en-GB" sz="2000"/>
              <a:t>Fairness</a:t>
            </a:r>
            <a:endParaRPr/>
          </a:p>
          <a:p>
            <a:pPr indent="-228600" lvl="2" marL="1143000" rtl="0" algn="l">
              <a:lnSpc>
                <a:spcPct val="90000"/>
              </a:lnSpc>
              <a:spcBef>
                <a:spcPts val="500"/>
              </a:spcBef>
              <a:spcAft>
                <a:spcPts val="0"/>
              </a:spcAft>
              <a:buClr>
                <a:schemeClr val="dk1"/>
              </a:buClr>
              <a:buSzPct val="100000"/>
              <a:buChar char="•"/>
            </a:pPr>
            <a:r>
              <a:rPr lang="en-GB" sz="1600"/>
              <a:t>For example, all potential bidders must be given the same competitive information throughout the process</a:t>
            </a:r>
            <a:endParaRPr/>
          </a:p>
          <a:p>
            <a:pPr indent="-228600" lvl="1" marL="685800" rtl="0" algn="l">
              <a:lnSpc>
                <a:spcPct val="90000"/>
              </a:lnSpc>
              <a:spcBef>
                <a:spcPts val="500"/>
              </a:spcBef>
              <a:spcAft>
                <a:spcPts val="0"/>
              </a:spcAft>
              <a:buClr>
                <a:schemeClr val="dk1"/>
              </a:buClr>
              <a:buSzPct val="100000"/>
              <a:buChar char="•"/>
            </a:pPr>
            <a:r>
              <a:rPr lang="en-GB" sz="2100"/>
              <a:t>Non-discrimination</a:t>
            </a:r>
            <a:endParaRPr/>
          </a:p>
          <a:p>
            <a:pPr indent="-228600" lvl="2" marL="1143000" rtl="0" algn="l">
              <a:lnSpc>
                <a:spcPct val="90000"/>
              </a:lnSpc>
              <a:spcBef>
                <a:spcPts val="500"/>
              </a:spcBef>
              <a:spcAft>
                <a:spcPts val="0"/>
              </a:spcAft>
              <a:buClr>
                <a:schemeClr val="dk1"/>
              </a:buClr>
              <a:buSzPct val="100000"/>
              <a:buChar char="•"/>
            </a:pPr>
            <a:r>
              <a:rPr lang="en-GB" sz="1600"/>
              <a:t>For example, local requirements cannot be imposed and operators from all over the world must have a real ability to participate in the competition. </a:t>
            </a:r>
            <a:endParaRPr/>
          </a:p>
          <a:p>
            <a:pPr indent="-228600" lvl="1" marL="685800" rtl="0" algn="l">
              <a:lnSpc>
                <a:spcPct val="90000"/>
              </a:lnSpc>
              <a:spcBef>
                <a:spcPts val="500"/>
              </a:spcBef>
              <a:spcAft>
                <a:spcPts val="0"/>
              </a:spcAft>
              <a:buClr>
                <a:schemeClr val="dk1"/>
              </a:buClr>
              <a:buSzPct val="100000"/>
              <a:buChar char="•"/>
            </a:pPr>
            <a:r>
              <a:rPr lang="en-GB" sz="2000"/>
              <a:t>Transparency</a:t>
            </a:r>
            <a:endParaRPr/>
          </a:p>
          <a:p>
            <a:pPr indent="-228600" lvl="2" marL="1143000" rtl="0" algn="l">
              <a:lnSpc>
                <a:spcPct val="90000"/>
              </a:lnSpc>
              <a:spcBef>
                <a:spcPts val="500"/>
              </a:spcBef>
              <a:spcAft>
                <a:spcPts val="0"/>
              </a:spcAft>
              <a:buClr>
                <a:schemeClr val="dk1"/>
              </a:buClr>
              <a:buSzPct val="100000"/>
              <a:buChar char="•"/>
            </a:pPr>
            <a:r>
              <a:rPr lang="en-GB" sz="1600"/>
              <a:t>For example, opening up the criteria for comparing tenders to all</a:t>
            </a:r>
            <a:endParaRPr/>
          </a:p>
          <a:p>
            <a:pPr indent="-228600" lvl="1" marL="685800" rtl="0" algn="l">
              <a:lnSpc>
                <a:spcPct val="90000"/>
              </a:lnSpc>
              <a:spcBef>
                <a:spcPts val="500"/>
              </a:spcBef>
              <a:spcAft>
                <a:spcPts val="0"/>
              </a:spcAft>
              <a:buClr>
                <a:schemeClr val="dk1"/>
              </a:buClr>
              <a:buSzPct val="100000"/>
              <a:buChar char="•"/>
            </a:pPr>
            <a:r>
              <a:rPr lang="en-GB" sz="2000"/>
              <a:t>Proportionality</a:t>
            </a:r>
            <a:endParaRPr/>
          </a:p>
          <a:p>
            <a:pPr indent="-228600" lvl="2" marL="1143000" rtl="0" algn="l">
              <a:lnSpc>
                <a:spcPct val="90000"/>
              </a:lnSpc>
              <a:spcBef>
                <a:spcPts val="500"/>
              </a:spcBef>
              <a:spcAft>
                <a:spcPts val="0"/>
              </a:spcAft>
              <a:buClr>
                <a:schemeClr val="dk1"/>
              </a:buClr>
              <a:buSzPct val="100000"/>
              <a:buChar char="•"/>
            </a:pPr>
            <a:r>
              <a:rPr lang="en-GB" sz="1600"/>
              <a:t>The requirements presented must be reasonable. This has been applied, for example, so that too high turnover requirements may not be placed in competitive tendering. </a:t>
            </a:r>
            <a:endParaRPr/>
          </a:p>
          <a:p>
            <a:pPr indent="-228600" lvl="0" marL="228600" rtl="0" algn="l">
              <a:lnSpc>
                <a:spcPct val="90000"/>
              </a:lnSpc>
              <a:spcBef>
                <a:spcPts val="1000"/>
              </a:spcBef>
              <a:spcAft>
                <a:spcPts val="0"/>
              </a:spcAft>
              <a:buClr>
                <a:schemeClr val="dk1"/>
              </a:buClr>
              <a:buSzPct val="100000"/>
              <a:buChar char="•"/>
            </a:pPr>
            <a:r>
              <a:rPr lang="en-GB" sz="2400"/>
              <a:t>The Act on Public Procurement and Concession Contracts does not therefore preclude the submission of claims, as long as they comply with the spirit and principles of the Act. 🡪 A wooden building can be tendered if these principles are followed</a:t>
            </a:r>
            <a:endParaRPr/>
          </a:p>
          <a:p>
            <a:pPr indent="-228600" lvl="0" marL="228600" rtl="0" algn="l">
              <a:lnSpc>
                <a:spcPct val="90000"/>
              </a:lnSpc>
              <a:spcBef>
                <a:spcPts val="1000"/>
              </a:spcBef>
              <a:spcAft>
                <a:spcPts val="0"/>
              </a:spcAft>
              <a:buClr>
                <a:schemeClr val="dk1"/>
              </a:buClr>
              <a:buSzPct val="100000"/>
              <a:buChar char="•"/>
            </a:pPr>
            <a:r>
              <a:rPr lang="en-GB" sz="2400"/>
              <a:t>The Act on Public Procurement and Concession Contracts does not apply to research and development services. This may in some cases be relevant when implementing innovative new solutions </a:t>
            </a:r>
            <a:endParaRPr/>
          </a:p>
          <a:p>
            <a:pPr indent="0" lvl="0" marL="0" rtl="0" algn="l">
              <a:lnSpc>
                <a:spcPct val="90000"/>
              </a:lnSpc>
              <a:spcBef>
                <a:spcPts val="1000"/>
              </a:spcBef>
              <a:spcAft>
                <a:spcPts val="0"/>
              </a:spcAft>
              <a:buClr>
                <a:schemeClr val="dk1"/>
              </a:buClr>
              <a:buSzPct val="100000"/>
              <a:buNone/>
            </a:pPr>
            <a:r>
              <a:rPr lang="en-GB" sz="2400"/>
              <a:t>* </a:t>
            </a:r>
            <a:r>
              <a:rPr lang="en-GB" sz="2200"/>
              <a:t>Procurement Act = Act on Public Procurement and Concession Contracts</a:t>
            </a:r>
            <a:r>
              <a:rPr lang="en-GB" sz="1500"/>
              <a:t> (</a:t>
            </a:r>
            <a:r>
              <a:rPr lang="en-GB" sz="1500" u="sng">
                <a:solidFill>
                  <a:schemeClr val="hlink"/>
                </a:solidFill>
                <a:hlinkClick r:id="rId3"/>
              </a:rPr>
              <a:t>www.finlex.fi/fi/laki/ajantasa/2016/20161397</a:t>
            </a:r>
            <a:r>
              <a:rPr lang="en-GB" sz="1500"/>
              <a:t>)</a:t>
            </a:r>
            <a:r>
              <a:rPr lang="en-GB" sz="1300"/>
              <a:t> </a:t>
            </a:r>
            <a:endParaRPr/>
          </a:p>
          <a:p>
            <a:pPr indent="0" lvl="1" marL="457200" rtl="0" algn="l">
              <a:lnSpc>
                <a:spcPct val="90000"/>
              </a:lnSpc>
              <a:spcBef>
                <a:spcPts val="500"/>
              </a:spcBef>
              <a:spcAft>
                <a:spcPts val="0"/>
              </a:spcAft>
              <a:buClr>
                <a:schemeClr val="dk1"/>
              </a:buClr>
              <a:buSzPct val="100000"/>
              <a:buNone/>
            </a:pPr>
            <a:r>
              <a:t/>
            </a:r>
            <a:endParaRPr sz="2000"/>
          </a:p>
        </p:txBody>
      </p:sp>
      <p:sp>
        <p:nvSpPr>
          <p:cNvPr id="296" name="Google Shape;296;p1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297" name="Google Shape;297;p1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sz="4000"/>
              <a:t>Methods enabled by the Act on Public Procurement </a:t>
            </a:r>
            <a:br>
              <a:rPr lang="en-GB" sz="4000"/>
            </a:br>
            <a:r>
              <a:rPr lang="en-GB" sz="4000"/>
              <a:t>and Concession Contracts to require and promote wood construction in public activities</a:t>
            </a:r>
            <a:endParaRPr/>
          </a:p>
        </p:txBody>
      </p:sp>
      <p:sp>
        <p:nvSpPr>
          <p:cNvPr id="303" name="Google Shape;30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GB" sz="2400"/>
              <a:t>Land use planning </a:t>
            </a:r>
            <a:endParaRPr/>
          </a:p>
          <a:p>
            <a:pPr indent="-228600" lvl="1" marL="685800" rtl="0" algn="l">
              <a:lnSpc>
                <a:spcPct val="90000"/>
              </a:lnSpc>
              <a:spcBef>
                <a:spcPts val="500"/>
              </a:spcBef>
              <a:spcAft>
                <a:spcPts val="0"/>
              </a:spcAft>
              <a:buClr>
                <a:schemeClr val="dk1"/>
              </a:buClr>
              <a:buSzPct val="100000"/>
              <a:buChar char="•"/>
            </a:pPr>
            <a:r>
              <a:rPr lang="en-GB" sz="2000"/>
              <a:t>Wood construction can be specified in the local detailed plan and local detailed plan regulations for façades as well as in the building structure (SAC Record No. 2337/1/13)</a:t>
            </a:r>
            <a:endParaRPr/>
          </a:p>
          <a:p>
            <a:pPr indent="-228600" lvl="0" marL="228600" rtl="0" algn="l">
              <a:lnSpc>
                <a:spcPct val="90000"/>
              </a:lnSpc>
              <a:spcBef>
                <a:spcPts val="1000"/>
              </a:spcBef>
              <a:spcAft>
                <a:spcPts val="0"/>
              </a:spcAft>
              <a:buClr>
                <a:schemeClr val="dk1"/>
              </a:buClr>
              <a:buSzPct val="100000"/>
              <a:buChar char="•"/>
            </a:pPr>
            <a:r>
              <a:rPr lang="en-GB" sz="2400"/>
              <a:t>Land transfer </a:t>
            </a:r>
            <a:endParaRPr/>
          </a:p>
          <a:p>
            <a:pPr indent="-228600" lvl="1" marL="685800" rtl="0" algn="l">
              <a:lnSpc>
                <a:spcPct val="90000"/>
              </a:lnSpc>
              <a:spcBef>
                <a:spcPts val="500"/>
              </a:spcBef>
              <a:spcAft>
                <a:spcPts val="0"/>
              </a:spcAft>
              <a:buClr>
                <a:schemeClr val="dk1"/>
              </a:buClr>
              <a:buSzPct val="100000"/>
              <a:buChar char="•"/>
            </a:pPr>
            <a:r>
              <a:rPr lang="en-GB" sz="2000"/>
              <a:t>Conditions may be imposed on the transfer concerning low-carbon construction or wood construction</a:t>
            </a:r>
            <a:endParaRPr/>
          </a:p>
          <a:p>
            <a:pPr indent="-228600" lvl="0" marL="228600" rtl="0" algn="l">
              <a:lnSpc>
                <a:spcPct val="90000"/>
              </a:lnSpc>
              <a:spcBef>
                <a:spcPts val="1000"/>
              </a:spcBef>
              <a:spcAft>
                <a:spcPts val="0"/>
              </a:spcAft>
              <a:buClr>
                <a:schemeClr val="dk1"/>
              </a:buClr>
              <a:buSzPct val="100000"/>
              <a:buChar char="•"/>
            </a:pPr>
            <a:r>
              <a:rPr lang="en-GB" sz="2400"/>
              <a:t>Tendering for procurement</a:t>
            </a:r>
            <a:endParaRPr/>
          </a:p>
          <a:p>
            <a:pPr indent="-228600" lvl="1" marL="685800" rtl="0" algn="l">
              <a:lnSpc>
                <a:spcPct val="90000"/>
              </a:lnSpc>
              <a:spcBef>
                <a:spcPts val="500"/>
              </a:spcBef>
              <a:spcAft>
                <a:spcPts val="0"/>
              </a:spcAft>
              <a:buClr>
                <a:schemeClr val="dk1"/>
              </a:buClr>
              <a:buSzPct val="100000"/>
              <a:buChar char="•"/>
            </a:pPr>
            <a:r>
              <a:rPr lang="en-GB" sz="2000"/>
              <a:t>A requirement to use wood may be included in the contract notice as a minimum requirement for a tender. </a:t>
            </a:r>
            <a:endParaRPr/>
          </a:p>
          <a:p>
            <a:pPr indent="-228600" lvl="1" marL="685800" rtl="0" algn="l">
              <a:lnSpc>
                <a:spcPct val="100000"/>
              </a:lnSpc>
              <a:spcBef>
                <a:spcPts val="500"/>
              </a:spcBef>
              <a:spcAft>
                <a:spcPts val="0"/>
              </a:spcAft>
              <a:buClr>
                <a:schemeClr val="dk1"/>
              </a:buClr>
              <a:buSzPct val="100000"/>
              <a:buChar char="•"/>
            </a:pPr>
            <a:r>
              <a:rPr lang="en-GB" sz="2000"/>
              <a:t>Reference and experience in wood construction as a requirement</a:t>
            </a:r>
            <a:endParaRPr/>
          </a:p>
          <a:p>
            <a:pPr indent="-228600" lvl="1" marL="685800" rtl="0" algn="l">
              <a:lnSpc>
                <a:spcPct val="100000"/>
              </a:lnSpc>
              <a:spcBef>
                <a:spcPts val="500"/>
              </a:spcBef>
              <a:spcAft>
                <a:spcPts val="0"/>
              </a:spcAft>
              <a:buClr>
                <a:schemeClr val="dk1"/>
              </a:buClr>
              <a:buSzPct val="100000"/>
              <a:buChar char="•"/>
            </a:pPr>
            <a:r>
              <a:rPr lang="en-GB" sz="2000"/>
              <a:t>In quality scoring, e.g. the amount of visible wood surface or the carbon footprint of the building is taken into account</a:t>
            </a:r>
            <a:endParaRPr/>
          </a:p>
          <a:p>
            <a:pPr indent="-228600" lvl="1" marL="685800" rtl="0" algn="l">
              <a:lnSpc>
                <a:spcPct val="100000"/>
              </a:lnSpc>
              <a:spcBef>
                <a:spcPts val="500"/>
              </a:spcBef>
              <a:spcAft>
                <a:spcPts val="0"/>
              </a:spcAft>
              <a:buClr>
                <a:schemeClr val="dk1"/>
              </a:buClr>
              <a:buSzPct val="100000"/>
              <a:buChar char="•"/>
            </a:pPr>
            <a:r>
              <a:rPr lang="en-GB" sz="2000"/>
              <a:t>Life cycle and externalities are taken into account when comparing overall cost-effectiveness</a:t>
            </a:r>
            <a:endParaRPr/>
          </a:p>
          <a:p>
            <a:pPr indent="-228600" lvl="0" marL="228600" rtl="0" algn="l">
              <a:lnSpc>
                <a:spcPct val="90000"/>
              </a:lnSpc>
              <a:spcBef>
                <a:spcPts val="1000"/>
              </a:spcBef>
              <a:spcAft>
                <a:spcPts val="0"/>
              </a:spcAft>
              <a:buClr>
                <a:schemeClr val="dk1"/>
              </a:buClr>
              <a:buSzPct val="100000"/>
              <a:buChar char="•"/>
            </a:pPr>
            <a:r>
              <a:rPr lang="en-GB" sz="2400"/>
              <a:t>Other rebates</a:t>
            </a:r>
            <a:endParaRPr/>
          </a:p>
          <a:p>
            <a:pPr indent="-228600" lvl="1" marL="685800" rtl="0" algn="l">
              <a:lnSpc>
                <a:spcPct val="90000"/>
              </a:lnSpc>
              <a:spcBef>
                <a:spcPts val="500"/>
              </a:spcBef>
              <a:spcAft>
                <a:spcPts val="0"/>
              </a:spcAft>
              <a:buClr>
                <a:schemeClr val="dk1"/>
              </a:buClr>
              <a:buSzPct val="100000"/>
              <a:buChar char="•"/>
            </a:pPr>
            <a:r>
              <a:rPr lang="en-GB" sz="2000"/>
              <a:t>The developer may be granted a permit for minor deviations from the planning regulations, for example, in regards to façade and floor area </a:t>
            </a:r>
            <a:endParaRPr/>
          </a:p>
          <a:p>
            <a:pPr indent="-228600" lvl="1" marL="685800" rtl="0" algn="l">
              <a:lnSpc>
                <a:spcPct val="90000"/>
              </a:lnSpc>
              <a:spcBef>
                <a:spcPts val="500"/>
              </a:spcBef>
              <a:spcAft>
                <a:spcPts val="0"/>
              </a:spcAft>
              <a:buClr>
                <a:schemeClr val="dk1"/>
              </a:buClr>
              <a:buSzPct val="100000"/>
              <a:buChar char="•"/>
            </a:pPr>
            <a:r>
              <a:rPr lang="en-GB" sz="2000"/>
              <a:t>The developer can be granted discounts on land use fees or land rents</a:t>
            </a:r>
            <a:endParaRPr/>
          </a:p>
        </p:txBody>
      </p:sp>
      <p:sp>
        <p:nvSpPr>
          <p:cNvPr id="304" name="Google Shape;304;p1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305" name="Google Shape;305;p1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Objectives of public procurement units</a:t>
            </a:r>
            <a:endParaRPr/>
          </a:p>
        </p:txBody>
      </p:sp>
      <p:sp>
        <p:nvSpPr>
          <p:cNvPr id="311" name="Google Shape;3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n-GB" sz="2400"/>
              <a:t>Public operators may have many other objectives than the primary function and price of the target (e.g. building a school for children in the most affordable way)</a:t>
            </a:r>
            <a:endParaRPr/>
          </a:p>
          <a:p>
            <a:pPr indent="-228600" lvl="1" marL="685800" rtl="0" algn="l">
              <a:lnSpc>
                <a:spcPct val="90000"/>
              </a:lnSpc>
              <a:spcBef>
                <a:spcPts val="500"/>
              </a:spcBef>
              <a:spcAft>
                <a:spcPts val="0"/>
              </a:spcAft>
              <a:buClr>
                <a:schemeClr val="dk1"/>
              </a:buClr>
              <a:buSzPts val="2000"/>
              <a:buChar char="•"/>
            </a:pPr>
            <a:r>
              <a:rPr lang="en-GB" sz="2000"/>
              <a:t>Various climate, indoor air and sustainability objectives and other strategic objectives set by society</a:t>
            </a:r>
            <a:endParaRPr/>
          </a:p>
          <a:p>
            <a:pPr indent="-228600" lvl="1" marL="685800" rtl="0" algn="l">
              <a:lnSpc>
                <a:spcPct val="90000"/>
              </a:lnSpc>
              <a:spcBef>
                <a:spcPts val="500"/>
              </a:spcBef>
              <a:spcAft>
                <a:spcPts val="0"/>
              </a:spcAft>
              <a:buClr>
                <a:schemeClr val="dk1"/>
              </a:buClr>
              <a:buSzPts val="2000"/>
              <a:buChar char="•"/>
            </a:pPr>
            <a:r>
              <a:rPr lang="en-GB" sz="2000"/>
              <a:t>Business development, for example by implementing pilot projects</a:t>
            </a:r>
            <a:endParaRPr/>
          </a:p>
          <a:p>
            <a:pPr indent="-228600" lvl="1" marL="685800" rtl="0" algn="l">
              <a:lnSpc>
                <a:spcPct val="90000"/>
              </a:lnSpc>
              <a:spcBef>
                <a:spcPts val="500"/>
              </a:spcBef>
              <a:spcAft>
                <a:spcPts val="0"/>
              </a:spcAft>
              <a:buClr>
                <a:schemeClr val="dk1"/>
              </a:buClr>
              <a:buSzPts val="2000"/>
              <a:buChar char="•"/>
            </a:pPr>
            <a:r>
              <a:rPr lang="en-GB" sz="2000"/>
              <a:t>Supporting other strategic objectives of the procurement unit</a:t>
            </a:r>
            <a:endParaRPr/>
          </a:p>
          <a:p>
            <a:pPr indent="-228600" lvl="0" marL="228600" rtl="0" algn="l">
              <a:lnSpc>
                <a:spcPct val="90000"/>
              </a:lnSpc>
              <a:spcBef>
                <a:spcPts val="1000"/>
              </a:spcBef>
              <a:spcAft>
                <a:spcPts val="0"/>
              </a:spcAft>
              <a:buClr>
                <a:schemeClr val="dk1"/>
              </a:buClr>
              <a:buSzPts val="2400"/>
              <a:buChar char="•"/>
            </a:pPr>
            <a:r>
              <a:rPr lang="en-GB" sz="2400"/>
              <a:t>Wood construction also affects other than the construction of the site itself</a:t>
            </a:r>
            <a:endParaRPr/>
          </a:p>
          <a:p>
            <a:pPr indent="-228600" lvl="1" marL="685800" rtl="0" algn="l">
              <a:lnSpc>
                <a:spcPct val="90000"/>
              </a:lnSpc>
              <a:spcBef>
                <a:spcPts val="500"/>
              </a:spcBef>
              <a:spcAft>
                <a:spcPts val="0"/>
              </a:spcAft>
              <a:buClr>
                <a:schemeClr val="dk1"/>
              </a:buClr>
              <a:buSzPts val="2000"/>
              <a:buChar char="•"/>
            </a:pPr>
            <a:r>
              <a:rPr lang="en-GB" sz="2000"/>
              <a:t>Funding for green sites may be cheaper; for example green funding in municipal funding</a:t>
            </a:r>
            <a:endParaRPr/>
          </a:p>
          <a:p>
            <a:pPr indent="-228600" lvl="1" marL="685800" rtl="0" algn="l">
              <a:lnSpc>
                <a:spcPct val="90000"/>
              </a:lnSpc>
              <a:spcBef>
                <a:spcPts val="500"/>
              </a:spcBef>
              <a:spcAft>
                <a:spcPts val="0"/>
              </a:spcAft>
              <a:buClr>
                <a:schemeClr val="dk1"/>
              </a:buClr>
              <a:buSzPts val="2000"/>
              <a:buChar char="•"/>
            </a:pPr>
            <a:r>
              <a:rPr lang="en-GB" sz="2000"/>
              <a:t>Development of new competence, performance and industry</a:t>
            </a:r>
            <a:endParaRPr/>
          </a:p>
          <a:p>
            <a:pPr indent="-228600" lvl="1" marL="685800" rtl="0" algn="l">
              <a:lnSpc>
                <a:spcPct val="90000"/>
              </a:lnSpc>
              <a:spcBef>
                <a:spcPts val="500"/>
              </a:spcBef>
              <a:spcAft>
                <a:spcPts val="0"/>
              </a:spcAft>
              <a:buClr>
                <a:schemeClr val="dk1"/>
              </a:buClr>
              <a:buSzPts val="2000"/>
              <a:buChar char="•"/>
            </a:pPr>
            <a:r>
              <a:rPr lang="en-GB" sz="2000"/>
              <a:t>Produce jobs, often in industrial construction outside growth centres</a:t>
            </a:r>
            <a:endParaRPr/>
          </a:p>
          <a:p>
            <a:pPr indent="-228600" lvl="1" marL="685800" rtl="0" algn="l">
              <a:lnSpc>
                <a:spcPct val="90000"/>
              </a:lnSpc>
              <a:spcBef>
                <a:spcPts val="500"/>
              </a:spcBef>
              <a:spcAft>
                <a:spcPts val="0"/>
              </a:spcAft>
              <a:buClr>
                <a:schemeClr val="dk1"/>
              </a:buClr>
              <a:buSzPts val="2000"/>
              <a:buChar char="•"/>
            </a:pPr>
            <a:r>
              <a:rPr lang="en-GB" sz="2000"/>
              <a:t>Self-sufficiency and security of supply</a:t>
            </a:r>
            <a:endParaRPr/>
          </a:p>
          <a:p>
            <a:pPr indent="-228600" lvl="0" marL="228600" rtl="0" algn="l">
              <a:lnSpc>
                <a:spcPct val="90000"/>
              </a:lnSpc>
              <a:spcBef>
                <a:spcPts val="1000"/>
              </a:spcBef>
              <a:spcAft>
                <a:spcPts val="0"/>
              </a:spcAft>
              <a:buClr>
                <a:schemeClr val="dk1"/>
              </a:buClr>
              <a:buSzPts val="2400"/>
              <a:buChar char="•"/>
            </a:pPr>
            <a:r>
              <a:rPr lang="en-GB" sz="2400"/>
              <a:t>The obligations laid down in the Act on Public Procurement and Concession Contracts must be fulfilled regardless of other objectives</a:t>
            </a:r>
            <a:endParaRPr/>
          </a:p>
        </p:txBody>
      </p:sp>
      <p:sp>
        <p:nvSpPr>
          <p:cNvPr id="312" name="Google Shape;312;p1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313" name="Google Shape;313;p1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Origin of the materials</a:t>
            </a:r>
            <a:endParaRPr/>
          </a:p>
        </p:txBody>
      </p:sp>
      <p:sp>
        <p:nvSpPr>
          <p:cNvPr id="165" name="Google Shape;165;p2"/>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en-GB" sz="1600"/>
              <a:t>These learning materials for industrial wood construction have been prepared in a project led by Puuinfo Oy in 2021–2022. Also involved in the project were </a:t>
            </a:r>
            <a:endParaRPr/>
          </a:p>
          <a:p>
            <a:pPr indent="-355600" lvl="0" marL="647700" rtl="0" algn="l">
              <a:lnSpc>
                <a:spcPct val="115000"/>
              </a:lnSpc>
              <a:spcBef>
                <a:spcPts val="1700"/>
              </a:spcBef>
              <a:spcAft>
                <a:spcPts val="0"/>
              </a:spcAft>
              <a:buClr>
                <a:srgbClr val="272117"/>
              </a:buClr>
              <a:buSzPts val="2000"/>
              <a:buChar char="●"/>
            </a:pPr>
            <a:r>
              <a:rPr lang="en-GB" sz="1600"/>
              <a:t>Lappia Vocational College,</a:t>
            </a:r>
            <a:endParaRPr/>
          </a:p>
          <a:p>
            <a:pPr indent="-355600" lvl="0" marL="647700" rtl="0" algn="l">
              <a:lnSpc>
                <a:spcPct val="115000"/>
              </a:lnSpc>
              <a:spcBef>
                <a:spcPts val="0"/>
              </a:spcBef>
              <a:spcAft>
                <a:spcPts val="0"/>
              </a:spcAft>
              <a:buClr>
                <a:srgbClr val="272117"/>
              </a:buClr>
              <a:buSzPts val="2000"/>
              <a:buChar char="●"/>
            </a:pPr>
            <a:r>
              <a:rPr lang="en-GB" sz="1600"/>
              <a:t>TTS-Työtehoseura ry</a:t>
            </a:r>
            <a:endParaRPr sz="1600"/>
          </a:p>
          <a:p>
            <a:pPr indent="-355600" lvl="0" marL="647700" rtl="0" algn="l">
              <a:lnSpc>
                <a:spcPct val="115000"/>
              </a:lnSpc>
              <a:spcBef>
                <a:spcPts val="0"/>
              </a:spcBef>
              <a:spcAft>
                <a:spcPts val="0"/>
              </a:spcAft>
              <a:buClr>
                <a:srgbClr val="272117"/>
              </a:buClr>
              <a:buSzPts val="2000"/>
              <a:buChar char="●"/>
            </a:pPr>
            <a:r>
              <a:rPr lang="en-GB" sz="1600"/>
              <a:t>South-Eastern Finland University of Applied Sciences,</a:t>
            </a:r>
            <a:endParaRPr/>
          </a:p>
          <a:p>
            <a:pPr indent="-355600" lvl="0" marL="647700" rtl="0" algn="l">
              <a:lnSpc>
                <a:spcPct val="115000"/>
              </a:lnSpc>
              <a:spcBef>
                <a:spcPts val="0"/>
              </a:spcBef>
              <a:spcAft>
                <a:spcPts val="0"/>
              </a:spcAft>
              <a:buClr>
                <a:srgbClr val="272117"/>
              </a:buClr>
              <a:buSzPts val="2000"/>
              <a:buChar char="●"/>
            </a:pPr>
            <a:r>
              <a:rPr lang="en-GB" sz="1600"/>
              <a:t>Metropolia University of Applied Sciences,</a:t>
            </a:r>
            <a:endParaRPr/>
          </a:p>
          <a:p>
            <a:pPr indent="-355600" lvl="0" marL="647700" rtl="0" algn="l">
              <a:lnSpc>
                <a:spcPct val="115000"/>
              </a:lnSpc>
              <a:spcBef>
                <a:spcPts val="0"/>
              </a:spcBef>
              <a:spcAft>
                <a:spcPts val="0"/>
              </a:spcAft>
              <a:buClr>
                <a:srgbClr val="272117"/>
              </a:buClr>
              <a:buSzPts val="2000"/>
              <a:buChar char="●"/>
            </a:pPr>
            <a:r>
              <a:rPr lang="en-GB" sz="1600"/>
              <a:t>Jyväskylä University of Applied Sciences,</a:t>
            </a:r>
            <a:endParaRPr/>
          </a:p>
          <a:p>
            <a:pPr indent="-355600" lvl="0" marL="647700" marR="0" rtl="0" algn="l">
              <a:lnSpc>
                <a:spcPct val="115000"/>
              </a:lnSpc>
              <a:spcBef>
                <a:spcPts val="0"/>
              </a:spcBef>
              <a:spcAft>
                <a:spcPts val="0"/>
              </a:spcAft>
              <a:buClr>
                <a:srgbClr val="272117"/>
              </a:buClr>
              <a:buSzPts val="2000"/>
              <a:buChar char="●"/>
            </a:pPr>
            <a:r>
              <a:rPr lang="en-GB" sz="1600"/>
              <a:t>University of Tampere, and</a:t>
            </a:r>
            <a:endParaRPr/>
          </a:p>
          <a:p>
            <a:pPr indent="-355600" lvl="0" marL="647700" marR="0" rtl="0" algn="l">
              <a:lnSpc>
                <a:spcPct val="115000"/>
              </a:lnSpc>
              <a:spcBef>
                <a:spcPts val="0"/>
              </a:spcBef>
              <a:spcAft>
                <a:spcPts val="0"/>
              </a:spcAft>
              <a:buClr>
                <a:srgbClr val="272117"/>
              </a:buClr>
              <a:buSzPts val="2000"/>
              <a:buChar char="●"/>
            </a:pPr>
            <a:r>
              <a:rPr lang="en-GB" sz="1600"/>
              <a:t>Federation of the Finnish Woodworking Industries Puutuoteteollisuus ry</a:t>
            </a:r>
            <a:endParaRPr sz="1600"/>
          </a:p>
          <a:p>
            <a:pPr indent="0" lvl="0" marL="0" rtl="0" algn="l">
              <a:lnSpc>
                <a:spcPct val="115000"/>
              </a:lnSpc>
              <a:spcBef>
                <a:spcPts val="1700"/>
              </a:spcBef>
              <a:spcAft>
                <a:spcPts val="0"/>
              </a:spcAft>
              <a:buSzPts val="1800"/>
              <a:buNone/>
            </a:pPr>
            <a:r>
              <a:rPr lang="en-GB" sz="1600"/>
              <a:t>The project was funded by the Ministry of the Environment. </a:t>
            </a:r>
            <a:endParaRPr/>
          </a:p>
          <a:p>
            <a:pPr indent="0" lvl="0" marL="0" rtl="0" algn="l">
              <a:lnSpc>
                <a:spcPct val="90000"/>
              </a:lnSpc>
              <a:spcBef>
                <a:spcPts val="4200"/>
              </a:spcBef>
              <a:spcAft>
                <a:spcPts val="0"/>
              </a:spcAft>
              <a:buClr>
                <a:schemeClr val="lt2"/>
              </a:buClr>
              <a:buSzPts val="2400"/>
              <a:buNone/>
            </a:pPr>
            <a:r>
              <a:t/>
            </a:r>
            <a:endParaRPr sz="1600"/>
          </a:p>
        </p:txBody>
      </p:sp>
      <p:sp>
        <p:nvSpPr>
          <p:cNvPr id="166" name="Google Shape;166;p2"/>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51351"/>
              <a:buNone/>
            </a:pPr>
            <a:r>
              <a:rPr lang="en-GB" sz="2000"/>
              <a:t>The materials are intended to be used as extensively as possible in industrial wood construction education and studies.</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materials are released under the Creative Commons licence Attribution-ShareAlike (CC BY-SA), which requires that the author be properly credited when the materials are used and that derivative works may only be distributed under the same licence as the original work.</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original materials and any updates to them by Puuinfo will be published on the Library of Open Educational Resources website (aoe.fi) and the Puuinfo.fi website. </a:t>
            </a:r>
            <a:endParaRPr/>
          </a:p>
        </p:txBody>
      </p:sp>
      <p:sp>
        <p:nvSpPr>
          <p:cNvPr id="167" name="Google Shape;167;p2"/>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Use of the materials</a:t>
            </a:r>
            <a:endParaRPr/>
          </a:p>
        </p:txBody>
      </p:sp>
      <p:sp>
        <p:nvSpPr>
          <p:cNvPr id="168" name="Google Shape;168;p2"/>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0"/>
          <p:cNvSpPr txBox="1"/>
          <p:nvPr>
            <p:ph type="title"/>
          </p:nvPr>
        </p:nvSpPr>
        <p:spPr>
          <a:xfrm>
            <a:off x="838200" y="365125"/>
            <a:ext cx="733044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3200"/>
              <a:t>Example: Tuupala School, Kuhmo (2017)</a:t>
            </a:r>
            <a:endParaRPr/>
          </a:p>
        </p:txBody>
      </p:sp>
      <p:sp>
        <p:nvSpPr>
          <p:cNvPr id="319" name="Google Shape;319;p20"/>
          <p:cNvSpPr txBox="1"/>
          <p:nvPr>
            <p:ph idx="1" type="body"/>
          </p:nvPr>
        </p:nvSpPr>
        <p:spPr>
          <a:xfrm>
            <a:off x="838200" y="1825625"/>
            <a:ext cx="733044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t>The buyer (municipality) was responsible for the design of the site</a:t>
            </a:r>
            <a:endParaRPr/>
          </a:p>
          <a:p>
            <a:pPr indent="-228600" lvl="1" marL="685800" rtl="0" algn="l">
              <a:lnSpc>
                <a:spcPct val="90000"/>
              </a:lnSpc>
              <a:spcBef>
                <a:spcPts val="500"/>
              </a:spcBef>
              <a:spcAft>
                <a:spcPts val="0"/>
              </a:spcAft>
              <a:buClr>
                <a:schemeClr val="dk1"/>
              </a:buClr>
              <a:buSzPts val="2000"/>
              <a:buChar char="•"/>
            </a:pPr>
            <a:r>
              <a:rPr lang="en-GB" sz="2000"/>
              <a:t>The chosen design solution was the CLT frame</a:t>
            </a:r>
            <a:br>
              <a:rPr lang="en-GB" sz="2000"/>
            </a:br>
            <a:endParaRPr sz="2000"/>
          </a:p>
          <a:p>
            <a:pPr indent="-228600" lvl="0" marL="228600" rtl="0" algn="l">
              <a:lnSpc>
                <a:spcPct val="90000"/>
              </a:lnSpc>
              <a:spcBef>
                <a:spcPts val="1000"/>
              </a:spcBef>
              <a:spcAft>
                <a:spcPts val="0"/>
              </a:spcAft>
              <a:buClr>
                <a:schemeClr val="dk1"/>
              </a:buClr>
              <a:buSzPts val="2400"/>
              <a:buChar char="•"/>
            </a:pPr>
            <a:r>
              <a:rPr lang="en-GB" sz="2400"/>
              <a:t>The contractor was put out to tender in an open competition</a:t>
            </a:r>
            <a:endParaRPr/>
          </a:p>
          <a:p>
            <a:pPr indent="-228600" lvl="1" marL="685800" rtl="0" algn="l">
              <a:lnSpc>
                <a:spcPct val="90000"/>
              </a:lnSpc>
              <a:spcBef>
                <a:spcPts val="500"/>
              </a:spcBef>
              <a:spcAft>
                <a:spcPts val="0"/>
              </a:spcAft>
              <a:buClr>
                <a:schemeClr val="dk1"/>
              </a:buClr>
              <a:buSzPts val="2000"/>
              <a:buChar char="•"/>
            </a:pPr>
            <a:r>
              <a:rPr lang="en-GB" sz="2000"/>
              <a:t>The contractor selected a CLT supplier as its subcontractor</a:t>
            </a:r>
            <a:endParaRPr/>
          </a:p>
          <a:p>
            <a:pPr indent="-228600" lvl="1" marL="685800" rtl="0" algn="l">
              <a:lnSpc>
                <a:spcPct val="90000"/>
              </a:lnSpc>
              <a:spcBef>
                <a:spcPts val="500"/>
              </a:spcBef>
              <a:spcAft>
                <a:spcPts val="0"/>
              </a:spcAft>
              <a:buClr>
                <a:schemeClr val="dk1"/>
              </a:buClr>
              <a:buSzPts val="2000"/>
              <a:buChar char="•"/>
            </a:pPr>
            <a:r>
              <a:rPr lang="en-GB" sz="2000"/>
              <a:t>It should be noted that the buyer did not require the use of a local CLT plant in the project; instead, the contractor can select the CLT supplier for the site as it sees fit.</a:t>
            </a:r>
            <a:endParaRPr/>
          </a:p>
          <a:p>
            <a:pPr indent="-228600" lvl="1" marL="685800" rtl="0" algn="l">
              <a:lnSpc>
                <a:spcPct val="90000"/>
              </a:lnSpc>
              <a:spcBef>
                <a:spcPts val="500"/>
              </a:spcBef>
              <a:spcAft>
                <a:spcPts val="0"/>
              </a:spcAft>
              <a:buClr>
                <a:schemeClr val="dk1"/>
              </a:buClr>
              <a:buSzPts val="2000"/>
              <a:buChar char="•"/>
            </a:pPr>
            <a:r>
              <a:rPr lang="en-GB" sz="2000"/>
              <a:t>On the CLT plate, the subscriber wanted a spruce surfaces, which reduced the number of bidders and supported the selection of a local product.</a:t>
            </a:r>
            <a:endParaRPr/>
          </a:p>
        </p:txBody>
      </p:sp>
      <p:sp>
        <p:nvSpPr>
          <p:cNvPr id="320" name="Google Shape;320;p2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321" name="Google Shape;321;p2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pic>
        <p:nvPicPr>
          <p:cNvPr id="322" name="Google Shape;322;p20"/>
          <p:cNvPicPr preferRelativeResize="0"/>
          <p:nvPr/>
        </p:nvPicPr>
        <p:blipFill rotWithShape="1">
          <a:blip r:embed="rId3">
            <a:alphaModFix/>
          </a:blip>
          <a:srcRect b="0" l="0" r="0" t="0"/>
          <a:stretch/>
        </p:blipFill>
        <p:spPr>
          <a:xfrm>
            <a:off x="8379376" y="636163"/>
            <a:ext cx="3568554" cy="4995512"/>
          </a:xfrm>
          <a:prstGeom prst="rect">
            <a:avLst/>
          </a:prstGeom>
          <a:noFill/>
          <a:ln>
            <a:noFill/>
          </a:ln>
        </p:spPr>
      </p:pic>
      <p:sp>
        <p:nvSpPr>
          <p:cNvPr id="323" name="Google Shape;323;p20"/>
          <p:cNvSpPr txBox="1"/>
          <p:nvPr/>
        </p:nvSpPr>
        <p:spPr>
          <a:xfrm>
            <a:off x="8293924" y="5642030"/>
            <a:ext cx="284583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dk1"/>
                </a:solidFill>
                <a:latin typeface="Calibri"/>
                <a:ea typeface="Calibri"/>
                <a:cs typeface="Calibri"/>
                <a:sym typeface="Calibri"/>
              </a:rPr>
              <a:t>Image: Mikko Auerniitty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1"/>
          <p:cNvSpPr txBox="1"/>
          <p:nvPr>
            <p:ph type="title"/>
          </p:nvPr>
        </p:nvSpPr>
        <p:spPr>
          <a:xfrm>
            <a:off x="838200" y="365125"/>
            <a:ext cx="904951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3200"/>
              <a:t>Example: Verkkosaari day care centre, Helsinki (2022)</a:t>
            </a:r>
            <a:endParaRPr/>
          </a:p>
        </p:txBody>
      </p:sp>
      <p:sp>
        <p:nvSpPr>
          <p:cNvPr id="329" name="Google Shape;329;p21"/>
          <p:cNvSpPr txBox="1"/>
          <p:nvPr>
            <p:ph idx="1" type="body"/>
          </p:nvPr>
        </p:nvSpPr>
        <p:spPr>
          <a:xfrm>
            <a:off x="838200" y="1825625"/>
            <a:ext cx="650748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sz="2000"/>
              <a:t>Competition conducted through a competitive negotiated procedure, no material requirements</a:t>
            </a:r>
            <a:endParaRPr/>
          </a:p>
          <a:p>
            <a:pPr indent="-457200" lvl="1" marL="914400" rtl="0" algn="l">
              <a:lnSpc>
                <a:spcPct val="90000"/>
              </a:lnSpc>
              <a:spcBef>
                <a:spcPts val="500"/>
              </a:spcBef>
              <a:spcAft>
                <a:spcPts val="0"/>
              </a:spcAft>
              <a:buClr>
                <a:schemeClr val="dk1"/>
              </a:buClr>
              <a:buSzPct val="100000"/>
              <a:buAutoNum type="arabicParenR"/>
            </a:pPr>
            <a:r>
              <a:rPr lang="en-GB" sz="1800"/>
              <a:t>Market dialogue for interested parties</a:t>
            </a:r>
            <a:endParaRPr/>
          </a:p>
          <a:p>
            <a:pPr indent="-457200" lvl="1" marL="914400" rtl="0" algn="l">
              <a:lnSpc>
                <a:spcPct val="90000"/>
              </a:lnSpc>
              <a:spcBef>
                <a:spcPts val="500"/>
              </a:spcBef>
              <a:spcAft>
                <a:spcPts val="0"/>
              </a:spcAft>
              <a:buClr>
                <a:schemeClr val="dk1"/>
              </a:buClr>
              <a:buSzPct val="100000"/>
              <a:buAutoNum type="arabicParenR"/>
            </a:pPr>
            <a:r>
              <a:rPr lang="en-GB" sz="1800"/>
              <a:t>Call for tender published in Hilma, minimum criteria for participation in the competition</a:t>
            </a:r>
            <a:endParaRPr/>
          </a:p>
          <a:p>
            <a:pPr indent="-457200" lvl="1" marL="914400" rtl="0" algn="l">
              <a:lnSpc>
                <a:spcPct val="90000"/>
              </a:lnSpc>
              <a:spcBef>
                <a:spcPts val="500"/>
              </a:spcBef>
              <a:spcAft>
                <a:spcPts val="0"/>
              </a:spcAft>
              <a:buClr>
                <a:schemeClr val="dk1"/>
              </a:buClr>
              <a:buSzPct val="100000"/>
              <a:buAutoNum type="arabicParenR"/>
            </a:pPr>
            <a:r>
              <a:rPr lang="en-GB" sz="1800"/>
              <a:t>Qualifying participants will receive a preliminary invitation to tender, on the basis of which an anonymous race proposal will be submitted</a:t>
            </a:r>
            <a:endParaRPr/>
          </a:p>
          <a:p>
            <a:pPr indent="-457200" lvl="1" marL="914400" rtl="0" algn="l">
              <a:lnSpc>
                <a:spcPct val="90000"/>
              </a:lnSpc>
              <a:spcBef>
                <a:spcPts val="500"/>
              </a:spcBef>
              <a:spcAft>
                <a:spcPts val="0"/>
              </a:spcAft>
              <a:buClr>
                <a:schemeClr val="dk1"/>
              </a:buClr>
              <a:buSzPct val="100000"/>
              <a:buAutoNum type="arabicParenR"/>
            </a:pPr>
            <a:r>
              <a:rPr lang="en-GB" sz="1800"/>
              <a:t>Three best proposals were selected and a round of negotiations was held.</a:t>
            </a:r>
            <a:endParaRPr/>
          </a:p>
          <a:p>
            <a:pPr indent="-457200" lvl="1" marL="914400" rtl="0" algn="l">
              <a:lnSpc>
                <a:spcPct val="90000"/>
              </a:lnSpc>
              <a:spcBef>
                <a:spcPts val="500"/>
              </a:spcBef>
              <a:spcAft>
                <a:spcPts val="0"/>
              </a:spcAft>
              <a:buClr>
                <a:schemeClr val="dk1"/>
              </a:buClr>
              <a:buSzPct val="100000"/>
              <a:buAutoNum type="arabicParenR"/>
            </a:pPr>
            <a:r>
              <a:rPr lang="en-GB" sz="1800"/>
              <a:t>Based on the feedback, three bidders submitted the final competition work and a binding offer</a:t>
            </a:r>
            <a:endParaRPr/>
          </a:p>
          <a:p>
            <a:pPr indent="-457200" lvl="1" marL="914400" rtl="0" algn="l">
              <a:lnSpc>
                <a:spcPct val="90000"/>
              </a:lnSpc>
              <a:spcBef>
                <a:spcPts val="500"/>
              </a:spcBef>
              <a:spcAft>
                <a:spcPts val="0"/>
              </a:spcAft>
              <a:buClr>
                <a:schemeClr val="dk1"/>
              </a:buClr>
              <a:buSzPct val="100000"/>
              <a:buAutoNum type="arabicParenR"/>
            </a:pPr>
            <a:r>
              <a:rPr lang="en-GB" sz="1800"/>
              <a:t>Criteria: price (50%) and quality with criteria</a:t>
            </a:r>
            <a:endParaRPr/>
          </a:p>
          <a:p>
            <a:pPr indent="0" lvl="2" marL="1073150" rtl="0" algn="l">
              <a:lnSpc>
                <a:spcPct val="90000"/>
              </a:lnSpc>
              <a:spcBef>
                <a:spcPts val="500"/>
              </a:spcBef>
              <a:spcAft>
                <a:spcPts val="0"/>
              </a:spcAft>
              <a:buClr>
                <a:schemeClr val="dk1"/>
              </a:buClr>
              <a:buSzPct val="100000"/>
              <a:buNone/>
            </a:pPr>
            <a:r>
              <a:rPr lang="en-GB" sz="1400"/>
              <a:t>17% functional properties</a:t>
            </a:r>
            <a:endParaRPr/>
          </a:p>
          <a:p>
            <a:pPr indent="0" lvl="2" marL="1073150" rtl="0" algn="l">
              <a:lnSpc>
                <a:spcPct val="90000"/>
              </a:lnSpc>
              <a:spcBef>
                <a:spcPts val="500"/>
              </a:spcBef>
              <a:spcAft>
                <a:spcPts val="0"/>
              </a:spcAft>
              <a:buClr>
                <a:schemeClr val="dk1"/>
              </a:buClr>
              <a:buSzPct val="100000"/>
              <a:buNone/>
            </a:pPr>
            <a:r>
              <a:rPr lang="en-GB" sz="1400"/>
              <a:t>17% architecture</a:t>
            </a:r>
            <a:endParaRPr/>
          </a:p>
          <a:p>
            <a:pPr indent="0" lvl="2" marL="1073150" rtl="0" algn="l">
              <a:lnSpc>
                <a:spcPct val="90000"/>
              </a:lnSpc>
              <a:spcBef>
                <a:spcPts val="500"/>
              </a:spcBef>
              <a:spcAft>
                <a:spcPts val="0"/>
              </a:spcAft>
              <a:buClr>
                <a:schemeClr val="dk1"/>
              </a:buClr>
              <a:buSzPct val="100000"/>
              <a:buNone/>
            </a:pPr>
            <a:r>
              <a:rPr lang="en-GB" sz="1400"/>
              <a:t>15% technical properties and life cycle</a:t>
            </a:r>
            <a:endParaRPr/>
          </a:p>
          <a:p>
            <a:pPr indent="-457200" lvl="1" marL="914400" rtl="0" algn="l">
              <a:lnSpc>
                <a:spcPct val="90000"/>
              </a:lnSpc>
              <a:spcBef>
                <a:spcPts val="500"/>
              </a:spcBef>
              <a:spcAft>
                <a:spcPts val="0"/>
              </a:spcAft>
              <a:buClr>
                <a:schemeClr val="dk1"/>
              </a:buClr>
              <a:buSzPct val="100000"/>
              <a:buAutoNum type="arabicParenR"/>
            </a:pPr>
            <a:r>
              <a:rPr lang="en-GB" sz="1800"/>
              <a:t>The CLT proposal received the best points for price and quality. The proposal's architecture and use of space were considered particularly successful. The total price of the proposal was the lowest, even though the price per square metre was higher than that of the other proposals. </a:t>
            </a:r>
            <a:endParaRPr/>
          </a:p>
          <a:p>
            <a:pPr indent="-457200" lvl="1" marL="914400" rtl="0" algn="l">
              <a:lnSpc>
                <a:spcPct val="90000"/>
              </a:lnSpc>
              <a:spcBef>
                <a:spcPts val="500"/>
              </a:spcBef>
              <a:spcAft>
                <a:spcPts val="0"/>
              </a:spcAft>
              <a:buClr>
                <a:schemeClr val="dk1"/>
              </a:buClr>
              <a:buSzPct val="100000"/>
              <a:buAutoNum type="arabicParenR"/>
            </a:pPr>
            <a:r>
              <a:rPr lang="en-GB" sz="1800"/>
              <a:t>Places 2 and 3 were remunerated for their participation in the race</a:t>
            </a:r>
            <a:endParaRPr/>
          </a:p>
        </p:txBody>
      </p:sp>
      <p:sp>
        <p:nvSpPr>
          <p:cNvPr id="330" name="Google Shape;330;p2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331" name="Google Shape;331;p2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pic>
        <p:nvPicPr>
          <p:cNvPr descr="Verkkosaaren päiväkoti Taapelit | Oy Rakennuspartio" id="332" name="Google Shape;332;p21"/>
          <p:cNvPicPr preferRelativeResize="0"/>
          <p:nvPr/>
        </p:nvPicPr>
        <p:blipFill rotWithShape="1">
          <a:blip r:embed="rId3">
            <a:alphaModFix/>
          </a:blip>
          <a:srcRect b="0" l="0" r="0" t="0"/>
          <a:stretch/>
        </p:blipFill>
        <p:spPr>
          <a:xfrm>
            <a:off x="7490033" y="1825625"/>
            <a:ext cx="4494099" cy="3567556"/>
          </a:xfrm>
          <a:prstGeom prst="rect">
            <a:avLst/>
          </a:prstGeom>
          <a:noFill/>
          <a:ln>
            <a:noFill/>
          </a:ln>
        </p:spPr>
      </p:pic>
      <p:sp>
        <p:nvSpPr>
          <p:cNvPr id="333" name="Google Shape;333;p21"/>
          <p:cNvSpPr txBox="1"/>
          <p:nvPr/>
        </p:nvSpPr>
        <p:spPr>
          <a:xfrm>
            <a:off x="7392328" y="5264632"/>
            <a:ext cx="284583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Image: AFKS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Examples from Central Europe on public procurement and promotion of wood construction</a:t>
            </a:r>
            <a:endParaRPr/>
          </a:p>
        </p:txBody>
      </p:sp>
      <p:sp>
        <p:nvSpPr>
          <p:cNvPr id="339" name="Google Shape;33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GB"/>
              <a:t>In France, the competitions are organised as an invitation competition </a:t>
            </a:r>
            <a:endParaRPr/>
          </a:p>
          <a:p>
            <a:pPr indent="-228600" lvl="1" marL="685800" rtl="0" algn="l">
              <a:lnSpc>
                <a:spcPct val="90000"/>
              </a:lnSpc>
              <a:spcBef>
                <a:spcPts val="500"/>
              </a:spcBef>
              <a:spcAft>
                <a:spcPts val="0"/>
              </a:spcAft>
              <a:buClr>
                <a:schemeClr val="dk1"/>
              </a:buClr>
              <a:buSzPct val="100000"/>
              <a:buChar char="•"/>
            </a:pPr>
            <a:r>
              <a:rPr lang="en-GB"/>
              <a:t>The competition is drawn up to a very high level of detail, participation is remunerated</a:t>
            </a:r>
            <a:endParaRPr/>
          </a:p>
          <a:p>
            <a:pPr indent="-228600" lvl="1" marL="685800" rtl="0" algn="l">
              <a:lnSpc>
                <a:spcPct val="90000"/>
              </a:lnSpc>
              <a:spcBef>
                <a:spcPts val="500"/>
              </a:spcBef>
              <a:spcAft>
                <a:spcPts val="0"/>
              </a:spcAft>
              <a:buClr>
                <a:schemeClr val="dk1"/>
              </a:buClr>
              <a:buSzPct val="100000"/>
              <a:buChar char="•"/>
            </a:pPr>
            <a:r>
              <a:rPr lang="en-GB"/>
              <a:t>Participants are selected through a candidate procedure – the games are long and expensive to buy</a:t>
            </a:r>
            <a:endParaRPr/>
          </a:p>
          <a:p>
            <a:pPr indent="-228600" lvl="1" marL="685800" rtl="0" algn="l">
              <a:lnSpc>
                <a:spcPct val="90000"/>
              </a:lnSpc>
              <a:spcBef>
                <a:spcPts val="500"/>
              </a:spcBef>
              <a:spcAft>
                <a:spcPts val="0"/>
              </a:spcAft>
              <a:buClr>
                <a:schemeClr val="dk1"/>
              </a:buClr>
              <a:buSzPct val="100000"/>
              <a:buChar char="•"/>
            </a:pPr>
            <a:r>
              <a:rPr lang="en-GB"/>
              <a:t>The final choice of winner is made on the basis of a political decision</a:t>
            </a:r>
            <a:endParaRPr/>
          </a:p>
          <a:p>
            <a:pPr indent="-228600" lvl="0" marL="228600" rtl="0" algn="l">
              <a:lnSpc>
                <a:spcPct val="90000"/>
              </a:lnSpc>
              <a:spcBef>
                <a:spcPts val="1000"/>
              </a:spcBef>
              <a:spcAft>
                <a:spcPts val="0"/>
              </a:spcAft>
              <a:buClr>
                <a:schemeClr val="dk1"/>
              </a:buClr>
              <a:buSzPct val="100000"/>
              <a:buChar char="•"/>
            </a:pPr>
            <a:r>
              <a:rPr lang="en-GB"/>
              <a:t>In Austria, social housing is supported by a separate funding system</a:t>
            </a:r>
            <a:endParaRPr/>
          </a:p>
          <a:p>
            <a:pPr indent="-228600" lvl="1" marL="685800" rtl="0" algn="l">
              <a:lnSpc>
                <a:spcPct val="90000"/>
              </a:lnSpc>
              <a:spcBef>
                <a:spcPts val="500"/>
              </a:spcBef>
              <a:spcAft>
                <a:spcPts val="0"/>
              </a:spcAft>
              <a:buClr>
                <a:schemeClr val="dk1"/>
              </a:buClr>
              <a:buSzPct val="100000"/>
              <a:buChar char="•"/>
            </a:pPr>
            <a:r>
              <a:rPr lang="en-GB"/>
              <a:t>The ecological nature of the building is scored on the basis of the building permit images</a:t>
            </a:r>
            <a:endParaRPr/>
          </a:p>
          <a:p>
            <a:pPr indent="-228600" lvl="1" marL="685800" rtl="0" algn="l">
              <a:lnSpc>
                <a:spcPct val="90000"/>
              </a:lnSpc>
              <a:spcBef>
                <a:spcPts val="500"/>
              </a:spcBef>
              <a:spcAft>
                <a:spcPts val="0"/>
              </a:spcAft>
              <a:buClr>
                <a:schemeClr val="dk1"/>
              </a:buClr>
              <a:buSzPct val="100000"/>
              <a:buChar char="•"/>
            </a:pPr>
            <a:r>
              <a:rPr lang="en-GB"/>
              <a:t>The subsidy is paid on the basis of scoring, the amount of the subsidy is 5–10% of the construction cost</a:t>
            </a:r>
            <a:endParaRPr/>
          </a:p>
          <a:p>
            <a:pPr indent="-228600" lvl="1" marL="685800" rtl="0" algn="l">
              <a:lnSpc>
                <a:spcPct val="90000"/>
              </a:lnSpc>
              <a:spcBef>
                <a:spcPts val="500"/>
              </a:spcBef>
              <a:spcAft>
                <a:spcPts val="0"/>
              </a:spcAft>
              <a:buClr>
                <a:schemeClr val="dk1"/>
              </a:buClr>
              <a:buSzPct val="100000"/>
              <a:buChar char="•"/>
            </a:pPr>
            <a:r>
              <a:rPr lang="en-GB"/>
              <a:t>Financial institutions managing the subsidy as part of the funding process of the sites</a:t>
            </a:r>
            <a:endParaRPr/>
          </a:p>
        </p:txBody>
      </p:sp>
      <p:sp>
        <p:nvSpPr>
          <p:cNvPr id="340" name="Google Shape;340;p2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341" name="Google Shape;341;p2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Observations on wood construction</a:t>
            </a:r>
            <a:endParaRPr/>
          </a:p>
        </p:txBody>
      </p:sp>
      <p:sp>
        <p:nvSpPr>
          <p:cNvPr id="347" name="Google Shape;34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sz="2600"/>
              <a:t>Completed residential apartment block projects have focused on ARA production</a:t>
            </a:r>
            <a:endParaRPr/>
          </a:p>
          <a:p>
            <a:pPr indent="-228600" lvl="1" marL="685800" rtl="0" algn="l">
              <a:lnSpc>
                <a:spcPct val="90000"/>
              </a:lnSpc>
              <a:spcBef>
                <a:spcPts val="500"/>
              </a:spcBef>
              <a:spcAft>
                <a:spcPts val="0"/>
              </a:spcAft>
              <a:buClr>
                <a:schemeClr val="dk1"/>
              </a:buClr>
              <a:buSzPct val="100000"/>
              <a:buChar char="•"/>
            </a:pPr>
            <a:r>
              <a:rPr lang="en-GB" sz="2600"/>
              <a:t>Municipal rental housing operators</a:t>
            </a:r>
            <a:endParaRPr/>
          </a:p>
          <a:p>
            <a:pPr indent="-228600" lvl="1" marL="685800" rtl="0" algn="l">
              <a:lnSpc>
                <a:spcPct val="90000"/>
              </a:lnSpc>
              <a:spcBef>
                <a:spcPts val="500"/>
              </a:spcBef>
              <a:spcAft>
                <a:spcPts val="0"/>
              </a:spcAft>
              <a:buClr>
                <a:schemeClr val="dk1"/>
              </a:buClr>
              <a:buSzPct val="100000"/>
              <a:buChar char="•"/>
            </a:pPr>
            <a:r>
              <a:rPr lang="en-GB" sz="2600"/>
              <a:t>Student housing foundations</a:t>
            </a:r>
            <a:endParaRPr/>
          </a:p>
          <a:p>
            <a:pPr indent="-228600" lvl="1" marL="685800" rtl="0" algn="l">
              <a:lnSpc>
                <a:spcPct val="90000"/>
              </a:lnSpc>
              <a:spcBef>
                <a:spcPts val="500"/>
              </a:spcBef>
              <a:spcAft>
                <a:spcPts val="0"/>
              </a:spcAft>
              <a:buClr>
                <a:schemeClr val="dk1"/>
              </a:buClr>
              <a:buSzPct val="100000"/>
              <a:buChar char="•"/>
            </a:pPr>
            <a:r>
              <a:rPr lang="en-GB" sz="2600"/>
              <a:t>Other parties producing affordable housing</a:t>
            </a:r>
            <a:endParaRPr/>
          </a:p>
          <a:p>
            <a:pPr indent="-228600" lvl="0" marL="228600" rtl="0" algn="l">
              <a:lnSpc>
                <a:spcPct val="90000"/>
              </a:lnSpc>
              <a:spcBef>
                <a:spcPts val="1000"/>
              </a:spcBef>
              <a:spcAft>
                <a:spcPts val="0"/>
              </a:spcAft>
              <a:buClr>
                <a:schemeClr val="dk1"/>
              </a:buClr>
              <a:buSzPct val="100000"/>
              <a:buChar char="•"/>
            </a:pPr>
            <a:r>
              <a:rPr lang="en-GB" sz="2600"/>
              <a:t>Traditionally, about 90% of single-family houses have wooden frames</a:t>
            </a:r>
            <a:endParaRPr/>
          </a:p>
          <a:p>
            <a:pPr indent="-228600" lvl="0" marL="228600" rtl="0" algn="l">
              <a:lnSpc>
                <a:spcPct val="90000"/>
              </a:lnSpc>
              <a:spcBef>
                <a:spcPts val="1000"/>
              </a:spcBef>
              <a:spcAft>
                <a:spcPts val="0"/>
              </a:spcAft>
              <a:buClr>
                <a:schemeClr val="dk1"/>
              </a:buClr>
              <a:buSzPct val="100000"/>
              <a:buChar char="•"/>
            </a:pPr>
            <a:r>
              <a:rPr lang="en-GB" sz="2600"/>
              <a:t>In public buildings, the market share of wood construction has increased in recent years</a:t>
            </a:r>
            <a:endParaRPr/>
          </a:p>
          <a:p>
            <a:pPr indent="-228600" lvl="1" marL="685800" rtl="0" algn="l">
              <a:lnSpc>
                <a:spcPct val="90000"/>
              </a:lnSpc>
              <a:spcBef>
                <a:spcPts val="500"/>
              </a:spcBef>
              <a:spcAft>
                <a:spcPts val="0"/>
              </a:spcAft>
              <a:buClr>
                <a:schemeClr val="dk1"/>
              </a:buClr>
              <a:buSzPct val="100000"/>
              <a:buChar char="•"/>
            </a:pPr>
            <a:r>
              <a:rPr lang="en-GB" sz="2600"/>
              <a:t>For example, of schools with wooden buildings in 2019, wood market share approx. 31%</a:t>
            </a:r>
            <a:endParaRPr/>
          </a:p>
          <a:p>
            <a:pPr indent="-228600" lvl="0" marL="228600" rtl="0" algn="l">
              <a:lnSpc>
                <a:spcPct val="90000"/>
              </a:lnSpc>
              <a:spcBef>
                <a:spcPts val="1000"/>
              </a:spcBef>
              <a:spcAft>
                <a:spcPts val="0"/>
              </a:spcAft>
              <a:buClr>
                <a:schemeClr val="dk1"/>
              </a:buClr>
              <a:buSzPct val="100000"/>
              <a:buChar char="•"/>
            </a:pPr>
            <a:r>
              <a:rPr lang="en-GB" sz="2600"/>
              <a:t>The apartment blocks for sale have been made of wood, but they have not yet hit through extensively, with the exception of single-family and terraced houses.</a:t>
            </a:r>
            <a:endParaRPr/>
          </a:p>
          <a:p>
            <a:pPr indent="-228600" lvl="0" marL="228600" rtl="0" algn="l">
              <a:lnSpc>
                <a:spcPct val="90000"/>
              </a:lnSpc>
              <a:spcBef>
                <a:spcPts val="1000"/>
              </a:spcBef>
              <a:spcAft>
                <a:spcPts val="0"/>
              </a:spcAft>
              <a:buClr>
                <a:schemeClr val="dk1"/>
              </a:buClr>
              <a:buSzPct val="100000"/>
              <a:buChar char="•"/>
            </a:pPr>
            <a:r>
              <a:rPr lang="en-GB" sz="2600"/>
              <a:t>Wood construction is currently concentrated on developers who build their own sites on their own balance sheets.</a:t>
            </a:r>
            <a:endParaRPr/>
          </a:p>
          <a:p>
            <a:pPr indent="-87629" lvl="0" marL="228600" rtl="0" algn="l">
              <a:lnSpc>
                <a:spcPct val="90000"/>
              </a:lnSpc>
              <a:spcBef>
                <a:spcPts val="1000"/>
              </a:spcBef>
              <a:spcAft>
                <a:spcPts val="0"/>
              </a:spcAft>
              <a:buClr>
                <a:schemeClr val="dk1"/>
              </a:buClr>
              <a:buSzPct val="100000"/>
              <a:buNone/>
            </a:pPr>
            <a:r>
              <a:t/>
            </a:r>
            <a:endParaRPr sz="2400"/>
          </a:p>
        </p:txBody>
      </p:sp>
      <p:sp>
        <p:nvSpPr>
          <p:cNvPr id="348" name="Google Shape;348;p2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349" name="Google Shape;349;p2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Project parties, roles and responsibilities</a:t>
            </a:r>
            <a:endParaRPr/>
          </a:p>
        </p:txBody>
      </p:sp>
      <p:sp>
        <p:nvSpPr>
          <p:cNvPr id="355" name="Google Shape;355;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t>Key parties – simplified model</a:t>
            </a:r>
            <a:endParaRPr/>
          </a:p>
          <a:p>
            <a:pPr indent="-228600" lvl="1" marL="685800" rtl="0" algn="l">
              <a:lnSpc>
                <a:spcPct val="90000"/>
              </a:lnSpc>
              <a:spcBef>
                <a:spcPts val="500"/>
              </a:spcBef>
              <a:spcAft>
                <a:spcPts val="0"/>
              </a:spcAft>
              <a:buClr>
                <a:schemeClr val="dk1"/>
              </a:buClr>
              <a:buSzPct val="100000"/>
              <a:buChar char="•"/>
            </a:pPr>
            <a:r>
              <a:rPr lang="en-GB"/>
              <a:t>The party taking part in the construction project – overall responsibility for everything, usually the customer</a:t>
            </a:r>
            <a:endParaRPr/>
          </a:p>
          <a:p>
            <a:pPr indent="-228600" lvl="1" marL="685800" rtl="0" algn="l">
              <a:lnSpc>
                <a:spcPct val="90000"/>
              </a:lnSpc>
              <a:spcBef>
                <a:spcPts val="500"/>
              </a:spcBef>
              <a:spcAft>
                <a:spcPts val="0"/>
              </a:spcAft>
              <a:buClr>
                <a:schemeClr val="dk1"/>
              </a:buClr>
              <a:buSzPct val="100000"/>
              <a:buChar char="•"/>
            </a:pPr>
            <a:r>
              <a:rPr lang="en-GB"/>
              <a:t>Developer – the party that implements and manages the project</a:t>
            </a:r>
            <a:endParaRPr/>
          </a:p>
          <a:p>
            <a:pPr indent="-228600" lvl="2" marL="1143000" rtl="0" algn="l">
              <a:lnSpc>
                <a:spcPct val="90000"/>
              </a:lnSpc>
              <a:spcBef>
                <a:spcPts val="500"/>
              </a:spcBef>
              <a:spcAft>
                <a:spcPts val="0"/>
              </a:spcAft>
              <a:buClr>
                <a:schemeClr val="dk1"/>
              </a:buClr>
              <a:buSzPct val="100000"/>
              <a:buChar char="•"/>
            </a:pPr>
            <a:r>
              <a:rPr lang="en-GB"/>
              <a:t>May be from your own organisation or purchased as a service as a developer consultant</a:t>
            </a:r>
            <a:endParaRPr/>
          </a:p>
          <a:p>
            <a:pPr indent="-228600" lvl="1" marL="685800" rtl="0" algn="l">
              <a:lnSpc>
                <a:spcPct val="90000"/>
              </a:lnSpc>
              <a:spcBef>
                <a:spcPts val="500"/>
              </a:spcBef>
              <a:spcAft>
                <a:spcPts val="0"/>
              </a:spcAft>
              <a:buClr>
                <a:schemeClr val="dk1"/>
              </a:buClr>
              <a:buSzPct val="100000"/>
              <a:buChar char="•"/>
            </a:pPr>
            <a:r>
              <a:rPr lang="en-GB"/>
              <a:t>Contractor – responsible for building the project</a:t>
            </a:r>
            <a:endParaRPr/>
          </a:p>
          <a:p>
            <a:pPr indent="-228600" lvl="1" marL="685800" rtl="0" algn="l">
              <a:lnSpc>
                <a:spcPct val="90000"/>
              </a:lnSpc>
              <a:spcBef>
                <a:spcPts val="500"/>
              </a:spcBef>
              <a:spcAft>
                <a:spcPts val="0"/>
              </a:spcAft>
              <a:buClr>
                <a:schemeClr val="dk1"/>
              </a:buClr>
              <a:buSzPct val="100000"/>
              <a:buChar char="•"/>
            </a:pPr>
            <a:r>
              <a:rPr lang="en-GB"/>
              <a:t>Designer – responsible for designing and planning the site</a:t>
            </a:r>
            <a:endParaRPr/>
          </a:p>
          <a:p>
            <a:pPr indent="-228600" lvl="1" marL="685800" rtl="0" algn="l">
              <a:lnSpc>
                <a:spcPct val="90000"/>
              </a:lnSpc>
              <a:spcBef>
                <a:spcPts val="500"/>
              </a:spcBef>
              <a:spcAft>
                <a:spcPts val="0"/>
              </a:spcAft>
              <a:buClr>
                <a:schemeClr val="dk1"/>
              </a:buClr>
              <a:buSzPct val="100000"/>
              <a:buChar char="•"/>
            </a:pPr>
            <a:r>
              <a:rPr lang="en-GB"/>
              <a:t>User</a:t>
            </a:r>
            <a:endParaRPr/>
          </a:p>
          <a:p>
            <a:pPr indent="-228600" lvl="1" marL="685800" rtl="0" algn="l">
              <a:lnSpc>
                <a:spcPct val="90000"/>
              </a:lnSpc>
              <a:spcBef>
                <a:spcPts val="500"/>
              </a:spcBef>
              <a:spcAft>
                <a:spcPts val="0"/>
              </a:spcAft>
              <a:buClr>
                <a:schemeClr val="dk1"/>
              </a:buClr>
              <a:buSzPct val="100000"/>
              <a:buChar char="•"/>
            </a:pPr>
            <a:r>
              <a:rPr lang="en-GB"/>
              <a:t>Authorities (e.g. planning, building supervision)</a:t>
            </a:r>
            <a:endParaRPr/>
          </a:p>
          <a:p>
            <a:pPr indent="0" lvl="1" marL="457200" rtl="0" algn="l">
              <a:lnSpc>
                <a:spcPct val="90000"/>
              </a:lnSpc>
              <a:spcBef>
                <a:spcPts val="500"/>
              </a:spcBef>
              <a:spcAft>
                <a:spcPts val="0"/>
              </a:spcAft>
              <a:buClr>
                <a:schemeClr val="dk1"/>
              </a:buClr>
              <a:buSzPct val="100000"/>
              <a:buNone/>
            </a:pPr>
            <a:r>
              <a:t/>
            </a:r>
            <a:endParaRPr/>
          </a:p>
          <a:p>
            <a:pPr indent="-228600" lvl="1" marL="685800" rtl="0" algn="l">
              <a:lnSpc>
                <a:spcPct val="90000"/>
              </a:lnSpc>
              <a:spcBef>
                <a:spcPts val="500"/>
              </a:spcBef>
              <a:spcAft>
                <a:spcPts val="0"/>
              </a:spcAft>
              <a:buClr>
                <a:schemeClr val="dk1"/>
              </a:buClr>
              <a:buSzPct val="100000"/>
              <a:buChar char="•"/>
            </a:pPr>
            <a:r>
              <a:rPr lang="en-GB"/>
              <a:t>In reality, there are many more different stakeholders, and even small projects can have dozens of parties. Typically, financing and the future owner of the property also play a significant role in the project.</a:t>
            </a:r>
            <a:endParaRPr/>
          </a:p>
          <a:p>
            <a:pPr indent="-228600" lvl="1" marL="685800" rtl="0" algn="l">
              <a:lnSpc>
                <a:spcPct val="90000"/>
              </a:lnSpc>
              <a:spcBef>
                <a:spcPts val="500"/>
              </a:spcBef>
              <a:spcAft>
                <a:spcPts val="0"/>
              </a:spcAft>
              <a:buClr>
                <a:schemeClr val="dk1"/>
              </a:buClr>
              <a:buSzPct val="100000"/>
              <a:buChar char="•"/>
            </a:pPr>
            <a:r>
              <a:rPr lang="en-GB"/>
              <a:t>Different contract models share these roles in different ways.</a:t>
            </a:r>
            <a:endParaRPr/>
          </a:p>
        </p:txBody>
      </p:sp>
      <p:sp>
        <p:nvSpPr>
          <p:cNvPr id="356" name="Google Shape;356;p2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357" name="Google Shape;357;p2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On parties in wood construction sites</a:t>
            </a:r>
            <a:endParaRPr/>
          </a:p>
        </p:txBody>
      </p:sp>
      <p:sp>
        <p:nvSpPr>
          <p:cNvPr id="363" name="Google Shape;363;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t>As a rule, wood construction projects have the same parties as other projects</a:t>
            </a:r>
            <a:endParaRPr/>
          </a:p>
          <a:p>
            <a:pPr indent="-228600" lvl="0" marL="228600" rtl="0" algn="l">
              <a:lnSpc>
                <a:spcPct val="90000"/>
              </a:lnSpc>
              <a:spcBef>
                <a:spcPts val="1000"/>
              </a:spcBef>
              <a:spcAft>
                <a:spcPts val="0"/>
              </a:spcAft>
              <a:buClr>
                <a:schemeClr val="dk1"/>
              </a:buClr>
              <a:buSzPts val="2400"/>
              <a:buChar char="•"/>
            </a:pPr>
            <a:r>
              <a:rPr lang="en-GB" sz="2400"/>
              <a:t>Industrial manufacturing moves the work away from the site</a:t>
            </a:r>
            <a:endParaRPr/>
          </a:p>
          <a:p>
            <a:pPr indent="-228600" lvl="1" marL="685800" rtl="0" algn="l">
              <a:lnSpc>
                <a:spcPct val="90000"/>
              </a:lnSpc>
              <a:spcBef>
                <a:spcPts val="500"/>
              </a:spcBef>
              <a:spcAft>
                <a:spcPts val="0"/>
              </a:spcAft>
              <a:buClr>
                <a:schemeClr val="dk1"/>
              </a:buClr>
              <a:buSzPts val="2400"/>
              <a:buChar char="•"/>
            </a:pPr>
            <a:r>
              <a:rPr lang="en-GB"/>
              <a:t>Selection of contract model – emphasis on the role and competence of factory work</a:t>
            </a:r>
            <a:endParaRPr/>
          </a:p>
          <a:p>
            <a:pPr indent="-228600" lvl="0" marL="228600" rtl="0" algn="l">
              <a:lnSpc>
                <a:spcPct val="90000"/>
              </a:lnSpc>
              <a:spcBef>
                <a:spcPts val="1000"/>
              </a:spcBef>
              <a:spcAft>
                <a:spcPts val="0"/>
              </a:spcAft>
              <a:buClr>
                <a:schemeClr val="dk1"/>
              </a:buClr>
              <a:buSzPts val="2400"/>
              <a:buChar char="•"/>
            </a:pPr>
            <a:r>
              <a:rPr lang="en-GB" sz="2400"/>
              <a:t>The first wood-building site for many customers</a:t>
            </a:r>
            <a:endParaRPr/>
          </a:p>
          <a:p>
            <a:pPr indent="-228600" lvl="1" marL="685800" rtl="0" algn="l">
              <a:lnSpc>
                <a:spcPct val="90000"/>
              </a:lnSpc>
              <a:spcBef>
                <a:spcPts val="500"/>
              </a:spcBef>
              <a:spcAft>
                <a:spcPts val="0"/>
              </a:spcAft>
              <a:buClr>
                <a:schemeClr val="dk1"/>
              </a:buClr>
              <a:buSzPts val="2000"/>
              <a:buChar char="•"/>
            </a:pPr>
            <a:r>
              <a:rPr lang="en-GB" sz="2000"/>
              <a:t>Favours contract models in which the supplier is responsible for the design and construction of the site</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64" name="Google Shape;364;p2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365" name="Google Shape;365;p2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Implementation modes</a:t>
            </a:r>
            <a:endParaRPr/>
          </a:p>
        </p:txBody>
      </p:sp>
      <p:sp>
        <p:nvSpPr>
          <p:cNvPr id="371" name="Google Shape;37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chemeClr val="dk1"/>
              </a:buClr>
              <a:buSzPct val="100000"/>
              <a:buChar char="•"/>
            </a:pPr>
            <a:r>
              <a:rPr lang="en-GB"/>
              <a:t>The customer can implement its project in many different ways – here are some of the most common implementation models</a:t>
            </a:r>
            <a:endParaRPr/>
          </a:p>
          <a:p>
            <a:pPr indent="-228600" lvl="1" marL="685800" rtl="0" algn="l">
              <a:lnSpc>
                <a:spcPct val="90000"/>
              </a:lnSpc>
              <a:spcBef>
                <a:spcPts val="500"/>
              </a:spcBef>
              <a:spcAft>
                <a:spcPts val="0"/>
              </a:spcAft>
              <a:buClr>
                <a:schemeClr val="dk1"/>
              </a:buClr>
              <a:buSzPct val="100000"/>
              <a:buChar char="•"/>
            </a:pPr>
            <a:r>
              <a:rPr lang="en-GB"/>
              <a:t>The customer has the site designed and planned, and then tenders the building contract</a:t>
            </a:r>
            <a:endParaRPr/>
          </a:p>
          <a:p>
            <a:pPr indent="-228600" lvl="2" marL="1143000" rtl="0" algn="l">
              <a:lnSpc>
                <a:spcPct val="90000"/>
              </a:lnSpc>
              <a:spcBef>
                <a:spcPts val="500"/>
              </a:spcBef>
              <a:spcAft>
                <a:spcPts val="0"/>
              </a:spcAft>
              <a:buClr>
                <a:schemeClr val="dk1"/>
              </a:buClr>
              <a:buSzPct val="100000"/>
              <a:buChar char="•"/>
            </a:pPr>
            <a:r>
              <a:rPr lang="en-GB"/>
              <a:t>The client hires the designers and tenders the implementation, for example, as a YSE-based overall contract</a:t>
            </a:r>
            <a:br>
              <a:rPr lang="en-GB"/>
            </a:br>
            <a:endParaRPr/>
          </a:p>
          <a:p>
            <a:pPr indent="-228600" lvl="1" marL="685800" rtl="0" algn="l">
              <a:lnSpc>
                <a:spcPct val="90000"/>
              </a:lnSpc>
              <a:spcBef>
                <a:spcPts val="500"/>
              </a:spcBef>
              <a:spcAft>
                <a:spcPts val="0"/>
              </a:spcAft>
              <a:buClr>
                <a:schemeClr val="dk1"/>
              </a:buClr>
              <a:buSzPct val="100000"/>
              <a:buChar char="•"/>
            </a:pPr>
            <a:r>
              <a:rPr lang="en-GB"/>
              <a:t>Contracts with overall responsibility D&amp;B (full responsibility) and D&amp;C (design and construction)</a:t>
            </a:r>
            <a:endParaRPr/>
          </a:p>
          <a:p>
            <a:pPr indent="-228600" lvl="2" marL="1143000" rtl="0" algn="l">
              <a:lnSpc>
                <a:spcPct val="90000"/>
              </a:lnSpc>
              <a:spcBef>
                <a:spcPts val="500"/>
              </a:spcBef>
              <a:spcAft>
                <a:spcPts val="0"/>
              </a:spcAft>
              <a:buClr>
                <a:schemeClr val="dk1"/>
              </a:buClr>
              <a:buSzPct val="100000"/>
              <a:buChar char="•"/>
            </a:pPr>
            <a:r>
              <a:rPr lang="en-GB"/>
              <a:t>The implementer is responsible for both planning and implementation under one agreement</a:t>
            </a:r>
            <a:br>
              <a:rPr lang="en-GB"/>
            </a:br>
            <a:endParaRPr/>
          </a:p>
          <a:p>
            <a:pPr indent="-228600" lvl="1" marL="685800" rtl="0" algn="l">
              <a:lnSpc>
                <a:spcPct val="90000"/>
              </a:lnSpc>
              <a:spcBef>
                <a:spcPts val="500"/>
              </a:spcBef>
              <a:spcAft>
                <a:spcPts val="0"/>
              </a:spcAft>
              <a:buClr>
                <a:schemeClr val="dk1"/>
              </a:buClr>
              <a:buSzPct val="100000"/>
              <a:buChar char="•"/>
            </a:pPr>
            <a:r>
              <a:rPr lang="en-GB"/>
              <a:t>Shared contract</a:t>
            </a:r>
            <a:endParaRPr/>
          </a:p>
          <a:p>
            <a:pPr indent="-228600" lvl="2" marL="1143000" rtl="0" algn="l">
              <a:lnSpc>
                <a:spcPct val="90000"/>
              </a:lnSpc>
              <a:spcBef>
                <a:spcPts val="500"/>
              </a:spcBef>
              <a:spcAft>
                <a:spcPts val="0"/>
              </a:spcAft>
              <a:buClr>
                <a:schemeClr val="dk1"/>
              </a:buClr>
              <a:buSzPct val="100000"/>
              <a:buChar char="•"/>
            </a:pPr>
            <a:r>
              <a:rPr lang="en-GB"/>
              <a:t>The customer tenders different parts as their own entities</a:t>
            </a:r>
            <a:endParaRPr/>
          </a:p>
          <a:p>
            <a:pPr indent="-228600" lvl="2" marL="1143000" rtl="0" algn="l">
              <a:lnSpc>
                <a:spcPct val="90000"/>
              </a:lnSpc>
              <a:spcBef>
                <a:spcPts val="500"/>
              </a:spcBef>
              <a:spcAft>
                <a:spcPts val="0"/>
              </a:spcAft>
              <a:buClr>
                <a:schemeClr val="dk1"/>
              </a:buClr>
              <a:buSzPct val="100000"/>
              <a:buChar char="•"/>
            </a:pPr>
            <a:r>
              <a:rPr lang="en-GB"/>
              <a:t>As a rule, the Customer is responsible for coordinating the whole</a:t>
            </a:r>
            <a:br>
              <a:rPr lang="en-GB"/>
            </a:br>
            <a:endParaRPr/>
          </a:p>
          <a:p>
            <a:pPr indent="-228600" lvl="1" marL="685800" rtl="0" algn="l">
              <a:lnSpc>
                <a:spcPct val="90000"/>
              </a:lnSpc>
              <a:spcBef>
                <a:spcPts val="500"/>
              </a:spcBef>
              <a:spcAft>
                <a:spcPts val="0"/>
              </a:spcAft>
              <a:buClr>
                <a:schemeClr val="dk1"/>
              </a:buClr>
              <a:buSzPct val="100000"/>
              <a:buChar char="•"/>
            </a:pPr>
            <a:r>
              <a:rPr lang="en-GB"/>
              <a:t>Project management contract</a:t>
            </a:r>
            <a:endParaRPr/>
          </a:p>
          <a:p>
            <a:pPr indent="-228600" lvl="2" marL="1143000" rtl="0" algn="l">
              <a:lnSpc>
                <a:spcPct val="90000"/>
              </a:lnSpc>
              <a:spcBef>
                <a:spcPts val="500"/>
              </a:spcBef>
              <a:spcAft>
                <a:spcPts val="0"/>
              </a:spcAft>
              <a:buClr>
                <a:schemeClr val="dk1"/>
              </a:buClr>
              <a:buSzPct val="100000"/>
              <a:buChar char="•"/>
            </a:pPr>
            <a:r>
              <a:rPr lang="en-GB"/>
              <a:t>A separate project management organisation instead of the main contractor</a:t>
            </a:r>
            <a:br>
              <a:rPr lang="en-GB"/>
            </a:br>
            <a:endParaRPr/>
          </a:p>
          <a:p>
            <a:pPr indent="-228600" lvl="1" marL="685800" rtl="0" algn="l">
              <a:lnSpc>
                <a:spcPct val="90000"/>
              </a:lnSpc>
              <a:spcBef>
                <a:spcPts val="500"/>
              </a:spcBef>
              <a:spcAft>
                <a:spcPts val="0"/>
              </a:spcAft>
              <a:buClr>
                <a:schemeClr val="dk1"/>
              </a:buClr>
              <a:buSzPct val="100000"/>
              <a:buChar char="•"/>
            </a:pPr>
            <a:r>
              <a:rPr lang="en-GB"/>
              <a:t>Collaborative models, e.g. Alliance</a:t>
            </a:r>
            <a:endParaRPr/>
          </a:p>
          <a:p>
            <a:pPr indent="-228600" lvl="2" marL="1143000" rtl="0" algn="l">
              <a:lnSpc>
                <a:spcPct val="90000"/>
              </a:lnSpc>
              <a:spcBef>
                <a:spcPts val="500"/>
              </a:spcBef>
              <a:spcAft>
                <a:spcPts val="0"/>
              </a:spcAft>
              <a:buClr>
                <a:schemeClr val="dk1"/>
              </a:buClr>
              <a:buSzPct val="100000"/>
              <a:buChar char="•"/>
            </a:pPr>
            <a:r>
              <a:rPr lang="en-GB"/>
              <a:t>Instead of price and content, risk and reward sharing is agreed (management system)</a:t>
            </a:r>
            <a:endParaRPr/>
          </a:p>
          <a:p>
            <a:pPr indent="-228600" lvl="2" marL="1143000" rtl="0" algn="l">
              <a:lnSpc>
                <a:spcPct val="90000"/>
              </a:lnSpc>
              <a:spcBef>
                <a:spcPts val="500"/>
              </a:spcBef>
              <a:spcAft>
                <a:spcPts val="0"/>
              </a:spcAft>
              <a:buClr>
                <a:schemeClr val="dk1"/>
              </a:buClr>
              <a:buSzPct val="100000"/>
              <a:buChar char="•"/>
            </a:pPr>
            <a:r>
              <a:rPr lang="en-GB"/>
              <a:t>The operators implement the project jointly and share the responsibilities</a:t>
            </a:r>
            <a:endParaRPr/>
          </a:p>
          <a:p>
            <a:pPr indent="0" lvl="2" marL="914400" rtl="0" algn="l">
              <a:lnSpc>
                <a:spcPct val="90000"/>
              </a:lnSpc>
              <a:spcBef>
                <a:spcPts val="500"/>
              </a:spcBef>
              <a:spcAft>
                <a:spcPts val="0"/>
              </a:spcAft>
              <a:buClr>
                <a:schemeClr val="dk1"/>
              </a:buClr>
              <a:buSzPct val="100000"/>
              <a:buNone/>
            </a:pPr>
            <a:r>
              <a:t/>
            </a:r>
            <a:endParaRPr/>
          </a:p>
          <a:p>
            <a:pPr indent="-228600" lvl="1" marL="685800" rtl="0" algn="l">
              <a:lnSpc>
                <a:spcPct val="90000"/>
              </a:lnSpc>
              <a:spcBef>
                <a:spcPts val="500"/>
              </a:spcBef>
              <a:spcAft>
                <a:spcPts val="0"/>
              </a:spcAft>
              <a:buClr>
                <a:schemeClr val="dk1"/>
              </a:buClr>
              <a:buSzPct val="100000"/>
              <a:buChar char="•"/>
            </a:pPr>
            <a:r>
              <a:rPr lang="en-GB"/>
              <a:t>The following is good to know</a:t>
            </a:r>
            <a:endParaRPr/>
          </a:p>
          <a:p>
            <a:pPr indent="-228600" lvl="2" marL="1143000" rtl="0" algn="l">
              <a:lnSpc>
                <a:spcPct val="90000"/>
              </a:lnSpc>
              <a:spcBef>
                <a:spcPts val="500"/>
              </a:spcBef>
              <a:spcAft>
                <a:spcPts val="0"/>
              </a:spcAft>
              <a:buClr>
                <a:schemeClr val="dk1"/>
              </a:buClr>
              <a:buSzPct val="100000"/>
              <a:buChar char="•"/>
            </a:pPr>
            <a:r>
              <a:rPr lang="en-GB"/>
              <a:t>Full price contract, invoice contract and target price contract</a:t>
            </a:r>
            <a:endParaRPr/>
          </a:p>
        </p:txBody>
      </p:sp>
      <p:sp>
        <p:nvSpPr>
          <p:cNvPr id="372" name="Google Shape;372;p2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373" name="Google Shape;373;p2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Implementation models in wood construction</a:t>
            </a:r>
            <a:endParaRPr/>
          </a:p>
        </p:txBody>
      </p:sp>
      <p:sp>
        <p:nvSpPr>
          <p:cNvPr id="379" name="Google Shape;379;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sz="2400"/>
              <a:t>In industrial manufacturing, a larger part of the work is carried out outside the construction site</a:t>
            </a:r>
            <a:endParaRPr/>
          </a:p>
          <a:p>
            <a:pPr indent="-228600" lvl="1" marL="685800" rtl="0" algn="l">
              <a:lnSpc>
                <a:spcPct val="90000"/>
              </a:lnSpc>
              <a:spcBef>
                <a:spcPts val="500"/>
              </a:spcBef>
              <a:spcAft>
                <a:spcPts val="0"/>
              </a:spcAft>
              <a:buClr>
                <a:schemeClr val="dk1"/>
              </a:buClr>
              <a:buSzPct val="100000"/>
              <a:buChar char="•"/>
            </a:pPr>
            <a:r>
              <a:rPr lang="en-GB" sz="2000"/>
              <a:t>A shared contract may aim to eliminate overlapping margins in implementation</a:t>
            </a:r>
            <a:endParaRPr/>
          </a:p>
          <a:p>
            <a:pPr indent="-228600" lvl="1" marL="685800" rtl="0" algn="l">
              <a:lnSpc>
                <a:spcPct val="90000"/>
              </a:lnSpc>
              <a:spcBef>
                <a:spcPts val="500"/>
              </a:spcBef>
              <a:spcAft>
                <a:spcPts val="0"/>
              </a:spcAft>
              <a:buClr>
                <a:schemeClr val="dk1"/>
              </a:buClr>
              <a:buSzPct val="100000"/>
              <a:buChar char="•"/>
            </a:pPr>
            <a:r>
              <a:rPr lang="en-GB" sz="2000"/>
              <a:t>Requires resources and expertise from the customer</a:t>
            </a:r>
            <a:endParaRPr/>
          </a:p>
          <a:p>
            <a:pPr indent="-228600" lvl="1" marL="685800" rtl="0" algn="l">
              <a:lnSpc>
                <a:spcPct val="90000"/>
              </a:lnSpc>
              <a:spcBef>
                <a:spcPts val="500"/>
              </a:spcBef>
              <a:spcAft>
                <a:spcPts val="0"/>
              </a:spcAft>
              <a:buClr>
                <a:schemeClr val="dk1"/>
              </a:buClr>
              <a:buSzPct val="100000"/>
              <a:buChar char="•"/>
            </a:pPr>
            <a:r>
              <a:rPr lang="en-GB" sz="2000"/>
              <a:t>Contract limit must be specified precisely</a:t>
            </a:r>
            <a:endParaRPr/>
          </a:p>
          <a:p>
            <a:pPr indent="-228600" lvl="0" marL="228600" rtl="0" algn="l">
              <a:lnSpc>
                <a:spcPct val="90000"/>
              </a:lnSpc>
              <a:spcBef>
                <a:spcPts val="1000"/>
              </a:spcBef>
              <a:spcAft>
                <a:spcPts val="0"/>
              </a:spcAft>
              <a:buClr>
                <a:schemeClr val="dk1"/>
              </a:buClr>
              <a:buSzPct val="100000"/>
              <a:buChar char="•"/>
            </a:pPr>
            <a:r>
              <a:rPr lang="en-GB" sz="2400"/>
              <a:t>For complex projects and for projects involving product development</a:t>
            </a:r>
            <a:endParaRPr/>
          </a:p>
          <a:p>
            <a:pPr indent="-228600" lvl="1" marL="685800" rtl="0" algn="l">
              <a:lnSpc>
                <a:spcPct val="90000"/>
              </a:lnSpc>
              <a:spcBef>
                <a:spcPts val="500"/>
              </a:spcBef>
              <a:spcAft>
                <a:spcPts val="0"/>
              </a:spcAft>
              <a:buClr>
                <a:schemeClr val="dk1"/>
              </a:buClr>
              <a:buSzPct val="100000"/>
              <a:buChar char="•"/>
            </a:pPr>
            <a:r>
              <a:rPr lang="en-GB" sz="2000"/>
              <a:t>Alliance or other collaborative models may be a solution in projects where it is not known in advance what the best solution would be</a:t>
            </a:r>
            <a:endParaRPr/>
          </a:p>
          <a:p>
            <a:pPr indent="-228600" lvl="1" marL="685800" rtl="0" algn="l">
              <a:lnSpc>
                <a:spcPct val="90000"/>
              </a:lnSpc>
              <a:spcBef>
                <a:spcPts val="500"/>
              </a:spcBef>
              <a:spcAft>
                <a:spcPts val="0"/>
              </a:spcAft>
              <a:buClr>
                <a:schemeClr val="dk1"/>
              </a:buClr>
              <a:buSzPct val="100000"/>
              <a:buChar char="•"/>
            </a:pPr>
            <a:r>
              <a:rPr lang="en-GB" sz="2000"/>
              <a:t>In the alliance model, the operating model is an "open book", which means that the customer is informed of the actual costs of the project</a:t>
            </a:r>
            <a:endParaRPr/>
          </a:p>
          <a:p>
            <a:pPr indent="-228600" lvl="0" marL="228600" rtl="0" algn="l">
              <a:lnSpc>
                <a:spcPct val="90000"/>
              </a:lnSpc>
              <a:spcBef>
                <a:spcPts val="1000"/>
              </a:spcBef>
              <a:spcAft>
                <a:spcPts val="0"/>
              </a:spcAft>
              <a:buClr>
                <a:schemeClr val="dk1"/>
              </a:buClr>
              <a:buSzPct val="100000"/>
              <a:buChar char="•"/>
            </a:pPr>
            <a:r>
              <a:rPr lang="en-GB" sz="2400"/>
              <a:t>D&amp;B and D&amp;C contracts are suitable as an implementation model when the customer organisation does not have enough resources or experience and the risk of implementation is to be transferred to the contractor.</a:t>
            </a:r>
            <a:endParaRPr/>
          </a:p>
          <a:p>
            <a:pPr indent="-228600" lvl="1" marL="685800" rtl="0" algn="l">
              <a:lnSpc>
                <a:spcPct val="90000"/>
              </a:lnSpc>
              <a:spcBef>
                <a:spcPts val="500"/>
              </a:spcBef>
              <a:spcAft>
                <a:spcPts val="0"/>
              </a:spcAft>
              <a:buClr>
                <a:schemeClr val="dk1"/>
              </a:buClr>
              <a:buSzPct val="100000"/>
              <a:buChar char="•"/>
            </a:pPr>
            <a:r>
              <a:rPr lang="en-GB" sz="2000"/>
              <a:t>The reverse side of outsourcing the risk is usually a higher price</a:t>
            </a:r>
            <a:endParaRPr/>
          </a:p>
          <a:p>
            <a:pPr indent="0" lvl="1" marL="457200" rtl="0" algn="l">
              <a:lnSpc>
                <a:spcPct val="90000"/>
              </a:lnSpc>
              <a:spcBef>
                <a:spcPts val="5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380" name="Google Shape;380;p2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381" name="Google Shape;381;p2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Example Case – Kauppi and Lumipuu</a:t>
            </a:r>
            <a:endParaRPr/>
          </a:p>
        </p:txBody>
      </p:sp>
      <p:sp>
        <p:nvSpPr>
          <p:cNvPr id="387" name="Google Shape;387;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47500" lnSpcReduction="20000"/>
          </a:bodyPr>
          <a:lstStyle/>
          <a:p>
            <a:pPr indent="-228631" lvl="0" marL="228600" rtl="0" algn="l">
              <a:lnSpc>
                <a:spcPct val="90000"/>
              </a:lnSpc>
              <a:spcBef>
                <a:spcPts val="0"/>
              </a:spcBef>
              <a:spcAft>
                <a:spcPts val="0"/>
              </a:spcAft>
              <a:buClr>
                <a:schemeClr val="dk1"/>
              </a:buClr>
              <a:buSzPct val="100000"/>
              <a:buChar char="•"/>
            </a:pPr>
            <a:r>
              <a:rPr lang="en-GB" sz="2900"/>
              <a:t>KAUPPI</a:t>
            </a:r>
            <a:endParaRPr/>
          </a:p>
          <a:p>
            <a:pPr indent="-228631" lvl="0" marL="228600" rtl="0" algn="l">
              <a:lnSpc>
                <a:spcPct val="90000"/>
              </a:lnSpc>
              <a:spcBef>
                <a:spcPts val="1000"/>
              </a:spcBef>
              <a:spcAft>
                <a:spcPts val="0"/>
              </a:spcAft>
              <a:buClr>
                <a:schemeClr val="dk1"/>
              </a:buClr>
              <a:buSzPct val="100000"/>
              <a:buChar char="•"/>
            </a:pPr>
            <a:r>
              <a:rPr lang="en-GB" sz="2900"/>
              <a:t>Customer's first wooden apartment block</a:t>
            </a:r>
            <a:endParaRPr/>
          </a:p>
          <a:p>
            <a:pPr indent="-228631" lvl="1" marL="685800" rtl="0" algn="l">
              <a:lnSpc>
                <a:spcPct val="90000"/>
              </a:lnSpc>
              <a:spcBef>
                <a:spcPts val="500"/>
              </a:spcBef>
              <a:spcAft>
                <a:spcPts val="0"/>
              </a:spcAft>
              <a:buClr>
                <a:schemeClr val="dk1"/>
              </a:buClr>
              <a:buSzPct val="100000"/>
              <a:buChar char="•"/>
            </a:pPr>
            <a:r>
              <a:rPr lang="en-GB" sz="2500"/>
              <a:t>Need to obtain information and accumulate competence</a:t>
            </a:r>
            <a:endParaRPr/>
          </a:p>
          <a:p>
            <a:pPr indent="-228631" lvl="1" marL="685800" rtl="0" algn="l">
              <a:lnSpc>
                <a:spcPct val="90000"/>
              </a:lnSpc>
              <a:spcBef>
                <a:spcPts val="500"/>
              </a:spcBef>
              <a:spcAft>
                <a:spcPts val="0"/>
              </a:spcAft>
              <a:buClr>
                <a:schemeClr val="dk1"/>
              </a:buClr>
              <a:buSzPct val="100000"/>
              <a:buFont typeface="Noto Sans Symbols"/>
              <a:buChar char="🡪"/>
            </a:pPr>
            <a:r>
              <a:rPr lang="en-GB" sz="2500"/>
              <a:t>Alliance model was chosen as the contract model</a:t>
            </a:r>
            <a:endParaRPr/>
          </a:p>
          <a:p>
            <a:pPr indent="-228631" lvl="1" marL="685800" rtl="0" algn="l">
              <a:lnSpc>
                <a:spcPct val="90000"/>
              </a:lnSpc>
              <a:spcBef>
                <a:spcPts val="500"/>
              </a:spcBef>
              <a:spcAft>
                <a:spcPts val="0"/>
              </a:spcAft>
              <a:buClr>
                <a:schemeClr val="dk1"/>
              </a:buClr>
              <a:buSzPct val="100000"/>
              <a:buFont typeface="Noto Sans Symbols"/>
              <a:buChar char="🡪"/>
            </a:pPr>
            <a:r>
              <a:rPr lang="en-GB" sz="2500"/>
              <a:t>Enabled an initial development phase in which the project was developed</a:t>
            </a:r>
            <a:br>
              <a:rPr lang="en-GB" sz="2500"/>
            </a:br>
            <a:endParaRPr sz="2500"/>
          </a:p>
          <a:p>
            <a:pPr indent="-228631" lvl="0" marL="228600" rtl="0" algn="l">
              <a:lnSpc>
                <a:spcPct val="90000"/>
              </a:lnSpc>
              <a:spcBef>
                <a:spcPts val="1000"/>
              </a:spcBef>
              <a:spcAft>
                <a:spcPts val="0"/>
              </a:spcAft>
              <a:buClr>
                <a:schemeClr val="dk1"/>
              </a:buClr>
              <a:buSzPct val="100000"/>
              <a:buChar char="•"/>
            </a:pPr>
            <a:r>
              <a:rPr lang="en-GB" sz="2900"/>
              <a:t>ARA-subsidised site</a:t>
            </a:r>
            <a:endParaRPr/>
          </a:p>
          <a:p>
            <a:pPr indent="-228631" lvl="1" marL="685800" rtl="0" algn="l">
              <a:lnSpc>
                <a:spcPct val="90000"/>
              </a:lnSpc>
              <a:spcBef>
                <a:spcPts val="500"/>
              </a:spcBef>
              <a:spcAft>
                <a:spcPts val="0"/>
              </a:spcAft>
              <a:buClr>
                <a:schemeClr val="dk1"/>
              </a:buClr>
              <a:buSzPct val="100000"/>
              <a:buChar char="•"/>
            </a:pPr>
            <a:r>
              <a:rPr lang="en-GB" sz="2500"/>
              <a:t>The project reservation and partial decision phases must be taken into account in the schedule and in the production of the material</a:t>
            </a:r>
            <a:br>
              <a:rPr lang="en-GB" sz="2500"/>
            </a:br>
            <a:endParaRPr sz="2500"/>
          </a:p>
          <a:p>
            <a:pPr indent="-228631" lvl="0" marL="228600" rtl="0" algn="l">
              <a:lnSpc>
                <a:spcPct val="90000"/>
              </a:lnSpc>
              <a:spcBef>
                <a:spcPts val="1000"/>
              </a:spcBef>
              <a:spcAft>
                <a:spcPts val="0"/>
              </a:spcAft>
              <a:buClr>
                <a:schemeClr val="dk1"/>
              </a:buClr>
              <a:buSzPct val="100000"/>
              <a:buChar char="•"/>
            </a:pPr>
            <a:r>
              <a:rPr lang="en-GB" sz="2900"/>
              <a:t>Key parties</a:t>
            </a:r>
            <a:endParaRPr/>
          </a:p>
          <a:p>
            <a:pPr indent="-228631" lvl="1" marL="685800" rtl="0" algn="l">
              <a:lnSpc>
                <a:spcPct val="90000"/>
              </a:lnSpc>
              <a:spcBef>
                <a:spcPts val="500"/>
              </a:spcBef>
              <a:spcAft>
                <a:spcPts val="0"/>
              </a:spcAft>
              <a:buClr>
                <a:schemeClr val="dk1"/>
              </a:buClr>
              <a:buSzPct val="100000"/>
              <a:buChar char="•"/>
            </a:pPr>
            <a:r>
              <a:rPr lang="en-GB" sz="2500"/>
              <a:t>Customer, the party starting the project</a:t>
            </a:r>
            <a:endParaRPr/>
          </a:p>
          <a:p>
            <a:pPr indent="-228631" lvl="1" marL="685800" rtl="0" algn="l">
              <a:lnSpc>
                <a:spcPct val="90000"/>
              </a:lnSpc>
              <a:spcBef>
                <a:spcPts val="500"/>
              </a:spcBef>
              <a:spcAft>
                <a:spcPts val="0"/>
              </a:spcAft>
              <a:buClr>
                <a:schemeClr val="dk1"/>
              </a:buClr>
              <a:buSzPct val="100000"/>
              <a:buChar char="•"/>
            </a:pPr>
            <a:r>
              <a:rPr lang="en-GB" sz="2500"/>
              <a:t>Main contractor, responsible for the site. Supplier of prefabricated box units, responsible for the delivery of prefabricated box units</a:t>
            </a:r>
            <a:endParaRPr/>
          </a:p>
          <a:p>
            <a:pPr indent="-228631" lvl="1" marL="685800" rtl="0" algn="l">
              <a:lnSpc>
                <a:spcPct val="90000"/>
              </a:lnSpc>
              <a:spcBef>
                <a:spcPts val="500"/>
              </a:spcBef>
              <a:spcAft>
                <a:spcPts val="0"/>
              </a:spcAft>
              <a:buClr>
                <a:schemeClr val="dk1"/>
              </a:buClr>
              <a:buSzPct val="100000"/>
              <a:buChar char="•"/>
            </a:pPr>
            <a:r>
              <a:rPr lang="en-GB" sz="2500"/>
              <a:t>The customer, the contractor and the supplier of prefabricated box units formed an alliance.</a:t>
            </a:r>
            <a:endParaRPr/>
          </a:p>
          <a:p>
            <a:pPr indent="-228631" lvl="1" marL="685800" rtl="0" algn="l">
              <a:lnSpc>
                <a:spcPct val="90000"/>
              </a:lnSpc>
              <a:spcBef>
                <a:spcPts val="500"/>
              </a:spcBef>
              <a:spcAft>
                <a:spcPts val="0"/>
              </a:spcAft>
              <a:buClr>
                <a:schemeClr val="dk1"/>
              </a:buClr>
              <a:buSzPct val="100000"/>
              <a:buChar char="•"/>
            </a:pPr>
            <a:r>
              <a:rPr lang="en-GB" sz="2500"/>
              <a:t>Designers. In addition to the usual, an acoustician and a fire technical designer for fire and sound issues.</a:t>
            </a:r>
            <a:endParaRPr/>
          </a:p>
          <a:p>
            <a:pPr indent="-228631" lvl="1" marL="685800" rtl="0" algn="l">
              <a:lnSpc>
                <a:spcPct val="90000"/>
              </a:lnSpc>
              <a:spcBef>
                <a:spcPts val="500"/>
              </a:spcBef>
              <a:spcAft>
                <a:spcPts val="0"/>
              </a:spcAft>
              <a:buClr>
                <a:schemeClr val="dk1"/>
              </a:buClr>
              <a:buSzPct val="100000"/>
              <a:buChar char="•"/>
            </a:pPr>
            <a:r>
              <a:rPr lang="en-GB" sz="2500"/>
              <a:t>In addition to the customer's involvement in the construction, the involvement of maintenance in the project</a:t>
            </a:r>
            <a:endParaRPr/>
          </a:p>
          <a:p>
            <a:pPr indent="0" lvl="0" marL="0" rtl="0" algn="l">
              <a:lnSpc>
                <a:spcPct val="90000"/>
              </a:lnSpc>
              <a:spcBef>
                <a:spcPts val="1000"/>
              </a:spcBef>
              <a:spcAft>
                <a:spcPts val="0"/>
              </a:spcAft>
              <a:buClr>
                <a:schemeClr val="dk1"/>
              </a:buClr>
              <a:buSzPct val="100000"/>
              <a:buNone/>
            </a:pPr>
            <a:r>
              <a:t/>
            </a:r>
            <a:endParaRPr/>
          </a:p>
        </p:txBody>
      </p:sp>
      <p:sp>
        <p:nvSpPr>
          <p:cNvPr id="388" name="Google Shape;388;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sz="1600"/>
              <a:t>Lumipuu</a:t>
            </a:r>
            <a:endParaRPr/>
          </a:p>
          <a:p>
            <a:pPr indent="-228600" lvl="0" marL="228600" rtl="0" algn="l">
              <a:lnSpc>
                <a:spcPct val="90000"/>
              </a:lnSpc>
              <a:spcBef>
                <a:spcPts val="1000"/>
              </a:spcBef>
              <a:spcAft>
                <a:spcPts val="0"/>
              </a:spcAft>
              <a:buClr>
                <a:schemeClr val="dk1"/>
              </a:buClr>
              <a:buSzPct val="100000"/>
              <a:buChar char="•"/>
            </a:pPr>
            <a:r>
              <a:rPr lang="en-GB" sz="1600"/>
              <a:t>Customer's second wooden apartment block</a:t>
            </a:r>
            <a:endParaRPr/>
          </a:p>
          <a:p>
            <a:pPr indent="-228600" lvl="1" marL="685800" rtl="0" algn="l">
              <a:lnSpc>
                <a:spcPct val="90000"/>
              </a:lnSpc>
              <a:spcBef>
                <a:spcPts val="500"/>
              </a:spcBef>
              <a:spcAft>
                <a:spcPts val="0"/>
              </a:spcAft>
              <a:buClr>
                <a:schemeClr val="dk1"/>
              </a:buClr>
              <a:buSzPct val="100000"/>
              <a:buChar char="•"/>
            </a:pPr>
            <a:r>
              <a:rPr lang="en-GB" sz="1400"/>
              <a:t>Need to link the operator to the development phase of the project</a:t>
            </a:r>
            <a:endParaRPr/>
          </a:p>
          <a:p>
            <a:pPr indent="-228600" lvl="1" marL="685800" rtl="0" algn="l">
              <a:lnSpc>
                <a:spcPct val="90000"/>
              </a:lnSpc>
              <a:spcBef>
                <a:spcPts val="500"/>
              </a:spcBef>
              <a:spcAft>
                <a:spcPts val="0"/>
              </a:spcAft>
              <a:buClr>
                <a:schemeClr val="dk1"/>
              </a:buClr>
              <a:buSzPct val="100000"/>
              <a:buFont typeface="Noto Sans Symbols"/>
              <a:buChar char="🡪"/>
            </a:pPr>
            <a:r>
              <a:rPr lang="en-GB" sz="1400"/>
              <a:t>A shared contract was selected as the contract model</a:t>
            </a:r>
            <a:endParaRPr/>
          </a:p>
          <a:p>
            <a:pPr indent="-228600" lvl="1" marL="685800" rtl="0" algn="l">
              <a:lnSpc>
                <a:spcPct val="90000"/>
              </a:lnSpc>
              <a:spcBef>
                <a:spcPts val="500"/>
              </a:spcBef>
              <a:spcAft>
                <a:spcPts val="0"/>
              </a:spcAft>
              <a:buClr>
                <a:schemeClr val="dk1"/>
              </a:buClr>
              <a:buSzPct val="100000"/>
              <a:buFont typeface="Noto Sans Symbols"/>
              <a:buChar char="🡪"/>
            </a:pPr>
            <a:r>
              <a:rPr lang="en-GB" sz="1400"/>
              <a:t>PU was put out to tender after the development phase</a:t>
            </a:r>
            <a:br>
              <a:rPr lang="en-GB" sz="1400"/>
            </a:br>
            <a:endParaRPr sz="1400"/>
          </a:p>
          <a:p>
            <a:pPr indent="-228600" lvl="0" marL="228600" rtl="0" algn="l">
              <a:lnSpc>
                <a:spcPct val="90000"/>
              </a:lnSpc>
              <a:spcBef>
                <a:spcPts val="1000"/>
              </a:spcBef>
              <a:spcAft>
                <a:spcPts val="0"/>
              </a:spcAft>
              <a:buClr>
                <a:schemeClr val="dk1"/>
              </a:buClr>
              <a:buSzPct val="100000"/>
              <a:buChar char="•"/>
            </a:pPr>
            <a:r>
              <a:rPr lang="en-GB" sz="1600"/>
              <a:t>ARA-subsidised site</a:t>
            </a:r>
            <a:endParaRPr/>
          </a:p>
          <a:p>
            <a:pPr indent="-228600" lvl="1" marL="685800" rtl="0" algn="l">
              <a:lnSpc>
                <a:spcPct val="90000"/>
              </a:lnSpc>
              <a:spcBef>
                <a:spcPts val="500"/>
              </a:spcBef>
              <a:spcAft>
                <a:spcPts val="0"/>
              </a:spcAft>
              <a:buClr>
                <a:schemeClr val="dk1"/>
              </a:buClr>
              <a:buSzPct val="100000"/>
              <a:buChar char="•"/>
            </a:pPr>
            <a:r>
              <a:rPr lang="en-GB" sz="1400"/>
              <a:t>The project reservation and partial decision phases must be taken into account in the schedule and in the production of the material</a:t>
            </a:r>
            <a:br>
              <a:rPr lang="en-GB" sz="1400"/>
            </a:br>
            <a:endParaRPr sz="1400"/>
          </a:p>
          <a:p>
            <a:pPr indent="-228600" lvl="0" marL="228600" rtl="0" algn="l">
              <a:lnSpc>
                <a:spcPct val="90000"/>
              </a:lnSpc>
              <a:spcBef>
                <a:spcPts val="1000"/>
              </a:spcBef>
              <a:spcAft>
                <a:spcPts val="0"/>
              </a:spcAft>
              <a:buClr>
                <a:schemeClr val="dk1"/>
              </a:buClr>
              <a:buSzPct val="100000"/>
              <a:buChar char="•"/>
            </a:pPr>
            <a:r>
              <a:rPr lang="en-GB" sz="1600"/>
              <a:t>Key parties</a:t>
            </a:r>
            <a:endParaRPr/>
          </a:p>
          <a:p>
            <a:pPr indent="-228600" lvl="1" marL="685800" rtl="0" algn="l">
              <a:lnSpc>
                <a:spcPct val="90000"/>
              </a:lnSpc>
              <a:spcBef>
                <a:spcPts val="500"/>
              </a:spcBef>
              <a:spcAft>
                <a:spcPts val="0"/>
              </a:spcAft>
              <a:buClr>
                <a:schemeClr val="dk1"/>
              </a:buClr>
              <a:buSzPct val="100000"/>
              <a:buChar char="•"/>
            </a:pPr>
            <a:r>
              <a:rPr lang="en-GB" sz="1400"/>
              <a:t>Customer, the party starting the project</a:t>
            </a:r>
            <a:endParaRPr/>
          </a:p>
          <a:p>
            <a:pPr indent="-228600" lvl="1" marL="685800" rtl="0" algn="l">
              <a:lnSpc>
                <a:spcPct val="90000"/>
              </a:lnSpc>
              <a:spcBef>
                <a:spcPts val="500"/>
              </a:spcBef>
              <a:spcAft>
                <a:spcPts val="0"/>
              </a:spcAft>
              <a:buClr>
                <a:schemeClr val="dk1"/>
              </a:buClr>
              <a:buSzPct val="100000"/>
              <a:buChar char="•"/>
            </a:pPr>
            <a:r>
              <a:rPr lang="en-GB" sz="1400"/>
              <a:t>Main contractor, responsible for the site. Supplier of prefabricated box units, responsible for the delivery of prefabricated box units</a:t>
            </a:r>
            <a:endParaRPr/>
          </a:p>
          <a:p>
            <a:pPr indent="-228600" lvl="1" marL="685800" rtl="0" algn="l">
              <a:lnSpc>
                <a:spcPct val="90000"/>
              </a:lnSpc>
              <a:spcBef>
                <a:spcPts val="500"/>
              </a:spcBef>
              <a:spcAft>
                <a:spcPts val="0"/>
              </a:spcAft>
              <a:buClr>
                <a:schemeClr val="dk1"/>
              </a:buClr>
              <a:buSzPct val="100000"/>
              <a:buChar char="•"/>
            </a:pPr>
            <a:r>
              <a:rPr lang="en-GB" sz="1400"/>
              <a:t>The customer was responsible for planning and implementing the shared contract</a:t>
            </a:r>
            <a:endParaRPr/>
          </a:p>
          <a:p>
            <a:pPr indent="-228600" lvl="1" marL="685800" rtl="0" algn="l">
              <a:lnSpc>
                <a:spcPct val="90000"/>
              </a:lnSpc>
              <a:spcBef>
                <a:spcPts val="500"/>
              </a:spcBef>
              <a:spcAft>
                <a:spcPts val="0"/>
              </a:spcAft>
              <a:buClr>
                <a:schemeClr val="dk1"/>
              </a:buClr>
              <a:buSzPct val="100000"/>
              <a:buChar char="•"/>
            </a:pPr>
            <a:r>
              <a:rPr lang="en-GB" sz="1400"/>
              <a:t>Designers. In addition to the usual, an acoustician and a fire technical designer for fire and sound issues.</a:t>
            </a:r>
            <a:endParaRPr/>
          </a:p>
          <a:p>
            <a:pPr indent="-228600" lvl="1" marL="685800" rtl="0" algn="l">
              <a:lnSpc>
                <a:spcPct val="90000"/>
              </a:lnSpc>
              <a:spcBef>
                <a:spcPts val="500"/>
              </a:spcBef>
              <a:spcAft>
                <a:spcPts val="0"/>
              </a:spcAft>
              <a:buClr>
                <a:schemeClr val="dk1"/>
              </a:buClr>
              <a:buSzPct val="100000"/>
              <a:buChar char="•"/>
            </a:pPr>
            <a:r>
              <a:rPr lang="en-GB" sz="1400"/>
              <a:t>In addition to the customer's involvement in the construction, the involvement of maintenance in the project</a:t>
            </a:r>
            <a:endParaRPr/>
          </a:p>
        </p:txBody>
      </p:sp>
      <p:sp>
        <p:nvSpPr>
          <p:cNvPr id="389" name="Google Shape;389;p2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390" name="Google Shape;390;p28"/>
          <p:cNvSpPr txBox="1"/>
          <p:nvPr/>
        </p:nvSpPr>
        <p:spPr>
          <a:xfrm>
            <a:off x="2215560" y="628083"/>
            <a:ext cx="5042483" cy="5121172"/>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391" name="Google Shape;391;p2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Contract terms</a:t>
            </a:r>
            <a:endParaRPr/>
          </a:p>
        </p:txBody>
      </p:sp>
      <p:sp>
        <p:nvSpPr>
          <p:cNvPr id="397" name="Google Shape;397;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Most common terms and conditions</a:t>
            </a:r>
            <a:endParaRPr/>
          </a:p>
          <a:p>
            <a:pPr indent="-228600" lvl="1" marL="685800" rtl="0" algn="l">
              <a:lnSpc>
                <a:spcPct val="90000"/>
              </a:lnSpc>
              <a:spcBef>
                <a:spcPts val="500"/>
              </a:spcBef>
              <a:spcAft>
                <a:spcPts val="0"/>
              </a:spcAft>
              <a:buClr>
                <a:schemeClr val="dk1"/>
              </a:buClr>
              <a:buSzPct val="100000"/>
              <a:buChar char="•"/>
            </a:pPr>
            <a:r>
              <a:rPr lang="en-GB"/>
              <a:t>YSE – General Terms of Contract for Construction – the most used terms and conditions for contracts</a:t>
            </a:r>
            <a:endParaRPr/>
          </a:p>
          <a:p>
            <a:pPr indent="-228600" lvl="1" marL="685800" rtl="0" algn="l">
              <a:lnSpc>
                <a:spcPct val="90000"/>
              </a:lnSpc>
              <a:spcBef>
                <a:spcPts val="500"/>
              </a:spcBef>
              <a:spcAft>
                <a:spcPts val="0"/>
              </a:spcAft>
              <a:buClr>
                <a:schemeClr val="dk1"/>
              </a:buClr>
              <a:buSzPct val="100000"/>
              <a:buChar char="•"/>
            </a:pPr>
            <a:r>
              <a:rPr lang="en-GB"/>
              <a:t>RYHT – General terms of purchase and delivery of construction products. Typically used for deliveries of goods</a:t>
            </a:r>
            <a:endParaRPr/>
          </a:p>
          <a:p>
            <a:pPr indent="-228600" lvl="1" marL="685800" rtl="0" algn="l">
              <a:lnSpc>
                <a:spcPct val="90000"/>
              </a:lnSpc>
              <a:spcBef>
                <a:spcPts val="500"/>
              </a:spcBef>
              <a:spcAft>
                <a:spcPts val="0"/>
              </a:spcAft>
              <a:buClr>
                <a:schemeClr val="dk1"/>
              </a:buClr>
              <a:buSzPct val="100000"/>
              <a:buChar char="•"/>
            </a:pPr>
            <a:r>
              <a:rPr lang="en-GB"/>
              <a:t>KSE – General Terms and Conditions of Consultation – the most common terms and conditions used for planning</a:t>
            </a:r>
            <a:br>
              <a:rPr lang="en-GB"/>
            </a:br>
            <a:endParaRPr/>
          </a:p>
          <a:p>
            <a:pPr indent="-228600" lvl="1" marL="685800" rtl="0" algn="l">
              <a:lnSpc>
                <a:spcPct val="90000"/>
              </a:lnSpc>
              <a:spcBef>
                <a:spcPts val="500"/>
              </a:spcBef>
              <a:spcAft>
                <a:spcPts val="0"/>
              </a:spcAft>
              <a:buClr>
                <a:schemeClr val="dk1"/>
              </a:buClr>
              <a:buSzPct val="100000"/>
              <a:buChar char="•"/>
            </a:pPr>
            <a:r>
              <a:rPr lang="en-GB"/>
              <a:t>In wood construction, consideration is often given to whether manufacturers of prefabricated goods are subject to YSE or RYHT terms and conditions.</a:t>
            </a:r>
            <a:endParaRPr/>
          </a:p>
          <a:p>
            <a:pPr indent="-228600" lvl="0" marL="228600" rtl="0" algn="l">
              <a:lnSpc>
                <a:spcPct val="90000"/>
              </a:lnSpc>
              <a:spcBef>
                <a:spcPts val="1000"/>
              </a:spcBef>
              <a:spcAft>
                <a:spcPts val="0"/>
              </a:spcAft>
              <a:buClr>
                <a:schemeClr val="dk1"/>
              </a:buClr>
              <a:buSzPct val="100000"/>
              <a:buChar char="•"/>
            </a:pPr>
            <a:r>
              <a:rPr lang="en-GB"/>
              <a:t>In addition, the Housing Trade Act affects this</a:t>
            </a:r>
            <a:endParaRPr/>
          </a:p>
          <a:p>
            <a:pPr indent="-228600" lvl="1" marL="685800" rtl="0" algn="l">
              <a:lnSpc>
                <a:spcPct val="90000"/>
              </a:lnSpc>
              <a:spcBef>
                <a:spcPts val="500"/>
              </a:spcBef>
              <a:spcAft>
                <a:spcPts val="0"/>
              </a:spcAft>
              <a:buClr>
                <a:schemeClr val="dk1"/>
              </a:buClr>
              <a:buSzPct val="100000"/>
              <a:buChar char="•"/>
            </a:pPr>
            <a:r>
              <a:rPr lang="en-GB"/>
              <a:t>The law is applicable to the object of sale and gives rise to contractual obligations protecting the buyers of apartments</a:t>
            </a:r>
            <a:endParaRPr/>
          </a:p>
        </p:txBody>
      </p:sp>
      <p:sp>
        <p:nvSpPr>
          <p:cNvPr id="398" name="Google Shape;398;p2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399" name="Google Shape;399;p2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
          <p:cNvPicPr preferRelativeResize="0"/>
          <p:nvPr/>
        </p:nvPicPr>
        <p:blipFill rotWithShape="1">
          <a:blip r:embed="rId3">
            <a:alphaModFix/>
          </a:blip>
          <a:srcRect b="0" l="0" r="0" t="0"/>
          <a:stretch/>
        </p:blipFill>
        <p:spPr>
          <a:xfrm>
            <a:off x="325289" y="327216"/>
            <a:ext cx="11541422" cy="5717029"/>
          </a:xfrm>
          <a:prstGeom prst="rect">
            <a:avLst/>
          </a:prstGeom>
          <a:noFill/>
          <a:ln>
            <a:noFill/>
          </a:ln>
        </p:spPr>
      </p:pic>
      <p:sp>
        <p:nvSpPr>
          <p:cNvPr id="174" name="Google Shape;174;p3"/>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Construction economy and project management</a:t>
            </a:r>
            <a:endParaRPr/>
          </a:p>
        </p:txBody>
      </p:sp>
      <p:sp>
        <p:nvSpPr>
          <p:cNvPr id="175" name="Google Shape;175;p3"/>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Special features of wood construction</a:t>
            </a:r>
            <a:endParaRPr/>
          </a:p>
        </p:txBody>
      </p:sp>
      <p:sp>
        <p:nvSpPr>
          <p:cNvPr id="405" name="Google Shape;405;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Place where the work is actually carried out</a:t>
            </a:r>
            <a:endParaRPr/>
          </a:p>
          <a:p>
            <a:pPr indent="-228600" lvl="1" marL="685800" rtl="0" algn="l">
              <a:lnSpc>
                <a:spcPct val="90000"/>
              </a:lnSpc>
              <a:spcBef>
                <a:spcPts val="500"/>
              </a:spcBef>
              <a:spcAft>
                <a:spcPts val="0"/>
              </a:spcAft>
              <a:buClr>
                <a:schemeClr val="dk1"/>
              </a:buClr>
              <a:buSzPts val="2400"/>
              <a:buChar char="•"/>
            </a:pPr>
            <a:r>
              <a:rPr lang="en-GB"/>
              <a:t>The starting point for the authorities and legislation is that construction takes place at the site</a:t>
            </a:r>
            <a:endParaRPr/>
          </a:p>
          <a:p>
            <a:pPr indent="-228600" lvl="2" marL="1143000" rtl="0" algn="l">
              <a:lnSpc>
                <a:spcPct val="90000"/>
              </a:lnSpc>
              <a:spcBef>
                <a:spcPts val="500"/>
              </a:spcBef>
              <a:spcAft>
                <a:spcPts val="0"/>
              </a:spcAft>
              <a:buClr>
                <a:schemeClr val="dk1"/>
              </a:buClr>
              <a:buSzPts val="2000"/>
              <a:buChar char="•"/>
            </a:pPr>
            <a:r>
              <a:rPr lang="en-GB"/>
              <a:t>For example, a general foreman must be named on the construction site, but not, for example, for the prefabricated box unit factory.</a:t>
            </a:r>
            <a:endParaRPr/>
          </a:p>
          <a:p>
            <a:pPr indent="-228600" lvl="2" marL="1143000" rtl="0" algn="l">
              <a:lnSpc>
                <a:spcPct val="90000"/>
              </a:lnSpc>
              <a:spcBef>
                <a:spcPts val="500"/>
              </a:spcBef>
              <a:spcAft>
                <a:spcPts val="0"/>
              </a:spcAft>
              <a:buClr>
                <a:schemeClr val="dk1"/>
              </a:buClr>
              <a:buSzPts val="2000"/>
              <a:buChar char="•"/>
            </a:pPr>
            <a:r>
              <a:rPr lang="en-GB"/>
              <a:t>The plant can still make 50% of the value of the project</a:t>
            </a:r>
            <a:endParaRPr/>
          </a:p>
          <a:p>
            <a:pPr indent="-101600" lvl="2" marL="1143000" rtl="0" algn="l">
              <a:lnSpc>
                <a:spcPct val="90000"/>
              </a:lnSpc>
              <a:spcBef>
                <a:spcPts val="500"/>
              </a:spcBef>
              <a:spcAft>
                <a:spcPts val="0"/>
              </a:spcAft>
              <a:buClr>
                <a:schemeClr val="dk1"/>
              </a:buClr>
              <a:buSzPts val="2000"/>
              <a:buNone/>
            </a:pPr>
            <a:r>
              <a:t/>
            </a:r>
            <a:endParaRPr/>
          </a:p>
          <a:p>
            <a:pPr indent="-228600" lvl="0" marL="228600" rtl="0" algn="l">
              <a:lnSpc>
                <a:spcPct val="90000"/>
              </a:lnSpc>
              <a:spcBef>
                <a:spcPts val="1000"/>
              </a:spcBef>
              <a:spcAft>
                <a:spcPts val="0"/>
              </a:spcAft>
              <a:buClr>
                <a:schemeClr val="dk1"/>
              </a:buClr>
              <a:buSzPts val="2800"/>
              <a:buChar char="•"/>
            </a:pPr>
            <a:r>
              <a:rPr lang="en-GB"/>
              <a:t>Factory manufacturing is carried out at the same time as the construction site</a:t>
            </a:r>
            <a:endParaRPr/>
          </a:p>
          <a:p>
            <a:pPr indent="-228600" lvl="1" marL="685800" rtl="0" algn="l">
              <a:lnSpc>
                <a:spcPct val="90000"/>
              </a:lnSpc>
              <a:spcBef>
                <a:spcPts val="500"/>
              </a:spcBef>
              <a:spcAft>
                <a:spcPts val="0"/>
              </a:spcAft>
              <a:buClr>
                <a:schemeClr val="dk1"/>
              </a:buClr>
              <a:buSzPts val="2400"/>
              <a:buChar char="•"/>
            </a:pPr>
            <a:r>
              <a:rPr lang="en-GB"/>
              <a:t>Procurements are realised significantly earlier than when building on site</a:t>
            </a:r>
            <a:endParaRPr/>
          </a:p>
          <a:p>
            <a:pPr indent="-228600" lvl="1" marL="685800" rtl="0" algn="l">
              <a:lnSpc>
                <a:spcPct val="90000"/>
              </a:lnSpc>
              <a:spcBef>
                <a:spcPts val="500"/>
              </a:spcBef>
              <a:spcAft>
                <a:spcPts val="0"/>
              </a:spcAft>
              <a:buClr>
                <a:schemeClr val="dk1"/>
              </a:buClr>
              <a:buSzPts val="2400"/>
              <a:buChar char="•"/>
            </a:pPr>
            <a:r>
              <a:rPr lang="en-GB"/>
              <a:t>To be taken into account in payment instalments</a:t>
            </a:r>
            <a:endParaRPr/>
          </a:p>
        </p:txBody>
      </p:sp>
      <p:sp>
        <p:nvSpPr>
          <p:cNvPr id="406" name="Google Shape;406;p3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407" name="Google Shape;407;p3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Special features of wood construction 2</a:t>
            </a:r>
            <a:endParaRPr/>
          </a:p>
        </p:txBody>
      </p:sp>
      <p:sp>
        <p:nvSpPr>
          <p:cNvPr id="413" name="Google Shape;413;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t>Insurances</a:t>
            </a:r>
            <a:endParaRPr/>
          </a:p>
          <a:p>
            <a:pPr indent="-228600" lvl="1" marL="685800" rtl="0" algn="l">
              <a:lnSpc>
                <a:spcPct val="90000"/>
              </a:lnSpc>
              <a:spcBef>
                <a:spcPts val="500"/>
              </a:spcBef>
              <a:spcAft>
                <a:spcPts val="0"/>
              </a:spcAft>
              <a:buClr>
                <a:schemeClr val="dk1"/>
              </a:buClr>
              <a:buSzPct val="100000"/>
              <a:buChar char="•"/>
            </a:pPr>
            <a:r>
              <a:rPr lang="en-GB"/>
              <a:t>Normally, the contracts require insurance for the construction site</a:t>
            </a:r>
            <a:endParaRPr/>
          </a:p>
          <a:p>
            <a:pPr indent="-228600" lvl="1" marL="685800" rtl="0" algn="l">
              <a:lnSpc>
                <a:spcPct val="90000"/>
              </a:lnSpc>
              <a:spcBef>
                <a:spcPts val="500"/>
              </a:spcBef>
              <a:spcAft>
                <a:spcPts val="0"/>
              </a:spcAft>
              <a:buClr>
                <a:schemeClr val="dk1"/>
              </a:buClr>
              <a:buSzPct val="100000"/>
              <a:buChar char="•"/>
            </a:pPr>
            <a:r>
              <a:rPr lang="en-GB"/>
              <a:t>Normal liability insurance may not be sufficient if much of the value of the object is realised in the factory</a:t>
            </a:r>
            <a:endParaRPr/>
          </a:p>
          <a:p>
            <a:pPr indent="-228600" lvl="1" marL="685800" rtl="0" algn="l">
              <a:lnSpc>
                <a:spcPct val="90000"/>
              </a:lnSpc>
              <a:spcBef>
                <a:spcPts val="500"/>
              </a:spcBef>
              <a:spcAft>
                <a:spcPts val="0"/>
              </a:spcAft>
              <a:buClr>
                <a:schemeClr val="dk1"/>
              </a:buClr>
              <a:buSzPct val="100000"/>
              <a:buChar char="•"/>
            </a:pPr>
            <a:r>
              <a:rPr lang="en-GB"/>
              <a:t>Discussion of insurance interfaces for all contract models</a:t>
            </a:r>
            <a:endParaRPr/>
          </a:p>
          <a:p>
            <a:pPr indent="-111125" lvl="2" marL="1143000" rtl="0" algn="l">
              <a:lnSpc>
                <a:spcPct val="90000"/>
              </a:lnSpc>
              <a:spcBef>
                <a:spcPts val="5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GB"/>
              <a:t>Guarantees</a:t>
            </a:r>
            <a:endParaRPr/>
          </a:p>
          <a:p>
            <a:pPr indent="-228600" lvl="1" marL="685800" rtl="0" algn="l">
              <a:lnSpc>
                <a:spcPct val="90000"/>
              </a:lnSpc>
              <a:spcBef>
                <a:spcPts val="500"/>
              </a:spcBef>
              <a:spcAft>
                <a:spcPts val="0"/>
              </a:spcAft>
              <a:buClr>
                <a:schemeClr val="dk1"/>
              </a:buClr>
              <a:buSzPct val="100000"/>
              <a:buChar char="•"/>
            </a:pPr>
            <a:r>
              <a:rPr lang="en-GB"/>
              <a:t>High value from product</a:t>
            </a:r>
            <a:endParaRPr/>
          </a:p>
          <a:p>
            <a:pPr indent="-228600" lvl="1" marL="685800" rtl="0" algn="l">
              <a:lnSpc>
                <a:spcPct val="90000"/>
              </a:lnSpc>
              <a:spcBef>
                <a:spcPts val="500"/>
              </a:spcBef>
              <a:spcAft>
                <a:spcPts val="0"/>
              </a:spcAft>
              <a:buClr>
                <a:schemeClr val="dk1"/>
              </a:buClr>
              <a:buSzPct val="100000"/>
              <a:buChar char="•"/>
            </a:pPr>
            <a:r>
              <a:rPr lang="en-GB"/>
              <a:t>In many cases, the contract requires similar guarantees from the factory supplier during the construction and warranty period as from the building contractor.</a:t>
            </a:r>
            <a:endParaRPr/>
          </a:p>
          <a:p>
            <a:pPr indent="-87630" lvl="1" marL="685800" rtl="0" algn="l">
              <a:lnSpc>
                <a:spcPct val="90000"/>
              </a:lnSpc>
              <a:spcBef>
                <a:spcPts val="500"/>
              </a:spcBef>
              <a:spcAft>
                <a:spcPts val="0"/>
              </a:spcAft>
              <a:buClr>
                <a:schemeClr val="dk1"/>
              </a:buClr>
              <a:buSzPct val="100000"/>
              <a:buNone/>
            </a:pPr>
            <a:r>
              <a:t/>
            </a:r>
            <a:endParaRPr/>
          </a:p>
          <a:p>
            <a:pPr indent="0" lvl="1" marL="457200" rtl="0" algn="l">
              <a:lnSpc>
                <a:spcPct val="90000"/>
              </a:lnSpc>
              <a:spcBef>
                <a:spcPts val="500"/>
              </a:spcBef>
              <a:spcAft>
                <a:spcPts val="0"/>
              </a:spcAft>
              <a:buClr>
                <a:schemeClr val="dk1"/>
              </a:buClr>
              <a:buSzPct val="100000"/>
              <a:buNone/>
            </a:pPr>
            <a:r>
              <a:rPr lang="en-GB"/>
              <a:t>🡪 All normal terms and conditions in a contract must be reviewed through value generation and checked to ensure that the contract model matches the selected implementation method</a:t>
            </a:r>
            <a:endParaRPr/>
          </a:p>
        </p:txBody>
      </p:sp>
      <p:sp>
        <p:nvSpPr>
          <p:cNvPr id="414" name="Google Shape;414;p3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415" name="Google Shape;415;p3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H1 Weekly exercise:</a:t>
            </a:r>
            <a:br>
              <a:rPr lang="en-GB"/>
            </a:br>
            <a:r>
              <a:rPr lang="en-GB"/>
              <a:t>Project development and law</a:t>
            </a:r>
            <a:endParaRPr/>
          </a:p>
        </p:txBody>
      </p:sp>
      <p:sp>
        <p:nvSpPr>
          <p:cNvPr id="421" name="Google Shape;42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1. Go to the epuu service</a:t>
            </a:r>
            <a:endParaRPr/>
          </a:p>
          <a:p>
            <a:pPr indent="-228600" lvl="1" marL="685800" rtl="0" algn="l">
              <a:lnSpc>
                <a:spcPct val="90000"/>
              </a:lnSpc>
              <a:spcBef>
                <a:spcPts val="500"/>
              </a:spcBef>
              <a:spcAft>
                <a:spcPts val="0"/>
              </a:spcAft>
              <a:buClr>
                <a:schemeClr val="dk1"/>
              </a:buClr>
              <a:buSzPts val="2400"/>
              <a:buChar char="•"/>
            </a:pPr>
            <a:r>
              <a:rPr lang="en-GB"/>
              <a:t>You are building a place with 6 storeys, it is 20 metres high and has 3,000 m</a:t>
            </a:r>
            <a:r>
              <a:rPr baseline="30000" lang="en-GB"/>
              <a:t>2</a:t>
            </a:r>
            <a:r>
              <a:rPr lang="en-GB"/>
              <a:t> floor area, and fits the homes of 50 people living there. There are stocks of movables in the house. </a:t>
            </a:r>
            <a:endParaRPr/>
          </a:p>
          <a:p>
            <a:pPr indent="-228600" lvl="1" marL="685800" rtl="0" algn="l">
              <a:lnSpc>
                <a:spcPct val="90000"/>
              </a:lnSpc>
              <a:spcBef>
                <a:spcPts val="500"/>
              </a:spcBef>
              <a:spcAft>
                <a:spcPts val="0"/>
              </a:spcAft>
              <a:buClr>
                <a:schemeClr val="dk1"/>
              </a:buClr>
              <a:buSzPts val="2400"/>
              <a:buChar char="•"/>
            </a:pPr>
            <a:r>
              <a:rPr lang="en-GB"/>
              <a:t>www.epuu.fi</a:t>
            </a:r>
            <a:endParaRPr/>
          </a:p>
          <a:p>
            <a:pPr indent="0" lvl="0" marL="0" rtl="0" algn="l">
              <a:lnSpc>
                <a:spcPct val="90000"/>
              </a:lnSpc>
              <a:spcBef>
                <a:spcPts val="1000"/>
              </a:spcBef>
              <a:spcAft>
                <a:spcPts val="0"/>
              </a:spcAft>
              <a:buClr>
                <a:schemeClr val="dk1"/>
              </a:buClr>
              <a:buSzPts val="2800"/>
              <a:buNone/>
            </a:pPr>
            <a:r>
              <a:rPr lang="en-GB"/>
              <a:t>2nd Please enter a short three-part answer</a:t>
            </a:r>
            <a:endParaRPr/>
          </a:p>
          <a:p>
            <a:pPr indent="-457200" lvl="1" marL="914400" rtl="0" algn="l">
              <a:lnSpc>
                <a:spcPct val="90000"/>
              </a:lnSpc>
              <a:spcBef>
                <a:spcPts val="500"/>
              </a:spcBef>
              <a:spcAft>
                <a:spcPts val="0"/>
              </a:spcAft>
              <a:buClr>
                <a:schemeClr val="dk1"/>
              </a:buClr>
              <a:buSzPts val="2400"/>
              <a:buFont typeface="Calibri"/>
              <a:buAutoNum type="alphaLcParenR"/>
            </a:pPr>
            <a:r>
              <a:rPr lang="en-GB"/>
              <a:t>What fire regulations should you take into account in your project?</a:t>
            </a:r>
            <a:endParaRPr/>
          </a:p>
          <a:p>
            <a:pPr indent="-457200" lvl="1" marL="914400" rtl="0" algn="l">
              <a:lnSpc>
                <a:spcPct val="90000"/>
              </a:lnSpc>
              <a:spcBef>
                <a:spcPts val="500"/>
              </a:spcBef>
              <a:spcAft>
                <a:spcPts val="0"/>
              </a:spcAft>
              <a:buClr>
                <a:schemeClr val="dk1"/>
              </a:buClr>
              <a:buSzPts val="2400"/>
              <a:buFont typeface="Calibri"/>
              <a:buAutoNum type="alphaLcParenR"/>
            </a:pPr>
            <a:r>
              <a:rPr lang="en-GB"/>
              <a:t>What are your frame options for building the house?</a:t>
            </a:r>
            <a:endParaRPr/>
          </a:p>
          <a:p>
            <a:pPr indent="-457200" lvl="1" marL="914400" rtl="0" algn="l">
              <a:lnSpc>
                <a:spcPct val="90000"/>
              </a:lnSpc>
              <a:spcBef>
                <a:spcPts val="500"/>
              </a:spcBef>
              <a:spcAft>
                <a:spcPts val="0"/>
              </a:spcAft>
              <a:buClr>
                <a:schemeClr val="dk1"/>
              </a:buClr>
              <a:buSzPts val="2400"/>
              <a:buFont typeface="Calibri"/>
              <a:buAutoNum type="alphaLcParenR"/>
            </a:pPr>
            <a:r>
              <a:rPr lang="en-GB"/>
              <a:t>What alternative would you start developing for your own project and why with this source data?</a:t>
            </a:r>
            <a:endParaRPr/>
          </a:p>
        </p:txBody>
      </p:sp>
      <p:sp>
        <p:nvSpPr>
          <p:cNvPr id="422" name="Google Shape;422;p3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423" name="Google Shape;423;p3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Authors</a:t>
            </a:r>
            <a:endParaRPr/>
          </a:p>
        </p:txBody>
      </p:sp>
      <p:sp>
        <p:nvSpPr>
          <p:cNvPr id="181" name="Google Shape;181;p4"/>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2400"/>
              <a:buNone/>
            </a:pPr>
            <a:r>
              <a:rPr lang="en-GB"/>
              <a:t>Sauli Ylinen, Federation of the Finnish Woodworking Industries Puutuoteteollisuus ry</a:t>
            </a:r>
            <a:endParaRPr/>
          </a:p>
        </p:txBody>
      </p:sp>
      <p:sp>
        <p:nvSpPr>
          <p:cNvPr id="182" name="Google Shape;182;p4"/>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en-GB"/>
              <a:t>Release date: 29/05/2022</a:t>
            </a:r>
            <a:endParaRPr/>
          </a:p>
        </p:txBody>
      </p:sp>
      <p:sp>
        <p:nvSpPr>
          <p:cNvPr id="183" name="Google Shape;183;p4"/>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a:p>
        </p:txBody>
      </p:sp>
      <p:sp>
        <p:nvSpPr>
          <p:cNvPr id="184" name="Google Shape;184;p4"/>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en-GB"/>
              <a:t>‹#›</a:t>
            </a:fld>
            <a:endParaRPr/>
          </a:p>
        </p:txBody>
      </p:sp>
      <p:sp>
        <p:nvSpPr>
          <p:cNvPr id="185" name="Google Shape;185;p4"/>
          <p:cNvSpPr txBox="1"/>
          <p:nvPr>
            <p:ph idx="11" type="ftr"/>
          </p:nvPr>
        </p:nvSpPr>
        <p:spPr>
          <a:xfrm>
            <a:off x="838200" y="6334918"/>
            <a:ext cx="4114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t>Construction economy and project management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Construction economy and project management</a:t>
            </a:r>
            <a:endParaRPr/>
          </a:p>
        </p:txBody>
      </p:sp>
      <p:sp>
        <p:nvSpPr>
          <p:cNvPr id="191" name="Google Shape;19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After completing the </a:t>
            </a:r>
            <a:r>
              <a:rPr i="1" lang="en-GB"/>
              <a:t>Construction economy and project management</a:t>
            </a:r>
            <a:r>
              <a:rPr lang="en-GB"/>
              <a:t> module, the student will</a:t>
            </a:r>
            <a:br>
              <a:rPr lang="en-GB"/>
            </a:br>
            <a:endParaRPr/>
          </a:p>
          <a:p>
            <a:pPr indent="-228600" lvl="1" marL="685800" rtl="0" algn="l">
              <a:lnSpc>
                <a:spcPct val="90000"/>
              </a:lnSpc>
              <a:spcBef>
                <a:spcPts val="500"/>
              </a:spcBef>
              <a:spcAft>
                <a:spcPts val="0"/>
              </a:spcAft>
              <a:buClr>
                <a:schemeClr val="dk1"/>
              </a:buClr>
              <a:buSzPct val="100000"/>
              <a:buChar char="•"/>
            </a:pPr>
            <a:r>
              <a:rPr lang="en-GB"/>
              <a:t>Know the various operators and tasks involved in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main stages of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business models of key developers</a:t>
            </a:r>
            <a:endParaRPr/>
          </a:p>
          <a:p>
            <a:pPr indent="-228600" lvl="1" marL="685800" rtl="0" algn="l">
              <a:lnSpc>
                <a:spcPct val="90000"/>
              </a:lnSpc>
              <a:spcBef>
                <a:spcPts val="500"/>
              </a:spcBef>
              <a:spcAft>
                <a:spcPts val="0"/>
              </a:spcAft>
              <a:buClr>
                <a:schemeClr val="dk1"/>
              </a:buClr>
              <a:buSzPct val="100000"/>
              <a:buChar char="•"/>
            </a:pPr>
            <a:r>
              <a:rPr lang="en-GB"/>
              <a:t>Know the most important model contracts in construction</a:t>
            </a:r>
            <a:endParaRPr/>
          </a:p>
          <a:p>
            <a:pPr indent="-228600" lvl="1" marL="685800" rtl="0" algn="l">
              <a:lnSpc>
                <a:spcPct val="90000"/>
              </a:lnSpc>
              <a:spcBef>
                <a:spcPts val="500"/>
              </a:spcBef>
              <a:spcAft>
                <a:spcPts val="0"/>
              </a:spcAft>
              <a:buClr>
                <a:schemeClr val="dk1"/>
              </a:buClr>
              <a:buSzPct val="100000"/>
              <a:buChar char="•"/>
            </a:pPr>
            <a:r>
              <a:rPr lang="en-GB"/>
              <a:t>Know the most important project management tasks in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main features of the wood construction market</a:t>
            </a:r>
            <a:endParaRPr/>
          </a:p>
          <a:p>
            <a:pPr indent="-228600" lvl="1" marL="685800" rtl="0" algn="l">
              <a:lnSpc>
                <a:spcPct val="90000"/>
              </a:lnSpc>
              <a:spcBef>
                <a:spcPts val="500"/>
              </a:spcBef>
              <a:spcAft>
                <a:spcPts val="0"/>
              </a:spcAft>
              <a:buClr>
                <a:schemeClr val="dk1"/>
              </a:buClr>
              <a:buSzPct val="100000"/>
              <a:buChar char="•"/>
            </a:pPr>
            <a:r>
              <a:rPr lang="en-GB"/>
              <a:t>Know the special features of a wooden house building project </a:t>
            </a:r>
            <a:endParaRPr/>
          </a:p>
          <a:p>
            <a:pPr indent="-87630" lvl="1" marL="685800" rtl="0" algn="l">
              <a:lnSpc>
                <a:spcPct val="90000"/>
              </a:lnSpc>
              <a:spcBef>
                <a:spcPts val="500"/>
              </a:spcBef>
              <a:spcAft>
                <a:spcPts val="0"/>
              </a:spcAft>
              <a:buClr>
                <a:schemeClr val="dk1"/>
              </a:buClr>
              <a:buSzPct val="100000"/>
              <a:buNone/>
            </a:pPr>
            <a:r>
              <a:t/>
            </a:r>
            <a:endParaRPr/>
          </a:p>
          <a:p>
            <a:pPr indent="0" lvl="1" marL="457200" rtl="0" algn="l">
              <a:lnSpc>
                <a:spcPct val="90000"/>
              </a:lnSpc>
              <a:spcBef>
                <a:spcPts val="500"/>
              </a:spcBef>
              <a:spcAft>
                <a:spcPts val="0"/>
              </a:spcAft>
              <a:buClr>
                <a:schemeClr val="dk1"/>
              </a:buClr>
              <a:buSzPct val="100000"/>
              <a:buNone/>
            </a:pPr>
            <a:r>
              <a:rPr lang="en-GB"/>
              <a:t>🡪The course prepares the student for more advanced wood construction project development and project management studies </a:t>
            </a:r>
            <a:endParaRPr/>
          </a:p>
          <a:p>
            <a:pPr indent="-87630" lvl="1" marL="685800" rtl="0" algn="l">
              <a:lnSpc>
                <a:spcPct val="90000"/>
              </a:lnSpc>
              <a:spcBef>
                <a:spcPts val="500"/>
              </a:spcBef>
              <a:spcAft>
                <a:spcPts val="0"/>
              </a:spcAft>
              <a:buClr>
                <a:schemeClr val="dk1"/>
              </a:buClr>
              <a:buSzPct val="100000"/>
              <a:buNone/>
            </a:pPr>
            <a:r>
              <a:t/>
            </a:r>
            <a:endParaRPr/>
          </a:p>
        </p:txBody>
      </p:sp>
      <p:sp>
        <p:nvSpPr>
          <p:cNvPr id="192" name="Google Shape;192;p5"/>
          <p:cNvSpPr txBox="1"/>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93" name="Google Shape;193;p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194" name="Google Shape;194;p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Contents</a:t>
            </a:r>
            <a:endParaRPr/>
          </a:p>
        </p:txBody>
      </p:sp>
      <p:sp>
        <p:nvSpPr>
          <p:cNvPr id="200" name="Google Shape;200;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Contents </a:t>
            </a:r>
            <a:endParaRPr/>
          </a:p>
          <a:p>
            <a:pPr indent="-228600" lvl="1" marL="685800" rtl="0" algn="l">
              <a:lnSpc>
                <a:spcPct val="90000"/>
              </a:lnSpc>
              <a:spcBef>
                <a:spcPts val="500"/>
              </a:spcBef>
              <a:spcAft>
                <a:spcPts val="0"/>
              </a:spcAft>
              <a:buClr>
                <a:schemeClr val="dk1"/>
              </a:buClr>
              <a:buSzPts val="2400"/>
              <a:buChar char="•"/>
            </a:pPr>
            <a:r>
              <a:rPr lang="en-GB"/>
              <a:t>Five lectures</a:t>
            </a:r>
            <a:endParaRPr/>
          </a:p>
          <a:p>
            <a:pPr indent="-228600" lvl="1" marL="685800" rtl="0" algn="l">
              <a:lnSpc>
                <a:spcPct val="90000"/>
              </a:lnSpc>
              <a:spcBef>
                <a:spcPts val="500"/>
              </a:spcBef>
              <a:spcAft>
                <a:spcPts val="0"/>
              </a:spcAft>
              <a:buClr>
                <a:schemeClr val="dk1"/>
              </a:buClr>
              <a:buSzPts val="2400"/>
              <a:buChar char="•"/>
            </a:pPr>
            <a:r>
              <a:rPr lang="en-GB"/>
              <a:t>Five weekly exercises</a:t>
            </a:r>
            <a:endParaRPr/>
          </a:p>
          <a:p>
            <a:pPr indent="-228600" lvl="1" marL="685800" rtl="0" algn="l">
              <a:lnSpc>
                <a:spcPct val="90000"/>
              </a:lnSpc>
              <a:spcBef>
                <a:spcPts val="500"/>
              </a:spcBef>
              <a:spcAft>
                <a:spcPts val="0"/>
              </a:spcAft>
              <a:buClr>
                <a:schemeClr val="dk1"/>
              </a:buClr>
              <a:buSzPts val="2400"/>
              <a:buChar char="•"/>
            </a:pPr>
            <a:r>
              <a:rPr lang="en-GB"/>
              <a:t>Course project</a:t>
            </a:r>
            <a:endParaRPr/>
          </a:p>
          <a:p>
            <a:pPr indent="-228600" lvl="2" marL="1143000" rtl="0" algn="l">
              <a:lnSpc>
                <a:spcPct val="90000"/>
              </a:lnSpc>
              <a:spcBef>
                <a:spcPts val="500"/>
              </a:spcBef>
              <a:spcAft>
                <a:spcPts val="0"/>
              </a:spcAft>
              <a:buClr>
                <a:schemeClr val="dk1"/>
              </a:buClr>
              <a:buSzPts val="2000"/>
              <a:buChar char="•"/>
            </a:pPr>
            <a:r>
              <a:rPr lang="en-GB"/>
              <a:t>Practising preparing a project plan for an apartment block construction project</a:t>
            </a:r>
            <a:endParaRPr/>
          </a:p>
          <a:p>
            <a:pPr indent="-228600" lvl="1" marL="685800" rtl="0" algn="l">
              <a:lnSpc>
                <a:spcPct val="90000"/>
              </a:lnSpc>
              <a:spcBef>
                <a:spcPts val="500"/>
              </a:spcBef>
              <a:spcAft>
                <a:spcPts val="0"/>
              </a:spcAft>
              <a:buClr>
                <a:schemeClr val="dk1"/>
              </a:buClr>
              <a:buSzPts val="2400"/>
              <a:buChar char="•"/>
            </a:pPr>
            <a:r>
              <a:rPr lang="en-GB"/>
              <a:t>The course materials focus on the special features of wood construction – not all terms and basic concepts are extensively discussed in these materials </a:t>
            </a:r>
            <a:endParaRPr/>
          </a:p>
          <a:p>
            <a:pPr indent="-228600" lvl="1" marL="685800" rtl="0" algn="l">
              <a:lnSpc>
                <a:spcPct val="90000"/>
              </a:lnSpc>
              <a:spcBef>
                <a:spcPts val="500"/>
              </a:spcBef>
              <a:spcAft>
                <a:spcPts val="0"/>
              </a:spcAft>
              <a:buClr>
                <a:schemeClr val="dk1"/>
              </a:buClr>
              <a:buSzPts val="2400"/>
              <a:buChar char="•"/>
            </a:pPr>
            <a:r>
              <a:rPr lang="en-GB"/>
              <a:t>The course materials use as examples two wooden apartment blocks implemented by TOAS Sr: the TOAS Kauppi and the TOAS Lumipuu. You can visit the project sites at: </a:t>
            </a:r>
            <a:endParaRPr/>
          </a:p>
          <a:p>
            <a:pPr indent="0" lvl="1" marL="457200" rtl="0" algn="l">
              <a:lnSpc>
                <a:spcPct val="90000"/>
              </a:lnSpc>
              <a:spcBef>
                <a:spcPts val="500"/>
              </a:spcBef>
              <a:spcAft>
                <a:spcPts val="0"/>
              </a:spcAft>
              <a:buClr>
                <a:schemeClr val="dk1"/>
              </a:buClr>
              <a:buSzPts val="2400"/>
              <a:buNone/>
            </a:pPr>
            <a:r>
              <a:rPr lang="en-GB"/>
              <a:t>	- Toas Kauppi, Kuntokatu 11 a, FI-33520 Tampere, FINLAND</a:t>
            </a:r>
            <a:endParaRPr/>
          </a:p>
          <a:p>
            <a:pPr indent="0" lvl="1" marL="457200" rtl="0" algn="l">
              <a:lnSpc>
                <a:spcPct val="90000"/>
              </a:lnSpc>
              <a:spcBef>
                <a:spcPts val="500"/>
              </a:spcBef>
              <a:spcAft>
                <a:spcPts val="0"/>
              </a:spcAft>
              <a:buClr>
                <a:schemeClr val="dk1"/>
              </a:buClr>
              <a:buSzPts val="2400"/>
              <a:buNone/>
            </a:pPr>
            <a:r>
              <a:rPr lang="en-GB"/>
              <a:t>	- Toas Lumipuu, Makkarajärvenkatu 74, FI-33720 Tampere, FINLAND</a:t>
            </a:r>
            <a:endParaRPr/>
          </a:p>
        </p:txBody>
      </p:sp>
      <p:sp>
        <p:nvSpPr>
          <p:cNvPr id="201" name="Google Shape;201;p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202" name="Google Shape;202;p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7"/>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sz="4400"/>
              <a:t>Project development and law</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Project development and law</a:t>
            </a:r>
            <a:endParaRPr/>
          </a:p>
        </p:txBody>
      </p:sp>
      <p:sp>
        <p:nvSpPr>
          <p:cNvPr id="213" name="Google Shape;213;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GB"/>
              <a:t>In this lecture you will: </a:t>
            </a:r>
            <a:endParaRPr/>
          </a:p>
          <a:p>
            <a:pPr indent="-228600" lvl="1" marL="685800" rtl="0" algn="l">
              <a:lnSpc>
                <a:spcPct val="90000"/>
              </a:lnSpc>
              <a:spcBef>
                <a:spcPts val="500"/>
              </a:spcBef>
              <a:spcAft>
                <a:spcPts val="0"/>
              </a:spcAft>
              <a:buClr>
                <a:schemeClr val="dk1"/>
              </a:buClr>
              <a:buSzPct val="100000"/>
              <a:buChar char="•"/>
            </a:pPr>
            <a:r>
              <a:rPr lang="en-GB"/>
              <a:t>Learn about the impact of the construction regulations framework on wood construction</a:t>
            </a:r>
            <a:endParaRPr/>
          </a:p>
          <a:p>
            <a:pPr indent="-228600" lvl="1" marL="685800" rtl="0" algn="l">
              <a:lnSpc>
                <a:spcPct val="90000"/>
              </a:lnSpc>
              <a:spcBef>
                <a:spcPts val="500"/>
              </a:spcBef>
              <a:spcAft>
                <a:spcPts val="0"/>
              </a:spcAft>
              <a:buClr>
                <a:schemeClr val="dk1"/>
              </a:buClr>
              <a:buSzPct val="100000"/>
              <a:buChar char="•"/>
            </a:pPr>
            <a:r>
              <a:rPr lang="en-GB"/>
              <a:t>Learn the principles of land use planning and land acquisition</a:t>
            </a:r>
            <a:endParaRPr/>
          </a:p>
          <a:p>
            <a:pPr indent="-228600" lvl="1" marL="685800" rtl="0" algn="l">
              <a:lnSpc>
                <a:spcPct val="90000"/>
              </a:lnSpc>
              <a:spcBef>
                <a:spcPts val="500"/>
              </a:spcBef>
              <a:spcAft>
                <a:spcPts val="0"/>
              </a:spcAft>
              <a:buClr>
                <a:schemeClr val="dk1"/>
              </a:buClr>
              <a:buSzPct val="100000"/>
              <a:buChar char="•"/>
            </a:pPr>
            <a:r>
              <a:rPr lang="en-GB"/>
              <a:t>Get to know different developers and project models</a:t>
            </a:r>
            <a:endParaRPr/>
          </a:p>
          <a:p>
            <a:pPr indent="-228600" lvl="1" marL="685800" rtl="0" algn="l">
              <a:lnSpc>
                <a:spcPct val="90000"/>
              </a:lnSpc>
              <a:spcBef>
                <a:spcPts val="500"/>
              </a:spcBef>
              <a:spcAft>
                <a:spcPts val="0"/>
              </a:spcAft>
              <a:buClr>
                <a:schemeClr val="dk1"/>
              </a:buClr>
              <a:buSzPct val="100000"/>
              <a:buChar char="•"/>
            </a:pPr>
            <a:r>
              <a:rPr lang="en-GB"/>
              <a:t>Learn about the parties involved in a construction project and the most important roles in the project</a:t>
            </a:r>
            <a:endParaRPr/>
          </a:p>
          <a:p>
            <a:pPr indent="-228600" lvl="1" marL="685800" rtl="0" algn="l">
              <a:lnSpc>
                <a:spcPct val="90000"/>
              </a:lnSpc>
              <a:spcBef>
                <a:spcPts val="500"/>
              </a:spcBef>
              <a:spcAft>
                <a:spcPts val="0"/>
              </a:spcAft>
              <a:buClr>
                <a:schemeClr val="dk1"/>
              </a:buClr>
              <a:buSzPct val="100000"/>
              <a:buChar char="•"/>
            </a:pPr>
            <a:r>
              <a:rPr lang="en-GB"/>
              <a:t>Get to know the different legal ways of carrying out a construction project </a:t>
            </a:r>
            <a:endParaRPr/>
          </a:p>
          <a:p>
            <a:pPr indent="-228600" lvl="1" marL="685800" rtl="0" algn="l">
              <a:lnSpc>
                <a:spcPct val="90000"/>
              </a:lnSpc>
              <a:spcBef>
                <a:spcPts val="500"/>
              </a:spcBef>
              <a:spcAft>
                <a:spcPts val="0"/>
              </a:spcAft>
              <a:buClr>
                <a:schemeClr val="dk1"/>
              </a:buClr>
              <a:buSzPct val="100000"/>
              <a:buChar char="•"/>
            </a:pPr>
            <a:r>
              <a:rPr lang="en-GB"/>
              <a:t>Become familiar with the most commonly used contract templates</a:t>
            </a:r>
            <a:endParaRPr/>
          </a:p>
          <a:p>
            <a:pPr indent="-228600" lvl="1" marL="685800" rtl="0" algn="l">
              <a:lnSpc>
                <a:spcPct val="90000"/>
              </a:lnSpc>
              <a:spcBef>
                <a:spcPts val="500"/>
              </a:spcBef>
              <a:spcAft>
                <a:spcPts val="0"/>
              </a:spcAft>
              <a:buClr>
                <a:schemeClr val="dk1"/>
              </a:buClr>
              <a:buSzPct val="100000"/>
              <a:buChar char="•"/>
            </a:pPr>
            <a:r>
              <a:rPr lang="en-GB"/>
              <a:t>Learn to assess the risks and opportunities included in different contract models</a:t>
            </a:r>
            <a:endParaRPr/>
          </a:p>
          <a:p>
            <a:pPr indent="-228600" lvl="1" marL="685800" rtl="0" algn="l">
              <a:lnSpc>
                <a:spcPct val="90000"/>
              </a:lnSpc>
              <a:spcBef>
                <a:spcPts val="500"/>
              </a:spcBef>
              <a:spcAft>
                <a:spcPts val="0"/>
              </a:spcAft>
              <a:buClr>
                <a:schemeClr val="dk1"/>
              </a:buClr>
              <a:buSzPct val="100000"/>
              <a:buChar char="•"/>
            </a:pPr>
            <a:r>
              <a:rPr lang="en-GB"/>
              <a:t>Learn to recognise the specificities of wood construction in relation to project development and legal issues</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214" name="Google Shape;214;p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215" name="Google Shape;215;p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Construction regulations for wood construction </a:t>
            </a:r>
            <a:endParaRPr/>
          </a:p>
        </p:txBody>
      </p:sp>
      <p:sp>
        <p:nvSpPr>
          <p:cNvPr id="221" name="Google Shape;22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sz="2400"/>
              <a:t>Wood construction is governed by the same legislation as other construction. The following should be understood regardless of the material.</a:t>
            </a:r>
            <a:endParaRPr/>
          </a:p>
          <a:p>
            <a:pPr indent="-228600" lvl="0" marL="228600" rtl="0" algn="l">
              <a:lnSpc>
                <a:spcPct val="90000"/>
              </a:lnSpc>
              <a:spcBef>
                <a:spcPts val="1000"/>
              </a:spcBef>
              <a:spcAft>
                <a:spcPts val="0"/>
              </a:spcAft>
              <a:buClr>
                <a:schemeClr val="dk1"/>
              </a:buClr>
              <a:buSzPct val="100000"/>
              <a:buChar char="•"/>
            </a:pPr>
            <a:r>
              <a:rPr lang="en-GB" sz="2400"/>
              <a:t>Different levels of regulations and recommendations </a:t>
            </a:r>
            <a:endParaRPr/>
          </a:p>
          <a:p>
            <a:pPr indent="-228600" lvl="1" marL="685800" rtl="0" algn="l">
              <a:lnSpc>
                <a:spcPct val="90000"/>
              </a:lnSpc>
              <a:spcBef>
                <a:spcPts val="500"/>
              </a:spcBef>
              <a:spcAft>
                <a:spcPts val="0"/>
              </a:spcAft>
              <a:buClr>
                <a:schemeClr val="dk1"/>
              </a:buClr>
              <a:buSzPct val="100000"/>
              <a:buChar char="•"/>
            </a:pPr>
            <a:r>
              <a:rPr lang="en-GB" sz="2000"/>
              <a:t>European legal framework</a:t>
            </a:r>
            <a:endParaRPr/>
          </a:p>
          <a:p>
            <a:pPr indent="-228600" lvl="1" marL="685800" rtl="0" algn="l">
              <a:lnSpc>
                <a:spcPct val="90000"/>
              </a:lnSpc>
              <a:spcBef>
                <a:spcPts val="500"/>
              </a:spcBef>
              <a:spcAft>
                <a:spcPts val="0"/>
              </a:spcAft>
              <a:buClr>
                <a:schemeClr val="dk1"/>
              </a:buClr>
              <a:buSzPct val="100000"/>
              <a:buChar char="•"/>
            </a:pPr>
            <a:r>
              <a:rPr lang="en-GB" sz="2000"/>
              <a:t>MRL – Land Use and Building Act and The National Building Code of Finland</a:t>
            </a:r>
            <a:endParaRPr/>
          </a:p>
          <a:p>
            <a:pPr indent="-228600" lvl="1" marL="685800" rtl="0" algn="l">
              <a:lnSpc>
                <a:spcPct val="90000"/>
              </a:lnSpc>
              <a:spcBef>
                <a:spcPts val="500"/>
              </a:spcBef>
              <a:spcAft>
                <a:spcPts val="0"/>
              </a:spcAft>
              <a:buClr>
                <a:schemeClr val="dk1"/>
              </a:buClr>
              <a:buSzPct val="100000"/>
              <a:buChar char="•"/>
            </a:pPr>
            <a:r>
              <a:rPr lang="en-GB" sz="2000"/>
              <a:t>Decrees and guidelines of the Ministry of the Environment and various explanatory memorandums</a:t>
            </a:r>
            <a:endParaRPr/>
          </a:p>
          <a:p>
            <a:pPr indent="-228600" lvl="1" marL="685800" rtl="0" algn="l">
              <a:lnSpc>
                <a:spcPct val="90000"/>
              </a:lnSpc>
              <a:spcBef>
                <a:spcPts val="500"/>
              </a:spcBef>
              <a:spcAft>
                <a:spcPts val="0"/>
              </a:spcAft>
              <a:buClr>
                <a:schemeClr val="dk1"/>
              </a:buClr>
              <a:buSzPct val="100000"/>
              <a:buChar char="•"/>
            </a:pPr>
            <a:r>
              <a:rPr lang="en-GB" sz="2000"/>
              <a:t>Other laws, such as the Housing Trade Act, the Sale of Goods Act or the Act on the Energy Certificate for Buildings</a:t>
            </a:r>
            <a:endParaRPr/>
          </a:p>
          <a:p>
            <a:pPr indent="-228600" lvl="1" marL="685800" rtl="0" algn="l">
              <a:lnSpc>
                <a:spcPct val="90000"/>
              </a:lnSpc>
              <a:spcBef>
                <a:spcPts val="500"/>
              </a:spcBef>
              <a:spcAft>
                <a:spcPts val="0"/>
              </a:spcAft>
              <a:buClr>
                <a:schemeClr val="dk1"/>
              </a:buClr>
              <a:buSzPct val="100000"/>
              <a:buChar char="•"/>
            </a:pPr>
            <a:r>
              <a:rPr lang="en-GB" sz="2000"/>
              <a:t>Planning monopoly and different levels of planning</a:t>
            </a:r>
            <a:endParaRPr/>
          </a:p>
          <a:p>
            <a:pPr indent="-228600" lvl="1" marL="685800" rtl="0" algn="l">
              <a:lnSpc>
                <a:spcPct val="90000"/>
              </a:lnSpc>
              <a:spcBef>
                <a:spcPts val="500"/>
              </a:spcBef>
              <a:spcAft>
                <a:spcPts val="0"/>
              </a:spcAft>
              <a:buClr>
                <a:schemeClr val="dk1"/>
              </a:buClr>
              <a:buSzPct val="100000"/>
              <a:buChar char="•"/>
            </a:pPr>
            <a:r>
              <a:rPr lang="en-GB" sz="2000"/>
              <a:t>Practices of building supervision authorities – e.g. top-ten cards</a:t>
            </a:r>
            <a:endParaRPr/>
          </a:p>
          <a:p>
            <a:pPr indent="-228600" lvl="1" marL="685800" rtl="0" algn="l">
              <a:lnSpc>
                <a:spcPct val="90000"/>
              </a:lnSpc>
              <a:spcBef>
                <a:spcPts val="500"/>
              </a:spcBef>
              <a:spcAft>
                <a:spcPts val="0"/>
              </a:spcAft>
              <a:buClr>
                <a:schemeClr val="dk1"/>
              </a:buClr>
              <a:buSzPct val="100000"/>
              <a:buChar char="•"/>
            </a:pPr>
            <a:r>
              <a:rPr lang="en-GB" sz="2000"/>
              <a:t>Land transfer terms and other separate agreements</a:t>
            </a:r>
            <a:endParaRPr/>
          </a:p>
          <a:p>
            <a:pPr indent="-228600" lvl="1" marL="685800" rtl="0" algn="l">
              <a:lnSpc>
                <a:spcPct val="90000"/>
              </a:lnSpc>
              <a:spcBef>
                <a:spcPts val="500"/>
              </a:spcBef>
              <a:spcAft>
                <a:spcPts val="0"/>
              </a:spcAft>
              <a:buClr>
                <a:schemeClr val="dk1"/>
              </a:buClr>
              <a:buSzPct val="100000"/>
              <a:buChar char="•"/>
            </a:pPr>
            <a:r>
              <a:rPr lang="en-GB" sz="2000"/>
              <a:t>Standards – e.g. the SFS-EN system</a:t>
            </a:r>
            <a:endParaRPr/>
          </a:p>
          <a:p>
            <a:pPr indent="-228600" lvl="1" marL="685800" rtl="0" algn="l">
              <a:lnSpc>
                <a:spcPct val="90000"/>
              </a:lnSpc>
              <a:spcBef>
                <a:spcPts val="500"/>
              </a:spcBef>
              <a:spcAft>
                <a:spcPts val="0"/>
              </a:spcAft>
              <a:buClr>
                <a:schemeClr val="dk1"/>
              </a:buClr>
              <a:buSzPct val="100000"/>
              <a:buChar char="•"/>
            </a:pPr>
            <a:r>
              <a:rPr lang="en-GB" sz="2000"/>
              <a:t>Self-monitoring and industry practices, e.g. RT cards or the FISE system</a:t>
            </a:r>
            <a:endParaRPr/>
          </a:p>
          <a:p>
            <a:pPr indent="-228600" lvl="1" marL="685800" rtl="0" algn="l">
              <a:lnSpc>
                <a:spcPct val="90000"/>
              </a:lnSpc>
              <a:spcBef>
                <a:spcPts val="500"/>
              </a:spcBef>
              <a:spcAft>
                <a:spcPts val="0"/>
              </a:spcAft>
              <a:buClr>
                <a:schemeClr val="dk1"/>
              </a:buClr>
              <a:buSzPct val="100000"/>
              <a:buChar char="•"/>
            </a:pPr>
            <a:r>
              <a:rPr lang="en-GB" sz="2000"/>
              <a:t>Legal practice</a:t>
            </a:r>
            <a:endParaRPr/>
          </a:p>
          <a:p>
            <a:pPr indent="-87630" lvl="1" marL="685800" rtl="0" algn="l">
              <a:lnSpc>
                <a:spcPct val="90000"/>
              </a:lnSpc>
              <a:spcBef>
                <a:spcPts val="500"/>
              </a:spcBef>
              <a:spcAft>
                <a:spcPts val="0"/>
              </a:spcAft>
              <a:buClr>
                <a:schemeClr val="dk1"/>
              </a:buClr>
              <a:buSzPct val="100000"/>
              <a:buNone/>
            </a:pPr>
            <a:r>
              <a:t/>
            </a:r>
            <a:endParaRPr/>
          </a:p>
        </p:txBody>
      </p:sp>
      <p:sp>
        <p:nvSpPr>
          <p:cNvPr id="222" name="Google Shape;222;p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
        <p:nvSpPr>
          <p:cNvPr id="223" name="Google Shape;223;p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Props1.xml><?xml version="1.0" encoding="utf-8"?>
<ds:datastoreItem xmlns:ds="http://schemas.openxmlformats.org/officeDocument/2006/customXml" ds:itemID="{3CEFB46A-225B-4D96-9E2A-8D249BD888FB}"/>
</file>

<file path=customXml/itemProps2.xml><?xml version="1.0" encoding="utf-8"?>
<ds:datastoreItem xmlns:ds="http://schemas.openxmlformats.org/officeDocument/2006/customXml" ds:itemID="{08D69512-2E06-467E-B0D3-9C46387FDCC8}"/>
</file>

<file path=customXml/itemProps3.xml><?xml version="1.0" encoding="utf-8"?>
<ds:datastoreItem xmlns:ds="http://schemas.openxmlformats.org/officeDocument/2006/customXml" ds:itemID="{1157C048-D5A1-4048-830C-ED124743981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atte Kalke</dc:creator>
  <dcterms:created xsi:type="dcterms:W3CDTF">2021-05-03T10:20:21Z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0x010100E8ADB7D81E548242AADAF4F738AFBBB6</vt:lpwstr>
  </property>
</Properties>
</file>