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presProps.xml" ContentType="application/vnd.openxmlformats-officedocument.presentationml.presProps+xml"/>
  <Override PartName="/ppt/tableStyles.xml" ContentType="application/vnd.openxmlformats-officedocument.presentationml.tableStyles+xml"/>
  <Override PartName="/docProps/core.xml" ContentType="application/vnd.openxmlformats-package.core-properties+xml"/>
  <Override PartName="/ppt/presentation.xml" ContentType="application/vnd.openxmlformats-officedocument.presentationml.presentation.main+xml"/>
  <Override PartName="/ppt/metadata" ContentType="application/binary"/>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custom-properties" Target="docProps/custom.xml"/><Relationship Id="rId2" Type="http://schemas.openxmlformats.org/officeDocument/2006/relationships/officeDocument" Target="ppt/presentation.xml"/><Relationship Id="rId1"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showSpecialPlsOnTitleSld="0">
  <p:sldMasterIdLst>
    <p:sldMasterId id="2147483648" r:id="rId4"/>
    <p:sldMasterId id="2147483660"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51" roundtripDataSignature="AMtx7mg2BfcMM2iIqYjzZFdzFWwZ9Ed+t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C8BEF2F3-F5C1-4967-9CD8-D938A61183EB}">
  <a:tblStyle styleId="{C8BEF2F3-F5C1-4967-9CD8-D938A61183EB}" styleName="Table_0">
    <a:wholeTbl>
      <a:tcTxStyle b="on" i="on">
        <a:font>
          <a:latin typeface="Calibri"/>
          <a:ea typeface="Calibri"/>
          <a:cs typeface="Calibri"/>
        </a:font>
        <a:srgbClr val="0D0D0D"/>
      </a:tcTxStyle>
      <a:tcStyle>
        <a:tcBdr>
          <a:left>
            <a:ln cap="flat" cmpd="sng" w="12700">
              <a:solidFill>
                <a:srgbClr val="FFFFFF"/>
              </a:solidFill>
              <a:prstDash val="solid"/>
              <a:round/>
              <a:headEnd len="sm" w="sm" type="none"/>
              <a:tailEnd len="sm" w="sm" type="none"/>
            </a:ln>
          </a:left>
          <a:right>
            <a:ln cap="flat" cmpd="sng" w="12700">
              <a:solidFill>
                <a:srgbClr val="FFFFFF"/>
              </a:solidFill>
              <a:prstDash val="solid"/>
              <a:round/>
              <a:headEnd len="sm" w="sm" type="none"/>
              <a:tailEnd len="sm" w="sm" type="none"/>
            </a:ln>
          </a:right>
          <a:top>
            <a:ln cap="flat" cmpd="sng" w="12700">
              <a:solidFill>
                <a:srgbClr val="FFFFFF"/>
              </a:solidFill>
              <a:prstDash val="solid"/>
              <a:round/>
              <a:headEnd len="sm" w="sm" type="none"/>
              <a:tailEnd len="sm" w="sm" type="none"/>
            </a:ln>
          </a:top>
          <a:bottom>
            <a:ln cap="flat" cmpd="sng" w="12700">
              <a:solidFill>
                <a:srgbClr val="FFFFFF"/>
              </a:solidFill>
              <a:prstDash val="solid"/>
              <a:round/>
              <a:headEnd len="sm" w="sm" type="none"/>
              <a:tailEnd len="sm" w="sm" type="none"/>
            </a:ln>
          </a:bottom>
          <a:insideH>
            <a:ln cap="flat" cmpd="sng" w="12700">
              <a:solidFill>
                <a:srgbClr val="FFFFFF"/>
              </a:solidFill>
              <a:prstDash val="solid"/>
              <a:round/>
              <a:headEnd len="sm" w="sm" type="none"/>
              <a:tailEnd len="sm" w="sm" type="none"/>
            </a:ln>
          </a:insideH>
          <a:insideV>
            <a:ln cap="flat" cmpd="sng" w="12700">
              <a:solidFill>
                <a:srgbClr val="FFFFFF"/>
              </a:solidFill>
              <a:prstDash val="solid"/>
              <a:round/>
              <a:headEnd len="sm" w="sm" type="none"/>
              <a:tailEnd len="sm" w="sm" type="none"/>
            </a:ln>
          </a:insideV>
        </a:tcBdr>
        <a:fill>
          <a:solidFill>
            <a:srgbClr val="DEE0D1"/>
          </a:solidFill>
        </a:fill>
      </a:tcStyle>
    </a:wholeTbl>
    <a:band1H>
      <a:tcTxStyle/>
    </a:band1H>
    <a:band2H>
      <a:tcTxStyle b="off" i="off"/>
      <a:tcStyle>
        <a:fill>
          <a:solidFill>
            <a:srgbClr val="EFF0E9"/>
          </a:solidFill>
        </a:fill>
      </a:tcStyle>
    </a:band2H>
    <a:band1V>
      <a:tcTxStyle/>
    </a:band1V>
    <a:band2V>
      <a:tcTxStyle/>
    </a:band2V>
    <a:lastCol>
      <a:tcTxStyle/>
    </a:lastCol>
    <a:firstCol>
      <a:tcTxStyle b="on" i="on">
        <a:font>
          <a:latin typeface="Calibri"/>
          <a:ea typeface="Calibri"/>
          <a:cs typeface="Calibri"/>
        </a:font>
        <a:srgbClr val="FFFFFF"/>
      </a:tcTxStyle>
      <a:tcStyle>
        <a:tcBdr>
          <a:left>
            <a:ln cap="flat" cmpd="sng" w="12700">
              <a:solidFill>
                <a:srgbClr val="FFFFFF"/>
              </a:solidFill>
              <a:prstDash val="solid"/>
              <a:round/>
              <a:headEnd len="sm" w="sm" type="none"/>
              <a:tailEnd len="sm" w="sm" type="none"/>
            </a:ln>
          </a:left>
          <a:right>
            <a:ln cap="flat" cmpd="sng" w="12700">
              <a:solidFill>
                <a:srgbClr val="FFFFFF"/>
              </a:solidFill>
              <a:prstDash val="solid"/>
              <a:round/>
              <a:headEnd len="sm" w="sm" type="none"/>
              <a:tailEnd len="sm" w="sm" type="none"/>
            </a:ln>
          </a:right>
          <a:top>
            <a:ln cap="flat" cmpd="sng" w="12700">
              <a:solidFill>
                <a:srgbClr val="FFFFFF"/>
              </a:solidFill>
              <a:prstDash val="solid"/>
              <a:round/>
              <a:headEnd len="sm" w="sm" type="none"/>
              <a:tailEnd len="sm" w="sm" type="none"/>
            </a:ln>
          </a:top>
          <a:bottom>
            <a:ln cap="flat" cmpd="sng" w="12700">
              <a:solidFill>
                <a:srgbClr val="FFFFFF"/>
              </a:solidFill>
              <a:prstDash val="solid"/>
              <a:round/>
              <a:headEnd len="sm" w="sm" type="none"/>
              <a:tailEnd len="sm" w="sm" type="none"/>
            </a:ln>
          </a:bottom>
          <a:insideH>
            <a:ln cap="flat" cmpd="sng" w="12700">
              <a:solidFill>
                <a:srgbClr val="FFFFFF"/>
              </a:solidFill>
              <a:prstDash val="solid"/>
              <a:round/>
              <a:headEnd len="sm" w="sm" type="none"/>
              <a:tailEnd len="sm" w="sm" type="none"/>
            </a:ln>
          </a:insideH>
          <a:insideV>
            <a:ln cap="flat" cmpd="sng" w="12700">
              <a:solidFill>
                <a:srgbClr val="FFFFFF"/>
              </a:solidFill>
              <a:prstDash val="solid"/>
              <a:round/>
              <a:headEnd len="sm" w="sm" type="none"/>
              <a:tailEnd len="sm" w="sm" type="none"/>
            </a:ln>
          </a:insideV>
        </a:tcBdr>
        <a:fill>
          <a:solidFill>
            <a:srgbClr val="9CA65D"/>
          </a:solidFill>
        </a:fill>
      </a:tcStyle>
    </a:firstCol>
    <a:lastRow>
      <a:tcTxStyle b="on" i="on">
        <a:font>
          <a:latin typeface="Calibri"/>
          <a:ea typeface="Calibri"/>
          <a:cs typeface="Calibri"/>
        </a:font>
        <a:srgbClr val="FFFFFF"/>
      </a:tcTxStyle>
      <a:tcStyle>
        <a:tcBdr>
          <a:left>
            <a:ln cap="flat" cmpd="sng" w="12700">
              <a:solidFill>
                <a:srgbClr val="FFFFFF"/>
              </a:solidFill>
              <a:prstDash val="solid"/>
              <a:round/>
              <a:headEnd len="sm" w="sm" type="none"/>
              <a:tailEnd len="sm" w="sm" type="none"/>
            </a:ln>
          </a:left>
          <a:right>
            <a:ln cap="flat" cmpd="sng" w="12700">
              <a:solidFill>
                <a:srgbClr val="FFFFFF"/>
              </a:solidFill>
              <a:prstDash val="solid"/>
              <a:round/>
              <a:headEnd len="sm" w="sm" type="none"/>
              <a:tailEnd len="sm" w="sm" type="none"/>
            </a:ln>
          </a:right>
          <a:top>
            <a:ln cap="flat" cmpd="sng" w="38100">
              <a:solidFill>
                <a:srgbClr val="FFFFFF"/>
              </a:solidFill>
              <a:prstDash val="solid"/>
              <a:round/>
              <a:headEnd len="sm" w="sm" type="none"/>
              <a:tailEnd len="sm" w="sm" type="none"/>
            </a:ln>
          </a:top>
          <a:bottom>
            <a:ln cap="flat" cmpd="sng" w="12700">
              <a:solidFill>
                <a:srgbClr val="FFFFFF"/>
              </a:solidFill>
              <a:prstDash val="solid"/>
              <a:round/>
              <a:headEnd len="sm" w="sm" type="none"/>
              <a:tailEnd len="sm" w="sm" type="none"/>
            </a:ln>
          </a:bottom>
          <a:insideH>
            <a:ln cap="flat" cmpd="sng" w="12700">
              <a:solidFill>
                <a:srgbClr val="FFFFFF"/>
              </a:solidFill>
              <a:prstDash val="solid"/>
              <a:round/>
              <a:headEnd len="sm" w="sm" type="none"/>
              <a:tailEnd len="sm" w="sm" type="none"/>
            </a:ln>
          </a:insideH>
          <a:insideV>
            <a:ln cap="flat" cmpd="sng" w="12700">
              <a:solidFill>
                <a:srgbClr val="FFFFFF"/>
              </a:solidFill>
              <a:prstDash val="solid"/>
              <a:round/>
              <a:headEnd len="sm" w="sm" type="none"/>
              <a:tailEnd len="sm" w="sm" type="none"/>
            </a:ln>
          </a:insideV>
        </a:tcBdr>
        <a:fill>
          <a:solidFill>
            <a:srgbClr val="9CA65D"/>
          </a:solidFill>
        </a:fill>
      </a:tcStyle>
    </a:lastRow>
    <a:seCell>
      <a:tcTxStyle/>
    </a:seCell>
    <a:swCell>
      <a:tcTxStyle/>
    </a:swCell>
    <a:firstRow>
      <a:tcTxStyle b="on" i="on">
        <a:font>
          <a:latin typeface="Calibri"/>
          <a:ea typeface="Calibri"/>
          <a:cs typeface="Calibri"/>
        </a:font>
        <a:srgbClr val="FFFFFF"/>
      </a:tcTxStyle>
      <a:tcStyle>
        <a:tcBdr>
          <a:left>
            <a:ln cap="flat" cmpd="sng" w="12700">
              <a:solidFill>
                <a:srgbClr val="FFFFFF"/>
              </a:solidFill>
              <a:prstDash val="solid"/>
              <a:round/>
              <a:headEnd len="sm" w="sm" type="none"/>
              <a:tailEnd len="sm" w="sm" type="none"/>
            </a:ln>
          </a:left>
          <a:right>
            <a:ln cap="flat" cmpd="sng" w="12700">
              <a:solidFill>
                <a:srgbClr val="FFFFFF"/>
              </a:solidFill>
              <a:prstDash val="solid"/>
              <a:round/>
              <a:headEnd len="sm" w="sm" type="none"/>
              <a:tailEnd len="sm" w="sm" type="none"/>
            </a:ln>
          </a:right>
          <a:top>
            <a:ln cap="flat" cmpd="sng" w="12700">
              <a:solidFill>
                <a:srgbClr val="FFFFFF"/>
              </a:solidFill>
              <a:prstDash val="solid"/>
              <a:round/>
              <a:headEnd len="sm" w="sm" type="none"/>
              <a:tailEnd len="sm" w="sm" type="none"/>
            </a:ln>
          </a:top>
          <a:bottom>
            <a:ln cap="flat" cmpd="sng" w="38100">
              <a:solidFill>
                <a:srgbClr val="FFFFFF"/>
              </a:solidFill>
              <a:prstDash val="solid"/>
              <a:round/>
              <a:headEnd len="sm" w="sm" type="none"/>
              <a:tailEnd len="sm" w="sm" type="none"/>
            </a:ln>
          </a:bottom>
          <a:insideH>
            <a:ln cap="flat" cmpd="sng" w="12700">
              <a:solidFill>
                <a:srgbClr val="FFFFFF"/>
              </a:solidFill>
              <a:prstDash val="solid"/>
              <a:round/>
              <a:headEnd len="sm" w="sm" type="none"/>
              <a:tailEnd len="sm" w="sm" type="none"/>
            </a:ln>
          </a:insideH>
          <a:insideV>
            <a:ln cap="flat" cmpd="sng" w="12700">
              <a:solidFill>
                <a:srgbClr val="FFFFFF"/>
              </a:solidFill>
              <a:prstDash val="solid"/>
              <a:round/>
              <a:headEnd len="sm" w="sm" type="none"/>
              <a:tailEnd len="sm" w="sm" type="none"/>
            </a:ln>
          </a:insideV>
        </a:tcBdr>
        <a:fill>
          <a:solidFill>
            <a:srgbClr val="9CA65D"/>
          </a:solidFill>
        </a:fill>
      </a:tcStyle>
    </a:firstRow>
    <a:neCell>
      <a:tcTxStyle/>
    </a:neCell>
    <a:nwCell>
      <a:tcTxStyle/>
    </a:nwCell>
  </a:tblStyle>
</a:tblStyleLst>
</file>

<file path=ppt/_rels/presentation.xml.rels><?xml version="1.0" encoding="UTF-8" standalone="yes"?>
<Relationships xmlns="http://schemas.openxmlformats.org/package/2006/relationships"><Relationship Id="rId39" Type="http://schemas.openxmlformats.org/officeDocument/2006/relationships/slide" Target="slides/slide33.xml"/><Relationship Id="rId26" Type="http://schemas.openxmlformats.org/officeDocument/2006/relationships/slide" Target="slides/slide20.xml"/><Relationship Id="rId13" Type="http://schemas.openxmlformats.org/officeDocument/2006/relationships/slide" Target="slides/slide7.xml"/><Relationship Id="rId18" Type="http://schemas.openxmlformats.org/officeDocument/2006/relationships/slide" Target="slides/slide12.xml"/><Relationship Id="rId42" Type="http://schemas.openxmlformats.org/officeDocument/2006/relationships/slide" Target="slides/slide36.xml"/><Relationship Id="rId47" Type="http://schemas.openxmlformats.org/officeDocument/2006/relationships/slide" Target="slides/slide41.xml"/><Relationship Id="rId34" Type="http://schemas.openxmlformats.org/officeDocument/2006/relationships/slide" Target="slides/slide28.xml"/><Relationship Id="rId21" Type="http://schemas.openxmlformats.org/officeDocument/2006/relationships/slide" Target="slides/slide15.xml"/><Relationship Id="rId50" Type="http://schemas.openxmlformats.org/officeDocument/2006/relationships/slide" Target="slides/slide44.xml"/><Relationship Id="rId7" Type="http://schemas.openxmlformats.org/officeDocument/2006/relationships/slide" Target="slides/slide1.xml"/><Relationship Id="rId2" Type="http://schemas.openxmlformats.org/officeDocument/2006/relationships/presProps" Target="presProps.xml"/><Relationship Id="rId29" Type="http://schemas.openxmlformats.org/officeDocument/2006/relationships/slide" Target="slides/slide23.xml"/><Relationship Id="rId16" Type="http://schemas.openxmlformats.org/officeDocument/2006/relationships/slide" Target="slides/slide10.xml"/><Relationship Id="rId40" Type="http://schemas.openxmlformats.org/officeDocument/2006/relationships/slide" Target="slides/slide34.xml"/><Relationship Id="rId45" Type="http://schemas.openxmlformats.org/officeDocument/2006/relationships/slide" Target="slides/slide39.xml"/><Relationship Id="rId32" Type="http://schemas.openxmlformats.org/officeDocument/2006/relationships/slide" Target="slides/slide26.xml"/><Relationship Id="rId37" Type="http://schemas.openxmlformats.org/officeDocument/2006/relationships/slide" Target="slides/slide31.xml"/><Relationship Id="rId24" Type="http://schemas.openxmlformats.org/officeDocument/2006/relationships/slide" Target="slides/slide18.xml"/><Relationship Id="rId11" Type="http://schemas.openxmlformats.org/officeDocument/2006/relationships/slide" Target="slides/slide5.xml"/><Relationship Id="rId53" Type="http://schemas.openxmlformats.org/officeDocument/2006/relationships/customXml" Target="../customXml/item2.xml"/><Relationship Id="rId5" Type="http://schemas.openxmlformats.org/officeDocument/2006/relationships/slideMaster" Target="slideMasters/slideMaster2.xml"/><Relationship Id="rId44" Type="http://schemas.openxmlformats.org/officeDocument/2006/relationships/slide" Target="slides/slide38.xml"/><Relationship Id="rId31" Type="http://schemas.openxmlformats.org/officeDocument/2006/relationships/slide" Target="slides/slide25.xml"/><Relationship Id="rId10" Type="http://schemas.openxmlformats.org/officeDocument/2006/relationships/slide" Target="slides/slide4.xml"/><Relationship Id="rId19" Type="http://schemas.openxmlformats.org/officeDocument/2006/relationships/slide" Target="slides/slide13.xml"/><Relationship Id="rId52" Type="http://schemas.openxmlformats.org/officeDocument/2006/relationships/customXml" Target="../customXml/item1.xml"/><Relationship Id="rId43" Type="http://schemas.openxmlformats.org/officeDocument/2006/relationships/slide" Target="slides/slide37.xml"/><Relationship Id="rId4" Type="http://schemas.openxmlformats.org/officeDocument/2006/relationships/slideMaster" Target="slideMasters/slideMaster1.xml"/><Relationship Id="rId9" Type="http://schemas.openxmlformats.org/officeDocument/2006/relationships/slide" Target="slides/slide3.xml"/><Relationship Id="rId48" Type="http://schemas.openxmlformats.org/officeDocument/2006/relationships/slide" Target="slides/slide42.xml"/><Relationship Id="rId30" Type="http://schemas.openxmlformats.org/officeDocument/2006/relationships/slide" Target="slides/slide24.xml"/><Relationship Id="rId35" Type="http://schemas.openxmlformats.org/officeDocument/2006/relationships/slide" Target="slides/slide29.xml"/><Relationship Id="rId22" Type="http://schemas.openxmlformats.org/officeDocument/2006/relationships/slide" Target="slides/slide16.xml"/><Relationship Id="rId27" Type="http://schemas.openxmlformats.org/officeDocument/2006/relationships/slide" Target="slides/slide21.xml"/><Relationship Id="rId14" Type="http://schemas.openxmlformats.org/officeDocument/2006/relationships/slide" Target="slides/slide8.xml"/><Relationship Id="rId8" Type="http://schemas.openxmlformats.org/officeDocument/2006/relationships/slide" Target="slides/slide2.xml"/><Relationship Id="rId51" Type="http://customschemas.google.com/relationships/presentationmetadata" Target="metadata"/><Relationship Id="rId3" Type="http://schemas.openxmlformats.org/officeDocument/2006/relationships/tableStyles" Target="tableStyles.xml"/><Relationship Id="rId46" Type="http://schemas.openxmlformats.org/officeDocument/2006/relationships/slide" Target="slides/slide40.xml"/><Relationship Id="rId33" Type="http://schemas.openxmlformats.org/officeDocument/2006/relationships/slide" Target="slides/slide27.xml"/><Relationship Id="rId38" Type="http://schemas.openxmlformats.org/officeDocument/2006/relationships/slide" Target="slides/slide32.xml"/><Relationship Id="rId25" Type="http://schemas.openxmlformats.org/officeDocument/2006/relationships/slide" Target="slides/slide19.xml"/><Relationship Id="rId12" Type="http://schemas.openxmlformats.org/officeDocument/2006/relationships/slide" Target="slides/slide6.xml"/><Relationship Id="rId17" Type="http://schemas.openxmlformats.org/officeDocument/2006/relationships/slide" Target="slides/slide11.xml"/><Relationship Id="rId41" Type="http://schemas.openxmlformats.org/officeDocument/2006/relationships/slide" Target="slides/slide35.xml"/><Relationship Id="rId20" Type="http://schemas.openxmlformats.org/officeDocument/2006/relationships/slide" Target="slides/slide14.xml"/><Relationship Id="rId54" Type="http://schemas.openxmlformats.org/officeDocument/2006/relationships/customXml" Target="../customXml/item3.xml"/><Relationship Id="rId1" Type="http://schemas.openxmlformats.org/officeDocument/2006/relationships/theme" Target="theme/theme1.xml"/><Relationship Id="rId6" Type="http://schemas.openxmlformats.org/officeDocument/2006/relationships/notesMaster" Target="notesMasters/notesMaster1.xml"/><Relationship Id="rId49" Type="http://schemas.openxmlformats.org/officeDocument/2006/relationships/slide" Target="slides/slide43.xml"/><Relationship Id="rId36" Type="http://schemas.openxmlformats.org/officeDocument/2006/relationships/slide" Target="slides/slide30.xml"/><Relationship Id="rId23" Type="http://schemas.openxmlformats.org/officeDocument/2006/relationships/slide" Target="slides/slide17.xml"/><Relationship Id="rId28" Type="http://schemas.openxmlformats.org/officeDocument/2006/relationships/slide" Target="slides/slide22.xml"/><Relationship Id="rId15"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 name="Google Shape;4;n"/>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25000"/>
              </a:lnSpc>
              <a:spcBef>
                <a:spcPts val="0"/>
              </a:spcBef>
              <a:spcAft>
                <a:spcPts val="0"/>
              </a:spcAft>
              <a:buSzPts val="1400"/>
              <a:buNone/>
              <a:defRPr b="0" i="0" sz="2400" u="none" cap="none" strike="noStrike">
                <a:latin typeface="Avenir"/>
                <a:ea typeface="Avenir"/>
                <a:cs typeface="Avenir"/>
                <a:sym typeface="Avenir"/>
              </a:defRPr>
            </a:lvl1pPr>
            <a:lvl2pPr indent="-228600" lvl="1" marL="914400" marR="0" rtl="0" algn="l">
              <a:lnSpc>
                <a:spcPct val="125000"/>
              </a:lnSpc>
              <a:spcBef>
                <a:spcPts val="0"/>
              </a:spcBef>
              <a:spcAft>
                <a:spcPts val="0"/>
              </a:spcAft>
              <a:buSzPts val="1400"/>
              <a:buNone/>
              <a:defRPr b="0" i="0" sz="2400" u="none" cap="none" strike="noStrike">
                <a:latin typeface="Avenir"/>
                <a:ea typeface="Avenir"/>
                <a:cs typeface="Avenir"/>
                <a:sym typeface="Avenir"/>
              </a:defRPr>
            </a:lvl2pPr>
            <a:lvl3pPr indent="-228600" lvl="2" marL="1371600" marR="0" rtl="0" algn="l">
              <a:lnSpc>
                <a:spcPct val="125000"/>
              </a:lnSpc>
              <a:spcBef>
                <a:spcPts val="0"/>
              </a:spcBef>
              <a:spcAft>
                <a:spcPts val="0"/>
              </a:spcAft>
              <a:buSzPts val="1400"/>
              <a:buNone/>
              <a:defRPr b="0" i="0" sz="2400" u="none" cap="none" strike="noStrike">
                <a:latin typeface="Avenir"/>
                <a:ea typeface="Avenir"/>
                <a:cs typeface="Avenir"/>
                <a:sym typeface="Avenir"/>
              </a:defRPr>
            </a:lvl3pPr>
            <a:lvl4pPr indent="-228600" lvl="3" marL="1828800" marR="0" rtl="0" algn="l">
              <a:lnSpc>
                <a:spcPct val="125000"/>
              </a:lnSpc>
              <a:spcBef>
                <a:spcPts val="0"/>
              </a:spcBef>
              <a:spcAft>
                <a:spcPts val="0"/>
              </a:spcAft>
              <a:buSzPts val="1400"/>
              <a:buNone/>
              <a:defRPr b="0" i="0" sz="2400" u="none" cap="none" strike="noStrike">
                <a:latin typeface="Avenir"/>
                <a:ea typeface="Avenir"/>
                <a:cs typeface="Avenir"/>
                <a:sym typeface="Avenir"/>
              </a:defRPr>
            </a:lvl4pPr>
            <a:lvl5pPr indent="-228600" lvl="4" marL="2286000" marR="0" rtl="0" algn="l">
              <a:lnSpc>
                <a:spcPct val="125000"/>
              </a:lnSpc>
              <a:spcBef>
                <a:spcPts val="0"/>
              </a:spcBef>
              <a:spcAft>
                <a:spcPts val="0"/>
              </a:spcAft>
              <a:buSzPts val="1400"/>
              <a:buNone/>
              <a:defRPr b="0" i="0" sz="2400" u="none" cap="none" strike="noStrike">
                <a:latin typeface="Avenir"/>
                <a:ea typeface="Avenir"/>
                <a:cs typeface="Avenir"/>
                <a:sym typeface="Avenir"/>
              </a:defRPr>
            </a:lvl5pPr>
            <a:lvl6pPr indent="-228600" lvl="5" marL="2743200" marR="0" rtl="0" algn="l">
              <a:lnSpc>
                <a:spcPct val="125000"/>
              </a:lnSpc>
              <a:spcBef>
                <a:spcPts val="0"/>
              </a:spcBef>
              <a:spcAft>
                <a:spcPts val="0"/>
              </a:spcAft>
              <a:buSzPts val="1400"/>
              <a:buNone/>
              <a:defRPr b="0" i="0" sz="2400" u="none" cap="none" strike="noStrike">
                <a:latin typeface="Avenir"/>
                <a:ea typeface="Avenir"/>
                <a:cs typeface="Avenir"/>
                <a:sym typeface="Avenir"/>
              </a:defRPr>
            </a:lvl6pPr>
            <a:lvl7pPr indent="-228600" lvl="6" marL="3200400" marR="0" rtl="0" algn="l">
              <a:lnSpc>
                <a:spcPct val="125000"/>
              </a:lnSpc>
              <a:spcBef>
                <a:spcPts val="0"/>
              </a:spcBef>
              <a:spcAft>
                <a:spcPts val="0"/>
              </a:spcAft>
              <a:buSzPts val="1400"/>
              <a:buNone/>
              <a:defRPr b="0" i="0" sz="2400" u="none" cap="none" strike="noStrike">
                <a:latin typeface="Avenir"/>
                <a:ea typeface="Avenir"/>
                <a:cs typeface="Avenir"/>
                <a:sym typeface="Avenir"/>
              </a:defRPr>
            </a:lvl7pPr>
            <a:lvl8pPr indent="-228600" lvl="7" marL="3657600" marR="0" rtl="0" algn="l">
              <a:lnSpc>
                <a:spcPct val="125000"/>
              </a:lnSpc>
              <a:spcBef>
                <a:spcPts val="0"/>
              </a:spcBef>
              <a:spcAft>
                <a:spcPts val="0"/>
              </a:spcAft>
              <a:buSzPts val="1400"/>
              <a:buNone/>
              <a:defRPr b="0" i="0" sz="2400" u="none" cap="none" strike="noStrike">
                <a:latin typeface="Avenir"/>
                <a:ea typeface="Avenir"/>
                <a:cs typeface="Avenir"/>
                <a:sym typeface="Avenir"/>
              </a:defRPr>
            </a:lvl8pPr>
            <a:lvl9pPr indent="-228600" lvl="8" marL="4114800" marR="0" rtl="0" algn="l">
              <a:lnSpc>
                <a:spcPct val="125000"/>
              </a:lnSpc>
              <a:spcBef>
                <a:spcPts val="0"/>
              </a:spcBef>
              <a:spcAft>
                <a:spcPts val="0"/>
              </a:spcAft>
              <a:buSzPts val="1400"/>
              <a:buNone/>
              <a:defRPr b="0" i="0" sz="2400" u="none" cap="none" strike="noStrike">
                <a:latin typeface="Avenir"/>
                <a:ea typeface="Avenir"/>
                <a:cs typeface="Avenir"/>
                <a:sym typeface="Avenir"/>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p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6" name="Google Shape;126;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p1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2" name="Google Shape;202;p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p1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2" name="Google Shape;212;p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p1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1" name="Google Shape;221;p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p1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0" name="Google Shape;230;p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p1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9" name="Google Shape;239;p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p1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9" name="Google Shape;249;p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p1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1" name="Google Shape;261;p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p1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0" name="Google Shape;270;p1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p1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9" name="Google Shape;279;p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p1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8" name="Google Shape;288;p1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p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SzPts val="2400"/>
              <a:buFont typeface="Avenir"/>
              <a:buNone/>
            </a:pPr>
            <a:r>
              <a:t/>
            </a:r>
            <a:endParaRPr/>
          </a:p>
        </p:txBody>
      </p:sp>
      <p:sp>
        <p:nvSpPr>
          <p:cNvPr id="135" name="Google Shape;135;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p2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9" name="Google Shape;299;p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p2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8" name="Google Shape;308;p2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p2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8" name="Google Shape;318;p2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p2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7" name="Google Shape;327;p2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p2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7" name="Google Shape;337;p2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p2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7" name="Google Shape;347;p2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p2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7" name="Google Shape;357;p2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5" name="Shape 365"/>
        <p:cNvGrpSpPr/>
        <p:nvPr/>
      </p:nvGrpSpPr>
      <p:grpSpPr>
        <a:xfrm>
          <a:off x="0" y="0"/>
          <a:ext cx="0" cy="0"/>
          <a:chOff x="0" y="0"/>
          <a:chExt cx="0" cy="0"/>
        </a:xfrm>
      </p:grpSpPr>
      <p:sp>
        <p:nvSpPr>
          <p:cNvPr id="366" name="Google Shape;366;p2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7" name="Google Shape;367;p2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 name="Shape 375"/>
        <p:cNvGrpSpPr/>
        <p:nvPr/>
      </p:nvGrpSpPr>
      <p:grpSpPr>
        <a:xfrm>
          <a:off x="0" y="0"/>
          <a:ext cx="0" cy="0"/>
          <a:chOff x="0" y="0"/>
          <a:chExt cx="0" cy="0"/>
        </a:xfrm>
      </p:grpSpPr>
      <p:sp>
        <p:nvSpPr>
          <p:cNvPr id="376" name="Google Shape;376;p2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7" name="Google Shape;377;p2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p2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6" name="Google Shape;386;p2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p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4" name="Google Shape;144;p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 name="Shape 394"/>
        <p:cNvGrpSpPr/>
        <p:nvPr/>
      </p:nvGrpSpPr>
      <p:grpSpPr>
        <a:xfrm>
          <a:off x="0" y="0"/>
          <a:ext cx="0" cy="0"/>
          <a:chOff x="0" y="0"/>
          <a:chExt cx="0" cy="0"/>
        </a:xfrm>
      </p:grpSpPr>
      <p:sp>
        <p:nvSpPr>
          <p:cNvPr id="395" name="Google Shape;395;p3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6" name="Google Shape;396;p3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4" name="Shape 404"/>
        <p:cNvGrpSpPr/>
        <p:nvPr/>
      </p:nvGrpSpPr>
      <p:grpSpPr>
        <a:xfrm>
          <a:off x="0" y="0"/>
          <a:ext cx="0" cy="0"/>
          <a:chOff x="0" y="0"/>
          <a:chExt cx="0" cy="0"/>
        </a:xfrm>
      </p:grpSpPr>
      <p:sp>
        <p:nvSpPr>
          <p:cNvPr id="405" name="Google Shape;405;p3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6" name="Google Shape;406;p3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4" name="Shape 414"/>
        <p:cNvGrpSpPr/>
        <p:nvPr/>
      </p:nvGrpSpPr>
      <p:grpSpPr>
        <a:xfrm>
          <a:off x="0" y="0"/>
          <a:ext cx="0" cy="0"/>
          <a:chOff x="0" y="0"/>
          <a:chExt cx="0" cy="0"/>
        </a:xfrm>
      </p:grpSpPr>
      <p:sp>
        <p:nvSpPr>
          <p:cNvPr id="415" name="Google Shape;415;p3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6" name="Google Shape;416;p3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4" name="Shape 424"/>
        <p:cNvGrpSpPr/>
        <p:nvPr/>
      </p:nvGrpSpPr>
      <p:grpSpPr>
        <a:xfrm>
          <a:off x="0" y="0"/>
          <a:ext cx="0" cy="0"/>
          <a:chOff x="0" y="0"/>
          <a:chExt cx="0" cy="0"/>
        </a:xfrm>
      </p:grpSpPr>
      <p:sp>
        <p:nvSpPr>
          <p:cNvPr id="425" name="Google Shape;425;p3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6" name="Google Shape;426;p3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5" name="Shape 435"/>
        <p:cNvGrpSpPr/>
        <p:nvPr/>
      </p:nvGrpSpPr>
      <p:grpSpPr>
        <a:xfrm>
          <a:off x="0" y="0"/>
          <a:ext cx="0" cy="0"/>
          <a:chOff x="0" y="0"/>
          <a:chExt cx="0" cy="0"/>
        </a:xfrm>
      </p:grpSpPr>
      <p:sp>
        <p:nvSpPr>
          <p:cNvPr id="436" name="Google Shape;436;p3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7" name="Google Shape;437;p3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5" name="Shape 445"/>
        <p:cNvGrpSpPr/>
        <p:nvPr/>
      </p:nvGrpSpPr>
      <p:grpSpPr>
        <a:xfrm>
          <a:off x="0" y="0"/>
          <a:ext cx="0" cy="0"/>
          <a:chOff x="0" y="0"/>
          <a:chExt cx="0" cy="0"/>
        </a:xfrm>
      </p:grpSpPr>
      <p:sp>
        <p:nvSpPr>
          <p:cNvPr id="446" name="Google Shape;446;p3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7" name="Google Shape;447;p3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5" name="Shape 455"/>
        <p:cNvGrpSpPr/>
        <p:nvPr/>
      </p:nvGrpSpPr>
      <p:grpSpPr>
        <a:xfrm>
          <a:off x="0" y="0"/>
          <a:ext cx="0" cy="0"/>
          <a:chOff x="0" y="0"/>
          <a:chExt cx="0" cy="0"/>
        </a:xfrm>
      </p:grpSpPr>
      <p:sp>
        <p:nvSpPr>
          <p:cNvPr id="456" name="Google Shape;456;p3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7" name="Google Shape;457;p3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4" name="Shape 464"/>
        <p:cNvGrpSpPr/>
        <p:nvPr/>
      </p:nvGrpSpPr>
      <p:grpSpPr>
        <a:xfrm>
          <a:off x="0" y="0"/>
          <a:ext cx="0" cy="0"/>
          <a:chOff x="0" y="0"/>
          <a:chExt cx="0" cy="0"/>
        </a:xfrm>
      </p:grpSpPr>
      <p:sp>
        <p:nvSpPr>
          <p:cNvPr id="465" name="Google Shape;465;p3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6" name="Google Shape;466;p3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4" name="Shape 474"/>
        <p:cNvGrpSpPr/>
        <p:nvPr/>
      </p:nvGrpSpPr>
      <p:grpSpPr>
        <a:xfrm>
          <a:off x="0" y="0"/>
          <a:ext cx="0" cy="0"/>
          <a:chOff x="0" y="0"/>
          <a:chExt cx="0" cy="0"/>
        </a:xfrm>
      </p:grpSpPr>
      <p:sp>
        <p:nvSpPr>
          <p:cNvPr id="475" name="Google Shape;475;p3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6" name="Google Shape;476;p3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5" name="Shape 485"/>
        <p:cNvGrpSpPr/>
        <p:nvPr/>
      </p:nvGrpSpPr>
      <p:grpSpPr>
        <a:xfrm>
          <a:off x="0" y="0"/>
          <a:ext cx="0" cy="0"/>
          <a:chOff x="0" y="0"/>
          <a:chExt cx="0" cy="0"/>
        </a:xfrm>
      </p:grpSpPr>
      <p:sp>
        <p:nvSpPr>
          <p:cNvPr id="486" name="Google Shape;486;p3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7" name="Google Shape;487;p3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p4: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0" name="Google Shape;150;p4: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lnSpc>
                <a:spcPct val="125000"/>
              </a:lnSpc>
              <a:spcBef>
                <a:spcPts val="0"/>
              </a:spcBef>
              <a:spcAft>
                <a:spcPts val="0"/>
              </a:spcAft>
              <a:buSzPts val="2400"/>
              <a:buFont typeface="Avenir"/>
              <a:buNone/>
            </a:pPr>
            <a:r>
              <a:t/>
            </a:r>
            <a:endParaRPr/>
          </a:p>
        </p:txBody>
      </p:sp>
      <p:sp>
        <p:nvSpPr>
          <p:cNvPr id="151" name="Google Shape;151;p4: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GB"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4" name="Shape 494"/>
        <p:cNvGrpSpPr/>
        <p:nvPr/>
      </p:nvGrpSpPr>
      <p:grpSpPr>
        <a:xfrm>
          <a:off x="0" y="0"/>
          <a:ext cx="0" cy="0"/>
          <a:chOff x="0" y="0"/>
          <a:chExt cx="0" cy="0"/>
        </a:xfrm>
      </p:grpSpPr>
      <p:sp>
        <p:nvSpPr>
          <p:cNvPr id="495" name="Google Shape;495;p4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6" name="Google Shape;496;p4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6" name="Shape 506"/>
        <p:cNvGrpSpPr/>
        <p:nvPr/>
      </p:nvGrpSpPr>
      <p:grpSpPr>
        <a:xfrm>
          <a:off x="0" y="0"/>
          <a:ext cx="0" cy="0"/>
          <a:chOff x="0" y="0"/>
          <a:chExt cx="0" cy="0"/>
        </a:xfrm>
      </p:grpSpPr>
      <p:sp>
        <p:nvSpPr>
          <p:cNvPr id="507" name="Google Shape;507;p4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8" name="Google Shape;508;p4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6" name="Shape 516"/>
        <p:cNvGrpSpPr/>
        <p:nvPr/>
      </p:nvGrpSpPr>
      <p:grpSpPr>
        <a:xfrm>
          <a:off x="0" y="0"/>
          <a:ext cx="0" cy="0"/>
          <a:chOff x="0" y="0"/>
          <a:chExt cx="0" cy="0"/>
        </a:xfrm>
      </p:grpSpPr>
      <p:sp>
        <p:nvSpPr>
          <p:cNvPr id="517" name="Google Shape;517;p4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8" name="Google Shape;518;p4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6" name="Shape 526"/>
        <p:cNvGrpSpPr/>
        <p:nvPr/>
      </p:nvGrpSpPr>
      <p:grpSpPr>
        <a:xfrm>
          <a:off x="0" y="0"/>
          <a:ext cx="0" cy="0"/>
          <a:chOff x="0" y="0"/>
          <a:chExt cx="0" cy="0"/>
        </a:xfrm>
      </p:grpSpPr>
      <p:sp>
        <p:nvSpPr>
          <p:cNvPr id="527" name="Google Shape;527;p4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8" name="Google Shape;528;p4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8" name="Shape 538"/>
        <p:cNvGrpSpPr/>
        <p:nvPr/>
      </p:nvGrpSpPr>
      <p:grpSpPr>
        <a:xfrm>
          <a:off x="0" y="0"/>
          <a:ext cx="0" cy="0"/>
          <a:chOff x="0" y="0"/>
          <a:chExt cx="0" cy="0"/>
        </a:xfrm>
      </p:grpSpPr>
      <p:sp>
        <p:nvSpPr>
          <p:cNvPr id="539" name="Google Shape;539;p4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0" name="Google Shape;540;p4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p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1" name="Google Shape;161;p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SzPts val="2400"/>
              <a:buFont typeface="Avenir"/>
              <a:buNone/>
            </a:pPr>
            <a:r>
              <a:t/>
            </a:r>
            <a:endParaRPr/>
          </a:p>
        </p:txBody>
      </p:sp>
      <p:sp>
        <p:nvSpPr>
          <p:cNvPr id="170" name="Google Shape;170;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p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5" name="Google Shape;175;p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p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3" name="Google Shape;183;p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p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3" name="Google Shape;193;p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 Id="rId3" Type="http://schemas.openxmlformats.org/officeDocument/2006/relationships/image" Target="../media/image6.jp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jp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jpg"/><Relationship Id="rId3"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jp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jpg"/><Relationship Id="rId3" Type="http://schemas.openxmlformats.org/officeDocument/2006/relationships/image" Target="../media/image2.png"/><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6.jp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g"/><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jp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3.jpg"/><Relationship Id="rId3"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jp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2.jp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tsikkodia" showMasterSp="0" type="tx">
  <p:cSld name="TITLE_AND_BODY">
    <p:spTree>
      <p:nvGrpSpPr>
        <p:cNvPr id="11" name="Shape 11"/>
        <p:cNvGrpSpPr/>
        <p:nvPr/>
      </p:nvGrpSpPr>
      <p:grpSpPr>
        <a:xfrm>
          <a:off x="0" y="0"/>
          <a:ext cx="0" cy="0"/>
          <a:chOff x="0" y="0"/>
          <a:chExt cx="0" cy="0"/>
        </a:xfrm>
      </p:grpSpPr>
      <p:pic>
        <p:nvPicPr>
          <p:cNvPr id="12" name="Google Shape;12;p46"/>
          <p:cNvPicPr preferRelativeResize="0"/>
          <p:nvPr/>
        </p:nvPicPr>
        <p:blipFill rotWithShape="1">
          <a:blip r:embed="rId2">
            <a:alphaModFix/>
          </a:blip>
          <a:srcRect b="0" l="0" r="0" t="0"/>
          <a:stretch/>
        </p:blipFill>
        <p:spPr>
          <a:xfrm>
            <a:off x="1" y="-673"/>
            <a:ext cx="12190802" cy="6858670"/>
          </a:xfrm>
          <a:prstGeom prst="rect">
            <a:avLst/>
          </a:prstGeom>
          <a:noFill/>
          <a:ln>
            <a:noFill/>
          </a:ln>
        </p:spPr>
      </p:pic>
      <p:pic>
        <p:nvPicPr>
          <p:cNvPr id="13" name="Google Shape;13;p46"/>
          <p:cNvPicPr preferRelativeResize="0"/>
          <p:nvPr/>
        </p:nvPicPr>
        <p:blipFill rotWithShape="1">
          <a:blip r:embed="rId3">
            <a:alphaModFix/>
          </a:blip>
          <a:srcRect b="0" l="0" r="0" t="0"/>
          <a:stretch/>
        </p:blipFill>
        <p:spPr>
          <a:xfrm>
            <a:off x="1" y="-673"/>
            <a:ext cx="12190804" cy="6858673"/>
          </a:xfrm>
          <a:prstGeom prst="rect">
            <a:avLst/>
          </a:prstGeom>
          <a:noFill/>
          <a:ln>
            <a:noFill/>
          </a:ln>
        </p:spPr>
      </p:pic>
      <p:sp>
        <p:nvSpPr>
          <p:cNvPr id="14" name="Google Shape;14;p46"/>
          <p:cNvSpPr txBox="1"/>
          <p:nvPr>
            <p:ph type="title"/>
          </p:nvPr>
        </p:nvSpPr>
        <p:spPr>
          <a:xfrm>
            <a:off x="1524000" y="0"/>
            <a:ext cx="9144000" cy="3915077"/>
          </a:xfrm>
          <a:prstGeom prst="rect">
            <a:avLst/>
          </a:prstGeom>
          <a:noFill/>
          <a:ln>
            <a:noFill/>
          </a:ln>
        </p:spPr>
        <p:txBody>
          <a:bodyPr anchorCtr="0" anchor="b" bIns="0" lIns="0" spcFirstLastPara="1" rIns="0" wrap="square" tIns="0">
            <a:normAutofit/>
          </a:bodyPr>
          <a:lstStyle>
            <a:lvl1pPr lvl="0" algn="ctr">
              <a:lnSpc>
                <a:spcPct val="90000"/>
              </a:lnSpc>
              <a:spcBef>
                <a:spcPts val="0"/>
              </a:spcBef>
              <a:spcAft>
                <a:spcPts val="0"/>
              </a:spcAft>
              <a:buSzPts val="1400"/>
              <a:buNone/>
              <a:defRPr sz="6000">
                <a:solidFill>
                  <a:srgbClr val="F2F2F2"/>
                </a:solidFill>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15" name="Google Shape;15;p46"/>
          <p:cNvSpPr txBox="1"/>
          <p:nvPr>
            <p:ph idx="1" type="body"/>
          </p:nvPr>
        </p:nvSpPr>
        <p:spPr>
          <a:xfrm>
            <a:off x="1524000" y="4007151"/>
            <a:ext cx="9144000" cy="2850849"/>
          </a:xfrm>
          <a:prstGeom prst="rect">
            <a:avLst/>
          </a:prstGeom>
          <a:noFill/>
          <a:ln>
            <a:noFill/>
          </a:ln>
        </p:spPr>
        <p:txBody>
          <a:bodyPr anchorCtr="0" anchor="t" bIns="0" lIns="0" spcFirstLastPara="1" rIns="0" wrap="square" tIns="0">
            <a:normAutofit/>
          </a:bodyPr>
          <a:lstStyle>
            <a:lvl1pPr indent="-228600" lvl="0" marL="457200" algn="ctr">
              <a:lnSpc>
                <a:spcPct val="90000"/>
              </a:lnSpc>
              <a:spcBef>
                <a:spcPts val="1000"/>
              </a:spcBef>
              <a:spcAft>
                <a:spcPts val="0"/>
              </a:spcAft>
              <a:buClr>
                <a:srgbClr val="F2F2F2"/>
              </a:buClr>
              <a:buSzPts val="2400"/>
              <a:buFont typeface="Calibri"/>
              <a:buNone/>
              <a:defRPr sz="2400">
                <a:solidFill>
                  <a:srgbClr val="F2F2F2"/>
                </a:solidFill>
              </a:defRPr>
            </a:lvl1pPr>
            <a:lvl2pPr indent="-228600" lvl="1" marL="914400" algn="ctr">
              <a:lnSpc>
                <a:spcPct val="90000"/>
              </a:lnSpc>
              <a:spcBef>
                <a:spcPts val="1000"/>
              </a:spcBef>
              <a:spcAft>
                <a:spcPts val="0"/>
              </a:spcAft>
              <a:buClr>
                <a:srgbClr val="F2F2F2"/>
              </a:buClr>
              <a:buSzPts val="2400"/>
              <a:buFont typeface="Calibri"/>
              <a:buNone/>
              <a:defRPr sz="2400">
                <a:solidFill>
                  <a:srgbClr val="F2F2F2"/>
                </a:solidFill>
              </a:defRPr>
            </a:lvl2pPr>
            <a:lvl3pPr indent="-228600" lvl="2" marL="1371600" algn="ctr">
              <a:lnSpc>
                <a:spcPct val="90000"/>
              </a:lnSpc>
              <a:spcBef>
                <a:spcPts val="1000"/>
              </a:spcBef>
              <a:spcAft>
                <a:spcPts val="0"/>
              </a:spcAft>
              <a:buClr>
                <a:srgbClr val="F2F2F2"/>
              </a:buClr>
              <a:buSzPts val="2400"/>
              <a:buFont typeface="Calibri"/>
              <a:buNone/>
              <a:defRPr sz="2400">
                <a:solidFill>
                  <a:srgbClr val="F2F2F2"/>
                </a:solidFill>
              </a:defRPr>
            </a:lvl3pPr>
            <a:lvl4pPr indent="-228600" lvl="3" marL="1828800" algn="ctr">
              <a:lnSpc>
                <a:spcPct val="90000"/>
              </a:lnSpc>
              <a:spcBef>
                <a:spcPts val="1000"/>
              </a:spcBef>
              <a:spcAft>
                <a:spcPts val="0"/>
              </a:spcAft>
              <a:buClr>
                <a:srgbClr val="F2F2F2"/>
              </a:buClr>
              <a:buSzPts val="2400"/>
              <a:buFont typeface="Calibri"/>
              <a:buNone/>
              <a:defRPr sz="2400">
                <a:solidFill>
                  <a:srgbClr val="F2F2F2"/>
                </a:solidFill>
              </a:defRPr>
            </a:lvl4pPr>
            <a:lvl5pPr indent="-228600" lvl="4" marL="2286000" algn="ctr">
              <a:lnSpc>
                <a:spcPct val="90000"/>
              </a:lnSpc>
              <a:spcBef>
                <a:spcPts val="1000"/>
              </a:spcBef>
              <a:spcAft>
                <a:spcPts val="0"/>
              </a:spcAft>
              <a:buClr>
                <a:srgbClr val="F2F2F2"/>
              </a:buClr>
              <a:buSzPts val="2400"/>
              <a:buFont typeface="Calibri"/>
              <a:buNone/>
              <a:defRPr sz="2400">
                <a:solidFill>
                  <a:srgbClr val="F2F2F2"/>
                </a:solidFill>
              </a:defRPr>
            </a:lvl5pPr>
            <a:lvl6pPr indent="-342900" lvl="5" marL="2743200" algn="l">
              <a:lnSpc>
                <a:spcPct val="90000"/>
              </a:lnSpc>
              <a:spcBef>
                <a:spcPts val="1000"/>
              </a:spcBef>
              <a:spcAft>
                <a:spcPts val="0"/>
              </a:spcAft>
              <a:buClr>
                <a:srgbClr val="0D0D0D"/>
              </a:buClr>
              <a:buSzPts val="1800"/>
              <a:buChar char="•"/>
              <a:defRPr/>
            </a:lvl6pPr>
            <a:lvl7pPr indent="-342900" lvl="6" marL="3200400" algn="l">
              <a:lnSpc>
                <a:spcPct val="90000"/>
              </a:lnSpc>
              <a:spcBef>
                <a:spcPts val="1000"/>
              </a:spcBef>
              <a:spcAft>
                <a:spcPts val="0"/>
              </a:spcAft>
              <a:buClr>
                <a:srgbClr val="0D0D0D"/>
              </a:buClr>
              <a:buSzPts val="1800"/>
              <a:buChar char="•"/>
              <a:defRPr/>
            </a:lvl7pPr>
            <a:lvl8pPr indent="-342900" lvl="7" marL="3657600" algn="l">
              <a:lnSpc>
                <a:spcPct val="90000"/>
              </a:lnSpc>
              <a:spcBef>
                <a:spcPts val="1000"/>
              </a:spcBef>
              <a:spcAft>
                <a:spcPts val="0"/>
              </a:spcAft>
              <a:buClr>
                <a:srgbClr val="0D0D0D"/>
              </a:buClr>
              <a:buSzPts val="1800"/>
              <a:buChar char="•"/>
              <a:defRPr/>
            </a:lvl8pPr>
            <a:lvl9pPr indent="-342900" lvl="8" marL="4114800" algn="l">
              <a:lnSpc>
                <a:spcPct val="90000"/>
              </a:lnSpc>
              <a:spcBef>
                <a:spcPts val="1000"/>
              </a:spcBef>
              <a:spcAft>
                <a:spcPts val="0"/>
              </a:spcAft>
              <a:buClr>
                <a:srgbClr val="0D0D0D"/>
              </a:buClr>
              <a:buSzPts val="1800"/>
              <a:buChar char="•"/>
              <a:defRPr/>
            </a:lvl9pPr>
          </a:lstStyle>
          <a:p/>
        </p:txBody>
      </p:sp>
      <p:pic>
        <p:nvPicPr>
          <p:cNvPr id="16" name="Google Shape;16;p46"/>
          <p:cNvPicPr preferRelativeResize="0"/>
          <p:nvPr/>
        </p:nvPicPr>
        <p:blipFill rotWithShape="1">
          <a:blip r:embed="rId4">
            <a:alphaModFix/>
          </a:blip>
          <a:srcRect b="0" l="0" r="0" t="0"/>
          <a:stretch/>
        </p:blipFill>
        <p:spPr>
          <a:xfrm>
            <a:off x="8886280" y="6347443"/>
            <a:ext cx="3004968" cy="501824"/>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Mukautettu asettelu">
  <p:cSld name="6_Mukautettu asettelu">
    <p:spTree>
      <p:nvGrpSpPr>
        <p:cNvPr id="58" name="Shape 58"/>
        <p:cNvGrpSpPr/>
        <p:nvPr/>
      </p:nvGrpSpPr>
      <p:grpSpPr>
        <a:xfrm>
          <a:off x="0" y="0"/>
          <a:ext cx="0" cy="0"/>
          <a:chOff x="0" y="0"/>
          <a:chExt cx="0" cy="0"/>
        </a:xfrm>
      </p:grpSpPr>
      <p:pic>
        <p:nvPicPr>
          <p:cNvPr id="59" name="Google Shape;59;p59"/>
          <p:cNvPicPr preferRelativeResize="0"/>
          <p:nvPr/>
        </p:nvPicPr>
        <p:blipFill rotWithShape="1">
          <a:blip r:embed="rId2">
            <a:alphaModFix/>
          </a:blip>
          <a:srcRect b="0" l="0" r="0" t="0"/>
          <a:stretch/>
        </p:blipFill>
        <p:spPr>
          <a:xfrm>
            <a:off x="1199" y="-670"/>
            <a:ext cx="12190799" cy="6858668"/>
          </a:xfrm>
          <a:prstGeom prst="rect">
            <a:avLst/>
          </a:prstGeom>
          <a:noFill/>
          <a:ln>
            <a:noFill/>
          </a:ln>
        </p:spPr>
      </p:pic>
      <p:sp>
        <p:nvSpPr>
          <p:cNvPr id="60" name="Google Shape;60;p59"/>
          <p:cNvSpPr txBox="1"/>
          <p:nvPr>
            <p:ph type="title"/>
          </p:nvPr>
        </p:nvSpPr>
        <p:spPr>
          <a:xfrm>
            <a:off x="347253" y="677647"/>
            <a:ext cx="11497493" cy="1200647"/>
          </a:xfrm>
          <a:prstGeom prst="rect">
            <a:avLst/>
          </a:prstGeom>
          <a:noFill/>
          <a:ln>
            <a:noFill/>
          </a:ln>
        </p:spPr>
        <p:txBody>
          <a:bodyPr anchorCtr="0" anchor="ctr" bIns="45700" lIns="45700" spcFirstLastPara="1" rIns="45700" wrap="square" tIns="45700">
            <a:normAutofit/>
          </a:bodyPr>
          <a:lstStyle>
            <a:lvl1pPr lvl="0" algn="ctr">
              <a:lnSpc>
                <a:spcPct val="90000"/>
              </a:lnSpc>
              <a:spcBef>
                <a:spcPts val="0"/>
              </a:spcBef>
              <a:spcAft>
                <a:spcPts val="0"/>
              </a:spcAft>
              <a:buSzPts val="1400"/>
              <a:buNone/>
              <a:defRPr sz="40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61" name="Google Shape;61;p59"/>
          <p:cNvSpPr/>
          <p:nvPr/>
        </p:nvSpPr>
        <p:spPr>
          <a:xfrm>
            <a:off x="6535119" y="4753566"/>
            <a:ext cx="5376574" cy="1158241"/>
          </a:xfrm>
          <a:prstGeom prst="rect">
            <a:avLst/>
          </a:prstGeom>
          <a:noFill/>
          <a:ln>
            <a:noFill/>
          </a:ln>
        </p:spPr>
        <p:txBody>
          <a:bodyPr anchorCtr="0" anchor="t" bIns="45700" lIns="45700" spcFirstLastPara="1" rIns="45700" wrap="square" tIns="45700">
            <a:spAutoFit/>
          </a:bodyPr>
          <a:lstStyle/>
          <a:p>
            <a:pPr indent="-285750" lvl="0" marL="285750" marR="0" rtl="0" algn="l">
              <a:spcBef>
                <a:spcPts val="0"/>
              </a:spcBef>
              <a:spcAft>
                <a:spcPts val="0"/>
              </a:spcAft>
              <a:buClr>
                <a:srgbClr val="0D0D0D"/>
              </a:buClr>
              <a:buSzPts val="1800"/>
              <a:buFont typeface="Arial"/>
              <a:buChar char="•"/>
            </a:pPr>
            <a:r>
              <a:rPr b="0" i="0" lang="en-GB" sz="1800" u="none" cap="none" strike="noStrike">
                <a:solidFill>
                  <a:srgbClr val="0D0D0D"/>
                </a:solidFill>
                <a:latin typeface="Calibri"/>
                <a:ea typeface="Calibri"/>
                <a:cs typeface="Calibri"/>
                <a:sym typeface="Calibri"/>
              </a:rPr>
              <a:t>Klikkaa haluaamasi diaa hiiren oikealla näppäimellä</a:t>
            </a:r>
            <a:endParaRPr/>
          </a:p>
          <a:p>
            <a:pPr indent="-285750" lvl="0" marL="285750" marR="0" rtl="0" algn="l">
              <a:spcBef>
                <a:spcPts val="0"/>
              </a:spcBef>
              <a:spcAft>
                <a:spcPts val="0"/>
              </a:spcAft>
              <a:buClr>
                <a:srgbClr val="0D0D0D"/>
              </a:buClr>
              <a:buSzPts val="1800"/>
              <a:buFont typeface="Arial"/>
              <a:buChar char="•"/>
            </a:pPr>
            <a:r>
              <a:rPr b="0" i="0" lang="en-GB" sz="1800" u="none" cap="none" strike="noStrike">
                <a:solidFill>
                  <a:srgbClr val="0D0D0D"/>
                </a:solidFill>
                <a:latin typeface="Calibri"/>
                <a:ea typeface="Calibri"/>
                <a:cs typeface="Calibri"/>
                <a:sym typeface="Calibri"/>
              </a:rPr>
              <a:t>Valitse valikosto ”Asettelu”</a:t>
            </a:r>
            <a:endParaRPr/>
          </a:p>
          <a:p>
            <a:pPr indent="-285750" lvl="0" marL="285750" marR="0" rtl="0" algn="l">
              <a:spcBef>
                <a:spcPts val="0"/>
              </a:spcBef>
              <a:spcAft>
                <a:spcPts val="0"/>
              </a:spcAft>
              <a:buClr>
                <a:srgbClr val="0D0D0D"/>
              </a:buClr>
              <a:buSzPts val="1800"/>
              <a:buFont typeface="Arial"/>
              <a:buChar char="•"/>
            </a:pPr>
            <a:r>
              <a:rPr b="0" i="0" lang="en-GB" sz="1800" u="none" cap="none" strike="noStrike">
                <a:solidFill>
                  <a:srgbClr val="0D0D0D"/>
                </a:solidFill>
                <a:latin typeface="Calibri"/>
                <a:ea typeface="Calibri"/>
                <a:cs typeface="Calibri"/>
                <a:sym typeface="Calibri"/>
              </a:rPr>
              <a:t>Valitse haluamasi diapohja</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showMasterSp="0">
  <p:cSld name="Default">
    <p:spTree>
      <p:nvGrpSpPr>
        <p:cNvPr id="62" name="Shape 62"/>
        <p:cNvGrpSpPr/>
        <p:nvPr/>
      </p:nvGrpSpPr>
      <p:grpSpPr>
        <a:xfrm>
          <a:off x="0" y="0"/>
          <a:ext cx="0" cy="0"/>
          <a:chOff x="0" y="0"/>
          <a:chExt cx="0" cy="0"/>
        </a:xfrm>
      </p:grpSpPr>
      <p:sp>
        <p:nvSpPr>
          <p:cNvPr id="63" name="Google Shape;63;p60"/>
          <p:cNvSpPr txBox="1"/>
          <p:nvPr>
            <p:ph idx="12" type="sldNum"/>
          </p:nvPr>
        </p:nvSpPr>
        <p:spPr>
          <a:xfrm>
            <a:off x="8077200" y="6245225"/>
            <a:ext cx="2133600" cy="288824"/>
          </a:xfrm>
          <a:prstGeom prst="rect">
            <a:avLst/>
          </a:prstGeom>
          <a:noFill/>
          <a:ln>
            <a:noFill/>
          </a:ln>
        </p:spPr>
        <p:txBody>
          <a:bodyPr anchorCtr="0" anchor="t" bIns="0" lIns="0" spcFirstLastPara="1" rIns="0" wrap="square" tIns="0">
            <a:spAutoFit/>
          </a:bodyPr>
          <a:lstStyle>
            <a:lvl1pPr indent="0" lvl="0" marL="0" marR="0" algn="r">
              <a:spcBef>
                <a:spcPts val="0"/>
              </a:spcBef>
              <a:buNone/>
              <a:defRPr>
                <a:solidFill>
                  <a:srgbClr val="000000"/>
                </a:solidFill>
                <a:latin typeface="Arial"/>
                <a:ea typeface="Arial"/>
                <a:cs typeface="Arial"/>
                <a:sym typeface="Arial"/>
              </a:defRPr>
            </a:lvl1pPr>
            <a:lvl2pPr indent="0" lvl="1" marL="0" marR="0" algn="r">
              <a:spcBef>
                <a:spcPts val="0"/>
              </a:spcBef>
              <a:buNone/>
              <a:defRPr>
                <a:solidFill>
                  <a:srgbClr val="000000"/>
                </a:solidFill>
                <a:latin typeface="Arial"/>
                <a:ea typeface="Arial"/>
                <a:cs typeface="Arial"/>
                <a:sym typeface="Arial"/>
              </a:defRPr>
            </a:lvl2pPr>
            <a:lvl3pPr indent="0" lvl="2" marL="0" marR="0" algn="r">
              <a:spcBef>
                <a:spcPts val="0"/>
              </a:spcBef>
              <a:buNone/>
              <a:defRPr>
                <a:solidFill>
                  <a:srgbClr val="000000"/>
                </a:solidFill>
                <a:latin typeface="Arial"/>
                <a:ea typeface="Arial"/>
                <a:cs typeface="Arial"/>
                <a:sym typeface="Arial"/>
              </a:defRPr>
            </a:lvl3pPr>
            <a:lvl4pPr indent="0" lvl="3" marL="0" marR="0" algn="r">
              <a:spcBef>
                <a:spcPts val="0"/>
              </a:spcBef>
              <a:buNone/>
              <a:defRPr>
                <a:solidFill>
                  <a:srgbClr val="000000"/>
                </a:solidFill>
                <a:latin typeface="Arial"/>
                <a:ea typeface="Arial"/>
                <a:cs typeface="Arial"/>
                <a:sym typeface="Arial"/>
              </a:defRPr>
            </a:lvl4pPr>
            <a:lvl5pPr indent="0" lvl="4" marL="0" marR="0" algn="r">
              <a:spcBef>
                <a:spcPts val="0"/>
              </a:spcBef>
              <a:buNone/>
              <a:defRPr>
                <a:solidFill>
                  <a:srgbClr val="000000"/>
                </a:solidFill>
                <a:latin typeface="Arial"/>
                <a:ea typeface="Arial"/>
                <a:cs typeface="Arial"/>
                <a:sym typeface="Arial"/>
              </a:defRPr>
            </a:lvl5pPr>
            <a:lvl6pPr indent="0" lvl="5" marL="0" marR="0" algn="r">
              <a:spcBef>
                <a:spcPts val="0"/>
              </a:spcBef>
              <a:buNone/>
              <a:defRPr>
                <a:solidFill>
                  <a:srgbClr val="000000"/>
                </a:solidFill>
                <a:latin typeface="Arial"/>
                <a:ea typeface="Arial"/>
                <a:cs typeface="Arial"/>
                <a:sym typeface="Arial"/>
              </a:defRPr>
            </a:lvl6pPr>
            <a:lvl7pPr indent="0" lvl="6" marL="0" marR="0" algn="r">
              <a:spcBef>
                <a:spcPts val="0"/>
              </a:spcBef>
              <a:buNone/>
              <a:defRPr>
                <a:solidFill>
                  <a:srgbClr val="000000"/>
                </a:solidFill>
                <a:latin typeface="Arial"/>
                <a:ea typeface="Arial"/>
                <a:cs typeface="Arial"/>
                <a:sym typeface="Arial"/>
              </a:defRPr>
            </a:lvl7pPr>
            <a:lvl8pPr indent="0" lvl="7" marL="0" marR="0" algn="r">
              <a:spcBef>
                <a:spcPts val="0"/>
              </a:spcBef>
              <a:buNone/>
              <a:defRPr>
                <a:solidFill>
                  <a:srgbClr val="000000"/>
                </a:solidFill>
                <a:latin typeface="Arial"/>
                <a:ea typeface="Arial"/>
                <a:cs typeface="Arial"/>
                <a:sym typeface="Arial"/>
              </a:defRPr>
            </a:lvl8pPr>
            <a:lvl9pPr indent="0" lvl="8" marL="0" marR="0" algn="r">
              <a:spcBef>
                <a:spcPts val="0"/>
              </a:spcBef>
              <a:buNone/>
              <a:defRPr>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b="0" i="0" sz="1400" u="none" cap="none" strike="noStrik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Mukautettu asettelu">
  <p:cSld name="1_Mukautettu asettelu">
    <p:spTree>
      <p:nvGrpSpPr>
        <p:cNvPr id="70" name="Shape 70"/>
        <p:cNvGrpSpPr/>
        <p:nvPr/>
      </p:nvGrpSpPr>
      <p:grpSpPr>
        <a:xfrm>
          <a:off x="0" y="0"/>
          <a:ext cx="0" cy="0"/>
          <a:chOff x="0" y="0"/>
          <a:chExt cx="0" cy="0"/>
        </a:xfrm>
      </p:grpSpPr>
      <p:sp>
        <p:nvSpPr>
          <p:cNvPr id="71" name="Google Shape;71;p5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p50"/>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3" name="Google Shape;73;p50"/>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lvl1pPr indent="0" lvl="0"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1pPr>
            <a:lvl2pPr indent="0" lvl="1"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2pPr>
            <a:lvl3pPr indent="0" lvl="2"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3pPr>
            <a:lvl4pPr indent="0" lvl="3"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4pPr>
            <a:lvl5pPr indent="0" lvl="4"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5pPr>
            <a:lvl6pPr indent="0" lvl="5"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6pPr>
            <a:lvl7pPr indent="0" lvl="6"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7pPr>
            <a:lvl8pPr indent="0" lvl="7"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8pPr>
            <a:lvl9pPr indent="0" lvl="8"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GB"/>
              <a:t>‹#›</a:t>
            </a:fld>
            <a:endParaRPr/>
          </a:p>
        </p:txBody>
      </p:sp>
      <p:sp>
        <p:nvSpPr>
          <p:cNvPr id="74" name="Google Shape;74;p50"/>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Clr>
                <a:srgbClr val="888888"/>
              </a:buClr>
              <a:buSzPts val="1400"/>
              <a:buFont typeface="Calibri"/>
              <a:buNone/>
              <a:defRPr sz="1200">
                <a:solidFill>
                  <a:srgbClr val="888888"/>
                </a:solidFill>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p:txBody>
      </p:sp>
      <p:pic>
        <p:nvPicPr>
          <p:cNvPr id="75" name="Google Shape;75;p50"/>
          <p:cNvPicPr preferRelativeResize="0"/>
          <p:nvPr/>
        </p:nvPicPr>
        <p:blipFill rotWithShape="1">
          <a:blip r:embed="rId2">
            <a:alphaModFix/>
          </a:blip>
          <a:srcRect b="0" l="0" r="0" t="0"/>
          <a:stretch/>
        </p:blipFill>
        <p:spPr>
          <a:xfrm>
            <a:off x="8886280" y="6347443"/>
            <a:ext cx="3004968" cy="501824"/>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tsikko ja sisältö">
  <p:cSld name="Otsikko ja sisältö">
    <p:spTree>
      <p:nvGrpSpPr>
        <p:cNvPr id="76" name="Shape 76"/>
        <p:cNvGrpSpPr/>
        <p:nvPr/>
      </p:nvGrpSpPr>
      <p:grpSpPr>
        <a:xfrm>
          <a:off x="0" y="0"/>
          <a:ext cx="0" cy="0"/>
          <a:chOff x="0" y="0"/>
          <a:chExt cx="0" cy="0"/>
        </a:xfrm>
      </p:grpSpPr>
      <p:pic>
        <p:nvPicPr>
          <p:cNvPr id="77" name="Google Shape;77;p51"/>
          <p:cNvPicPr preferRelativeResize="0"/>
          <p:nvPr/>
        </p:nvPicPr>
        <p:blipFill rotWithShape="1">
          <a:blip r:embed="rId2">
            <a:alphaModFix/>
          </a:blip>
          <a:srcRect b="0" l="0" r="0" t="0"/>
          <a:stretch/>
        </p:blipFill>
        <p:spPr>
          <a:xfrm>
            <a:off x="1" y="-672"/>
            <a:ext cx="12190803" cy="6858670"/>
          </a:xfrm>
          <a:prstGeom prst="rect">
            <a:avLst/>
          </a:prstGeom>
          <a:noFill/>
          <a:ln>
            <a:noFill/>
          </a:ln>
        </p:spPr>
      </p:pic>
      <p:sp>
        <p:nvSpPr>
          <p:cNvPr id="78" name="Google Shape;78;p51"/>
          <p:cNvSpPr txBox="1"/>
          <p:nvPr>
            <p:ph type="title"/>
          </p:nvPr>
        </p:nvSpPr>
        <p:spPr>
          <a:xfrm>
            <a:off x="325289" y="2672413"/>
            <a:ext cx="11553959" cy="1255532"/>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lt1"/>
              </a:buClr>
              <a:buSzPts val="4400"/>
              <a:buFont typeface="Calibri"/>
              <a:buNone/>
              <a:defRPr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79" name="Google Shape;79;p51"/>
          <p:cNvPicPr preferRelativeResize="0"/>
          <p:nvPr/>
        </p:nvPicPr>
        <p:blipFill rotWithShape="1">
          <a:blip r:embed="rId3">
            <a:alphaModFix/>
          </a:blip>
          <a:srcRect b="0" l="0" r="0" t="0"/>
          <a:stretch/>
        </p:blipFill>
        <p:spPr>
          <a:xfrm>
            <a:off x="8886280" y="6347443"/>
            <a:ext cx="3004968" cy="501824"/>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Mukautettu asettelu">
  <p:cSld name="2_Mukautettu asettelu">
    <p:spTree>
      <p:nvGrpSpPr>
        <p:cNvPr id="80" name="Shape 80"/>
        <p:cNvGrpSpPr/>
        <p:nvPr/>
      </p:nvGrpSpPr>
      <p:grpSpPr>
        <a:xfrm>
          <a:off x="0" y="0"/>
          <a:ext cx="0" cy="0"/>
          <a:chOff x="0" y="0"/>
          <a:chExt cx="0" cy="0"/>
        </a:xfrm>
      </p:grpSpPr>
      <p:sp>
        <p:nvSpPr>
          <p:cNvPr id="81" name="Google Shape;81;p5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53"/>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3" name="Google Shape;83;p53"/>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4" name="Google Shape;84;p53"/>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lvl1pPr indent="0" lvl="0"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1pPr>
            <a:lvl2pPr indent="0" lvl="1"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2pPr>
            <a:lvl3pPr indent="0" lvl="2"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3pPr>
            <a:lvl4pPr indent="0" lvl="3"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4pPr>
            <a:lvl5pPr indent="0" lvl="4"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5pPr>
            <a:lvl6pPr indent="0" lvl="5"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6pPr>
            <a:lvl7pPr indent="0" lvl="6"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7pPr>
            <a:lvl8pPr indent="0" lvl="7"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8pPr>
            <a:lvl9pPr indent="0" lvl="8"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GB"/>
              <a:t>‹#›</a:t>
            </a:fld>
            <a:endParaRPr/>
          </a:p>
        </p:txBody>
      </p:sp>
      <p:sp>
        <p:nvSpPr>
          <p:cNvPr id="85" name="Google Shape;85;p53"/>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Clr>
                <a:srgbClr val="888888"/>
              </a:buClr>
              <a:buSzPts val="1400"/>
              <a:buFont typeface="Calibri"/>
              <a:buNone/>
              <a:defRPr sz="1200">
                <a:solidFill>
                  <a:srgbClr val="888888"/>
                </a:solidFill>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p:txBody>
      </p:sp>
      <p:pic>
        <p:nvPicPr>
          <p:cNvPr id="86" name="Google Shape;86;p53"/>
          <p:cNvPicPr preferRelativeResize="0"/>
          <p:nvPr/>
        </p:nvPicPr>
        <p:blipFill rotWithShape="1">
          <a:blip r:embed="rId2">
            <a:alphaModFix/>
          </a:blip>
          <a:srcRect b="0" l="0" r="0" t="0"/>
          <a:stretch/>
        </p:blipFill>
        <p:spPr>
          <a:xfrm>
            <a:off x="8886280" y="6347443"/>
            <a:ext cx="3004968" cy="501824"/>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tsikkodia" type="title">
  <p:cSld name="TITLE">
    <p:spTree>
      <p:nvGrpSpPr>
        <p:cNvPr id="87" name="Shape 87"/>
        <p:cNvGrpSpPr/>
        <p:nvPr/>
      </p:nvGrpSpPr>
      <p:grpSpPr>
        <a:xfrm>
          <a:off x="0" y="0"/>
          <a:ext cx="0" cy="0"/>
          <a:chOff x="0" y="0"/>
          <a:chExt cx="0" cy="0"/>
        </a:xfrm>
      </p:grpSpPr>
      <p:pic>
        <p:nvPicPr>
          <p:cNvPr id="88" name="Google Shape;88;p61"/>
          <p:cNvPicPr preferRelativeResize="0"/>
          <p:nvPr/>
        </p:nvPicPr>
        <p:blipFill rotWithShape="1">
          <a:blip r:embed="rId2">
            <a:alphaModFix/>
          </a:blip>
          <a:srcRect b="0" l="0" r="0" t="0"/>
          <a:stretch/>
        </p:blipFill>
        <p:spPr>
          <a:xfrm>
            <a:off x="1" y="-672"/>
            <a:ext cx="12190803" cy="6858671"/>
          </a:xfrm>
          <a:prstGeom prst="rect">
            <a:avLst/>
          </a:prstGeom>
          <a:noFill/>
          <a:ln>
            <a:noFill/>
          </a:ln>
        </p:spPr>
      </p:pic>
      <p:sp>
        <p:nvSpPr>
          <p:cNvPr id="89" name="Google Shape;89;p61"/>
          <p:cNvSpPr txBox="1"/>
          <p:nvPr>
            <p:ph type="ctrTitle"/>
          </p:nvPr>
        </p:nvSpPr>
        <p:spPr>
          <a:xfrm>
            <a:off x="1524000" y="1527477"/>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rgbClr val="F2F2F2"/>
              </a:buClr>
              <a:buSzPts val="6000"/>
              <a:buFont typeface="Calibri"/>
              <a:buNone/>
              <a:defRPr b="1" sz="6000">
                <a:solidFill>
                  <a:srgbClr val="F2F2F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0" name="Google Shape;90;p61"/>
          <p:cNvSpPr txBox="1"/>
          <p:nvPr>
            <p:ph idx="1" type="subTitle"/>
          </p:nvPr>
        </p:nvSpPr>
        <p:spPr>
          <a:xfrm>
            <a:off x="1524000" y="4007152"/>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rgbClr val="F2F2F2"/>
              </a:buClr>
              <a:buSzPts val="2400"/>
              <a:buNone/>
              <a:defRPr sz="2400">
                <a:solidFill>
                  <a:srgbClr val="F2F2F2"/>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ukautettu asettelu">
  <p:cSld name="Mukautettu asettelu">
    <p:spTree>
      <p:nvGrpSpPr>
        <p:cNvPr id="91" name="Shape 91"/>
        <p:cNvGrpSpPr/>
        <p:nvPr/>
      </p:nvGrpSpPr>
      <p:grpSpPr>
        <a:xfrm>
          <a:off x="0" y="0"/>
          <a:ext cx="0" cy="0"/>
          <a:chOff x="0" y="0"/>
          <a:chExt cx="0" cy="0"/>
        </a:xfrm>
      </p:grpSpPr>
      <p:pic>
        <p:nvPicPr>
          <p:cNvPr id="92" name="Google Shape;92;p62"/>
          <p:cNvPicPr preferRelativeResize="0"/>
          <p:nvPr/>
        </p:nvPicPr>
        <p:blipFill rotWithShape="1">
          <a:blip r:embed="rId2">
            <a:alphaModFix/>
          </a:blip>
          <a:srcRect b="0" l="0" r="0" t="0"/>
          <a:stretch/>
        </p:blipFill>
        <p:spPr>
          <a:xfrm>
            <a:off x="1" y="-672"/>
            <a:ext cx="12190802" cy="6858670"/>
          </a:xfrm>
          <a:prstGeom prst="rect">
            <a:avLst/>
          </a:prstGeom>
          <a:noFill/>
          <a:ln>
            <a:noFill/>
          </a:ln>
        </p:spPr>
      </p:pic>
      <p:sp>
        <p:nvSpPr>
          <p:cNvPr id="93" name="Google Shape;93;p62"/>
          <p:cNvSpPr txBox="1"/>
          <p:nvPr>
            <p:ph idx="1" type="body"/>
          </p:nvPr>
        </p:nvSpPr>
        <p:spPr>
          <a:xfrm>
            <a:off x="1749365" y="963559"/>
            <a:ext cx="3737035" cy="309656"/>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94" name="Google Shape;94;p62"/>
          <p:cNvSpPr txBox="1"/>
          <p:nvPr>
            <p:ph idx="2" type="body"/>
          </p:nvPr>
        </p:nvSpPr>
        <p:spPr>
          <a:xfrm>
            <a:off x="805064" y="1706422"/>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5" name="Google Shape;95;p62"/>
          <p:cNvSpPr txBox="1"/>
          <p:nvPr>
            <p:ph idx="3" type="body"/>
          </p:nvPr>
        </p:nvSpPr>
        <p:spPr>
          <a:xfrm>
            <a:off x="6485234" y="1706422"/>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6" name="Google Shape;96;p62"/>
          <p:cNvSpPr txBox="1"/>
          <p:nvPr>
            <p:ph idx="4" type="body"/>
          </p:nvPr>
        </p:nvSpPr>
        <p:spPr>
          <a:xfrm>
            <a:off x="7457613" y="959551"/>
            <a:ext cx="3737035" cy="309656"/>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pic>
        <p:nvPicPr>
          <p:cNvPr id="97" name="Google Shape;97;p62"/>
          <p:cNvPicPr preferRelativeResize="0"/>
          <p:nvPr/>
        </p:nvPicPr>
        <p:blipFill rotWithShape="1">
          <a:blip r:embed="rId3">
            <a:alphaModFix/>
          </a:blip>
          <a:srcRect b="0" l="0" r="0" t="0"/>
          <a:stretch/>
        </p:blipFill>
        <p:spPr>
          <a:xfrm>
            <a:off x="9326130" y="5598342"/>
            <a:ext cx="1674832" cy="297367"/>
          </a:xfrm>
          <a:prstGeom prst="rect">
            <a:avLst/>
          </a:prstGeom>
          <a:noFill/>
          <a:ln>
            <a:noFill/>
          </a:ln>
        </p:spPr>
      </p:pic>
      <p:pic>
        <p:nvPicPr>
          <p:cNvPr descr="Kuva, joka sisältää kohteen teksti, clipart-kuva&#10;&#10;Kuvaus luotu automaattisesti" id="98" name="Google Shape;98;p62"/>
          <p:cNvPicPr preferRelativeResize="0"/>
          <p:nvPr/>
        </p:nvPicPr>
        <p:blipFill rotWithShape="1">
          <a:blip r:embed="rId4">
            <a:alphaModFix/>
          </a:blip>
          <a:srcRect b="0" l="0" r="0" t="0"/>
          <a:stretch/>
        </p:blipFill>
        <p:spPr>
          <a:xfrm>
            <a:off x="11280942" y="5508229"/>
            <a:ext cx="387480" cy="387480"/>
          </a:xfrm>
          <a:prstGeom prst="rect">
            <a:avLst/>
          </a:prstGeom>
          <a:noFill/>
          <a:ln>
            <a:noFill/>
          </a:ln>
        </p:spPr>
      </p:pic>
      <p:sp>
        <p:nvSpPr>
          <p:cNvPr id="99" name="Google Shape;99;p62"/>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lvl1pPr indent="0" lvl="0"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1pPr>
            <a:lvl2pPr indent="0" lvl="1"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2pPr>
            <a:lvl3pPr indent="0" lvl="2"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3pPr>
            <a:lvl4pPr indent="0" lvl="3"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4pPr>
            <a:lvl5pPr indent="0" lvl="4"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5pPr>
            <a:lvl6pPr indent="0" lvl="5"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6pPr>
            <a:lvl7pPr indent="0" lvl="6"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7pPr>
            <a:lvl8pPr indent="0" lvl="7"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8pPr>
            <a:lvl9pPr indent="0" lvl="8"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GB"/>
              <a:t>‹#›</a:t>
            </a:fld>
            <a:endParaRPr/>
          </a:p>
        </p:txBody>
      </p:sp>
      <p:sp>
        <p:nvSpPr>
          <p:cNvPr id="100" name="Google Shape;100;p62"/>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Clr>
                <a:srgbClr val="888888"/>
              </a:buClr>
              <a:buSzPts val="1400"/>
              <a:buFont typeface="Calibri"/>
              <a:buNone/>
              <a:defRPr sz="1200">
                <a:solidFill>
                  <a:srgbClr val="888888"/>
                </a:solidFill>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san ylätunniste">
  <p:cSld name="Osan ylätunniste">
    <p:spTree>
      <p:nvGrpSpPr>
        <p:cNvPr id="101" name="Shape 101"/>
        <p:cNvGrpSpPr/>
        <p:nvPr/>
      </p:nvGrpSpPr>
      <p:grpSpPr>
        <a:xfrm>
          <a:off x="0" y="0"/>
          <a:ext cx="0" cy="0"/>
          <a:chOff x="0" y="0"/>
          <a:chExt cx="0" cy="0"/>
        </a:xfrm>
      </p:grpSpPr>
      <p:sp>
        <p:nvSpPr>
          <p:cNvPr id="102" name="Google Shape;102;p63"/>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lvl1pPr indent="0" lvl="0"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1pPr>
            <a:lvl2pPr indent="0" lvl="1"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2pPr>
            <a:lvl3pPr indent="0" lvl="2"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3pPr>
            <a:lvl4pPr indent="0" lvl="3"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4pPr>
            <a:lvl5pPr indent="0" lvl="4"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5pPr>
            <a:lvl6pPr indent="0" lvl="5"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6pPr>
            <a:lvl7pPr indent="0" lvl="6"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7pPr>
            <a:lvl8pPr indent="0" lvl="7"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8pPr>
            <a:lvl9pPr indent="0" lvl="8"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GB"/>
              <a:t>‹#›</a:t>
            </a:fld>
            <a:endParaRPr/>
          </a:p>
        </p:txBody>
      </p:sp>
      <p:sp>
        <p:nvSpPr>
          <p:cNvPr id="103" name="Google Shape;103;p63"/>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Clr>
                <a:srgbClr val="888888"/>
              </a:buClr>
              <a:buSzPts val="1400"/>
              <a:buFont typeface="Calibri"/>
              <a:buNone/>
              <a:defRPr sz="1200">
                <a:solidFill>
                  <a:srgbClr val="888888"/>
                </a:solidFill>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ain otsikko">
  <p:cSld name="Vain otsikko">
    <p:spTree>
      <p:nvGrpSpPr>
        <p:cNvPr id="104" name="Shape 104"/>
        <p:cNvGrpSpPr/>
        <p:nvPr/>
      </p:nvGrpSpPr>
      <p:grpSpPr>
        <a:xfrm>
          <a:off x="0" y="0"/>
          <a:ext cx="0" cy="0"/>
          <a:chOff x="0" y="0"/>
          <a:chExt cx="0" cy="0"/>
        </a:xfrm>
      </p:grpSpPr>
      <p:pic>
        <p:nvPicPr>
          <p:cNvPr id="105" name="Google Shape;105;p64"/>
          <p:cNvPicPr preferRelativeResize="0"/>
          <p:nvPr/>
        </p:nvPicPr>
        <p:blipFill rotWithShape="1">
          <a:blip r:embed="rId2">
            <a:alphaModFix/>
          </a:blip>
          <a:srcRect b="0" l="0" r="0" t="0"/>
          <a:stretch/>
        </p:blipFill>
        <p:spPr>
          <a:xfrm>
            <a:off x="2" y="-672"/>
            <a:ext cx="12190800" cy="6858669"/>
          </a:xfrm>
          <a:prstGeom prst="rect">
            <a:avLst/>
          </a:prstGeom>
          <a:noFill/>
          <a:ln>
            <a:noFill/>
          </a:ln>
        </p:spPr>
      </p:pic>
      <p:sp>
        <p:nvSpPr>
          <p:cNvPr id="106" name="Google Shape;106;p64"/>
          <p:cNvSpPr txBox="1"/>
          <p:nvPr>
            <p:ph type="title"/>
          </p:nvPr>
        </p:nvSpPr>
        <p:spPr>
          <a:xfrm>
            <a:off x="919223" y="2268899"/>
            <a:ext cx="4023167" cy="2320202"/>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7" name="Google Shape;107;p64"/>
          <p:cNvSpPr txBox="1"/>
          <p:nvPr>
            <p:ph idx="1" type="body"/>
          </p:nvPr>
        </p:nvSpPr>
        <p:spPr>
          <a:xfrm>
            <a:off x="6096000" y="853352"/>
            <a:ext cx="5791200" cy="5130759"/>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8" name="Google Shape;108;p64"/>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lvl1pPr indent="0" lvl="0"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1pPr>
            <a:lvl2pPr indent="0" lvl="1"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2pPr>
            <a:lvl3pPr indent="0" lvl="2"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3pPr>
            <a:lvl4pPr indent="0" lvl="3"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4pPr>
            <a:lvl5pPr indent="0" lvl="4"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5pPr>
            <a:lvl6pPr indent="0" lvl="5"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6pPr>
            <a:lvl7pPr indent="0" lvl="6"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7pPr>
            <a:lvl8pPr indent="0" lvl="7"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8pPr>
            <a:lvl9pPr indent="0" lvl="8"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GB"/>
              <a:t>‹#›</a:t>
            </a:fld>
            <a:endParaRPr/>
          </a:p>
        </p:txBody>
      </p:sp>
      <p:sp>
        <p:nvSpPr>
          <p:cNvPr id="109" name="Google Shape;109;p64"/>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Clr>
                <a:srgbClr val="888888"/>
              </a:buClr>
              <a:buSzPts val="1400"/>
              <a:buFont typeface="Calibri"/>
              <a:buNone/>
              <a:defRPr sz="1200">
                <a:solidFill>
                  <a:srgbClr val="888888"/>
                </a:solidFill>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Mukautettu asettelu">
  <p:cSld name="4_Mukautettu asettelu">
    <p:spTree>
      <p:nvGrpSpPr>
        <p:cNvPr id="110" name="Shape 110"/>
        <p:cNvGrpSpPr/>
        <p:nvPr/>
      </p:nvGrpSpPr>
      <p:grpSpPr>
        <a:xfrm>
          <a:off x="0" y="0"/>
          <a:ext cx="0" cy="0"/>
          <a:chOff x="0" y="0"/>
          <a:chExt cx="0" cy="0"/>
        </a:xfrm>
      </p:grpSpPr>
      <p:sp>
        <p:nvSpPr>
          <p:cNvPr id="111" name="Google Shape;111;p65"/>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2" name="Google Shape;112;p65"/>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13" name="Google Shape;113;p65"/>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4" name="Google Shape;114;p65"/>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15" name="Google Shape;115;p65"/>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6" name="Google Shape;116;p65"/>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lvl1pPr indent="0" lvl="0"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1pPr>
            <a:lvl2pPr indent="0" lvl="1"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2pPr>
            <a:lvl3pPr indent="0" lvl="2"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3pPr>
            <a:lvl4pPr indent="0" lvl="3"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4pPr>
            <a:lvl5pPr indent="0" lvl="4"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5pPr>
            <a:lvl6pPr indent="0" lvl="5"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6pPr>
            <a:lvl7pPr indent="0" lvl="6"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7pPr>
            <a:lvl8pPr indent="0" lvl="7"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8pPr>
            <a:lvl9pPr indent="0" lvl="8"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GB"/>
              <a:t>‹#›</a:t>
            </a:fld>
            <a:endParaRPr/>
          </a:p>
        </p:txBody>
      </p:sp>
      <p:sp>
        <p:nvSpPr>
          <p:cNvPr id="117" name="Google Shape;117;p65"/>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Clr>
                <a:srgbClr val="888888"/>
              </a:buClr>
              <a:buSzPts val="1400"/>
              <a:buFont typeface="Calibri"/>
              <a:buNone/>
              <a:defRPr sz="1200">
                <a:solidFill>
                  <a:srgbClr val="888888"/>
                </a:solidFill>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ukautettu asettelu">
  <p:cSld name="7_Mukautettu asettelu">
    <p:spTree>
      <p:nvGrpSpPr>
        <p:cNvPr id="17" name="Shape 17"/>
        <p:cNvGrpSpPr/>
        <p:nvPr/>
      </p:nvGrpSpPr>
      <p:grpSpPr>
        <a:xfrm>
          <a:off x="0" y="0"/>
          <a:ext cx="0" cy="0"/>
          <a:chOff x="0" y="0"/>
          <a:chExt cx="0" cy="0"/>
        </a:xfrm>
      </p:grpSpPr>
      <p:pic>
        <p:nvPicPr>
          <p:cNvPr id="18" name="Google Shape;18;p47"/>
          <p:cNvPicPr preferRelativeResize="0"/>
          <p:nvPr/>
        </p:nvPicPr>
        <p:blipFill rotWithShape="1">
          <a:blip r:embed="rId2">
            <a:alphaModFix/>
          </a:blip>
          <a:srcRect b="0" l="0" r="0" t="0"/>
          <a:stretch/>
        </p:blipFill>
        <p:spPr>
          <a:xfrm>
            <a:off x="1" y="-672"/>
            <a:ext cx="12190802" cy="6858670"/>
          </a:xfrm>
          <a:prstGeom prst="rect">
            <a:avLst/>
          </a:prstGeom>
          <a:noFill/>
          <a:ln>
            <a:noFill/>
          </a:ln>
        </p:spPr>
      </p:pic>
      <p:sp>
        <p:nvSpPr>
          <p:cNvPr id="19" name="Google Shape;19;p47"/>
          <p:cNvSpPr txBox="1"/>
          <p:nvPr>
            <p:ph idx="1" type="body"/>
          </p:nvPr>
        </p:nvSpPr>
        <p:spPr>
          <a:xfrm>
            <a:off x="1749365" y="963559"/>
            <a:ext cx="3737035" cy="309656"/>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20" name="Google Shape;20;p47"/>
          <p:cNvSpPr txBox="1"/>
          <p:nvPr>
            <p:ph idx="2" type="body"/>
          </p:nvPr>
        </p:nvSpPr>
        <p:spPr>
          <a:xfrm>
            <a:off x="805064" y="1706422"/>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 name="Google Shape;21;p47"/>
          <p:cNvSpPr txBox="1"/>
          <p:nvPr>
            <p:ph idx="3" type="body"/>
          </p:nvPr>
        </p:nvSpPr>
        <p:spPr>
          <a:xfrm>
            <a:off x="6485234" y="1706422"/>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 name="Google Shape;22;p47"/>
          <p:cNvSpPr txBox="1"/>
          <p:nvPr>
            <p:ph idx="4" type="body"/>
          </p:nvPr>
        </p:nvSpPr>
        <p:spPr>
          <a:xfrm>
            <a:off x="7457613" y="959551"/>
            <a:ext cx="3737035" cy="309656"/>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pic>
        <p:nvPicPr>
          <p:cNvPr id="23" name="Google Shape;23;p47"/>
          <p:cNvPicPr preferRelativeResize="0"/>
          <p:nvPr/>
        </p:nvPicPr>
        <p:blipFill rotWithShape="1">
          <a:blip r:embed="rId3">
            <a:alphaModFix/>
          </a:blip>
          <a:srcRect b="0" l="0" r="0" t="0"/>
          <a:stretch/>
        </p:blipFill>
        <p:spPr>
          <a:xfrm>
            <a:off x="9326130" y="5598342"/>
            <a:ext cx="1674832" cy="297367"/>
          </a:xfrm>
          <a:prstGeom prst="rect">
            <a:avLst/>
          </a:prstGeom>
          <a:noFill/>
          <a:ln>
            <a:noFill/>
          </a:ln>
        </p:spPr>
      </p:pic>
      <p:pic>
        <p:nvPicPr>
          <p:cNvPr descr="Kuva, joka sisältää kohteen teksti, clipart-kuva&#10;&#10;Kuvaus luotu automaattisesti" id="24" name="Google Shape;24;p47"/>
          <p:cNvPicPr preferRelativeResize="0"/>
          <p:nvPr/>
        </p:nvPicPr>
        <p:blipFill rotWithShape="1">
          <a:blip r:embed="rId4">
            <a:alphaModFix/>
          </a:blip>
          <a:srcRect b="0" l="0" r="0" t="0"/>
          <a:stretch/>
        </p:blipFill>
        <p:spPr>
          <a:xfrm>
            <a:off x="11280942" y="5508229"/>
            <a:ext cx="387480" cy="387480"/>
          </a:xfrm>
          <a:prstGeom prst="rect">
            <a:avLst/>
          </a:prstGeom>
          <a:noFill/>
          <a:ln>
            <a:noFill/>
          </a:ln>
        </p:spPr>
      </p:pic>
      <p:sp>
        <p:nvSpPr>
          <p:cNvPr id="25" name="Google Shape;25;p47"/>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lvl1pPr indent="0" lvl="0"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1pPr>
            <a:lvl2pPr indent="0" lvl="1"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2pPr>
            <a:lvl3pPr indent="0" lvl="2"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3pPr>
            <a:lvl4pPr indent="0" lvl="3"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4pPr>
            <a:lvl5pPr indent="0" lvl="4"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5pPr>
            <a:lvl6pPr indent="0" lvl="5"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6pPr>
            <a:lvl7pPr indent="0" lvl="6"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7pPr>
            <a:lvl8pPr indent="0" lvl="7"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8pPr>
            <a:lvl9pPr indent="0" lvl="8"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GB"/>
              <a:t>‹#›</a:t>
            </a:fld>
            <a:endParaRPr/>
          </a:p>
        </p:txBody>
      </p:sp>
      <p:sp>
        <p:nvSpPr>
          <p:cNvPr id="26" name="Google Shape;26;p47"/>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Clr>
                <a:srgbClr val="888888"/>
              </a:buClr>
              <a:buSzPts val="1400"/>
              <a:buFont typeface="Calibri"/>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Clr>
                <a:srgbClr val="0D0D0D"/>
              </a:buClr>
              <a:buSzPts val="1400"/>
              <a:buFont typeface="Calibri"/>
              <a:buNone/>
              <a:defRPr b="0" i="0" sz="1800" u="none" cap="none" strike="noStrike">
                <a:solidFill>
                  <a:srgbClr val="0D0D0D"/>
                </a:solidFill>
                <a:latin typeface="Calibri"/>
                <a:ea typeface="Calibri"/>
                <a:cs typeface="Calibri"/>
                <a:sym typeface="Calibri"/>
              </a:defRPr>
            </a:lvl2pPr>
            <a:lvl3pPr lvl="2" marR="0" rtl="0" algn="l">
              <a:spcBef>
                <a:spcPts val="0"/>
              </a:spcBef>
              <a:spcAft>
                <a:spcPts val="0"/>
              </a:spcAft>
              <a:buClr>
                <a:srgbClr val="0D0D0D"/>
              </a:buClr>
              <a:buSzPts val="1400"/>
              <a:buFont typeface="Calibri"/>
              <a:buNone/>
              <a:defRPr b="0" i="0" sz="1800" u="none" cap="none" strike="noStrike">
                <a:solidFill>
                  <a:srgbClr val="0D0D0D"/>
                </a:solidFill>
                <a:latin typeface="Calibri"/>
                <a:ea typeface="Calibri"/>
                <a:cs typeface="Calibri"/>
                <a:sym typeface="Calibri"/>
              </a:defRPr>
            </a:lvl3pPr>
            <a:lvl4pPr lvl="3" marR="0" rtl="0" algn="l">
              <a:spcBef>
                <a:spcPts val="0"/>
              </a:spcBef>
              <a:spcAft>
                <a:spcPts val="0"/>
              </a:spcAft>
              <a:buClr>
                <a:srgbClr val="0D0D0D"/>
              </a:buClr>
              <a:buSzPts val="1400"/>
              <a:buFont typeface="Calibri"/>
              <a:buNone/>
              <a:defRPr b="0" i="0" sz="1800" u="none" cap="none" strike="noStrike">
                <a:solidFill>
                  <a:srgbClr val="0D0D0D"/>
                </a:solidFill>
                <a:latin typeface="Calibri"/>
                <a:ea typeface="Calibri"/>
                <a:cs typeface="Calibri"/>
                <a:sym typeface="Calibri"/>
              </a:defRPr>
            </a:lvl4pPr>
            <a:lvl5pPr lvl="4" marR="0" rtl="0" algn="l">
              <a:spcBef>
                <a:spcPts val="0"/>
              </a:spcBef>
              <a:spcAft>
                <a:spcPts val="0"/>
              </a:spcAft>
              <a:buClr>
                <a:srgbClr val="0D0D0D"/>
              </a:buClr>
              <a:buSzPts val="1400"/>
              <a:buFont typeface="Calibri"/>
              <a:buNone/>
              <a:defRPr b="0" i="0" sz="1800" u="none" cap="none" strike="noStrike">
                <a:solidFill>
                  <a:srgbClr val="0D0D0D"/>
                </a:solidFill>
                <a:latin typeface="Calibri"/>
                <a:ea typeface="Calibri"/>
                <a:cs typeface="Calibri"/>
                <a:sym typeface="Calibri"/>
              </a:defRPr>
            </a:lvl5pPr>
            <a:lvl6pPr lvl="5" marR="0" rtl="0" algn="l">
              <a:spcBef>
                <a:spcPts val="0"/>
              </a:spcBef>
              <a:spcAft>
                <a:spcPts val="0"/>
              </a:spcAft>
              <a:buClr>
                <a:srgbClr val="0D0D0D"/>
              </a:buClr>
              <a:buSzPts val="1400"/>
              <a:buFont typeface="Calibri"/>
              <a:buNone/>
              <a:defRPr b="0" i="0" sz="1800" u="none" cap="none" strike="noStrike">
                <a:solidFill>
                  <a:srgbClr val="0D0D0D"/>
                </a:solidFill>
                <a:latin typeface="Calibri"/>
                <a:ea typeface="Calibri"/>
                <a:cs typeface="Calibri"/>
                <a:sym typeface="Calibri"/>
              </a:defRPr>
            </a:lvl6pPr>
            <a:lvl7pPr lvl="6" marR="0" rtl="0" algn="l">
              <a:spcBef>
                <a:spcPts val="0"/>
              </a:spcBef>
              <a:spcAft>
                <a:spcPts val="0"/>
              </a:spcAft>
              <a:buClr>
                <a:srgbClr val="0D0D0D"/>
              </a:buClr>
              <a:buSzPts val="1400"/>
              <a:buFont typeface="Calibri"/>
              <a:buNone/>
              <a:defRPr b="0" i="0" sz="1800" u="none" cap="none" strike="noStrike">
                <a:solidFill>
                  <a:srgbClr val="0D0D0D"/>
                </a:solidFill>
                <a:latin typeface="Calibri"/>
                <a:ea typeface="Calibri"/>
                <a:cs typeface="Calibri"/>
                <a:sym typeface="Calibri"/>
              </a:defRPr>
            </a:lvl7pPr>
            <a:lvl8pPr lvl="7" marR="0" rtl="0" algn="l">
              <a:spcBef>
                <a:spcPts val="0"/>
              </a:spcBef>
              <a:spcAft>
                <a:spcPts val="0"/>
              </a:spcAft>
              <a:buClr>
                <a:srgbClr val="0D0D0D"/>
              </a:buClr>
              <a:buSzPts val="1400"/>
              <a:buFont typeface="Calibri"/>
              <a:buNone/>
              <a:defRPr b="0" i="0" sz="1800" u="none" cap="none" strike="noStrike">
                <a:solidFill>
                  <a:srgbClr val="0D0D0D"/>
                </a:solidFill>
                <a:latin typeface="Calibri"/>
                <a:ea typeface="Calibri"/>
                <a:cs typeface="Calibri"/>
                <a:sym typeface="Calibri"/>
              </a:defRPr>
            </a:lvl8pPr>
            <a:lvl9pPr lvl="8" marR="0" rtl="0" algn="l">
              <a:spcBef>
                <a:spcPts val="0"/>
              </a:spcBef>
              <a:spcAft>
                <a:spcPts val="0"/>
              </a:spcAft>
              <a:buClr>
                <a:srgbClr val="0D0D0D"/>
              </a:buClr>
              <a:buSzPts val="1400"/>
              <a:buFont typeface="Calibri"/>
              <a:buNone/>
              <a:defRPr b="0" i="0" sz="1800" u="none" cap="none" strike="noStrike">
                <a:solidFill>
                  <a:srgbClr val="0D0D0D"/>
                </a:solidFill>
                <a:latin typeface="Calibri"/>
                <a:ea typeface="Calibri"/>
                <a:cs typeface="Calibri"/>
                <a:sym typeface="Calibri"/>
              </a:defRPr>
            </a:lvl9pPr>
          </a:lstStyle>
          <a:p/>
        </p:txBody>
      </p:sp>
      <p:pic>
        <p:nvPicPr>
          <p:cNvPr id="27" name="Google Shape;27;p47"/>
          <p:cNvPicPr preferRelativeResize="0"/>
          <p:nvPr/>
        </p:nvPicPr>
        <p:blipFill rotWithShape="1">
          <a:blip r:embed="rId5">
            <a:alphaModFix/>
          </a:blip>
          <a:srcRect b="0" l="0" r="0" t="0"/>
          <a:stretch/>
        </p:blipFill>
        <p:spPr>
          <a:xfrm>
            <a:off x="8886280" y="6347443"/>
            <a:ext cx="3004968" cy="501824"/>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yhjä">
  <p:cSld name="Tyhjä">
    <p:spTree>
      <p:nvGrpSpPr>
        <p:cNvPr id="118" name="Shape 118"/>
        <p:cNvGrpSpPr/>
        <p:nvPr/>
      </p:nvGrpSpPr>
      <p:grpSpPr>
        <a:xfrm>
          <a:off x="0" y="0"/>
          <a:ext cx="0" cy="0"/>
          <a:chOff x="0" y="0"/>
          <a:chExt cx="0" cy="0"/>
        </a:xfrm>
      </p:grpSpPr>
      <p:pic>
        <p:nvPicPr>
          <p:cNvPr id="119" name="Google Shape;119;p66"/>
          <p:cNvPicPr preferRelativeResize="0"/>
          <p:nvPr/>
        </p:nvPicPr>
        <p:blipFill rotWithShape="1">
          <a:blip r:embed="rId2">
            <a:alphaModFix/>
          </a:blip>
          <a:srcRect b="0" l="0" r="0" t="0"/>
          <a:stretch/>
        </p:blipFill>
        <p:spPr>
          <a:xfrm>
            <a:off x="1" y="-669"/>
            <a:ext cx="12190800" cy="6858669"/>
          </a:xfrm>
          <a:prstGeom prst="rect">
            <a:avLst/>
          </a:prstGeom>
          <a:noFill/>
          <a:ln>
            <a:noFill/>
          </a:ln>
        </p:spPr>
      </p:pic>
      <p:sp>
        <p:nvSpPr>
          <p:cNvPr id="120" name="Google Shape;120;p66"/>
          <p:cNvSpPr txBox="1"/>
          <p:nvPr>
            <p:ph type="title"/>
          </p:nvPr>
        </p:nvSpPr>
        <p:spPr>
          <a:xfrm>
            <a:off x="352064" y="2662439"/>
            <a:ext cx="11465688" cy="1261379"/>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1" name="Google Shape;121;p66"/>
          <p:cNvSpPr txBox="1"/>
          <p:nvPr>
            <p:ph idx="1" type="body"/>
          </p:nvPr>
        </p:nvSpPr>
        <p:spPr>
          <a:xfrm>
            <a:off x="645069" y="5288163"/>
            <a:ext cx="7609730" cy="7323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Osan ylätunniste" type="tx">
  <p:cSld name="TITLE_AND_BODY">
    <p:spTree>
      <p:nvGrpSpPr>
        <p:cNvPr id="122" name="Shape 122"/>
        <p:cNvGrpSpPr/>
        <p:nvPr/>
      </p:nvGrpSpPr>
      <p:grpSpPr>
        <a:xfrm>
          <a:off x="0" y="0"/>
          <a:ext cx="0" cy="0"/>
          <a:chOff x="0" y="0"/>
          <a:chExt cx="0" cy="0"/>
        </a:xfrm>
      </p:grpSpPr>
      <p:sp>
        <p:nvSpPr>
          <p:cNvPr id="123" name="Google Shape;123;p67"/>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lvl1pPr indent="0" lvl="0" marL="0" algn="ctr">
              <a:spcBef>
                <a:spcPts val="0"/>
              </a:spcBef>
              <a:buClr>
                <a:schemeClr val="lt1"/>
              </a:buClr>
              <a:buSzPts val="1400"/>
              <a:buFont typeface="Calibri"/>
              <a:buNone/>
              <a:defRPr b="0" i="0" sz="1400" u="none" cap="none" strike="noStrike">
                <a:solidFill>
                  <a:schemeClr val="lt1"/>
                </a:solidFill>
                <a:latin typeface="Calibri"/>
                <a:ea typeface="Calibri"/>
                <a:cs typeface="Calibri"/>
                <a:sym typeface="Calibri"/>
              </a:defRPr>
            </a:lvl1pPr>
            <a:lvl2pPr indent="0" lvl="1" marL="0" algn="ctr">
              <a:spcBef>
                <a:spcPts val="0"/>
              </a:spcBef>
              <a:buClr>
                <a:schemeClr val="lt1"/>
              </a:buClr>
              <a:buSzPts val="1400"/>
              <a:buFont typeface="Calibri"/>
              <a:buNone/>
              <a:defRPr b="0" i="0" sz="1400" u="none" cap="none" strike="noStrike">
                <a:solidFill>
                  <a:schemeClr val="lt1"/>
                </a:solidFill>
                <a:latin typeface="Calibri"/>
                <a:ea typeface="Calibri"/>
                <a:cs typeface="Calibri"/>
                <a:sym typeface="Calibri"/>
              </a:defRPr>
            </a:lvl2pPr>
            <a:lvl3pPr indent="0" lvl="2" marL="0" algn="ctr">
              <a:spcBef>
                <a:spcPts val="0"/>
              </a:spcBef>
              <a:buClr>
                <a:schemeClr val="lt1"/>
              </a:buClr>
              <a:buSzPts val="1400"/>
              <a:buFont typeface="Calibri"/>
              <a:buNone/>
              <a:defRPr b="0" i="0" sz="1400" u="none" cap="none" strike="noStrike">
                <a:solidFill>
                  <a:schemeClr val="lt1"/>
                </a:solidFill>
                <a:latin typeface="Calibri"/>
                <a:ea typeface="Calibri"/>
                <a:cs typeface="Calibri"/>
                <a:sym typeface="Calibri"/>
              </a:defRPr>
            </a:lvl3pPr>
            <a:lvl4pPr indent="0" lvl="3" marL="0" algn="ctr">
              <a:spcBef>
                <a:spcPts val="0"/>
              </a:spcBef>
              <a:buClr>
                <a:schemeClr val="lt1"/>
              </a:buClr>
              <a:buSzPts val="1400"/>
              <a:buFont typeface="Calibri"/>
              <a:buNone/>
              <a:defRPr b="0" i="0" sz="1400" u="none" cap="none" strike="noStrike">
                <a:solidFill>
                  <a:schemeClr val="lt1"/>
                </a:solidFill>
                <a:latin typeface="Calibri"/>
                <a:ea typeface="Calibri"/>
                <a:cs typeface="Calibri"/>
                <a:sym typeface="Calibri"/>
              </a:defRPr>
            </a:lvl4pPr>
            <a:lvl5pPr indent="0" lvl="4" marL="0" algn="ctr">
              <a:spcBef>
                <a:spcPts val="0"/>
              </a:spcBef>
              <a:buClr>
                <a:schemeClr val="lt1"/>
              </a:buClr>
              <a:buSzPts val="1400"/>
              <a:buFont typeface="Calibri"/>
              <a:buNone/>
              <a:defRPr b="0" i="0" sz="1400" u="none" cap="none" strike="noStrike">
                <a:solidFill>
                  <a:schemeClr val="lt1"/>
                </a:solidFill>
                <a:latin typeface="Calibri"/>
                <a:ea typeface="Calibri"/>
                <a:cs typeface="Calibri"/>
                <a:sym typeface="Calibri"/>
              </a:defRPr>
            </a:lvl5pPr>
            <a:lvl6pPr indent="0" lvl="5" marL="0" algn="ctr">
              <a:spcBef>
                <a:spcPts val="0"/>
              </a:spcBef>
              <a:buClr>
                <a:schemeClr val="lt1"/>
              </a:buClr>
              <a:buSzPts val="1400"/>
              <a:buFont typeface="Calibri"/>
              <a:buNone/>
              <a:defRPr b="0" i="0" sz="1400" u="none" cap="none" strike="noStrike">
                <a:solidFill>
                  <a:schemeClr val="lt1"/>
                </a:solidFill>
                <a:latin typeface="Calibri"/>
                <a:ea typeface="Calibri"/>
                <a:cs typeface="Calibri"/>
                <a:sym typeface="Calibri"/>
              </a:defRPr>
            </a:lvl6pPr>
            <a:lvl7pPr indent="0" lvl="6" marL="0" algn="ctr">
              <a:spcBef>
                <a:spcPts val="0"/>
              </a:spcBef>
              <a:buClr>
                <a:schemeClr val="lt1"/>
              </a:buClr>
              <a:buSzPts val="1400"/>
              <a:buFont typeface="Calibri"/>
              <a:buNone/>
              <a:defRPr b="0" i="0" sz="1400" u="none" cap="none" strike="noStrike">
                <a:solidFill>
                  <a:schemeClr val="lt1"/>
                </a:solidFill>
                <a:latin typeface="Calibri"/>
                <a:ea typeface="Calibri"/>
                <a:cs typeface="Calibri"/>
                <a:sym typeface="Calibri"/>
              </a:defRPr>
            </a:lvl7pPr>
            <a:lvl8pPr indent="0" lvl="7" marL="0" algn="ctr">
              <a:spcBef>
                <a:spcPts val="0"/>
              </a:spcBef>
              <a:buClr>
                <a:schemeClr val="lt1"/>
              </a:buClr>
              <a:buSzPts val="1400"/>
              <a:buFont typeface="Calibri"/>
              <a:buNone/>
              <a:defRPr b="0" i="0" sz="1400" u="none" cap="none" strike="noStrike">
                <a:solidFill>
                  <a:schemeClr val="lt1"/>
                </a:solidFill>
                <a:latin typeface="Calibri"/>
                <a:ea typeface="Calibri"/>
                <a:cs typeface="Calibri"/>
                <a:sym typeface="Calibri"/>
              </a:defRPr>
            </a:lvl8pPr>
            <a:lvl9pPr indent="0" lvl="8" marL="0" algn="ctr">
              <a:spcBef>
                <a:spcPts val="0"/>
              </a:spcBef>
              <a:buClr>
                <a:schemeClr val="lt1"/>
              </a:buClr>
              <a:buSzPts val="1400"/>
              <a:buFont typeface="Calibri"/>
              <a:buNone/>
              <a:defRPr b="0" i="0" sz="1400" u="none" cap="none" strike="noStrike">
                <a:solidFill>
                  <a:schemeClr val="lt1"/>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tsikkodia">
  <p:cSld name="Otsikkodia">
    <p:spTree>
      <p:nvGrpSpPr>
        <p:cNvPr id="28" name="Shape 28"/>
        <p:cNvGrpSpPr/>
        <p:nvPr/>
      </p:nvGrpSpPr>
      <p:grpSpPr>
        <a:xfrm>
          <a:off x="0" y="0"/>
          <a:ext cx="0" cy="0"/>
          <a:chOff x="0" y="0"/>
          <a:chExt cx="0" cy="0"/>
        </a:xfrm>
      </p:grpSpPr>
      <p:pic>
        <p:nvPicPr>
          <p:cNvPr id="29" name="Google Shape;29;p48"/>
          <p:cNvPicPr preferRelativeResize="0"/>
          <p:nvPr/>
        </p:nvPicPr>
        <p:blipFill rotWithShape="1">
          <a:blip r:embed="rId2">
            <a:alphaModFix/>
          </a:blip>
          <a:srcRect b="0" l="0" r="0" t="0"/>
          <a:stretch/>
        </p:blipFill>
        <p:spPr>
          <a:xfrm>
            <a:off x="1" y="-673"/>
            <a:ext cx="12190804" cy="6858673"/>
          </a:xfrm>
          <a:prstGeom prst="rect">
            <a:avLst/>
          </a:prstGeom>
          <a:noFill/>
          <a:ln>
            <a:noFill/>
          </a:ln>
        </p:spPr>
      </p:pic>
      <p:sp>
        <p:nvSpPr>
          <p:cNvPr id="30" name="Google Shape;30;p48"/>
          <p:cNvSpPr txBox="1"/>
          <p:nvPr>
            <p:ph type="title"/>
          </p:nvPr>
        </p:nvSpPr>
        <p:spPr>
          <a:xfrm>
            <a:off x="1524000" y="0"/>
            <a:ext cx="9144000" cy="3915077"/>
          </a:xfrm>
          <a:prstGeom prst="rect">
            <a:avLst/>
          </a:prstGeom>
          <a:noFill/>
          <a:ln>
            <a:noFill/>
          </a:ln>
        </p:spPr>
        <p:txBody>
          <a:bodyPr anchorCtr="0" anchor="b" bIns="45700" lIns="45700" spcFirstLastPara="1" rIns="45700" wrap="square" tIns="45700">
            <a:normAutofit/>
          </a:bodyPr>
          <a:lstStyle>
            <a:lvl1pPr lvl="0" algn="ctr">
              <a:lnSpc>
                <a:spcPct val="90000"/>
              </a:lnSpc>
              <a:spcBef>
                <a:spcPts val="0"/>
              </a:spcBef>
              <a:spcAft>
                <a:spcPts val="0"/>
              </a:spcAft>
              <a:buSzPts val="1400"/>
              <a:buNone/>
              <a:defRPr sz="6000">
                <a:solidFill>
                  <a:srgbClr val="F2F2F2"/>
                </a:solidFill>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31" name="Google Shape;31;p48"/>
          <p:cNvSpPr txBox="1"/>
          <p:nvPr>
            <p:ph idx="1" type="body"/>
          </p:nvPr>
        </p:nvSpPr>
        <p:spPr>
          <a:xfrm>
            <a:off x="1524000" y="4007151"/>
            <a:ext cx="9144000" cy="2850849"/>
          </a:xfrm>
          <a:prstGeom prst="rect">
            <a:avLst/>
          </a:prstGeom>
          <a:noFill/>
          <a:ln>
            <a:noFill/>
          </a:ln>
        </p:spPr>
        <p:txBody>
          <a:bodyPr anchorCtr="0" anchor="t" bIns="45700" lIns="45700" spcFirstLastPara="1" rIns="45700" wrap="square" tIns="45700">
            <a:normAutofit/>
          </a:bodyPr>
          <a:lstStyle>
            <a:lvl1pPr indent="-228600" lvl="0" marL="457200" algn="ctr">
              <a:lnSpc>
                <a:spcPct val="90000"/>
              </a:lnSpc>
              <a:spcBef>
                <a:spcPts val="1000"/>
              </a:spcBef>
              <a:spcAft>
                <a:spcPts val="0"/>
              </a:spcAft>
              <a:buClr>
                <a:srgbClr val="F2F2F2"/>
              </a:buClr>
              <a:buSzPts val="2400"/>
              <a:buFont typeface="Calibri"/>
              <a:buNone/>
              <a:defRPr sz="2400">
                <a:solidFill>
                  <a:srgbClr val="F2F2F2"/>
                </a:solidFill>
              </a:defRPr>
            </a:lvl1pPr>
            <a:lvl2pPr indent="-228600" lvl="1" marL="914400" algn="ctr">
              <a:lnSpc>
                <a:spcPct val="90000"/>
              </a:lnSpc>
              <a:spcBef>
                <a:spcPts val="1000"/>
              </a:spcBef>
              <a:spcAft>
                <a:spcPts val="0"/>
              </a:spcAft>
              <a:buClr>
                <a:srgbClr val="F2F2F2"/>
              </a:buClr>
              <a:buSzPts val="2400"/>
              <a:buFont typeface="Calibri"/>
              <a:buNone/>
              <a:defRPr sz="2400">
                <a:solidFill>
                  <a:srgbClr val="F2F2F2"/>
                </a:solidFill>
              </a:defRPr>
            </a:lvl2pPr>
            <a:lvl3pPr indent="-228600" lvl="2" marL="1371600" algn="ctr">
              <a:lnSpc>
                <a:spcPct val="90000"/>
              </a:lnSpc>
              <a:spcBef>
                <a:spcPts val="1000"/>
              </a:spcBef>
              <a:spcAft>
                <a:spcPts val="0"/>
              </a:spcAft>
              <a:buClr>
                <a:srgbClr val="F2F2F2"/>
              </a:buClr>
              <a:buSzPts val="2400"/>
              <a:buFont typeface="Calibri"/>
              <a:buNone/>
              <a:defRPr sz="2400">
                <a:solidFill>
                  <a:srgbClr val="F2F2F2"/>
                </a:solidFill>
              </a:defRPr>
            </a:lvl3pPr>
            <a:lvl4pPr indent="-228600" lvl="3" marL="1828800" algn="ctr">
              <a:lnSpc>
                <a:spcPct val="90000"/>
              </a:lnSpc>
              <a:spcBef>
                <a:spcPts val="1000"/>
              </a:spcBef>
              <a:spcAft>
                <a:spcPts val="0"/>
              </a:spcAft>
              <a:buClr>
                <a:srgbClr val="F2F2F2"/>
              </a:buClr>
              <a:buSzPts val="2400"/>
              <a:buFont typeface="Calibri"/>
              <a:buNone/>
              <a:defRPr sz="2400">
                <a:solidFill>
                  <a:srgbClr val="F2F2F2"/>
                </a:solidFill>
              </a:defRPr>
            </a:lvl4pPr>
            <a:lvl5pPr indent="-228600" lvl="4" marL="2286000" algn="ctr">
              <a:lnSpc>
                <a:spcPct val="90000"/>
              </a:lnSpc>
              <a:spcBef>
                <a:spcPts val="1000"/>
              </a:spcBef>
              <a:spcAft>
                <a:spcPts val="0"/>
              </a:spcAft>
              <a:buClr>
                <a:srgbClr val="F2F2F2"/>
              </a:buClr>
              <a:buSzPts val="2400"/>
              <a:buFont typeface="Calibri"/>
              <a:buNone/>
              <a:defRPr sz="2400">
                <a:solidFill>
                  <a:srgbClr val="F2F2F2"/>
                </a:solidFill>
              </a:defRPr>
            </a:lvl5pPr>
            <a:lvl6pPr indent="-342900" lvl="5" marL="2743200" algn="l">
              <a:lnSpc>
                <a:spcPct val="90000"/>
              </a:lnSpc>
              <a:spcBef>
                <a:spcPts val="1000"/>
              </a:spcBef>
              <a:spcAft>
                <a:spcPts val="0"/>
              </a:spcAft>
              <a:buClr>
                <a:srgbClr val="0D0D0D"/>
              </a:buClr>
              <a:buSzPts val="1800"/>
              <a:buChar char="•"/>
              <a:defRPr/>
            </a:lvl6pPr>
            <a:lvl7pPr indent="-342900" lvl="6" marL="3200400" algn="l">
              <a:lnSpc>
                <a:spcPct val="90000"/>
              </a:lnSpc>
              <a:spcBef>
                <a:spcPts val="1000"/>
              </a:spcBef>
              <a:spcAft>
                <a:spcPts val="0"/>
              </a:spcAft>
              <a:buClr>
                <a:srgbClr val="0D0D0D"/>
              </a:buClr>
              <a:buSzPts val="1800"/>
              <a:buChar char="•"/>
              <a:defRPr/>
            </a:lvl7pPr>
            <a:lvl8pPr indent="-342900" lvl="7" marL="3657600" algn="l">
              <a:lnSpc>
                <a:spcPct val="90000"/>
              </a:lnSpc>
              <a:spcBef>
                <a:spcPts val="1000"/>
              </a:spcBef>
              <a:spcAft>
                <a:spcPts val="0"/>
              </a:spcAft>
              <a:buClr>
                <a:srgbClr val="0D0D0D"/>
              </a:buClr>
              <a:buSzPts val="1800"/>
              <a:buChar char="•"/>
              <a:defRPr/>
            </a:lvl8pPr>
            <a:lvl9pPr indent="-342900" lvl="8" marL="4114800" algn="l">
              <a:lnSpc>
                <a:spcPct val="90000"/>
              </a:lnSpc>
              <a:spcBef>
                <a:spcPts val="1000"/>
              </a:spcBef>
              <a:spcAft>
                <a:spcPts val="0"/>
              </a:spcAft>
              <a:buClr>
                <a:srgbClr val="0D0D0D"/>
              </a:buClr>
              <a:buSzPts val="1800"/>
              <a:buChar char="•"/>
              <a:defRPr/>
            </a:lvl9pPr>
          </a:lstStyle>
          <a:p/>
        </p:txBody>
      </p:sp>
      <p:pic>
        <p:nvPicPr>
          <p:cNvPr id="32" name="Google Shape;32;p48"/>
          <p:cNvPicPr preferRelativeResize="0"/>
          <p:nvPr/>
        </p:nvPicPr>
        <p:blipFill rotWithShape="1">
          <a:blip r:embed="rId3">
            <a:alphaModFix/>
          </a:blip>
          <a:srcRect b="0" l="0" r="0" t="0"/>
          <a:stretch/>
        </p:blipFill>
        <p:spPr>
          <a:xfrm>
            <a:off x="8886280" y="6347443"/>
            <a:ext cx="3004968" cy="501824"/>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Mukautettu asettelu">
  <p:cSld name="1_Mukautettu asettelu">
    <p:spTree>
      <p:nvGrpSpPr>
        <p:cNvPr id="33" name="Shape 33"/>
        <p:cNvGrpSpPr/>
        <p:nvPr/>
      </p:nvGrpSpPr>
      <p:grpSpPr>
        <a:xfrm>
          <a:off x="0" y="0"/>
          <a:ext cx="0" cy="0"/>
          <a:chOff x="0" y="0"/>
          <a:chExt cx="0" cy="0"/>
        </a:xfrm>
      </p:grpSpPr>
      <p:sp>
        <p:nvSpPr>
          <p:cNvPr id="34" name="Google Shape;34;p5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Font typeface="Calibri"/>
              <a:buNone/>
              <a:defRPr/>
            </a:lvl1pPr>
            <a:lvl2pPr lvl="1" algn="l">
              <a:lnSpc>
                <a:spcPct val="90000"/>
              </a:lnSpc>
              <a:spcBef>
                <a:spcPts val="0"/>
              </a:spcBef>
              <a:spcAft>
                <a:spcPts val="0"/>
              </a:spcAft>
              <a:buClr>
                <a:srgbClr val="0D0D0D"/>
              </a:buClr>
              <a:buSzPts val="1400"/>
              <a:buFont typeface="Calibri"/>
              <a:buNone/>
              <a:defRPr/>
            </a:lvl2pPr>
            <a:lvl3pPr lvl="2" algn="l">
              <a:lnSpc>
                <a:spcPct val="90000"/>
              </a:lnSpc>
              <a:spcBef>
                <a:spcPts val="0"/>
              </a:spcBef>
              <a:spcAft>
                <a:spcPts val="0"/>
              </a:spcAft>
              <a:buClr>
                <a:srgbClr val="0D0D0D"/>
              </a:buClr>
              <a:buSzPts val="1400"/>
              <a:buFont typeface="Calibri"/>
              <a:buNone/>
              <a:defRPr/>
            </a:lvl3pPr>
            <a:lvl4pPr lvl="3" algn="l">
              <a:lnSpc>
                <a:spcPct val="90000"/>
              </a:lnSpc>
              <a:spcBef>
                <a:spcPts val="0"/>
              </a:spcBef>
              <a:spcAft>
                <a:spcPts val="0"/>
              </a:spcAft>
              <a:buClr>
                <a:srgbClr val="0D0D0D"/>
              </a:buClr>
              <a:buSzPts val="1400"/>
              <a:buFont typeface="Calibri"/>
              <a:buNone/>
              <a:defRPr/>
            </a:lvl4pPr>
            <a:lvl5pPr lvl="4" algn="l">
              <a:lnSpc>
                <a:spcPct val="90000"/>
              </a:lnSpc>
              <a:spcBef>
                <a:spcPts val="0"/>
              </a:spcBef>
              <a:spcAft>
                <a:spcPts val="0"/>
              </a:spcAft>
              <a:buClr>
                <a:srgbClr val="0D0D0D"/>
              </a:buClr>
              <a:buSzPts val="1400"/>
              <a:buFont typeface="Calibri"/>
              <a:buNone/>
              <a:defRPr/>
            </a:lvl5pPr>
            <a:lvl6pPr lvl="5" algn="l">
              <a:lnSpc>
                <a:spcPct val="90000"/>
              </a:lnSpc>
              <a:spcBef>
                <a:spcPts val="0"/>
              </a:spcBef>
              <a:spcAft>
                <a:spcPts val="0"/>
              </a:spcAft>
              <a:buClr>
                <a:srgbClr val="0D0D0D"/>
              </a:buClr>
              <a:buSzPts val="1400"/>
              <a:buFont typeface="Calibri"/>
              <a:buNone/>
              <a:defRPr/>
            </a:lvl6pPr>
            <a:lvl7pPr lvl="6" algn="l">
              <a:lnSpc>
                <a:spcPct val="90000"/>
              </a:lnSpc>
              <a:spcBef>
                <a:spcPts val="0"/>
              </a:spcBef>
              <a:spcAft>
                <a:spcPts val="0"/>
              </a:spcAft>
              <a:buClr>
                <a:srgbClr val="0D0D0D"/>
              </a:buClr>
              <a:buSzPts val="1400"/>
              <a:buFont typeface="Calibri"/>
              <a:buNone/>
              <a:defRPr/>
            </a:lvl7pPr>
            <a:lvl8pPr lvl="7" algn="l">
              <a:lnSpc>
                <a:spcPct val="90000"/>
              </a:lnSpc>
              <a:spcBef>
                <a:spcPts val="0"/>
              </a:spcBef>
              <a:spcAft>
                <a:spcPts val="0"/>
              </a:spcAft>
              <a:buClr>
                <a:srgbClr val="0D0D0D"/>
              </a:buClr>
              <a:buSzPts val="1400"/>
              <a:buFont typeface="Calibri"/>
              <a:buNone/>
              <a:defRPr/>
            </a:lvl8pPr>
            <a:lvl9pPr lvl="8" algn="l">
              <a:lnSpc>
                <a:spcPct val="90000"/>
              </a:lnSpc>
              <a:spcBef>
                <a:spcPts val="0"/>
              </a:spcBef>
              <a:spcAft>
                <a:spcPts val="0"/>
              </a:spcAft>
              <a:buClr>
                <a:srgbClr val="0D0D0D"/>
              </a:buClr>
              <a:buSzPts val="1400"/>
              <a:buFont typeface="Calibri"/>
              <a:buNone/>
              <a:defRPr/>
            </a:lvl9pPr>
          </a:lstStyle>
          <a:p/>
        </p:txBody>
      </p:sp>
      <p:sp>
        <p:nvSpPr>
          <p:cNvPr id="35" name="Google Shape;35;p52"/>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 name="Google Shape;36;p52"/>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lvl1pPr indent="0" lvl="0"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1pPr>
            <a:lvl2pPr indent="0" lvl="1"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2pPr>
            <a:lvl3pPr indent="0" lvl="2"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3pPr>
            <a:lvl4pPr indent="0" lvl="3"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4pPr>
            <a:lvl5pPr indent="0" lvl="4"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5pPr>
            <a:lvl6pPr indent="0" lvl="5"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6pPr>
            <a:lvl7pPr indent="0" lvl="6"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7pPr>
            <a:lvl8pPr indent="0" lvl="7"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8pPr>
            <a:lvl9pPr indent="0" lvl="8"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GB"/>
              <a:t>‹#›</a:t>
            </a:fld>
            <a:endParaRPr/>
          </a:p>
        </p:txBody>
      </p:sp>
      <p:sp>
        <p:nvSpPr>
          <p:cNvPr id="37" name="Google Shape;37;p52"/>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Clr>
                <a:srgbClr val="888888"/>
              </a:buClr>
              <a:buSzPts val="1400"/>
              <a:buFont typeface="Calibri"/>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Clr>
                <a:srgbClr val="0D0D0D"/>
              </a:buClr>
              <a:buSzPts val="1400"/>
              <a:buFont typeface="Calibri"/>
              <a:buNone/>
              <a:defRPr b="0" i="0" sz="1800" u="none" cap="none" strike="noStrike">
                <a:solidFill>
                  <a:srgbClr val="0D0D0D"/>
                </a:solidFill>
                <a:latin typeface="Calibri"/>
                <a:ea typeface="Calibri"/>
                <a:cs typeface="Calibri"/>
                <a:sym typeface="Calibri"/>
              </a:defRPr>
            </a:lvl2pPr>
            <a:lvl3pPr lvl="2" marR="0" rtl="0" algn="l">
              <a:spcBef>
                <a:spcPts val="0"/>
              </a:spcBef>
              <a:spcAft>
                <a:spcPts val="0"/>
              </a:spcAft>
              <a:buClr>
                <a:srgbClr val="0D0D0D"/>
              </a:buClr>
              <a:buSzPts val="1400"/>
              <a:buFont typeface="Calibri"/>
              <a:buNone/>
              <a:defRPr b="0" i="0" sz="1800" u="none" cap="none" strike="noStrike">
                <a:solidFill>
                  <a:srgbClr val="0D0D0D"/>
                </a:solidFill>
                <a:latin typeface="Calibri"/>
                <a:ea typeface="Calibri"/>
                <a:cs typeface="Calibri"/>
                <a:sym typeface="Calibri"/>
              </a:defRPr>
            </a:lvl3pPr>
            <a:lvl4pPr lvl="3" marR="0" rtl="0" algn="l">
              <a:spcBef>
                <a:spcPts val="0"/>
              </a:spcBef>
              <a:spcAft>
                <a:spcPts val="0"/>
              </a:spcAft>
              <a:buClr>
                <a:srgbClr val="0D0D0D"/>
              </a:buClr>
              <a:buSzPts val="1400"/>
              <a:buFont typeface="Calibri"/>
              <a:buNone/>
              <a:defRPr b="0" i="0" sz="1800" u="none" cap="none" strike="noStrike">
                <a:solidFill>
                  <a:srgbClr val="0D0D0D"/>
                </a:solidFill>
                <a:latin typeface="Calibri"/>
                <a:ea typeface="Calibri"/>
                <a:cs typeface="Calibri"/>
                <a:sym typeface="Calibri"/>
              </a:defRPr>
            </a:lvl4pPr>
            <a:lvl5pPr lvl="4" marR="0" rtl="0" algn="l">
              <a:spcBef>
                <a:spcPts val="0"/>
              </a:spcBef>
              <a:spcAft>
                <a:spcPts val="0"/>
              </a:spcAft>
              <a:buClr>
                <a:srgbClr val="0D0D0D"/>
              </a:buClr>
              <a:buSzPts val="1400"/>
              <a:buFont typeface="Calibri"/>
              <a:buNone/>
              <a:defRPr b="0" i="0" sz="1800" u="none" cap="none" strike="noStrike">
                <a:solidFill>
                  <a:srgbClr val="0D0D0D"/>
                </a:solidFill>
                <a:latin typeface="Calibri"/>
                <a:ea typeface="Calibri"/>
                <a:cs typeface="Calibri"/>
                <a:sym typeface="Calibri"/>
              </a:defRPr>
            </a:lvl5pPr>
            <a:lvl6pPr lvl="5" marR="0" rtl="0" algn="l">
              <a:spcBef>
                <a:spcPts val="0"/>
              </a:spcBef>
              <a:spcAft>
                <a:spcPts val="0"/>
              </a:spcAft>
              <a:buClr>
                <a:srgbClr val="0D0D0D"/>
              </a:buClr>
              <a:buSzPts val="1400"/>
              <a:buFont typeface="Calibri"/>
              <a:buNone/>
              <a:defRPr b="0" i="0" sz="1800" u="none" cap="none" strike="noStrike">
                <a:solidFill>
                  <a:srgbClr val="0D0D0D"/>
                </a:solidFill>
                <a:latin typeface="Calibri"/>
                <a:ea typeface="Calibri"/>
                <a:cs typeface="Calibri"/>
                <a:sym typeface="Calibri"/>
              </a:defRPr>
            </a:lvl6pPr>
            <a:lvl7pPr lvl="6" marR="0" rtl="0" algn="l">
              <a:spcBef>
                <a:spcPts val="0"/>
              </a:spcBef>
              <a:spcAft>
                <a:spcPts val="0"/>
              </a:spcAft>
              <a:buClr>
                <a:srgbClr val="0D0D0D"/>
              </a:buClr>
              <a:buSzPts val="1400"/>
              <a:buFont typeface="Calibri"/>
              <a:buNone/>
              <a:defRPr b="0" i="0" sz="1800" u="none" cap="none" strike="noStrike">
                <a:solidFill>
                  <a:srgbClr val="0D0D0D"/>
                </a:solidFill>
                <a:latin typeface="Calibri"/>
                <a:ea typeface="Calibri"/>
                <a:cs typeface="Calibri"/>
                <a:sym typeface="Calibri"/>
              </a:defRPr>
            </a:lvl7pPr>
            <a:lvl8pPr lvl="7" marR="0" rtl="0" algn="l">
              <a:spcBef>
                <a:spcPts val="0"/>
              </a:spcBef>
              <a:spcAft>
                <a:spcPts val="0"/>
              </a:spcAft>
              <a:buClr>
                <a:srgbClr val="0D0D0D"/>
              </a:buClr>
              <a:buSzPts val="1400"/>
              <a:buFont typeface="Calibri"/>
              <a:buNone/>
              <a:defRPr b="0" i="0" sz="1800" u="none" cap="none" strike="noStrike">
                <a:solidFill>
                  <a:srgbClr val="0D0D0D"/>
                </a:solidFill>
                <a:latin typeface="Calibri"/>
                <a:ea typeface="Calibri"/>
                <a:cs typeface="Calibri"/>
                <a:sym typeface="Calibri"/>
              </a:defRPr>
            </a:lvl8pPr>
            <a:lvl9pPr lvl="8" marR="0" rtl="0" algn="l">
              <a:spcBef>
                <a:spcPts val="0"/>
              </a:spcBef>
              <a:spcAft>
                <a:spcPts val="0"/>
              </a:spcAft>
              <a:buClr>
                <a:srgbClr val="0D0D0D"/>
              </a:buClr>
              <a:buSzPts val="1400"/>
              <a:buFont typeface="Calibri"/>
              <a:buNone/>
              <a:defRPr b="0" i="0" sz="1800" u="none" cap="none" strike="noStrike">
                <a:solidFill>
                  <a:srgbClr val="0D0D0D"/>
                </a:solidFill>
                <a:latin typeface="Calibri"/>
                <a:ea typeface="Calibri"/>
                <a:cs typeface="Calibri"/>
                <a:sym typeface="Calibri"/>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Mukautettu asettelu">
  <p:cSld name="4_Mukautettu asettelu">
    <p:spTree>
      <p:nvGrpSpPr>
        <p:cNvPr id="38" name="Shape 38"/>
        <p:cNvGrpSpPr/>
        <p:nvPr/>
      </p:nvGrpSpPr>
      <p:grpSpPr>
        <a:xfrm>
          <a:off x="0" y="0"/>
          <a:ext cx="0" cy="0"/>
          <a:chOff x="0" y="0"/>
          <a:chExt cx="0" cy="0"/>
        </a:xfrm>
      </p:grpSpPr>
      <p:sp>
        <p:nvSpPr>
          <p:cNvPr id="39" name="Google Shape;39;p54"/>
          <p:cNvSpPr txBox="1"/>
          <p:nvPr>
            <p:ph type="title"/>
          </p:nvPr>
        </p:nvSpPr>
        <p:spPr>
          <a:xfrm>
            <a:off x="839787" y="365125"/>
            <a:ext cx="10515601" cy="1325563"/>
          </a:xfrm>
          <a:prstGeom prst="rect">
            <a:avLst/>
          </a:prstGeom>
          <a:noFill/>
          <a:ln>
            <a:noFill/>
          </a:ln>
        </p:spPr>
        <p:txBody>
          <a:bodyPr anchorCtr="0" anchor="ctr" bIns="45700" lIns="45700" spcFirstLastPara="1" rIns="45700" wrap="square" tIns="45700">
            <a:norm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40" name="Google Shape;40;p54"/>
          <p:cNvSpPr txBox="1"/>
          <p:nvPr>
            <p:ph idx="1" type="body"/>
          </p:nvPr>
        </p:nvSpPr>
        <p:spPr>
          <a:xfrm>
            <a:off x="839787" y="1681163"/>
            <a:ext cx="5157789" cy="823913"/>
          </a:xfrm>
          <a:prstGeom prst="rect">
            <a:avLst/>
          </a:prstGeom>
          <a:noFill/>
          <a:ln>
            <a:noFill/>
          </a:ln>
        </p:spPr>
        <p:txBody>
          <a:bodyPr anchorCtr="0" anchor="b" bIns="45700" lIns="45700" spcFirstLastPara="1" rIns="45700" wrap="square" tIns="45700">
            <a:normAutofit/>
          </a:bodyPr>
          <a:lstStyle>
            <a:lvl1pPr indent="-228600" lvl="0" marL="457200" algn="l">
              <a:lnSpc>
                <a:spcPct val="90000"/>
              </a:lnSpc>
              <a:spcBef>
                <a:spcPts val="1000"/>
              </a:spcBef>
              <a:spcAft>
                <a:spcPts val="0"/>
              </a:spcAft>
              <a:buClr>
                <a:srgbClr val="0D0D0D"/>
              </a:buClr>
              <a:buSzPts val="2400"/>
              <a:buFont typeface="Calibri"/>
              <a:buNone/>
              <a:defRPr b="1" sz="2400"/>
            </a:lvl1pPr>
            <a:lvl2pPr indent="-228600" lvl="1" marL="914400" algn="l">
              <a:lnSpc>
                <a:spcPct val="90000"/>
              </a:lnSpc>
              <a:spcBef>
                <a:spcPts val="1000"/>
              </a:spcBef>
              <a:spcAft>
                <a:spcPts val="0"/>
              </a:spcAft>
              <a:buClr>
                <a:srgbClr val="0D0D0D"/>
              </a:buClr>
              <a:buSzPts val="2400"/>
              <a:buFont typeface="Calibri"/>
              <a:buNone/>
              <a:defRPr b="1" sz="2400"/>
            </a:lvl2pPr>
            <a:lvl3pPr indent="-228600" lvl="2" marL="1371600" algn="l">
              <a:lnSpc>
                <a:spcPct val="90000"/>
              </a:lnSpc>
              <a:spcBef>
                <a:spcPts val="1000"/>
              </a:spcBef>
              <a:spcAft>
                <a:spcPts val="0"/>
              </a:spcAft>
              <a:buClr>
                <a:srgbClr val="0D0D0D"/>
              </a:buClr>
              <a:buSzPts val="2400"/>
              <a:buFont typeface="Calibri"/>
              <a:buNone/>
              <a:defRPr b="1" sz="2400"/>
            </a:lvl3pPr>
            <a:lvl4pPr indent="-228600" lvl="3" marL="1828800" algn="l">
              <a:lnSpc>
                <a:spcPct val="90000"/>
              </a:lnSpc>
              <a:spcBef>
                <a:spcPts val="1000"/>
              </a:spcBef>
              <a:spcAft>
                <a:spcPts val="0"/>
              </a:spcAft>
              <a:buClr>
                <a:srgbClr val="0D0D0D"/>
              </a:buClr>
              <a:buSzPts val="2400"/>
              <a:buFont typeface="Calibri"/>
              <a:buNone/>
              <a:defRPr b="1" sz="2400"/>
            </a:lvl4pPr>
            <a:lvl5pPr indent="-228600" lvl="4" marL="2286000" algn="l">
              <a:lnSpc>
                <a:spcPct val="90000"/>
              </a:lnSpc>
              <a:spcBef>
                <a:spcPts val="1000"/>
              </a:spcBef>
              <a:spcAft>
                <a:spcPts val="0"/>
              </a:spcAft>
              <a:buClr>
                <a:srgbClr val="0D0D0D"/>
              </a:buClr>
              <a:buSzPts val="2400"/>
              <a:buFont typeface="Calibri"/>
              <a:buNone/>
              <a:defRPr b="1" sz="2400"/>
            </a:lvl5pPr>
            <a:lvl6pPr indent="-342900" lvl="5" marL="2743200" algn="l">
              <a:lnSpc>
                <a:spcPct val="90000"/>
              </a:lnSpc>
              <a:spcBef>
                <a:spcPts val="1000"/>
              </a:spcBef>
              <a:spcAft>
                <a:spcPts val="0"/>
              </a:spcAft>
              <a:buClr>
                <a:srgbClr val="0D0D0D"/>
              </a:buClr>
              <a:buSzPts val="1800"/>
              <a:buChar char="•"/>
              <a:defRPr/>
            </a:lvl6pPr>
            <a:lvl7pPr indent="-342900" lvl="6" marL="3200400" algn="l">
              <a:lnSpc>
                <a:spcPct val="90000"/>
              </a:lnSpc>
              <a:spcBef>
                <a:spcPts val="1000"/>
              </a:spcBef>
              <a:spcAft>
                <a:spcPts val="0"/>
              </a:spcAft>
              <a:buClr>
                <a:srgbClr val="0D0D0D"/>
              </a:buClr>
              <a:buSzPts val="1800"/>
              <a:buChar char="•"/>
              <a:defRPr/>
            </a:lvl7pPr>
            <a:lvl8pPr indent="-342900" lvl="7" marL="3657600" algn="l">
              <a:lnSpc>
                <a:spcPct val="90000"/>
              </a:lnSpc>
              <a:spcBef>
                <a:spcPts val="1000"/>
              </a:spcBef>
              <a:spcAft>
                <a:spcPts val="0"/>
              </a:spcAft>
              <a:buClr>
                <a:srgbClr val="0D0D0D"/>
              </a:buClr>
              <a:buSzPts val="1800"/>
              <a:buChar char="•"/>
              <a:defRPr/>
            </a:lvl8pPr>
            <a:lvl9pPr indent="-342900" lvl="8" marL="4114800" algn="l">
              <a:lnSpc>
                <a:spcPct val="90000"/>
              </a:lnSpc>
              <a:spcBef>
                <a:spcPts val="1000"/>
              </a:spcBef>
              <a:spcAft>
                <a:spcPts val="0"/>
              </a:spcAft>
              <a:buClr>
                <a:srgbClr val="0D0D0D"/>
              </a:buClr>
              <a:buSzPts val="1800"/>
              <a:buChar char="•"/>
              <a:defRPr/>
            </a:lvl9pPr>
          </a:lstStyle>
          <a:p/>
        </p:txBody>
      </p:sp>
      <p:sp>
        <p:nvSpPr>
          <p:cNvPr id="41" name="Google Shape;41;p54"/>
          <p:cNvSpPr txBox="1"/>
          <p:nvPr>
            <p:ph idx="12" type="sldNum"/>
          </p:nvPr>
        </p:nvSpPr>
        <p:spPr>
          <a:xfrm>
            <a:off x="11044362" y="226232"/>
            <a:ext cx="644056" cy="294641"/>
          </a:xfrm>
          <a:prstGeom prst="rect">
            <a:avLst/>
          </a:prstGeom>
          <a:noFill/>
          <a:ln>
            <a:noFill/>
          </a:ln>
        </p:spPr>
        <p:txBody>
          <a:bodyPr anchorCtr="0" anchor="ctr" bIns="45700" lIns="45700" spcFirstLastPara="1" rIns="45700" wrap="square" tIns="45700">
            <a:spAutoFit/>
          </a:bodyPr>
          <a:lstStyle>
            <a:lvl1pPr indent="0" lvl="0" marL="0" algn="ctr">
              <a:spcBef>
                <a:spcPts val="0"/>
              </a:spcBef>
              <a:buNone/>
              <a:defRPr sz="1400">
                <a:solidFill>
                  <a:srgbClr val="FFFFFF"/>
                </a:solidFill>
              </a:defRPr>
            </a:lvl1pPr>
            <a:lvl2pPr indent="0" lvl="1" marL="0" algn="ctr">
              <a:spcBef>
                <a:spcPts val="0"/>
              </a:spcBef>
              <a:buNone/>
              <a:defRPr sz="1400">
                <a:solidFill>
                  <a:srgbClr val="FFFFFF"/>
                </a:solidFill>
              </a:defRPr>
            </a:lvl2pPr>
            <a:lvl3pPr indent="0" lvl="2" marL="0" algn="ctr">
              <a:spcBef>
                <a:spcPts val="0"/>
              </a:spcBef>
              <a:buNone/>
              <a:defRPr sz="1400">
                <a:solidFill>
                  <a:srgbClr val="FFFFFF"/>
                </a:solidFill>
              </a:defRPr>
            </a:lvl3pPr>
            <a:lvl4pPr indent="0" lvl="3" marL="0" algn="ctr">
              <a:spcBef>
                <a:spcPts val="0"/>
              </a:spcBef>
              <a:buNone/>
              <a:defRPr sz="1400">
                <a:solidFill>
                  <a:srgbClr val="FFFFFF"/>
                </a:solidFill>
              </a:defRPr>
            </a:lvl4pPr>
            <a:lvl5pPr indent="0" lvl="4" marL="0" algn="ctr">
              <a:spcBef>
                <a:spcPts val="0"/>
              </a:spcBef>
              <a:buNone/>
              <a:defRPr sz="1400">
                <a:solidFill>
                  <a:srgbClr val="FFFFFF"/>
                </a:solidFill>
              </a:defRPr>
            </a:lvl5pPr>
            <a:lvl6pPr indent="0" lvl="5" marL="0" algn="ctr">
              <a:spcBef>
                <a:spcPts val="0"/>
              </a:spcBef>
              <a:buNone/>
              <a:defRPr sz="1400">
                <a:solidFill>
                  <a:srgbClr val="FFFFFF"/>
                </a:solidFill>
              </a:defRPr>
            </a:lvl6pPr>
            <a:lvl7pPr indent="0" lvl="6" marL="0" algn="ctr">
              <a:spcBef>
                <a:spcPts val="0"/>
              </a:spcBef>
              <a:buNone/>
              <a:defRPr sz="1400">
                <a:solidFill>
                  <a:srgbClr val="FFFFFF"/>
                </a:solidFill>
              </a:defRPr>
            </a:lvl7pPr>
            <a:lvl8pPr indent="0" lvl="7" marL="0" algn="ctr">
              <a:spcBef>
                <a:spcPts val="0"/>
              </a:spcBef>
              <a:buNone/>
              <a:defRPr sz="1400">
                <a:solidFill>
                  <a:srgbClr val="FFFFFF"/>
                </a:solidFill>
              </a:defRPr>
            </a:lvl8pPr>
            <a:lvl9pPr indent="0" lvl="8" marL="0" algn="ctr">
              <a:spcBef>
                <a:spcPts val="0"/>
              </a:spcBef>
              <a:buNone/>
              <a:defRPr sz="1400">
                <a:solidFill>
                  <a:srgbClr val="FFFFFF"/>
                </a:solidFill>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Mukautettu asettelu">
  <p:cSld name="3_Mukautettu asettelu">
    <p:spTree>
      <p:nvGrpSpPr>
        <p:cNvPr id="42" name="Shape 42"/>
        <p:cNvGrpSpPr/>
        <p:nvPr/>
      </p:nvGrpSpPr>
      <p:grpSpPr>
        <a:xfrm>
          <a:off x="0" y="0"/>
          <a:ext cx="0" cy="0"/>
          <a:chOff x="0" y="0"/>
          <a:chExt cx="0" cy="0"/>
        </a:xfrm>
      </p:grpSpPr>
      <p:sp>
        <p:nvSpPr>
          <p:cNvPr id="43" name="Google Shape;43;p55"/>
          <p:cNvSpPr txBox="1"/>
          <p:nvPr>
            <p:ph type="title"/>
          </p:nvPr>
        </p:nvSpPr>
        <p:spPr>
          <a:xfrm>
            <a:off x="839787" y="0"/>
            <a:ext cx="3932239" cy="2057400"/>
          </a:xfrm>
          <a:prstGeom prst="rect">
            <a:avLst/>
          </a:prstGeom>
          <a:noFill/>
          <a:ln>
            <a:noFill/>
          </a:ln>
        </p:spPr>
        <p:txBody>
          <a:bodyPr anchorCtr="0" anchor="b" bIns="45700" lIns="45700" spcFirstLastPara="1" rIns="45700" wrap="square" tIns="45700">
            <a:normAutofit/>
          </a:bodyPr>
          <a:lstStyle>
            <a:lvl1pPr lvl="0" algn="l">
              <a:lnSpc>
                <a:spcPct val="90000"/>
              </a:lnSpc>
              <a:spcBef>
                <a:spcPts val="0"/>
              </a:spcBef>
              <a:spcAft>
                <a:spcPts val="0"/>
              </a:spcAft>
              <a:buSzPts val="1400"/>
              <a:buNone/>
              <a:defRPr sz="32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44" name="Google Shape;44;p55"/>
          <p:cNvSpPr txBox="1"/>
          <p:nvPr>
            <p:ph idx="1" type="body"/>
          </p:nvPr>
        </p:nvSpPr>
        <p:spPr>
          <a:xfrm>
            <a:off x="839787" y="2057400"/>
            <a:ext cx="3932239" cy="4800600"/>
          </a:xfrm>
          <a:prstGeom prst="rect">
            <a:avLst/>
          </a:prstGeom>
          <a:noFill/>
          <a:ln>
            <a:noFill/>
          </a:ln>
        </p:spPr>
        <p:txBody>
          <a:bodyPr anchorCtr="0" anchor="t" bIns="45700" lIns="45700" spcFirstLastPara="1" rIns="45700" wrap="square" tIns="45700">
            <a:normAutofit/>
          </a:bodyPr>
          <a:lstStyle>
            <a:lvl1pPr indent="-228600" lvl="0" marL="457200" algn="l">
              <a:lnSpc>
                <a:spcPct val="90000"/>
              </a:lnSpc>
              <a:spcBef>
                <a:spcPts val="1000"/>
              </a:spcBef>
              <a:spcAft>
                <a:spcPts val="0"/>
              </a:spcAft>
              <a:buClr>
                <a:srgbClr val="0D0D0D"/>
              </a:buClr>
              <a:buSzPts val="1600"/>
              <a:buFont typeface="Calibri"/>
              <a:buNone/>
              <a:defRPr sz="1600"/>
            </a:lvl1pPr>
            <a:lvl2pPr indent="-228600" lvl="1" marL="914400" algn="l">
              <a:lnSpc>
                <a:spcPct val="90000"/>
              </a:lnSpc>
              <a:spcBef>
                <a:spcPts val="1000"/>
              </a:spcBef>
              <a:spcAft>
                <a:spcPts val="0"/>
              </a:spcAft>
              <a:buClr>
                <a:srgbClr val="0D0D0D"/>
              </a:buClr>
              <a:buSzPts val="1600"/>
              <a:buFont typeface="Calibri"/>
              <a:buNone/>
              <a:defRPr sz="1600"/>
            </a:lvl2pPr>
            <a:lvl3pPr indent="-228600" lvl="2" marL="1371600" algn="l">
              <a:lnSpc>
                <a:spcPct val="90000"/>
              </a:lnSpc>
              <a:spcBef>
                <a:spcPts val="1000"/>
              </a:spcBef>
              <a:spcAft>
                <a:spcPts val="0"/>
              </a:spcAft>
              <a:buClr>
                <a:srgbClr val="0D0D0D"/>
              </a:buClr>
              <a:buSzPts val="1600"/>
              <a:buFont typeface="Calibri"/>
              <a:buNone/>
              <a:defRPr sz="1600"/>
            </a:lvl3pPr>
            <a:lvl4pPr indent="-228600" lvl="3" marL="1828800" algn="l">
              <a:lnSpc>
                <a:spcPct val="90000"/>
              </a:lnSpc>
              <a:spcBef>
                <a:spcPts val="1000"/>
              </a:spcBef>
              <a:spcAft>
                <a:spcPts val="0"/>
              </a:spcAft>
              <a:buClr>
                <a:srgbClr val="0D0D0D"/>
              </a:buClr>
              <a:buSzPts val="1600"/>
              <a:buFont typeface="Calibri"/>
              <a:buNone/>
              <a:defRPr sz="1600"/>
            </a:lvl4pPr>
            <a:lvl5pPr indent="-228600" lvl="4" marL="2286000" algn="l">
              <a:lnSpc>
                <a:spcPct val="90000"/>
              </a:lnSpc>
              <a:spcBef>
                <a:spcPts val="1000"/>
              </a:spcBef>
              <a:spcAft>
                <a:spcPts val="0"/>
              </a:spcAft>
              <a:buClr>
                <a:srgbClr val="0D0D0D"/>
              </a:buClr>
              <a:buSzPts val="1600"/>
              <a:buFont typeface="Calibri"/>
              <a:buNone/>
              <a:defRPr sz="1600"/>
            </a:lvl5pPr>
            <a:lvl6pPr indent="-342900" lvl="5" marL="2743200" algn="l">
              <a:lnSpc>
                <a:spcPct val="90000"/>
              </a:lnSpc>
              <a:spcBef>
                <a:spcPts val="1000"/>
              </a:spcBef>
              <a:spcAft>
                <a:spcPts val="0"/>
              </a:spcAft>
              <a:buClr>
                <a:srgbClr val="0D0D0D"/>
              </a:buClr>
              <a:buSzPts val="1800"/>
              <a:buChar char="•"/>
              <a:defRPr/>
            </a:lvl6pPr>
            <a:lvl7pPr indent="-342900" lvl="6" marL="3200400" algn="l">
              <a:lnSpc>
                <a:spcPct val="90000"/>
              </a:lnSpc>
              <a:spcBef>
                <a:spcPts val="1000"/>
              </a:spcBef>
              <a:spcAft>
                <a:spcPts val="0"/>
              </a:spcAft>
              <a:buClr>
                <a:srgbClr val="0D0D0D"/>
              </a:buClr>
              <a:buSzPts val="1800"/>
              <a:buChar char="•"/>
              <a:defRPr/>
            </a:lvl7pPr>
            <a:lvl8pPr indent="-342900" lvl="7" marL="3657600" algn="l">
              <a:lnSpc>
                <a:spcPct val="90000"/>
              </a:lnSpc>
              <a:spcBef>
                <a:spcPts val="1000"/>
              </a:spcBef>
              <a:spcAft>
                <a:spcPts val="0"/>
              </a:spcAft>
              <a:buClr>
                <a:srgbClr val="0D0D0D"/>
              </a:buClr>
              <a:buSzPts val="1800"/>
              <a:buChar char="•"/>
              <a:defRPr/>
            </a:lvl8pPr>
            <a:lvl9pPr indent="-342900" lvl="8" marL="4114800" algn="l">
              <a:lnSpc>
                <a:spcPct val="90000"/>
              </a:lnSpc>
              <a:spcBef>
                <a:spcPts val="1000"/>
              </a:spcBef>
              <a:spcAft>
                <a:spcPts val="0"/>
              </a:spcAft>
              <a:buClr>
                <a:srgbClr val="0D0D0D"/>
              </a:buClr>
              <a:buSzPts val="1800"/>
              <a:buChar char="•"/>
              <a:defRPr/>
            </a:lvl9pPr>
          </a:lstStyle>
          <a:p/>
        </p:txBody>
      </p:sp>
      <p:sp>
        <p:nvSpPr>
          <p:cNvPr id="45" name="Google Shape;45;p55"/>
          <p:cNvSpPr txBox="1"/>
          <p:nvPr>
            <p:ph idx="12" type="sldNum"/>
          </p:nvPr>
        </p:nvSpPr>
        <p:spPr>
          <a:xfrm>
            <a:off x="11044362" y="226232"/>
            <a:ext cx="644056" cy="294641"/>
          </a:xfrm>
          <a:prstGeom prst="rect">
            <a:avLst/>
          </a:prstGeom>
          <a:noFill/>
          <a:ln>
            <a:noFill/>
          </a:ln>
        </p:spPr>
        <p:txBody>
          <a:bodyPr anchorCtr="0" anchor="ctr" bIns="45700" lIns="45700" spcFirstLastPara="1" rIns="45700" wrap="square" tIns="45700">
            <a:spAutoFit/>
          </a:bodyPr>
          <a:lstStyle>
            <a:lvl1pPr indent="0" lvl="0" marL="0" algn="ctr">
              <a:spcBef>
                <a:spcPts val="0"/>
              </a:spcBef>
              <a:buNone/>
              <a:defRPr sz="1400">
                <a:solidFill>
                  <a:srgbClr val="FFFFFF"/>
                </a:solidFill>
              </a:defRPr>
            </a:lvl1pPr>
            <a:lvl2pPr indent="0" lvl="1" marL="0" algn="ctr">
              <a:spcBef>
                <a:spcPts val="0"/>
              </a:spcBef>
              <a:buNone/>
              <a:defRPr sz="1400">
                <a:solidFill>
                  <a:srgbClr val="FFFFFF"/>
                </a:solidFill>
              </a:defRPr>
            </a:lvl2pPr>
            <a:lvl3pPr indent="0" lvl="2" marL="0" algn="ctr">
              <a:spcBef>
                <a:spcPts val="0"/>
              </a:spcBef>
              <a:buNone/>
              <a:defRPr sz="1400">
                <a:solidFill>
                  <a:srgbClr val="FFFFFF"/>
                </a:solidFill>
              </a:defRPr>
            </a:lvl3pPr>
            <a:lvl4pPr indent="0" lvl="3" marL="0" algn="ctr">
              <a:spcBef>
                <a:spcPts val="0"/>
              </a:spcBef>
              <a:buNone/>
              <a:defRPr sz="1400">
                <a:solidFill>
                  <a:srgbClr val="FFFFFF"/>
                </a:solidFill>
              </a:defRPr>
            </a:lvl4pPr>
            <a:lvl5pPr indent="0" lvl="4" marL="0" algn="ctr">
              <a:spcBef>
                <a:spcPts val="0"/>
              </a:spcBef>
              <a:buNone/>
              <a:defRPr sz="1400">
                <a:solidFill>
                  <a:srgbClr val="FFFFFF"/>
                </a:solidFill>
              </a:defRPr>
            </a:lvl5pPr>
            <a:lvl6pPr indent="0" lvl="5" marL="0" algn="ctr">
              <a:spcBef>
                <a:spcPts val="0"/>
              </a:spcBef>
              <a:buNone/>
              <a:defRPr sz="1400">
                <a:solidFill>
                  <a:srgbClr val="FFFFFF"/>
                </a:solidFill>
              </a:defRPr>
            </a:lvl6pPr>
            <a:lvl7pPr indent="0" lvl="6" marL="0" algn="ctr">
              <a:spcBef>
                <a:spcPts val="0"/>
              </a:spcBef>
              <a:buNone/>
              <a:defRPr sz="1400">
                <a:solidFill>
                  <a:srgbClr val="FFFFFF"/>
                </a:solidFill>
              </a:defRPr>
            </a:lvl7pPr>
            <a:lvl8pPr indent="0" lvl="7" marL="0" algn="ctr">
              <a:spcBef>
                <a:spcPts val="0"/>
              </a:spcBef>
              <a:buNone/>
              <a:defRPr sz="1400">
                <a:solidFill>
                  <a:srgbClr val="FFFFFF"/>
                </a:solidFill>
              </a:defRPr>
            </a:lvl8pPr>
            <a:lvl9pPr indent="0" lvl="8" marL="0" algn="ctr">
              <a:spcBef>
                <a:spcPts val="0"/>
              </a:spcBef>
              <a:buNone/>
              <a:defRPr sz="1400">
                <a:solidFill>
                  <a:srgbClr val="FFFFFF"/>
                </a:solidFill>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yhjä">
  <p:cSld name="Tyhjä">
    <p:spTree>
      <p:nvGrpSpPr>
        <p:cNvPr id="46" name="Shape 46"/>
        <p:cNvGrpSpPr/>
        <p:nvPr/>
      </p:nvGrpSpPr>
      <p:grpSpPr>
        <a:xfrm>
          <a:off x="0" y="0"/>
          <a:ext cx="0" cy="0"/>
          <a:chOff x="0" y="0"/>
          <a:chExt cx="0" cy="0"/>
        </a:xfrm>
      </p:grpSpPr>
      <p:pic>
        <p:nvPicPr>
          <p:cNvPr id="47" name="Google Shape;47;p56"/>
          <p:cNvPicPr preferRelativeResize="0"/>
          <p:nvPr/>
        </p:nvPicPr>
        <p:blipFill rotWithShape="1">
          <a:blip r:embed="rId2">
            <a:alphaModFix/>
          </a:blip>
          <a:srcRect b="0" l="0" r="0" t="0"/>
          <a:stretch/>
        </p:blipFill>
        <p:spPr>
          <a:xfrm>
            <a:off x="1" y="-670"/>
            <a:ext cx="12190801" cy="6858670"/>
          </a:xfrm>
          <a:prstGeom prst="rect">
            <a:avLst/>
          </a:prstGeom>
          <a:noFill/>
          <a:ln>
            <a:noFill/>
          </a:ln>
        </p:spPr>
      </p:pic>
      <p:sp>
        <p:nvSpPr>
          <p:cNvPr id="48" name="Google Shape;48;p56"/>
          <p:cNvSpPr txBox="1"/>
          <p:nvPr>
            <p:ph type="title"/>
          </p:nvPr>
        </p:nvSpPr>
        <p:spPr>
          <a:xfrm>
            <a:off x="352063" y="1805189"/>
            <a:ext cx="11465689" cy="2975880"/>
          </a:xfrm>
          <a:prstGeom prst="rect">
            <a:avLst/>
          </a:prstGeom>
          <a:noFill/>
          <a:ln>
            <a:noFill/>
          </a:ln>
        </p:spPr>
        <p:txBody>
          <a:bodyPr anchorCtr="0" anchor="ctr" bIns="45700" lIns="45700" spcFirstLastPara="1" rIns="45700" wrap="square" tIns="45700">
            <a:normAutofit/>
          </a:bodyPr>
          <a:lstStyle>
            <a:lvl1pPr lvl="0" algn="ctr">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49" name="Google Shape;49;p56"/>
          <p:cNvSpPr txBox="1"/>
          <p:nvPr>
            <p:ph idx="1" type="body"/>
          </p:nvPr>
        </p:nvSpPr>
        <p:spPr>
          <a:xfrm>
            <a:off x="645069" y="5288162"/>
            <a:ext cx="7609731" cy="1569838"/>
          </a:xfrm>
          <a:prstGeom prst="rect">
            <a:avLst/>
          </a:prstGeom>
          <a:noFill/>
          <a:ln>
            <a:noFill/>
          </a:ln>
        </p:spPr>
        <p:txBody>
          <a:bodyPr anchorCtr="0" anchor="t" bIns="45700" lIns="45700" spcFirstLastPara="1" rIns="45700" wrap="square" tIns="45700">
            <a:normAutofit/>
          </a:bodyPr>
          <a:lstStyle>
            <a:lvl1pPr indent="-228600" lvl="0" marL="457200" algn="l">
              <a:lnSpc>
                <a:spcPct val="90000"/>
              </a:lnSpc>
              <a:spcBef>
                <a:spcPts val="1000"/>
              </a:spcBef>
              <a:spcAft>
                <a:spcPts val="0"/>
              </a:spcAft>
              <a:buClr>
                <a:srgbClr val="0D0D0D"/>
              </a:buClr>
              <a:buSzPts val="1600"/>
              <a:buFont typeface="Calibri"/>
              <a:buNone/>
              <a:defRPr sz="1600"/>
            </a:lvl1pPr>
            <a:lvl2pPr indent="-228600" lvl="1" marL="914400" algn="l">
              <a:lnSpc>
                <a:spcPct val="90000"/>
              </a:lnSpc>
              <a:spcBef>
                <a:spcPts val="1000"/>
              </a:spcBef>
              <a:spcAft>
                <a:spcPts val="0"/>
              </a:spcAft>
              <a:buClr>
                <a:srgbClr val="0D0D0D"/>
              </a:buClr>
              <a:buSzPts val="1600"/>
              <a:buFont typeface="Calibri"/>
              <a:buNone/>
              <a:defRPr sz="1600"/>
            </a:lvl2pPr>
            <a:lvl3pPr indent="-228600" lvl="2" marL="1371600" algn="l">
              <a:lnSpc>
                <a:spcPct val="90000"/>
              </a:lnSpc>
              <a:spcBef>
                <a:spcPts val="1000"/>
              </a:spcBef>
              <a:spcAft>
                <a:spcPts val="0"/>
              </a:spcAft>
              <a:buClr>
                <a:srgbClr val="0D0D0D"/>
              </a:buClr>
              <a:buSzPts val="1600"/>
              <a:buFont typeface="Calibri"/>
              <a:buNone/>
              <a:defRPr sz="1600"/>
            </a:lvl3pPr>
            <a:lvl4pPr indent="-228600" lvl="3" marL="1828800" algn="l">
              <a:lnSpc>
                <a:spcPct val="90000"/>
              </a:lnSpc>
              <a:spcBef>
                <a:spcPts val="1000"/>
              </a:spcBef>
              <a:spcAft>
                <a:spcPts val="0"/>
              </a:spcAft>
              <a:buClr>
                <a:srgbClr val="0D0D0D"/>
              </a:buClr>
              <a:buSzPts val="1600"/>
              <a:buFont typeface="Calibri"/>
              <a:buNone/>
              <a:defRPr sz="1600"/>
            </a:lvl4pPr>
            <a:lvl5pPr indent="-228600" lvl="4" marL="2286000" algn="l">
              <a:lnSpc>
                <a:spcPct val="90000"/>
              </a:lnSpc>
              <a:spcBef>
                <a:spcPts val="1000"/>
              </a:spcBef>
              <a:spcAft>
                <a:spcPts val="0"/>
              </a:spcAft>
              <a:buClr>
                <a:srgbClr val="0D0D0D"/>
              </a:buClr>
              <a:buSzPts val="1600"/>
              <a:buFont typeface="Calibri"/>
              <a:buNone/>
              <a:defRPr sz="1600"/>
            </a:lvl5pPr>
            <a:lvl6pPr indent="-342900" lvl="5" marL="2743200" algn="l">
              <a:lnSpc>
                <a:spcPct val="90000"/>
              </a:lnSpc>
              <a:spcBef>
                <a:spcPts val="1000"/>
              </a:spcBef>
              <a:spcAft>
                <a:spcPts val="0"/>
              </a:spcAft>
              <a:buClr>
                <a:srgbClr val="0D0D0D"/>
              </a:buClr>
              <a:buSzPts val="1800"/>
              <a:buChar char="•"/>
              <a:defRPr/>
            </a:lvl6pPr>
            <a:lvl7pPr indent="-342900" lvl="6" marL="3200400" algn="l">
              <a:lnSpc>
                <a:spcPct val="90000"/>
              </a:lnSpc>
              <a:spcBef>
                <a:spcPts val="1000"/>
              </a:spcBef>
              <a:spcAft>
                <a:spcPts val="0"/>
              </a:spcAft>
              <a:buClr>
                <a:srgbClr val="0D0D0D"/>
              </a:buClr>
              <a:buSzPts val="1800"/>
              <a:buChar char="•"/>
              <a:defRPr/>
            </a:lvl7pPr>
            <a:lvl8pPr indent="-342900" lvl="7" marL="3657600" algn="l">
              <a:lnSpc>
                <a:spcPct val="90000"/>
              </a:lnSpc>
              <a:spcBef>
                <a:spcPts val="1000"/>
              </a:spcBef>
              <a:spcAft>
                <a:spcPts val="0"/>
              </a:spcAft>
              <a:buClr>
                <a:srgbClr val="0D0D0D"/>
              </a:buClr>
              <a:buSzPts val="1800"/>
              <a:buChar char="•"/>
              <a:defRPr/>
            </a:lvl8pPr>
            <a:lvl9pPr indent="-342900" lvl="8" marL="4114800" algn="l">
              <a:lnSpc>
                <a:spcPct val="90000"/>
              </a:lnSpc>
              <a:spcBef>
                <a:spcPts val="1000"/>
              </a:spcBef>
              <a:spcAft>
                <a:spcPts val="0"/>
              </a:spcAft>
              <a:buClr>
                <a:srgbClr val="0D0D0D"/>
              </a:buClr>
              <a:buSzPts val="1800"/>
              <a:buChar char="•"/>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uvatekstillinen sisältö">
  <p:cSld name="Kuvatekstillinen sisältö">
    <p:spTree>
      <p:nvGrpSpPr>
        <p:cNvPr id="50" name="Shape 50"/>
        <p:cNvGrpSpPr/>
        <p:nvPr/>
      </p:nvGrpSpPr>
      <p:grpSpPr>
        <a:xfrm>
          <a:off x="0" y="0"/>
          <a:ext cx="0" cy="0"/>
          <a:chOff x="0" y="0"/>
          <a:chExt cx="0" cy="0"/>
        </a:xfrm>
      </p:grpSpPr>
      <p:pic>
        <p:nvPicPr>
          <p:cNvPr id="51" name="Google Shape;51;p57"/>
          <p:cNvPicPr preferRelativeResize="0"/>
          <p:nvPr/>
        </p:nvPicPr>
        <p:blipFill rotWithShape="1">
          <a:blip r:embed="rId2">
            <a:alphaModFix/>
          </a:blip>
          <a:srcRect b="0" l="0" r="0" t="0"/>
          <a:stretch/>
        </p:blipFill>
        <p:spPr>
          <a:xfrm>
            <a:off x="1199" y="-670"/>
            <a:ext cx="12190801" cy="6858670"/>
          </a:xfrm>
          <a:prstGeom prst="rect">
            <a:avLst/>
          </a:prstGeom>
          <a:noFill/>
          <a:ln>
            <a:noFill/>
          </a:ln>
        </p:spPr>
      </p:pic>
      <p:sp>
        <p:nvSpPr>
          <p:cNvPr id="52" name="Google Shape;52;p57"/>
          <p:cNvSpPr txBox="1"/>
          <p:nvPr>
            <p:ph type="title"/>
          </p:nvPr>
        </p:nvSpPr>
        <p:spPr>
          <a:xfrm>
            <a:off x="347253" y="1073425"/>
            <a:ext cx="11497493" cy="1375577"/>
          </a:xfrm>
          <a:prstGeom prst="rect">
            <a:avLst/>
          </a:prstGeom>
          <a:noFill/>
          <a:ln>
            <a:noFill/>
          </a:ln>
        </p:spPr>
        <p:txBody>
          <a:bodyPr anchorCtr="0" anchor="ctr" bIns="45700" lIns="45700" spcFirstLastPara="1" rIns="45700" wrap="square" tIns="45700">
            <a:normAutofit/>
          </a:bodyPr>
          <a:lstStyle>
            <a:lvl1pPr lvl="0" algn="ctr">
              <a:lnSpc>
                <a:spcPct val="90000"/>
              </a:lnSpc>
              <a:spcBef>
                <a:spcPts val="0"/>
              </a:spcBef>
              <a:spcAft>
                <a:spcPts val="0"/>
              </a:spcAft>
              <a:buSzPts val="1400"/>
              <a:buNone/>
              <a:defRPr sz="40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Mukautettu asettelu">
  <p:cSld name="5_Mukautettu asettelu">
    <p:spTree>
      <p:nvGrpSpPr>
        <p:cNvPr id="53" name="Shape 53"/>
        <p:cNvGrpSpPr/>
        <p:nvPr/>
      </p:nvGrpSpPr>
      <p:grpSpPr>
        <a:xfrm>
          <a:off x="0" y="0"/>
          <a:ext cx="0" cy="0"/>
          <a:chOff x="0" y="0"/>
          <a:chExt cx="0" cy="0"/>
        </a:xfrm>
      </p:grpSpPr>
      <p:pic>
        <p:nvPicPr>
          <p:cNvPr id="54" name="Google Shape;54;p58"/>
          <p:cNvPicPr preferRelativeResize="0"/>
          <p:nvPr/>
        </p:nvPicPr>
        <p:blipFill rotWithShape="1">
          <a:blip r:embed="rId2">
            <a:alphaModFix/>
          </a:blip>
          <a:srcRect b="0" l="0" r="0" t="0"/>
          <a:stretch/>
        </p:blipFill>
        <p:spPr>
          <a:xfrm>
            <a:off x="1199" y="-670"/>
            <a:ext cx="12190799" cy="6858670"/>
          </a:xfrm>
          <a:prstGeom prst="rect">
            <a:avLst/>
          </a:prstGeom>
          <a:noFill/>
          <a:ln>
            <a:noFill/>
          </a:ln>
        </p:spPr>
      </p:pic>
      <p:sp>
        <p:nvSpPr>
          <p:cNvPr id="55" name="Google Shape;55;p58"/>
          <p:cNvSpPr txBox="1"/>
          <p:nvPr>
            <p:ph type="title"/>
          </p:nvPr>
        </p:nvSpPr>
        <p:spPr>
          <a:xfrm>
            <a:off x="347253" y="677647"/>
            <a:ext cx="11497493" cy="1200647"/>
          </a:xfrm>
          <a:prstGeom prst="rect">
            <a:avLst/>
          </a:prstGeom>
          <a:noFill/>
          <a:ln>
            <a:noFill/>
          </a:ln>
        </p:spPr>
        <p:txBody>
          <a:bodyPr anchorCtr="0" anchor="ctr" bIns="45700" lIns="45700" spcFirstLastPara="1" rIns="45700" wrap="square" tIns="45700">
            <a:normAutofit/>
          </a:bodyPr>
          <a:lstStyle>
            <a:lvl1pPr lvl="0" algn="ctr">
              <a:lnSpc>
                <a:spcPct val="90000"/>
              </a:lnSpc>
              <a:spcBef>
                <a:spcPts val="0"/>
              </a:spcBef>
              <a:spcAft>
                <a:spcPts val="0"/>
              </a:spcAft>
              <a:buSzPts val="1400"/>
              <a:buNone/>
              <a:defRPr sz="40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56" name="Google Shape;56;p58"/>
          <p:cNvSpPr/>
          <p:nvPr/>
        </p:nvSpPr>
        <p:spPr>
          <a:xfrm>
            <a:off x="6466399" y="2677803"/>
            <a:ext cx="6094675" cy="358141"/>
          </a:xfrm>
          <a:prstGeom prst="rect">
            <a:avLst/>
          </a:prstGeom>
          <a:noFill/>
          <a:ln>
            <a:noFill/>
          </a:ln>
        </p:spPr>
        <p:txBody>
          <a:bodyPr anchorCtr="0" anchor="t" bIns="45700" lIns="45700" spcFirstLastPara="1" rIns="45700" wrap="square" tIns="45700">
            <a:spAutoFit/>
          </a:bodyPr>
          <a:lstStyle/>
          <a:p>
            <a:pPr indent="0" lvl="0" marL="0" marR="0" rtl="0" algn="l">
              <a:spcBef>
                <a:spcPts val="0"/>
              </a:spcBef>
              <a:spcAft>
                <a:spcPts val="0"/>
              </a:spcAft>
              <a:buNone/>
            </a:pPr>
            <a:r>
              <a:rPr b="0" i="0" lang="en-GB" sz="1800" u="none" cap="none" strike="noStrike">
                <a:solidFill>
                  <a:srgbClr val="0D0D0D"/>
                </a:solidFill>
                <a:latin typeface="Calibri"/>
                <a:ea typeface="Calibri"/>
                <a:cs typeface="Calibri"/>
                <a:sym typeface="Calibri"/>
              </a:rPr>
              <a:t>Valitse ylävalikosta ”Lisää” -&gt; ”Ylä- ja alatunniste”</a:t>
            </a:r>
            <a:endParaRPr/>
          </a:p>
        </p:txBody>
      </p:sp>
      <p:sp>
        <p:nvSpPr>
          <p:cNvPr id="57" name="Google Shape;57;p58"/>
          <p:cNvSpPr/>
          <p:nvPr/>
        </p:nvSpPr>
        <p:spPr>
          <a:xfrm>
            <a:off x="6535119" y="4753566"/>
            <a:ext cx="5376574" cy="1158241"/>
          </a:xfrm>
          <a:prstGeom prst="rect">
            <a:avLst/>
          </a:prstGeom>
          <a:noFill/>
          <a:ln>
            <a:noFill/>
          </a:ln>
        </p:spPr>
        <p:txBody>
          <a:bodyPr anchorCtr="0" anchor="t" bIns="45700" lIns="45700" spcFirstLastPara="1" rIns="45700" wrap="square" tIns="45700">
            <a:spAutoFit/>
          </a:bodyPr>
          <a:lstStyle/>
          <a:p>
            <a:pPr indent="-285750" lvl="0" marL="285750" marR="0" rtl="0" algn="l">
              <a:spcBef>
                <a:spcPts val="0"/>
              </a:spcBef>
              <a:spcAft>
                <a:spcPts val="0"/>
              </a:spcAft>
              <a:buClr>
                <a:srgbClr val="0D0D0D"/>
              </a:buClr>
              <a:buSzPts val="1800"/>
              <a:buFont typeface="Arial"/>
              <a:buChar char="•"/>
            </a:pPr>
            <a:r>
              <a:rPr b="0" i="0" lang="en-GB" sz="1800" u="none" cap="none" strike="noStrike">
                <a:solidFill>
                  <a:srgbClr val="0D0D0D"/>
                </a:solidFill>
                <a:latin typeface="Calibri"/>
                <a:ea typeface="Calibri"/>
                <a:cs typeface="Calibri"/>
                <a:sym typeface="Calibri"/>
              </a:rPr>
              <a:t>Klikkaa avautuvasta valikosta alatunniste-kohtaa.</a:t>
            </a:r>
            <a:endParaRPr/>
          </a:p>
          <a:p>
            <a:pPr indent="-285750" lvl="0" marL="285750" marR="0" rtl="0" algn="l">
              <a:spcBef>
                <a:spcPts val="0"/>
              </a:spcBef>
              <a:spcAft>
                <a:spcPts val="0"/>
              </a:spcAft>
              <a:buClr>
                <a:srgbClr val="0D0D0D"/>
              </a:buClr>
              <a:buSzPts val="1800"/>
              <a:buFont typeface="Arial"/>
              <a:buChar char="•"/>
            </a:pPr>
            <a:r>
              <a:rPr b="0" i="0" lang="en-GB" sz="1800" u="none" cap="none" strike="noStrike">
                <a:solidFill>
                  <a:srgbClr val="0D0D0D"/>
                </a:solidFill>
                <a:latin typeface="Calibri"/>
                <a:ea typeface="Calibri"/>
                <a:cs typeface="Calibri"/>
                <a:sym typeface="Calibri"/>
              </a:rPr>
              <a:t>Kirjoita kenttään esityksen otsikko</a:t>
            </a:r>
            <a:endParaRPr/>
          </a:p>
          <a:p>
            <a:pPr indent="-285750" lvl="0" marL="285750" marR="0" rtl="0" algn="l">
              <a:spcBef>
                <a:spcPts val="0"/>
              </a:spcBef>
              <a:spcAft>
                <a:spcPts val="0"/>
              </a:spcAft>
              <a:buClr>
                <a:srgbClr val="0D0D0D"/>
              </a:buClr>
              <a:buSzPts val="1800"/>
              <a:buFont typeface="Arial"/>
              <a:buChar char="•"/>
            </a:pPr>
            <a:r>
              <a:rPr b="0" i="0" lang="en-GB" sz="1800" u="none" cap="none" strike="noStrike">
                <a:solidFill>
                  <a:srgbClr val="0D0D0D"/>
                </a:solidFill>
                <a:latin typeface="Calibri"/>
                <a:ea typeface="Calibri"/>
                <a:cs typeface="Calibri"/>
                <a:sym typeface="Calibri"/>
              </a:rPr>
              <a:t>Klikkaa lopuksi ”Käytä kaikissa”.</a:t>
            </a:r>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9.xml"/><Relationship Id="rId10" Type="http://schemas.openxmlformats.org/officeDocument/2006/relationships/slideLayout" Target="../slideLayouts/slideLayout8.xml"/><Relationship Id="rId13" Type="http://schemas.openxmlformats.org/officeDocument/2006/relationships/slideLayout" Target="../slideLayouts/slideLayout11.xml"/><Relationship Id="rId12" Type="http://schemas.openxmlformats.org/officeDocument/2006/relationships/slideLayout" Target="../slideLayouts/slideLayout10.xml"/><Relationship Id="rId1" Type="http://schemas.openxmlformats.org/officeDocument/2006/relationships/image" Target="../media/image7.jpg"/><Relationship Id="rId2" Type="http://schemas.openxmlformats.org/officeDocument/2006/relationships/image" Target="../media/image5.png"/><Relationship Id="rId3" Type="http://schemas.openxmlformats.org/officeDocument/2006/relationships/slideLayout" Target="../slideLayouts/slideLayout1.xml"/><Relationship Id="rId4" Type="http://schemas.openxmlformats.org/officeDocument/2006/relationships/slideLayout" Target="../slideLayouts/slideLayout2.xml"/><Relationship Id="rId9" Type="http://schemas.openxmlformats.org/officeDocument/2006/relationships/slideLayout" Target="../slideLayouts/slideLayout7.xml"/><Relationship Id="rId14" Type="http://schemas.openxmlformats.org/officeDocument/2006/relationships/theme" Target="../theme/theme1.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1.xml"/><Relationship Id="rId10" Type="http://schemas.openxmlformats.org/officeDocument/2006/relationships/slideLayout" Target="../slideLayouts/slideLayout20.xml"/><Relationship Id="rId12" Type="http://schemas.openxmlformats.org/officeDocument/2006/relationships/theme" Target="../theme/theme3.xml"/><Relationship Id="rId1" Type="http://schemas.openxmlformats.org/officeDocument/2006/relationships/image" Target="../media/image15.jpg"/><Relationship Id="rId2" Type="http://schemas.openxmlformats.org/officeDocument/2006/relationships/slideLayout" Target="../slideLayouts/slideLayout12.xml"/><Relationship Id="rId3" Type="http://schemas.openxmlformats.org/officeDocument/2006/relationships/slideLayout" Target="../slideLayouts/slideLayout13.xml"/><Relationship Id="rId4" Type="http://schemas.openxmlformats.org/officeDocument/2006/relationships/slideLayout" Target="../slideLayouts/slideLayout14.xml"/><Relationship Id="rId9" Type="http://schemas.openxmlformats.org/officeDocument/2006/relationships/slideLayout" Target="../slideLayouts/slideLayout19.xml"/><Relationship Id="rId5" Type="http://schemas.openxmlformats.org/officeDocument/2006/relationships/slideLayout" Target="../slideLayouts/slideLayout15.xml"/><Relationship Id="rId6" Type="http://schemas.openxmlformats.org/officeDocument/2006/relationships/slideLayout" Target="../slideLayouts/slideLayout16.xml"/><Relationship Id="rId7" Type="http://schemas.openxmlformats.org/officeDocument/2006/relationships/slideLayout" Target="../slideLayouts/slideLayout17.xml"/><Relationship Id="rId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 name="Shape 5"/>
        <p:cNvGrpSpPr/>
        <p:nvPr/>
      </p:nvGrpSpPr>
      <p:grpSpPr>
        <a:xfrm>
          <a:off x="0" y="0"/>
          <a:ext cx="0" cy="0"/>
          <a:chOff x="0" y="0"/>
          <a:chExt cx="0" cy="0"/>
        </a:xfrm>
      </p:grpSpPr>
      <p:pic>
        <p:nvPicPr>
          <p:cNvPr id="6" name="Google Shape;6;p45"/>
          <p:cNvPicPr preferRelativeResize="0"/>
          <p:nvPr/>
        </p:nvPicPr>
        <p:blipFill rotWithShape="1">
          <a:blip r:embed="rId1">
            <a:alphaModFix/>
          </a:blip>
          <a:srcRect b="0" l="0" r="0" t="0"/>
          <a:stretch/>
        </p:blipFill>
        <p:spPr>
          <a:xfrm>
            <a:off x="1" y="-673"/>
            <a:ext cx="12190802" cy="6858670"/>
          </a:xfrm>
          <a:prstGeom prst="rect">
            <a:avLst/>
          </a:prstGeom>
          <a:noFill/>
          <a:ln>
            <a:noFill/>
          </a:ln>
        </p:spPr>
      </p:pic>
      <p:sp>
        <p:nvSpPr>
          <p:cNvPr id="7" name="Google Shape;7;p45"/>
          <p:cNvSpPr txBox="1"/>
          <p:nvPr>
            <p:ph type="title"/>
          </p:nvPr>
        </p:nvSpPr>
        <p:spPr>
          <a:xfrm>
            <a:off x="838200" y="230187"/>
            <a:ext cx="10515600" cy="1595439"/>
          </a:xfrm>
          <a:prstGeom prst="rect">
            <a:avLst/>
          </a:prstGeom>
          <a:noFill/>
          <a:ln>
            <a:noFill/>
          </a:ln>
        </p:spPr>
        <p:txBody>
          <a:bodyPr anchorCtr="0" anchor="ctr" bIns="45700" lIns="45700" spcFirstLastPara="1" rIns="45700" wrap="square" tIns="45700">
            <a:normAutofit/>
          </a:bodyPr>
          <a:lstStyle>
            <a:lvl1pPr lvl="0" marR="0" rtl="0" algn="l">
              <a:lnSpc>
                <a:spcPct val="90000"/>
              </a:lnSpc>
              <a:spcBef>
                <a:spcPts val="0"/>
              </a:spcBef>
              <a:spcAft>
                <a:spcPts val="0"/>
              </a:spcAft>
              <a:buSzPts val="1400"/>
              <a:buNone/>
              <a:defRPr b="0" i="0" sz="4400" u="none" cap="none" strike="noStrike">
                <a:solidFill>
                  <a:srgbClr val="0D0D0D"/>
                </a:solidFill>
                <a:latin typeface="Calibri"/>
                <a:ea typeface="Calibri"/>
                <a:cs typeface="Calibri"/>
                <a:sym typeface="Calibri"/>
              </a:defRPr>
            </a:lvl1pPr>
            <a:lvl2pPr lvl="1" marR="0" rtl="0" algn="l">
              <a:lnSpc>
                <a:spcPct val="90000"/>
              </a:lnSpc>
              <a:spcBef>
                <a:spcPts val="0"/>
              </a:spcBef>
              <a:spcAft>
                <a:spcPts val="0"/>
              </a:spcAft>
              <a:buSzPts val="1400"/>
              <a:buNone/>
              <a:defRPr b="0" i="0" sz="4400" u="none" cap="none" strike="noStrike">
                <a:solidFill>
                  <a:srgbClr val="0D0D0D"/>
                </a:solidFill>
                <a:latin typeface="Calibri"/>
                <a:ea typeface="Calibri"/>
                <a:cs typeface="Calibri"/>
                <a:sym typeface="Calibri"/>
              </a:defRPr>
            </a:lvl2pPr>
            <a:lvl3pPr lvl="2" marR="0" rtl="0" algn="l">
              <a:lnSpc>
                <a:spcPct val="90000"/>
              </a:lnSpc>
              <a:spcBef>
                <a:spcPts val="0"/>
              </a:spcBef>
              <a:spcAft>
                <a:spcPts val="0"/>
              </a:spcAft>
              <a:buSzPts val="1400"/>
              <a:buNone/>
              <a:defRPr b="0" i="0" sz="4400" u="none" cap="none" strike="noStrike">
                <a:solidFill>
                  <a:srgbClr val="0D0D0D"/>
                </a:solidFill>
                <a:latin typeface="Calibri"/>
                <a:ea typeface="Calibri"/>
                <a:cs typeface="Calibri"/>
                <a:sym typeface="Calibri"/>
              </a:defRPr>
            </a:lvl3pPr>
            <a:lvl4pPr lvl="3" marR="0" rtl="0" algn="l">
              <a:lnSpc>
                <a:spcPct val="90000"/>
              </a:lnSpc>
              <a:spcBef>
                <a:spcPts val="0"/>
              </a:spcBef>
              <a:spcAft>
                <a:spcPts val="0"/>
              </a:spcAft>
              <a:buSzPts val="1400"/>
              <a:buNone/>
              <a:defRPr b="0" i="0" sz="4400" u="none" cap="none" strike="noStrike">
                <a:solidFill>
                  <a:srgbClr val="0D0D0D"/>
                </a:solidFill>
                <a:latin typeface="Calibri"/>
                <a:ea typeface="Calibri"/>
                <a:cs typeface="Calibri"/>
                <a:sym typeface="Calibri"/>
              </a:defRPr>
            </a:lvl4pPr>
            <a:lvl5pPr lvl="4" marR="0" rtl="0" algn="l">
              <a:lnSpc>
                <a:spcPct val="90000"/>
              </a:lnSpc>
              <a:spcBef>
                <a:spcPts val="0"/>
              </a:spcBef>
              <a:spcAft>
                <a:spcPts val="0"/>
              </a:spcAft>
              <a:buSzPts val="1400"/>
              <a:buNone/>
              <a:defRPr b="0" i="0" sz="4400" u="none" cap="none" strike="noStrike">
                <a:solidFill>
                  <a:srgbClr val="0D0D0D"/>
                </a:solidFill>
                <a:latin typeface="Calibri"/>
                <a:ea typeface="Calibri"/>
                <a:cs typeface="Calibri"/>
                <a:sym typeface="Calibri"/>
              </a:defRPr>
            </a:lvl5pPr>
            <a:lvl6pPr lvl="5" marR="0" rtl="0" algn="l">
              <a:lnSpc>
                <a:spcPct val="90000"/>
              </a:lnSpc>
              <a:spcBef>
                <a:spcPts val="0"/>
              </a:spcBef>
              <a:spcAft>
                <a:spcPts val="0"/>
              </a:spcAft>
              <a:buSzPts val="1400"/>
              <a:buNone/>
              <a:defRPr b="0" i="0" sz="4400" u="none" cap="none" strike="noStrike">
                <a:solidFill>
                  <a:srgbClr val="0D0D0D"/>
                </a:solidFill>
                <a:latin typeface="Calibri"/>
                <a:ea typeface="Calibri"/>
                <a:cs typeface="Calibri"/>
                <a:sym typeface="Calibri"/>
              </a:defRPr>
            </a:lvl6pPr>
            <a:lvl7pPr lvl="6" marR="0" rtl="0" algn="l">
              <a:lnSpc>
                <a:spcPct val="90000"/>
              </a:lnSpc>
              <a:spcBef>
                <a:spcPts val="0"/>
              </a:spcBef>
              <a:spcAft>
                <a:spcPts val="0"/>
              </a:spcAft>
              <a:buSzPts val="1400"/>
              <a:buNone/>
              <a:defRPr b="0" i="0" sz="4400" u="none" cap="none" strike="noStrike">
                <a:solidFill>
                  <a:srgbClr val="0D0D0D"/>
                </a:solidFill>
                <a:latin typeface="Calibri"/>
                <a:ea typeface="Calibri"/>
                <a:cs typeface="Calibri"/>
                <a:sym typeface="Calibri"/>
              </a:defRPr>
            </a:lvl7pPr>
            <a:lvl8pPr lvl="7" marR="0" rtl="0" algn="l">
              <a:lnSpc>
                <a:spcPct val="90000"/>
              </a:lnSpc>
              <a:spcBef>
                <a:spcPts val="0"/>
              </a:spcBef>
              <a:spcAft>
                <a:spcPts val="0"/>
              </a:spcAft>
              <a:buSzPts val="1400"/>
              <a:buNone/>
              <a:defRPr b="0" i="0" sz="4400" u="none" cap="none" strike="noStrike">
                <a:solidFill>
                  <a:srgbClr val="0D0D0D"/>
                </a:solidFill>
                <a:latin typeface="Calibri"/>
                <a:ea typeface="Calibri"/>
                <a:cs typeface="Calibri"/>
                <a:sym typeface="Calibri"/>
              </a:defRPr>
            </a:lvl8pPr>
            <a:lvl9pPr lvl="8" marR="0" rtl="0" algn="l">
              <a:lnSpc>
                <a:spcPct val="90000"/>
              </a:lnSpc>
              <a:spcBef>
                <a:spcPts val="0"/>
              </a:spcBef>
              <a:spcAft>
                <a:spcPts val="0"/>
              </a:spcAft>
              <a:buSzPts val="1400"/>
              <a:buNone/>
              <a:defRPr b="0" i="0" sz="4400" u="none" cap="none" strike="noStrike">
                <a:solidFill>
                  <a:srgbClr val="0D0D0D"/>
                </a:solidFill>
                <a:latin typeface="Calibri"/>
                <a:ea typeface="Calibri"/>
                <a:cs typeface="Calibri"/>
                <a:sym typeface="Calibri"/>
              </a:defRPr>
            </a:lvl9pPr>
          </a:lstStyle>
          <a:p/>
        </p:txBody>
      </p:sp>
      <p:sp>
        <p:nvSpPr>
          <p:cNvPr id="8" name="Google Shape;8;p45"/>
          <p:cNvSpPr txBox="1"/>
          <p:nvPr>
            <p:ph idx="1" type="body"/>
          </p:nvPr>
        </p:nvSpPr>
        <p:spPr>
          <a:xfrm>
            <a:off x="838200" y="1825625"/>
            <a:ext cx="10515600" cy="5032375"/>
          </a:xfrm>
          <a:prstGeom prst="rect">
            <a:avLst/>
          </a:prstGeom>
          <a:noFill/>
          <a:ln>
            <a:noFill/>
          </a:ln>
        </p:spPr>
        <p:txBody>
          <a:bodyPr anchorCtr="0" anchor="t" bIns="45700" lIns="45700" spcFirstLastPara="1" rIns="45700" wrap="square" tIns="45700">
            <a:normAutofit/>
          </a:bodyPr>
          <a:lstStyle>
            <a:lvl1pPr indent="-406400" lvl="0" marL="457200" marR="0" rtl="0" algn="l">
              <a:lnSpc>
                <a:spcPct val="90000"/>
              </a:lnSpc>
              <a:spcBef>
                <a:spcPts val="1000"/>
              </a:spcBef>
              <a:spcAft>
                <a:spcPts val="0"/>
              </a:spcAft>
              <a:buClr>
                <a:srgbClr val="0D0D0D"/>
              </a:buClr>
              <a:buSzPts val="2800"/>
              <a:buFont typeface="Arial"/>
              <a:buChar char="•"/>
              <a:defRPr b="0" i="0" sz="2800" u="none" cap="none" strike="noStrike">
                <a:solidFill>
                  <a:srgbClr val="0D0D0D"/>
                </a:solidFill>
                <a:latin typeface="Calibri"/>
                <a:ea typeface="Calibri"/>
                <a:cs typeface="Calibri"/>
                <a:sym typeface="Calibri"/>
              </a:defRPr>
            </a:lvl1pPr>
            <a:lvl2pPr indent="-406400" lvl="1" marL="914400" marR="0" rtl="0" algn="l">
              <a:lnSpc>
                <a:spcPct val="90000"/>
              </a:lnSpc>
              <a:spcBef>
                <a:spcPts val="1000"/>
              </a:spcBef>
              <a:spcAft>
                <a:spcPts val="0"/>
              </a:spcAft>
              <a:buClr>
                <a:srgbClr val="0D0D0D"/>
              </a:buClr>
              <a:buSzPts val="2800"/>
              <a:buFont typeface="Arial"/>
              <a:buChar char="•"/>
              <a:defRPr b="0" i="0" sz="2800" u="none" cap="none" strike="noStrike">
                <a:solidFill>
                  <a:srgbClr val="0D0D0D"/>
                </a:solidFill>
                <a:latin typeface="Calibri"/>
                <a:ea typeface="Calibri"/>
                <a:cs typeface="Calibri"/>
                <a:sym typeface="Calibri"/>
              </a:defRPr>
            </a:lvl2pPr>
            <a:lvl3pPr indent="-406400" lvl="2" marL="1371600" marR="0" rtl="0" algn="l">
              <a:lnSpc>
                <a:spcPct val="90000"/>
              </a:lnSpc>
              <a:spcBef>
                <a:spcPts val="1000"/>
              </a:spcBef>
              <a:spcAft>
                <a:spcPts val="0"/>
              </a:spcAft>
              <a:buClr>
                <a:srgbClr val="0D0D0D"/>
              </a:buClr>
              <a:buSzPts val="2800"/>
              <a:buFont typeface="Arial"/>
              <a:buChar char="•"/>
              <a:defRPr b="0" i="0" sz="2800" u="none" cap="none" strike="noStrike">
                <a:solidFill>
                  <a:srgbClr val="0D0D0D"/>
                </a:solidFill>
                <a:latin typeface="Calibri"/>
                <a:ea typeface="Calibri"/>
                <a:cs typeface="Calibri"/>
                <a:sym typeface="Calibri"/>
              </a:defRPr>
            </a:lvl3pPr>
            <a:lvl4pPr indent="-406400" lvl="3" marL="1828800" marR="0" rtl="0" algn="l">
              <a:lnSpc>
                <a:spcPct val="90000"/>
              </a:lnSpc>
              <a:spcBef>
                <a:spcPts val="1000"/>
              </a:spcBef>
              <a:spcAft>
                <a:spcPts val="0"/>
              </a:spcAft>
              <a:buClr>
                <a:srgbClr val="0D0D0D"/>
              </a:buClr>
              <a:buSzPts val="2800"/>
              <a:buFont typeface="Arial"/>
              <a:buChar char="•"/>
              <a:defRPr b="0" i="0" sz="2800" u="none" cap="none" strike="noStrike">
                <a:solidFill>
                  <a:srgbClr val="0D0D0D"/>
                </a:solidFill>
                <a:latin typeface="Calibri"/>
                <a:ea typeface="Calibri"/>
                <a:cs typeface="Calibri"/>
                <a:sym typeface="Calibri"/>
              </a:defRPr>
            </a:lvl4pPr>
            <a:lvl5pPr indent="-406400" lvl="4" marL="2286000" marR="0" rtl="0" algn="l">
              <a:lnSpc>
                <a:spcPct val="90000"/>
              </a:lnSpc>
              <a:spcBef>
                <a:spcPts val="1000"/>
              </a:spcBef>
              <a:spcAft>
                <a:spcPts val="0"/>
              </a:spcAft>
              <a:buClr>
                <a:srgbClr val="0D0D0D"/>
              </a:buClr>
              <a:buSzPts val="2800"/>
              <a:buFont typeface="Arial"/>
              <a:buChar char="•"/>
              <a:defRPr b="0" i="0" sz="2800" u="none" cap="none" strike="noStrike">
                <a:solidFill>
                  <a:srgbClr val="0D0D0D"/>
                </a:solidFill>
                <a:latin typeface="Calibri"/>
                <a:ea typeface="Calibri"/>
                <a:cs typeface="Calibri"/>
                <a:sym typeface="Calibri"/>
              </a:defRPr>
            </a:lvl5pPr>
            <a:lvl6pPr indent="-406400" lvl="5" marL="2743200" marR="0" rtl="0" algn="l">
              <a:lnSpc>
                <a:spcPct val="90000"/>
              </a:lnSpc>
              <a:spcBef>
                <a:spcPts val="1000"/>
              </a:spcBef>
              <a:spcAft>
                <a:spcPts val="0"/>
              </a:spcAft>
              <a:buClr>
                <a:srgbClr val="0D0D0D"/>
              </a:buClr>
              <a:buSzPts val="2800"/>
              <a:buFont typeface="Arial"/>
              <a:buChar char="•"/>
              <a:defRPr b="0" i="0" sz="2800" u="none" cap="none" strike="noStrike">
                <a:solidFill>
                  <a:srgbClr val="0D0D0D"/>
                </a:solidFill>
                <a:latin typeface="Calibri"/>
                <a:ea typeface="Calibri"/>
                <a:cs typeface="Calibri"/>
                <a:sym typeface="Calibri"/>
              </a:defRPr>
            </a:lvl6pPr>
            <a:lvl7pPr indent="-406400" lvl="6" marL="3200400" marR="0" rtl="0" algn="l">
              <a:lnSpc>
                <a:spcPct val="90000"/>
              </a:lnSpc>
              <a:spcBef>
                <a:spcPts val="1000"/>
              </a:spcBef>
              <a:spcAft>
                <a:spcPts val="0"/>
              </a:spcAft>
              <a:buClr>
                <a:srgbClr val="0D0D0D"/>
              </a:buClr>
              <a:buSzPts val="2800"/>
              <a:buFont typeface="Arial"/>
              <a:buChar char="•"/>
              <a:defRPr b="0" i="0" sz="2800" u="none" cap="none" strike="noStrike">
                <a:solidFill>
                  <a:srgbClr val="0D0D0D"/>
                </a:solidFill>
                <a:latin typeface="Calibri"/>
                <a:ea typeface="Calibri"/>
                <a:cs typeface="Calibri"/>
                <a:sym typeface="Calibri"/>
              </a:defRPr>
            </a:lvl7pPr>
            <a:lvl8pPr indent="-406400" lvl="7" marL="3657600" marR="0" rtl="0" algn="l">
              <a:lnSpc>
                <a:spcPct val="90000"/>
              </a:lnSpc>
              <a:spcBef>
                <a:spcPts val="1000"/>
              </a:spcBef>
              <a:spcAft>
                <a:spcPts val="0"/>
              </a:spcAft>
              <a:buClr>
                <a:srgbClr val="0D0D0D"/>
              </a:buClr>
              <a:buSzPts val="2800"/>
              <a:buFont typeface="Arial"/>
              <a:buChar char="•"/>
              <a:defRPr b="0" i="0" sz="2800" u="none" cap="none" strike="noStrike">
                <a:solidFill>
                  <a:srgbClr val="0D0D0D"/>
                </a:solidFill>
                <a:latin typeface="Calibri"/>
                <a:ea typeface="Calibri"/>
                <a:cs typeface="Calibri"/>
                <a:sym typeface="Calibri"/>
              </a:defRPr>
            </a:lvl8pPr>
            <a:lvl9pPr indent="-406400" lvl="8" marL="4114800" marR="0" rtl="0" algn="l">
              <a:lnSpc>
                <a:spcPct val="90000"/>
              </a:lnSpc>
              <a:spcBef>
                <a:spcPts val="1000"/>
              </a:spcBef>
              <a:spcAft>
                <a:spcPts val="0"/>
              </a:spcAft>
              <a:buClr>
                <a:srgbClr val="0D0D0D"/>
              </a:buClr>
              <a:buSzPts val="2800"/>
              <a:buFont typeface="Arial"/>
              <a:buChar char="•"/>
              <a:defRPr b="0" i="0" sz="2800" u="none" cap="none" strike="noStrike">
                <a:solidFill>
                  <a:srgbClr val="0D0D0D"/>
                </a:solidFill>
                <a:latin typeface="Calibri"/>
                <a:ea typeface="Calibri"/>
                <a:cs typeface="Calibri"/>
                <a:sym typeface="Calibri"/>
              </a:defRPr>
            </a:lvl9pPr>
          </a:lstStyle>
          <a:p/>
        </p:txBody>
      </p:sp>
      <p:sp>
        <p:nvSpPr>
          <p:cNvPr id="9" name="Google Shape;9;p45"/>
          <p:cNvSpPr txBox="1"/>
          <p:nvPr>
            <p:ph idx="12" type="sldNum"/>
          </p:nvPr>
        </p:nvSpPr>
        <p:spPr>
          <a:xfrm>
            <a:off x="11044362" y="226232"/>
            <a:ext cx="644056" cy="294641"/>
          </a:xfrm>
          <a:prstGeom prst="rect">
            <a:avLst/>
          </a:prstGeom>
          <a:noFill/>
          <a:ln>
            <a:noFill/>
          </a:ln>
        </p:spPr>
        <p:txBody>
          <a:bodyPr anchorCtr="0" anchor="ctr" bIns="45700" lIns="45700" spcFirstLastPara="1" rIns="45700" wrap="square" tIns="45700">
            <a:spAutoFit/>
          </a:bodyPr>
          <a:lstStyle>
            <a:lvl1pPr indent="0" lvl="0" marL="0" marR="0" rtl="0" algn="ctr">
              <a:spcBef>
                <a:spcPts val="0"/>
              </a:spcBef>
              <a:buNone/>
              <a:defRPr b="0" i="0" sz="1400" u="none" cap="none" strike="noStrike">
                <a:solidFill>
                  <a:srgbClr val="FFFFFF"/>
                </a:solidFill>
                <a:latin typeface="Calibri"/>
                <a:ea typeface="Calibri"/>
                <a:cs typeface="Calibri"/>
                <a:sym typeface="Calibri"/>
              </a:defRPr>
            </a:lvl1pPr>
            <a:lvl2pPr indent="0" lvl="1" marL="0" marR="0" rtl="0" algn="ctr">
              <a:spcBef>
                <a:spcPts val="0"/>
              </a:spcBef>
              <a:buNone/>
              <a:defRPr b="0" i="0" sz="1400" u="none" cap="none" strike="noStrike">
                <a:solidFill>
                  <a:srgbClr val="FFFFFF"/>
                </a:solidFill>
                <a:latin typeface="Calibri"/>
                <a:ea typeface="Calibri"/>
                <a:cs typeface="Calibri"/>
                <a:sym typeface="Calibri"/>
              </a:defRPr>
            </a:lvl2pPr>
            <a:lvl3pPr indent="0" lvl="2" marL="0" marR="0" rtl="0" algn="ctr">
              <a:spcBef>
                <a:spcPts val="0"/>
              </a:spcBef>
              <a:buNone/>
              <a:defRPr b="0" i="0" sz="1400" u="none" cap="none" strike="noStrike">
                <a:solidFill>
                  <a:srgbClr val="FFFFFF"/>
                </a:solidFill>
                <a:latin typeface="Calibri"/>
                <a:ea typeface="Calibri"/>
                <a:cs typeface="Calibri"/>
                <a:sym typeface="Calibri"/>
              </a:defRPr>
            </a:lvl3pPr>
            <a:lvl4pPr indent="0" lvl="3" marL="0" marR="0" rtl="0" algn="ctr">
              <a:spcBef>
                <a:spcPts val="0"/>
              </a:spcBef>
              <a:buNone/>
              <a:defRPr b="0" i="0" sz="1400" u="none" cap="none" strike="noStrike">
                <a:solidFill>
                  <a:srgbClr val="FFFFFF"/>
                </a:solidFill>
                <a:latin typeface="Calibri"/>
                <a:ea typeface="Calibri"/>
                <a:cs typeface="Calibri"/>
                <a:sym typeface="Calibri"/>
              </a:defRPr>
            </a:lvl4pPr>
            <a:lvl5pPr indent="0" lvl="4" marL="0" marR="0" rtl="0" algn="ctr">
              <a:spcBef>
                <a:spcPts val="0"/>
              </a:spcBef>
              <a:buNone/>
              <a:defRPr b="0" i="0" sz="1400" u="none" cap="none" strike="noStrike">
                <a:solidFill>
                  <a:srgbClr val="FFFFFF"/>
                </a:solidFill>
                <a:latin typeface="Calibri"/>
                <a:ea typeface="Calibri"/>
                <a:cs typeface="Calibri"/>
                <a:sym typeface="Calibri"/>
              </a:defRPr>
            </a:lvl5pPr>
            <a:lvl6pPr indent="0" lvl="5" marL="0" marR="0" rtl="0" algn="ctr">
              <a:spcBef>
                <a:spcPts val="0"/>
              </a:spcBef>
              <a:buNone/>
              <a:defRPr b="0" i="0" sz="1400" u="none" cap="none" strike="noStrike">
                <a:solidFill>
                  <a:srgbClr val="FFFFFF"/>
                </a:solidFill>
                <a:latin typeface="Calibri"/>
                <a:ea typeface="Calibri"/>
                <a:cs typeface="Calibri"/>
                <a:sym typeface="Calibri"/>
              </a:defRPr>
            </a:lvl6pPr>
            <a:lvl7pPr indent="0" lvl="6" marL="0" marR="0" rtl="0" algn="ctr">
              <a:spcBef>
                <a:spcPts val="0"/>
              </a:spcBef>
              <a:buNone/>
              <a:defRPr b="0" i="0" sz="1400" u="none" cap="none" strike="noStrike">
                <a:solidFill>
                  <a:srgbClr val="FFFFFF"/>
                </a:solidFill>
                <a:latin typeface="Calibri"/>
                <a:ea typeface="Calibri"/>
                <a:cs typeface="Calibri"/>
                <a:sym typeface="Calibri"/>
              </a:defRPr>
            </a:lvl7pPr>
            <a:lvl8pPr indent="0" lvl="7" marL="0" marR="0" rtl="0" algn="ctr">
              <a:spcBef>
                <a:spcPts val="0"/>
              </a:spcBef>
              <a:buNone/>
              <a:defRPr b="0" i="0" sz="1400" u="none" cap="none" strike="noStrike">
                <a:solidFill>
                  <a:srgbClr val="FFFFFF"/>
                </a:solidFill>
                <a:latin typeface="Calibri"/>
                <a:ea typeface="Calibri"/>
                <a:cs typeface="Calibri"/>
                <a:sym typeface="Calibri"/>
              </a:defRPr>
            </a:lvl8pPr>
            <a:lvl9pPr indent="0" lvl="8" marL="0" marR="0" rtl="0" algn="ctr">
              <a:spcBef>
                <a:spcPts val="0"/>
              </a:spcBef>
              <a:buNone/>
              <a:defRPr b="0" i="0" sz="1400" u="none" cap="none" strike="noStrike">
                <a:solidFill>
                  <a:srgbClr val="FFFFFF"/>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GB"/>
              <a:t>‹#›</a:t>
            </a:fld>
            <a:endParaRPr/>
          </a:p>
        </p:txBody>
      </p:sp>
      <p:pic>
        <p:nvPicPr>
          <p:cNvPr id="10" name="Google Shape;10;p45"/>
          <p:cNvPicPr preferRelativeResize="0"/>
          <p:nvPr/>
        </p:nvPicPr>
        <p:blipFill rotWithShape="1">
          <a:blip r:embed="rId2">
            <a:alphaModFix/>
          </a:blip>
          <a:srcRect b="0" l="0" r="0" t="0"/>
          <a:stretch/>
        </p:blipFill>
        <p:spPr>
          <a:xfrm>
            <a:off x="8886280" y="6347443"/>
            <a:ext cx="3004968" cy="501824"/>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4" name="Shape 64"/>
        <p:cNvGrpSpPr/>
        <p:nvPr/>
      </p:nvGrpSpPr>
      <p:grpSpPr>
        <a:xfrm>
          <a:off x="0" y="0"/>
          <a:ext cx="0" cy="0"/>
          <a:chOff x="0" y="0"/>
          <a:chExt cx="0" cy="0"/>
        </a:xfrm>
      </p:grpSpPr>
      <p:pic>
        <p:nvPicPr>
          <p:cNvPr id="65" name="Google Shape;65;p49"/>
          <p:cNvPicPr preferRelativeResize="0"/>
          <p:nvPr/>
        </p:nvPicPr>
        <p:blipFill rotWithShape="1">
          <a:blip r:embed="rId1">
            <a:alphaModFix/>
          </a:blip>
          <a:srcRect b="0" l="0" r="0" t="0"/>
          <a:stretch/>
        </p:blipFill>
        <p:spPr>
          <a:xfrm>
            <a:off x="1" y="-672"/>
            <a:ext cx="12190802" cy="6858669"/>
          </a:xfrm>
          <a:prstGeom prst="rect">
            <a:avLst/>
          </a:prstGeom>
          <a:noFill/>
          <a:ln>
            <a:noFill/>
          </a:ln>
        </p:spPr>
      </p:pic>
      <p:sp>
        <p:nvSpPr>
          <p:cNvPr id="66" name="Google Shape;66;p4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67" name="Google Shape;67;p4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8" name="Google Shape;68;p49"/>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Clr>
                <a:srgbClr val="888888"/>
              </a:buClr>
              <a:buSzPts val="1400"/>
              <a:buFont typeface="Calibri"/>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69" name="Google Shape;69;p49"/>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1pPr>
            <a:lvl2pPr indent="0" lvl="1" marL="0" marR="0" rtl="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2pPr>
            <a:lvl3pPr indent="0" lvl="2" marL="0" marR="0" rtl="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3pPr>
            <a:lvl4pPr indent="0" lvl="3" marL="0" marR="0" rtl="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4pPr>
            <a:lvl5pPr indent="0" lvl="4" marL="0" marR="0" rtl="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5pPr>
            <a:lvl6pPr indent="0" lvl="5" marL="0" marR="0" rtl="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6pPr>
            <a:lvl7pPr indent="0" lvl="6" marL="0" marR="0" rtl="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7pPr>
            <a:lvl8pPr indent="0" lvl="7" marL="0" marR="0" rtl="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8pPr>
            <a:lvl9pPr indent="0" lvl="8" marL="0" marR="0" rtl="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1.jpg"/><Relationship Id="rId4" Type="http://schemas.openxmlformats.org/officeDocument/2006/relationships/image" Target="../media/image24.png"/><Relationship Id="rId5" Type="http://schemas.openxmlformats.org/officeDocument/2006/relationships/image" Target="../media/image2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31.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4.xml"/><Relationship Id="rId3" Type="http://schemas.openxmlformats.org/officeDocument/2006/relationships/image" Target="../media/image4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5.xml"/><Relationship Id="rId3" Type="http://schemas.openxmlformats.org/officeDocument/2006/relationships/image" Target="../media/image45.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 Id="rId3" Type="http://schemas.openxmlformats.org/officeDocument/2006/relationships/image" Target="../media/image25.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1.xml"/><Relationship Id="rId3" Type="http://schemas.openxmlformats.org/officeDocument/2006/relationships/image" Target="../media/image2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4.xml"/><Relationship Id="rId3" Type="http://schemas.openxmlformats.org/officeDocument/2006/relationships/image" Target="../media/image27.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5.xml"/><Relationship Id="rId3" Type="http://schemas.openxmlformats.org/officeDocument/2006/relationships/image" Target="../media/image25.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6.xml"/><Relationship Id="rId3" Type="http://schemas.openxmlformats.org/officeDocument/2006/relationships/image" Target="../media/image2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7.xml"/><Relationship Id="rId3" Type="http://schemas.openxmlformats.org/officeDocument/2006/relationships/image" Target="../media/image3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9.xml"/><Relationship Id="rId3" Type="http://schemas.openxmlformats.org/officeDocument/2006/relationships/image" Target="../media/image4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46.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0.xml"/><Relationship Id="rId3" Type="http://schemas.openxmlformats.org/officeDocument/2006/relationships/image" Target="../media/image3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1.xml"/><Relationship Id="rId3" Type="http://schemas.openxmlformats.org/officeDocument/2006/relationships/image" Target="../media/image4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2.xml"/><Relationship Id="rId3" Type="http://schemas.openxmlformats.org/officeDocument/2006/relationships/image" Target="../media/image3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3.xml"/><Relationship Id="rId3" Type="http://schemas.openxmlformats.org/officeDocument/2006/relationships/image" Target="../media/image38.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4.xml"/><Relationship Id="rId3" Type="http://schemas.openxmlformats.org/officeDocument/2006/relationships/image" Target="../media/image3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5.xml"/><Relationship Id="rId3" Type="http://schemas.openxmlformats.org/officeDocument/2006/relationships/image" Target="../media/image3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7.xml"/><Relationship Id="rId3" Type="http://schemas.openxmlformats.org/officeDocument/2006/relationships/image" Target="../media/image42.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8.xml"/><Relationship Id="rId3" Type="http://schemas.openxmlformats.org/officeDocument/2006/relationships/image" Target="../media/image34.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0.xml"/><Relationship Id="rId3" Type="http://schemas.openxmlformats.org/officeDocument/2006/relationships/image" Target="../media/image3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1.xml"/><Relationship Id="rId3" Type="http://schemas.openxmlformats.org/officeDocument/2006/relationships/image" Target="../media/image44.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2.xml"/><Relationship Id="rId3" Type="http://schemas.openxmlformats.org/officeDocument/2006/relationships/image" Target="../media/image36.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3.xml"/><Relationship Id="rId3" Type="http://schemas.openxmlformats.org/officeDocument/2006/relationships/image" Target="../media/image48.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41.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pic>
        <p:nvPicPr>
          <p:cNvPr descr="Kuva, joka sisältää kohteen teksti, puutavara&#10;&#10;Kuvaus luotu automaattisesti" id="128" name="Google Shape;128;p1"/>
          <p:cNvPicPr preferRelativeResize="0"/>
          <p:nvPr/>
        </p:nvPicPr>
        <p:blipFill rotWithShape="1">
          <a:blip r:embed="rId3">
            <a:alphaModFix/>
          </a:blip>
          <a:srcRect b="0" l="0" r="0" t="0"/>
          <a:stretch/>
        </p:blipFill>
        <p:spPr>
          <a:xfrm>
            <a:off x="325289" y="313561"/>
            <a:ext cx="11541422" cy="5744338"/>
          </a:xfrm>
          <a:prstGeom prst="rect">
            <a:avLst/>
          </a:prstGeom>
          <a:noFill/>
          <a:ln>
            <a:noFill/>
          </a:ln>
        </p:spPr>
      </p:pic>
      <p:sp>
        <p:nvSpPr>
          <p:cNvPr id="129" name="Google Shape;129;p1"/>
          <p:cNvSpPr txBox="1"/>
          <p:nvPr>
            <p:ph type="title"/>
          </p:nvPr>
        </p:nvSpPr>
        <p:spPr>
          <a:xfrm>
            <a:off x="1069255" y="1540177"/>
            <a:ext cx="10053490" cy="2387601"/>
          </a:xfrm>
          <a:prstGeom prst="rect">
            <a:avLst/>
          </a:prstGeom>
          <a:noFill/>
          <a:ln>
            <a:noFill/>
          </a:ln>
        </p:spPr>
        <p:txBody>
          <a:bodyPr anchorCtr="0" anchor="b" bIns="0" lIns="0" spcFirstLastPara="1" rIns="0" wrap="square" tIns="0">
            <a:normAutofit/>
          </a:bodyPr>
          <a:lstStyle/>
          <a:p>
            <a:pPr indent="0" lvl="0" marL="0" marR="0" rtl="0" algn="ctr">
              <a:lnSpc>
                <a:spcPct val="90000"/>
              </a:lnSpc>
              <a:spcBef>
                <a:spcPts val="0"/>
              </a:spcBef>
              <a:spcAft>
                <a:spcPts val="0"/>
              </a:spcAft>
              <a:buNone/>
            </a:pPr>
            <a:r>
              <a:rPr b="1" i="0" lang="en-GB" sz="6000" u="none" cap="none" strike="noStrike">
                <a:solidFill>
                  <a:srgbClr val="F2F2F2"/>
                </a:solidFill>
                <a:latin typeface="Calibri"/>
                <a:ea typeface="Calibri"/>
                <a:cs typeface="Calibri"/>
                <a:sym typeface="Calibri"/>
              </a:rPr>
              <a:t>Industrial wood construction</a:t>
            </a:r>
            <a:endParaRPr/>
          </a:p>
        </p:txBody>
      </p:sp>
      <p:sp>
        <p:nvSpPr>
          <p:cNvPr id="130" name="Google Shape;130;p1"/>
          <p:cNvSpPr txBox="1"/>
          <p:nvPr>
            <p:ph idx="1" type="body"/>
          </p:nvPr>
        </p:nvSpPr>
        <p:spPr>
          <a:xfrm>
            <a:off x="1524000" y="4007151"/>
            <a:ext cx="9144000" cy="1655762"/>
          </a:xfrm>
          <a:prstGeom prst="rect">
            <a:avLst/>
          </a:prstGeom>
          <a:noFill/>
          <a:ln>
            <a:noFill/>
          </a:ln>
        </p:spPr>
        <p:txBody>
          <a:bodyPr anchorCtr="0" anchor="t" bIns="0" lIns="0" spcFirstLastPara="1" rIns="0" wrap="square" tIns="0">
            <a:normAutofit/>
          </a:bodyPr>
          <a:lstStyle/>
          <a:p>
            <a:pPr indent="0" lvl="0" marL="0" rtl="0" algn="ctr">
              <a:lnSpc>
                <a:spcPct val="90000"/>
              </a:lnSpc>
              <a:spcBef>
                <a:spcPts val="0"/>
              </a:spcBef>
              <a:spcAft>
                <a:spcPts val="0"/>
              </a:spcAft>
              <a:buClr>
                <a:srgbClr val="F2F2F2"/>
              </a:buClr>
              <a:buSzPts val="2400"/>
              <a:buNone/>
            </a:pPr>
            <a:r>
              <a:rPr lang="en-GB" sz="2400">
                <a:solidFill>
                  <a:srgbClr val="F2F2F2"/>
                </a:solidFill>
              </a:rPr>
              <a:t>Teaching materials for industrial wood construction education 2022</a:t>
            </a:r>
            <a:endParaRPr/>
          </a:p>
        </p:txBody>
      </p:sp>
      <p:pic>
        <p:nvPicPr>
          <p:cNvPr id="131" name="Google Shape;131;p1"/>
          <p:cNvPicPr preferRelativeResize="0"/>
          <p:nvPr/>
        </p:nvPicPr>
        <p:blipFill>
          <a:blip r:embed="rId4">
            <a:alphaModFix/>
          </a:blip>
          <a:stretch>
            <a:fillRect/>
          </a:stretch>
        </p:blipFill>
        <p:spPr>
          <a:xfrm>
            <a:off x="325300" y="6213974"/>
            <a:ext cx="2199815" cy="644025"/>
          </a:xfrm>
          <a:prstGeom prst="rect">
            <a:avLst/>
          </a:prstGeom>
          <a:noFill/>
          <a:ln>
            <a:noFill/>
          </a:ln>
        </p:spPr>
      </p:pic>
      <p:pic>
        <p:nvPicPr>
          <p:cNvPr id="132" name="Google Shape;132;p1"/>
          <p:cNvPicPr preferRelativeResize="0"/>
          <p:nvPr/>
        </p:nvPicPr>
        <p:blipFill>
          <a:blip r:embed="rId5">
            <a:alphaModFix/>
          </a:blip>
          <a:stretch>
            <a:fillRect/>
          </a:stretch>
        </p:blipFill>
        <p:spPr>
          <a:xfrm>
            <a:off x="2525125" y="6292025"/>
            <a:ext cx="2870951" cy="4879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pic>
        <p:nvPicPr>
          <p:cNvPr id="204" name="Google Shape;204;p10"/>
          <p:cNvPicPr preferRelativeResize="0"/>
          <p:nvPr/>
        </p:nvPicPr>
        <p:blipFill rotWithShape="1">
          <a:blip r:embed="rId3">
            <a:alphaModFix/>
          </a:blip>
          <a:srcRect b="0" l="0" r="0" t="0"/>
          <a:stretch/>
        </p:blipFill>
        <p:spPr>
          <a:xfrm>
            <a:off x="7571043" y="582500"/>
            <a:ext cx="4314314" cy="5752418"/>
          </a:xfrm>
          <a:prstGeom prst="rect">
            <a:avLst/>
          </a:prstGeom>
          <a:noFill/>
          <a:ln>
            <a:noFill/>
          </a:ln>
        </p:spPr>
      </p:pic>
      <p:sp>
        <p:nvSpPr>
          <p:cNvPr id="205" name="Google Shape;205;p1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Font typeface="Calibri"/>
              <a:buNone/>
            </a:pPr>
            <a:r>
              <a:rPr lang="en-GB">
                <a:latin typeface="Calibri"/>
                <a:ea typeface="Calibri"/>
                <a:cs typeface="Calibri"/>
                <a:sym typeface="Calibri"/>
              </a:rPr>
              <a:t>Condition assessment and </a:t>
            </a:r>
            <a:br>
              <a:rPr lang="en-GB">
                <a:latin typeface="Calibri"/>
                <a:ea typeface="Calibri"/>
                <a:cs typeface="Calibri"/>
                <a:sym typeface="Calibri"/>
              </a:rPr>
            </a:br>
            <a:r>
              <a:rPr lang="en-GB">
                <a:latin typeface="Calibri"/>
                <a:ea typeface="Calibri"/>
                <a:cs typeface="Calibri"/>
                <a:sym typeface="Calibri"/>
              </a:rPr>
              <a:t>continuous maintenance</a:t>
            </a:r>
            <a:endParaRPr/>
          </a:p>
        </p:txBody>
      </p:sp>
      <p:sp>
        <p:nvSpPr>
          <p:cNvPr id="206" name="Google Shape;206;p10"/>
          <p:cNvSpPr txBox="1"/>
          <p:nvPr>
            <p:ph idx="1" type="body"/>
          </p:nvPr>
        </p:nvSpPr>
        <p:spPr>
          <a:xfrm>
            <a:off x="838200" y="1825625"/>
            <a:ext cx="6515100" cy="4351338"/>
          </a:xfrm>
          <a:prstGeom prst="rect">
            <a:avLst/>
          </a:prstGeom>
          <a:noFill/>
          <a:ln>
            <a:noFill/>
          </a:ln>
        </p:spPr>
        <p:txBody>
          <a:bodyPr anchorCtr="0" anchor="t" bIns="45700" lIns="91425" spcFirstLastPara="1" rIns="91425" wrap="square" tIns="45700">
            <a:normAutofit/>
          </a:bodyPr>
          <a:lstStyle/>
          <a:p>
            <a:pPr indent="-342900" lvl="0" marL="457200" rtl="0" algn="l">
              <a:lnSpc>
                <a:spcPct val="90000"/>
              </a:lnSpc>
              <a:spcBef>
                <a:spcPts val="1000"/>
              </a:spcBef>
              <a:spcAft>
                <a:spcPts val="0"/>
              </a:spcAft>
              <a:buSzPts val="1800"/>
              <a:buChar char="•"/>
            </a:pPr>
            <a:r>
              <a:rPr b="1" lang="en-GB" sz="2400"/>
              <a:t>The table on the next page shows some examples of possible damage to the old building and the typical repair procedures.</a:t>
            </a:r>
            <a:endParaRPr/>
          </a:p>
          <a:p>
            <a:pPr indent="-342900" lvl="0" marL="457200" rtl="0" algn="l">
              <a:lnSpc>
                <a:spcPct val="90000"/>
              </a:lnSpc>
              <a:spcBef>
                <a:spcPts val="1000"/>
              </a:spcBef>
              <a:spcAft>
                <a:spcPts val="0"/>
              </a:spcAft>
              <a:buSzPts val="1800"/>
              <a:buChar char="•"/>
            </a:pPr>
            <a:r>
              <a:rPr lang="en-GB" sz="2400"/>
              <a:t>Always investigate the causes of damage thoroughly and prevent recurrence of damage. Consider repair or maintenance procedures and their scope on a case-by-case basis.</a:t>
            </a:r>
            <a:endParaRPr/>
          </a:p>
          <a:p>
            <a:pPr indent="0" lvl="0" marL="114300" rtl="0" algn="l">
              <a:lnSpc>
                <a:spcPct val="90000"/>
              </a:lnSpc>
              <a:spcBef>
                <a:spcPts val="1000"/>
              </a:spcBef>
              <a:spcAft>
                <a:spcPts val="0"/>
              </a:spcAft>
              <a:buSzPts val="1800"/>
              <a:buNone/>
            </a:pPr>
            <a:r>
              <a:t/>
            </a:r>
            <a:endParaRPr sz="3200"/>
          </a:p>
          <a:p>
            <a:pPr indent="0" lvl="0" marL="114300" rtl="0" algn="l">
              <a:lnSpc>
                <a:spcPct val="90000"/>
              </a:lnSpc>
              <a:spcBef>
                <a:spcPts val="1000"/>
              </a:spcBef>
              <a:spcAft>
                <a:spcPts val="0"/>
              </a:spcAft>
              <a:buSzPts val="1800"/>
              <a:buNone/>
            </a:pPr>
            <a:r>
              <a:t/>
            </a:r>
            <a:endParaRPr sz="3200"/>
          </a:p>
        </p:txBody>
      </p:sp>
      <p:sp>
        <p:nvSpPr>
          <p:cNvPr id="207" name="Google Shape;207;p10"/>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lt1"/>
              </a:buClr>
              <a:buSzPts val="1400"/>
              <a:buFont typeface="Calibri"/>
              <a:buNone/>
            </a:pPr>
            <a:fld id="{00000000-1234-1234-1234-123412341234}" type="slidenum">
              <a:rPr lang="en-GB"/>
              <a:t>‹#›</a:t>
            </a:fld>
            <a:endParaRPr/>
          </a:p>
        </p:txBody>
      </p:sp>
      <p:sp>
        <p:nvSpPr>
          <p:cNvPr id="208" name="Google Shape;208;p10"/>
          <p:cNvSpPr txBox="1"/>
          <p:nvPr>
            <p:ph idx="11" type="ftr"/>
          </p:nvPr>
        </p:nvSpPr>
        <p:spPr>
          <a:xfrm>
            <a:off x="838200" y="6334918"/>
            <a:ext cx="5864258"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888888"/>
              </a:buClr>
              <a:buSzPts val="1400"/>
              <a:buFont typeface="Calibri"/>
              <a:buNone/>
            </a:pPr>
            <a:r>
              <a:rPr lang="en-GB"/>
              <a:t>Repair construction of wooden buildings and use of wood in repair construction</a:t>
            </a:r>
            <a:endParaRPr/>
          </a:p>
        </p:txBody>
      </p:sp>
      <p:sp>
        <p:nvSpPr>
          <p:cNvPr id="209" name="Google Shape;209;p10"/>
          <p:cNvSpPr/>
          <p:nvPr/>
        </p:nvSpPr>
        <p:spPr>
          <a:xfrm>
            <a:off x="11044362" y="5978047"/>
            <a:ext cx="779059" cy="276999"/>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t/>
            </a:r>
            <a:endParaRPr b="0" i="0" sz="1000" u="none" cap="none" strike="noStrike">
              <a:solidFill>
                <a:schemeClr val="lt1"/>
              </a:solidFill>
              <a:latin typeface="Calibri"/>
              <a:ea typeface="Calibri"/>
              <a:cs typeface="Calibri"/>
              <a:sym typeface="Calibri"/>
            </a:endParaRPr>
          </a:p>
          <a:p>
            <a:pPr indent="0" lvl="0" marL="0" marR="0" rtl="0" algn="l">
              <a:lnSpc>
                <a:spcPct val="90000"/>
              </a:lnSpc>
              <a:spcBef>
                <a:spcPts val="0"/>
              </a:spcBef>
              <a:spcAft>
                <a:spcPts val="0"/>
              </a:spcAft>
              <a:buNone/>
            </a:pPr>
            <a:r>
              <a:rPr b="0" i="0" lang="en-GB" sz="1000" u="none" cap="none" strike="noStrike">
                <a:solidFill>
                  <a:schemeClr val="lt1"/>
                </a:solidFill>
                <a:latin typeface="Calibri"/>
                <a:ea typeface="Calibri"/>
                <a:cs typeface="Calibri"/>
                <a:sym typeface="Calibri"/>
              </a:rPr>
              <a:t>Source: Puuinfo</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sp>
        <p:nvSpPr>
          <p:cNvPr id="214" name="Google Shape;214;p1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Font typeface="Calibri"/>
              <a:buNone/>
            </a:pPr>
            <a:r>
              <a:rPr lang="en-GB">
                <a:latin typeface="Calibri"/>
                <a:ea typeface="Calibri"/>
                <a:cs typeface="Calibri"/>
                <a:sym typeface="Calibri"/>
              </a:rPr>
              <a:t>Condition assessment and continuous maintenance</a:t>
            </a:r>
            <a:endParaRPr/>
          </a:p>
        </p:txBody>
      </p:sp>
      <p:sp>
        <p:nvSpPr>
          <p:cNvPr id="215" name="Google Shape;215;p11"/>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lt1"/>
              </a:buClr>
              <a:buSzPts val="1400"/>
              <a:buFont typeface="Calibri"/>
              <a:buNone/>
            </a:pPr>
            <a:fld id="{00000000-1234-1234-1234-123412341234}" type="slidenum">
              <a:rPr lang="en-GB"/>
              <a:t>‹#›</a:t>
            </a:fld>
            <a:endParaRPr/>
          </a:p>
        </p:txBody>
      </p:sp>
      <p:sp>
        <p:nvSpPr>
          <p:cNvPr id="216" name="Google Shape;216;p11"/>
          <p:cNvSpPr txBox="1"/>
          <p:nvPr>
            <p:ph idx="11" type="ftr"/>
          </p:nvPr>
        </p:nvSpPr>
        <p:spPr>
          <a:xfrm>
            <a:off x="838199" y="6334918"/>
            <a:ext cx="5883111"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888888"/>
              </a:buClr>
              <a:buSzPts val="1400"/>
              <a:buFont typeface="Calibri"/>
              <a:buNone/>
            </a:pPr>
            <a:r>
              <a:rPr lang="en-GB"/>
              <a:t>Repair construction of wooden buildings and use of wood in repair construction</a:t>
            </a:r>
            <a:endParaRPr/>
          </a:p>
        </p:txBody>
      </p:sp>
      <p:sp>
        <p:nvSpPr>
          <p:cNvPr id="217" name="Google Shape;217;p11"/>
          <p:cNvSpPr/>
          <p:nvPr/>
        </p:nvSpPr>
        <p:spPr>
          <a:xfrm>
            <a:off x="11044362" y="5978047"/>
            <a:ext cx="779059" cy="276999"/>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t/>
            </a:r>
            <a:endParaRPr b="0" i="0" sz="1000" u="none" cap="none" strike="noStrike">
              <a:solidFill>
                <a:schemeClr val="dk1"/>
              </a:solidFill>
              <a:latin typeface="Calibri"/>
              <a:ea typeface="Calibri"/>
              <a:cs typeface="Calibri"/>
              <a:sym typeface="Calibri"/>
            </a:endParaRPr>
          </a:p>
          <a:p>
            <a:pPr indent="0" lvl="0" marL="0" marR="0" rtl="0" algn="l">
              <a:lnSpc>
                <a:spcPct val="90000"/>
              </a:lnSpc>
              <a:spcBef>
                <a:spcPts val="0"/>
              </a:spcBef>
              <a:spcAft>
                <a:spcPts val="0"/>
              </a:spcAft>
              <a:buNone/>
            </a:pPr>
            <a:r>
              <a:rPr b="0" i="0" lang="en-GB" sz="1000" u="none" cap="none" strike="noStrike">
                <a:solidFill>
                  <a:schemeClr val="dk1"/>
                </a:solidFill>
                <a:latin typeface="Calibri"/>
                <a:ea typeface="Calibri"/>
                <a:cs typeface="Calibri"/>
                <a:sym typeface="Calibri"/>
              </a:rPr>
              <a:t>Source: Puuinfo</a:t>
            </a:r>
            <a:endParaRPr/>
          </a:p>
        </p:txBody>
      </p:sp>
      <p:graphicFrame>
        <p:nvGraphicFramePr>
          <p:cNvPr id="218" name="Google Shape;218;p11"/>
          <p:cNvGraphicFramePr/>
          <p:nvPr/>
        </p:nvGraphicFramePr>
        <p:xfrm>
          <a:off x="1185333" y="1739901"/>
          <a:ext cx="3000000" cy="3000000"/>
        </p:xfrm>
        <a:graphic>
          <a:graphicData uri="http://schemas.openxmlformats.org/drawingml/2006/table">
            <a:tbl>
              <a:tblPr bandRow="1">
                <a:noFill/>
                <a:tableStyleId>{C8BEF2F3-F5C1-4967-9CD8-D938A61183EB}</a:tableStyleId>
              </a:tblPr>
              <a:tblGrid>
                <a:gridCol w="3221075"/>
                <a:gridCol w="3221075"/>
                <a:gridCol w="3221075"/>
              </a:tblGrid>
              <a:tr h="527050">
                <a:tc>
                  <a:txBody>
                    <a:bodyPr/>
                    <a:lstStyle/>
                    <a:p>
                      <a:pPr indent="0" lvl="0" marL="0" marR="0" rtl="0" algn="l">
                        <a:spcBef>
                          <a:spcPts val="0"/>
                        </a:spcBef>
                        <a:spcAft>
                          <a:spcPts val="0"/>
                        </a:spcAft>
                        <a:buNone/>
                      </a:pPr>
                      <a:r>
                        <a:rPr b="1" lang="en-GB" sz="1400" u="none" cap="none" strike="noStrike">
                          <a:solidFill>
                            <a:srgbClr val="0D0D0D"/>
                          </a:solidFill>
                        </a:rPr>
                        <a:t>Possible damage</a:t>
                      </a:r>
                      <a:endParaRPr/>
                    </a:p>
                  </a:txBody>
                  <a:tcPr marT="63500" marB="63500" marR="63500" marL="63500" anchor="ctr">
                    <a:solidFill>
                      <a:srgbClr val="CED3AE"/>
                    </a:solidFill>
                  </a:tcPr>
                </a:tc>
                <a:tc>
                  <a:txBody>
                    <a:bodyPr/>
                    <a:lstStyle/>
                    <a:p>
                      <a:pPr indent="0" lvl="0" marL="0" marR="0" rtl="0" algn="l">
                        <a:spcBef>
                          <a:spcPts val="0"/>
                        </a:spcBef>
                        <a:spcAft>
                          <a:spcPts val="0"/>
                        </a:spcAft>
                        <a:buNone/>
                      </a:pPr>
                      <a:r>
                        <a:rPr b="1" lang="en-GB" sz="1400" u="none" cap="none" strike="noStrike">
                          <a:solidFill>
                            <a:srgbClr val="0D0D0D"/>
                          </a:solidFill>
                        </a:rPr>
                        <a:t>Possible cause	</a:t>
                      </a:r>
                      <a:endParaRPr/>
                    </a:p>
                  </a:txBody>
                  <a:tcPr marT="63500" marB="63500" marR="63500" marL="63500" anchor="ctr">
                    <a:solidFill>
                      <a:srgbClr val="CED3AE"/>
                    </a:solidFill>
                  </a:tcPr>
                </a:tc>
                <a:tc>
                  <a:txBody>
                    <a:bodyPr/>
                    <a:lstStyle/>
                    <a:p>
                      <a:pPr indent="0" lvl="0" marL="0" marR="0" rtl="0" algn="l">
                        <a:spcBef>
                          <a:spcPts val="0"/>
                        </a:spcBef>
                        <a:spcAft>
                          <a:spcPts val="0"/>
                        </a:spcAft>
                        <a:buNone/>
                      </a:pPr>
                      <a:r>
                        <a:rPr b="1" lang="en-GB" sz="1400" u="none" cap="none" strike="noStrike">
                          <a:solidFill>
                            <a:srgbClr val="0D0D0D"/>
                          </a:solidFill>
                        </a:rPr>
                        <a:t>Repair or maintenance procedure</a:t>
                      </a:r>
                      <a:endParaRPr/>
                    </a:p>
                  </a:txBody>
                  <a:tcPr marT="63500" marB="63500" marR="63500" marL="63500" anchor="ctr">
                    <a:solidFill>
                      <a:srgbClr val="CED3AE"/>
                    </a:solidFill>
                  </a:tcPr>
                </a:tc>
              </a:tr>
              <a:tr h="615325">
                <a:tc>
                  <a:txBody>
                    <a:bodyPr/>
                    <a:lstStyle/>
                    <a:p>
                      <a:pPr indent="0" lvl="0" marL="0" marR="0" rtl="0" algn="l">
                        <a:spcBef>
                          <a:spcPts val="0"/>
                        </a:spcBef>
                        <a:spcAft>
                          <a:spcPts val="0"/>
                        </a:spcAft>
                        <a:buClr>
                          <a:srgbClr val="0D0D0D"/>
                        </a:buClr>
                        <a:buSzPts val="1300"/>
                        <a:buFont typeface="Arial"/>
                        <a:buNone/>
                      </a:pPr>
                      <a:r>
                        <a:rPr lang="en-GB" sz="1300" u="none" cap="none" strike="noStrike">
                          <a:solidFill>
                            <a:srgbClr val="0D0D0D"/>
                          </a:solidFill>
                        </a:rPr>
                        <a:t>the paint surface of the external cladding is flaking</a:t>
                      </a:r>
                      <a:endParaRPr/>
                    </a:p>
                  </a:txBody>
                  <a:tcPr marT="63500" marB="63500" marR="63500" marL="63500"/>
                </a:tc>
                <a:tc>
                  <a:txBody>
                    <a:bodyPr/>
                    <a:lstStyle/>
                    <a:p>
                      <a:pPr indent="0" lvl="0" marL="0" marR="0" rtl="0" algn="l">
                        <a:spcBef>
                          <a:spcPts val="0"/>
                        </a:spcBef>
                        <a:spcAft>
                          <a:spcPts val="0"/>
                        </a:spcAft>
                        <a:buClr>
                          <a:srgbClr val="0D0D0D"/>
                        </a:buClr>
                        <a:buSzPts val="1300"/>
                        <a:buFont typeface="Arial"/>
                        <a:buNone/>
                      </a:pPr>
                      <a:r>
                        <a:rPr lang="en-GB" sz="1300" u="none" cap="none" strike="noStrike">
                          <a:solidFill>
                            <a:srgbClr val="0D0D0D"/>
                          </a:solidFill>
                        </a:rPr>
                        <a:t>weather exposure (sun, rain), internal moisture</a:t>
                      </a:r>
                      <a:endParaRPr/>
                    </a:p>
                  </a:txBody>
                  <a:tcPr marT="63500" marB="63500" marR="63500" marL="63500"/>
                </a:tc>
                <a:tc>
                  <a:txBody>
                    <a:bodyPr/>
                    <a:lstStyle/>
                    <a:p>
                      <a:pPr indent="0" lvl="0" marL="0" marR="0" rtl="0" algn="l">
                        <a:spcBef>
                          <a:spcPts val="0"/>
                        </a:spcBef>
                        <a:spcAft>
                          <a:spcPts val="0"/>
                        </a:spcAft>
                        <a:buClr>
                          <a:srgbClr val="0D0D0D"/>
                        </a:buClr>
                        <a:buSzPts val="1300"/>
                        <a:buFont typeface="Arial"/>
                        <a:buNone/>
                      </a:pPr>
                      <a:r>
                        <a:rPr lang="en-GB" sz="1300" u="none" cap="none" strike="noStrike">
                          <a:solidFill>
                            <a:srgbClr val="0D0D0D"/>
                          </a:solidFill>
                        </a:rPr>
                        <a:t>paint maintenance</a:t>
                      </a:r>
                      <a:endParaRPr/>
                    </a:p>
                  </a:txBody>
                  <a:tcPr marT="63500" marB="63500" marR="63500" marL="63500"/>
                </a:tc>
              </a:tr>
              <a:tr h="615325">
                <a:tc>
                  <a:txBody>
                    <a:bodyPr/>
                    <a:lstStyle/>
                    <a:p>
                      <a:pPr indent="0" lvl="0" marL="0" marR="0" rtl="0" algn="l">
                        <a:spcBef>
                          <a:spcPts val="0"/>
                        </a:spcBef>
                        <a:spcAft>
                          <a:spcPts val="0"/>
                        </a:spcAft>
                        <a:buClr>
                          <a:srgbClr val="0D0D0D"/>
                        </a:buClr>
                        <a:buSzPts val="1300"/>
                        <a:buFont typeface="Arial"/>
                        <a:buNone/>
                      </a:pPr>
                      <a:r>
                        <a:rPr lang="en-GB" sz="1300" u="none" cap="none" strike="noStrike">
                          <a:solidFill>
                            <a:srgbClr val="0D0D0D"/>
                          </a:solidFill>
                        </a:rPr>
                        <a:t>cracked boards in the lower part of the external cladding	</a:t>
                      </a:r>
                      <a:endParaRPr/>
                    </a:p>
                  </a:txBody>
                  <a:tcPr marT="63500" marB="63500" marR="63500" marL="63500"/>
                </a:tc>
                <a:tc>
                  <a:txBody>
                    <a:bodyPr/>
                    <a:lstStyle/>
                    <a:p>
                      <a:pPr indent="0" lvl="0" marL="0" marR="0" rtl="0" algn="l">
                        <a:spcBef>
                          <a:spcPts val="0"/>
                        </a:spcBef>
                        <a:spcAft>
                          <a:spcPts val="0"/>
                        </a:spcAft>
                        <a:buClr>
                          <a:srgbClr val="0D0D0D"/>
                        </a:buClr>
                        <a:buSzPts val="1300"/>
                        <a:buFont typeface="Arial"/>
                        <a:buNone/>
                      </a:pPr>
                      <a:r>
                        <a:rPr lang="en-GB" sz="1300" u="none" cap="none" strike="noStrike">
                          <a:solidFill>
                            <a:srgbClr val="0D0D0D"/>
                          </a:solidFill>
                        </a:rPr>
                        <a:t>weather damage, leaking eaves gutter, splash water</a:t>
                      </a:r>
                      <a:endParaRPr/>
                    </a:p>
                  </a:txBody>
                  <a:tcPr marT="63500" marB="63500" marR="63500" marL="63500"/>
                </a:tc>
                <a:tc>
                  <a:txBody>
                    <a:bodyPr/>
                    <a:lstStyle/>
                    <a:p>
                      <a:pPr indent="0" lvl="0" marL="0" marR="0" rtl="0" algn="l">
                        <a:spcBef>
                          <a:spcPts val="0"/>
                        </a:spcBef>
                        <a:spcAft>
                          <a:spcPts val="0"/>
                        </a:spcAft>
                        <a:buClr>
                          <a:srgbClr val="0D0D0D"/>
                        </a:buClr>
                        <a:buSzPts val="1300"/>
                        <a:buFont typeface="Arial"/>
                        <a:buNone/>
                      </a:pPr>
                      <a:r>
                        <a:rPr lang="en-GB" sz="1300" u="none" cap="none" strike="noStrike">
                          <a:solidFill>
                            <a:srgbClr val="0D0D0D"/>
                          </a:solidFill>
                        </a:rPr>
                        <a:t>partial replacement of boarding, paint maintenance, lowering of the ground surface </a:t>
                      </a:r>
                      <a:endParaRPr/>
                    </a:p>
                  </a:txBody>
                  <a:tcPr marT="63500" marB="63500" marR="63500" marL="63500"/>
                </a:tc>
              </a:tr>
              <a:tr h="862625">
                <a:tc>
                  <a:txBody>
                    <a:bodyPr/>
                    <a:lstStyle/>
                    <a:p>
                      <a:pPr indent="0" lvl="0" marL="0" marR="0" rtl="0" algn="l">
                        <a:spcBef>
                          <a:spcPts val="0"/>
                        </a:spcBef>
                        <a:spcAft>
                          <a:spcPts val="0"/>
                        </a:spcAft>
                        <a:buClr>
                          <a:srgbClr val="0D0D0D"/>
                        </a:buClr>
                        <a:buSzPts val="1300"/>
                        <a:buFont typeface="Arial"/>
                        <a:buNone/>
                      </a:pPr>
                      <a:r>
                        <a:rPr lang="en-GB" sz="1300" u="none" cap="none" strike="noStrike">
                          <a:solidFill>
                            <a:srgbClr val="0D0D0D"/>
                          </a:solidFill>
                        </a:rPr>
                        <a:t>draught indoors, poor thermal insulation	</a:t>
                      </a:r>
                      <a:endParaRPr/>
                    </a:p>
                  </a:txBody>
                  <a:tcPr marT="63500" marB="63500" marR="63500" marL="63500"/>
                </a:tc>
                <a:tc>
                  <a:txBody>
                    <a:bodyPr/>
                    <a:lstStyle/>
                    <a:p>
                      <a:pPr indent="0" lvl="0" marL="0" marR="0" rtl="0" algn="l">
                        <a:spcBef>
                          <a:spcPts val="0"/>
                        </a:spcBef>
                        <a:spcAft>
                          <a:spcPts val="0"/>
                        </a:spcAft>
                        <a:buClr>
                          <a:srgbClr val="0D0D0D"/>
                        </a:buClr>
                        <a:buSzPts val="1300"/>
                        <a:buFont typeface="Arial"/>
                        <a:buNone/>
                      </a:pPr>
                      <a:r>
                        <a:rPr lang="en-GB" sz="1300" u="none" cap="none" strike="noStrike">
                          <a:solidFill>
                            <a:srgbClr val="0D0D0D"/>
                          </a:solidFill>
                        </a:rPr>
                        <a:t>the insulation of the exterior wall has collapsed, insufficient air barrier, insufficient sealing of the gap between the wall and the windows, and inadequately sealed windows</a:t>
                      </a:r>
                      <a:endParaRPr/>
                    </a:p>
                  </a:txBody>
                  <a:tcPr marT="63500" marB="63500" marR="63500" marL="63500"/>
                </a:tc>
                <a:tc>
                  <a:txBody>
                    <a:bodyPr/>
                    <a:lstStyle/>
                    <a:p>
                      <a:pPr indent="0" lvl="0" marL="0" marR="0" rtl="0" algn="l">
                        <a:spcBef>
                          <a:spcPts val="0"/>
                        </a:spcBef>
                        <a:spcAft>
                          <a:spcPts val="0"/>
                        </a:spcAft>
                        <a:buClr>
                          <a:srgbClr val="0D0D0D"/>
                        </a:buClr>
                        <a:buSzPts val="1300"/>
                        <a:buFont typeface="Arial"/>
                        <a:buNone/>
                      </a:pPr>
                      <a:r>
                        <a:rPr lang="en-GB" sz="1300" u="none" cap="none" strike="noStrike">
                          <a:solidFill>
                            <a:srgbClr val="0D0D0D"/>
                          </a:solidFill>
                        </a:rPr>
                        <a:t>addition of insulation to the upper part of the wall and below the windows, repair of internal air barrier sheets, sealing of the grooves and windows</a:t>
                      </a:r>
                      <a:endParaRPr/>
                    </a:p>
                  </a:txBody>
                  <a:tcPr marT="63500" marB="63500" marR="63500" marL="63500"/>
                </a:tc>
              </a:tr>
              <a:tr h="676775">
                <a:tc>
                  <a:txBody>
                    <a:bodyPr/>
                    <a:lstStyle/>
                    <a:p>
                      <a:pPr indent="0" lvl="0" marL="0" marR="0" rtl="0" algn="l">
                        <a:spcBef>
                          <a:spcPts val="0"/>
                        </a:spcBef>
                        <a:spcAft>
                          <a:spcPts val="0"/>
                        </a:spcAft>
                        <a:buClr>
                          <a:srgbClr val="0D0D0D"/>
                        </a:buClr>
                        <a:buSzPts val="1300"/>
                        <a:buFont typeface="Arial"/>
                        <a:buNone/>
                      </a:pPr>
                      <a:r>
                        <a:rPr lang="en-GB" sz="1300" u="none" cap="none" strike="noStrike">
                          <a:solidFill>
                            <a:srgbClr val="0D0D0D"/>
                          </a:solidFill>
                        </a:rPr>
                        <a:t>rotting in the bottom logs of the log wall</a:t>
                      </a:r>
                      <a:endParaRPr/>
                    </a:p>
                  </a:txBody>
                  <a:tcPr marT="63500" marB="63500" marR="63500" marL="63500"/>
                </a:tc>
                <a:tc>
                  <a:txBody>
                    <a:bodyPr/>
                    <a:lstStyle/>
                    <a:p>
                      <a:pPr indent="0" lvl="0" marL="0" marR="0" rtl="0" algn="l">
                        <a:spcBef>
                          <a:spcPts val="0"/>
                        </a:spcBef>
                        <a:spcAft>
                          <a:spcPts val="0"/>
                        </a:spcAft>
                        <a:buClr>
                          <a:srgbClr val="0D0D0D"/>
                        </a:buClr>
                        <a:buSzPts val="1300"/>
                        <a:buFont typeface="Arial"/>
                        <a:buNone/>
                      </a:pPr>
                      <a:r>
                        <a:rPr lang="en-GB" sz="1300" u="none" cap="none" strike="noStrike">
                          <a:solidFill>
                            <a:srgbClr val="0D0D0D"/>
                          </a:solidFill>
                        </a:rPr>
                        <a:t>raised ground level/ground contact, leaking eaves gutter, splash water</a:t>
                      </a:r>
                      <a:endParaRPr/>
                    </a:p>
                  </a:txBody>
                  <a:tcPr marT="63500" marB="63500" marR="63500" marL="63500"/>
                </a:tc>
                <a:tc>
                  <a:txBody>
                    <a:bodyPr/>
                    <a:lstStyle/>
                    <a:p>
                      <a:pPr indent="0" lvl="0" marL="0" marR="0" rtl="0" algn="l">
                        <a:spcBef>
                          <a:spcPts val="0"/>
                        </a:spcBef>
                        <a:spcAft>
                          <a:spcPts val="0"/>
                        </a:spcAft>
                        <a:buClr>
                          <a:srgbClr val="0D0D0D"/>
                        </a:buClr>
                        <a:buSzPts val="1300"/>
                        <a:buFont typeface="Arial"/>
                        <a:buNone/>
                      </a:pPr>
                      <a:r>
                        <a:rPr lang="en-GB" sz="1300" u="none" cap="none" strike="noStrike">
                          <a:solidFill>
                            <a:srgbClr val="0D0D0D"/>
                          </a:solidFill>
                        </a:rPr>
                        <a:t>replacement of the lowest logs, lowering of the ground, sloping of the ground away from the building</a:t>
                      </a:r>
                      <a:endParaRPr/>
                    </a:p>
                  </a:txBody>
                  <a:tcPr marT="63500" marB="63500" marR="63500" marL="63500"/>
                </a:tc>
              </a:tr>
              <a:tr h="676775">
                <a:tc>
                  <a:txBody>
                    <a:bodyPr/>
                    <a:lstStyle/>
                    <a:p>
                      <a:pPr indent="0" lvl="0" marL="0" marR="0" rtl="0" algn="l">
                        <a:spcBef>
                          <a:spcPts val="0"/>
                        </a:spcBef>
                        <a:spcAft>
                          <a:spcPts val="0"/>
                        </a:spcAft>
                        <a:buClr>
                          <a:srgbClr val="0D0D0D"/>
                        </a:buClr>
                        <a:buSzPts val="1300"/>
                        <a:buFont typeface="Arial"/>
                        <a:buNone/>
                      </a:pPr>
                      <a:r>
                        <a:rPr lang="en-GB" sz="1300" u="none" cap="none" strike="noStrike">
                          <a:solidFill>
                            <a:srgbClr val="0D0D0D"/>
                          </a:solidFill>
                        </a:rPr>
                        <a:t>rot damage in load-bearing structures</a:t>
                      </a:r>
                      <a:endParaRPr/>
                    </a:p>
                  </a:txBody>
                  <a:tcPr marT="63500" marB="63500" marR="63500" marL="63500"/>
                </a:tc>
                <a:tc>
                  <a:txBody>
                    <a:bodyPr/>
                    <a:lstStyle/>
                    <a:p>
                      <a:pPr indent="0" lvl="0" marL="0" marR="0" rtl="0" algn="l">
                        <a:spcBef>
                          <a:spcPts val="0"/>
                        </a:spcBef>
                        <a:spcAft>
                          <a:spcPts val="0"/>
                        </a:spcAft>
                        <a:buClr>
                          <a:srgbClr val="0D0D0D"/>
                        </a:buClr>
                        <a:buSzPts val="1300"/>
                        <a:buFont typeface="Arial"/>
                        <a:buNone/>
                      </a:pPr>
                      <a:r>
                        <a:rPr lang="en-GB" sz="1300" u="none" cap="none" strike="noStrike">
                          <a:solidFill>
                            <a:srgbClr val="0D0D0D"/>
                          </a:solidFill>
                        </a:rPr>
                        <a:t>long-term water damage, leaking roof</a:t>
                      </a:r>
                      <a:endParaRPr/>
                    </a:p>
                  </a:txBody>
                  <a:tcPr marT="63500" marB="63500" marR="63500" marL="63500"/>
                </a:tc>
                <a:tc>
                  <a:txBody>
                    <a:bodyPr/>
                    <a:lstStyle/>
                    <a:p>
                      <a:pPr indent="0" lvl="0" marL="0" marR="0" rtl="0" algn="l">
                        <a:spcBef>
                          <a:spcPts val="0"/>
                        </a:spcBef>
                        <a:spcAft>
                          <a:spcPts val="0"/>
                        </a:spcAft>
                        <a:buClr>
                          <a:srgbClr val="0D0D0D"/>
                        </a:buClr>
                        <a:buSzPts val="1300"/>
                        <a:buFont typeface="Arial"/>
                        <a:buNone/>
                      </a:pPr>
                      <a:r>
                        <a:rPr lang="en-GB" sz="1300" u="none" cap="none" strike="noStrike">
                          <a:solidFill>
                            <a:srgbClr val="0D0D0D"/>
                          </a:solidFill>
                        </a:rPr>
                        <a:t>opening of structures, restoration/renewal to the extent necessary</a:t>
                      </a:r>
                      <a:endParaRPr/>
                    </a:p>
                  </a:txBody>
                  <a:tcPr marT="63500" marB="63500" marR="63500" marL="63500"/>
                </a:tc>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 name="Shape 222"/>
        <p:cNvGrpSpPr/>
        <p:nvPr/>
      </p:nvGrpSpPr>
      <p:grpSpPr>
        <a:xfrm>
          <a:off x="0" y="0"/>
          <a:ext cx="0" cy="0"/>
          <a:chOff x="0" y="0"/>
          <a:chExt cx="0" cy="0"/>
        </a:xfrm>
      </p:grpSpPr>
      <p:sp>
        <p:nvSpPr>
          <p:cNvPr id="223" name="Google Shape;223;p1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Font typeface="Calibri"/>
              <a:buNone/>
            </a:pPr>
            <a:r>
              <a:rPr lang="en-GB">
                <a:latin typeface="Calibri"/>
                <a:ea typeface="Calibri"/>
                <a:cs typeface="Calibri"/>
                <a:sym typeface="Calibri"/>
              </a:rPr>
              <a:t>Nature and complexity of the renovation and repair work</a:t>
            </a:r>
            <a:endParaRPr/>
          </a:p>
        </p:txBody>
      </p:sp>
      <p:sp>
        <p:nvSpPr>
          <p:cNvPr id="224" name="Google Shape;224;p12"/>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342900" lvl="0" marL="457200" rtl="0" algn="l">
              <a:lnSpc>
                <a:spcPct val="90000"/>
              </a:lnSpc>
              <a:spcBef>
                <a:spcPts val="1000"/>
              </a:spcBef>
              <a:spcAft>
                <a:spcPts val="0"/>
              </a:spcAft>
              <a:buClr>
                <a:schemeClr val="dk1"/>
              </a:buClr>
              <a:buSzPts val="1800"/>
              <a:buChar char="•"/>
            </a:pPr>
            <a:r>
              <a:rPr lang="en-GB" sz="2400"/>
              <a:t>Minor renovations such as surface treatments, partial repairs to external staircases or cladding, etc. can easily be carried out by a do-it-yourself builder.</a:t>
            </a:r>
            <a:endParaRPr/>
          </a:p>
          <a:p>
            <a:pPr indent="-342900" lvl="0" marL="457200" rtl="0" algn="l">
              <a:lnSpc>
                <a:spcPct val="90000"/>
              </a:lnSpc>
              <a:spcBef>
                <a:spcPts val="1000"/>
              </a:spcBef>
              <a:spcAft>
                <a:spcPts val="0"/>
              </a:spcAft>
              <a:buClr>
                <a:schemeClr val="dk1"/>
              </a:buClr>
              <a:buSzPts val="1800"/>
              <a:buChar char="•"/>
            </a:pPr>
            <a:r>
              <a:rPr lang="en-GB" sz="2400"/>
              <a:t>On the other hand, repairs or changes to the load-bearing frame of a building, etc., usually require the assistance of a construction professional.</a:t>
            </a:r>
            <a:endParaRPr/>
          </a:p>
          <a:p>
            <a:pPr indent="-342900" lvl="0" marL="457200" rtl="0" algn="l">
              <a:lnSpc>
                <a:spcPct val="90000"/>
              </a:lnSpc>
              <a:spcBef>
                <a:spcPts val="1000"/>
              </a:spcBef>
              <a:spcAft>
                <a:spcPts val="0"/>
              </a:spcAft>
              <a:buClr>
                <a:schemeClr val="dk1"/>
              </a:buClr>
              <a:buSzPts val="1800"/>
              <a:buChar char="•"/>
            </a:pPr>
            <a:r>
              <a:rPr lang="en-GB" sz="2400"/>
              <a:t>Large-scale restoration work requires a condition assessment and plans drawn up by an expert. </a:t>
            </a:r>
            <a:endParaRPr/>
          </a:p>
          <a:p>
            <a:pPr indent="-342900" lvl="0" marL="457200" rtl="0" algn="l">
              <a:lnSpc>
                <a:spcPct val="90000"/>
              </a:lnSpc>
              <a:spcBef>
                <a:spcPts val="1000"/>
              </a:spcBef>
              <a:spcAft>
                <a:spcPts val="0"/>
              </a:spcAft>
              <a:buClr>
                <a:schemeClr val="dk1"/>
              </a:buClr>
              <a:buSzPts val="1800"/>
              <a:buChar char="•"/>
            </a:pPr>
            <a:r>
              <a:rPr lang="en-GB" sz="2400"/>
              <a:t>Also check with the municipal building inspector whether the planned measures require a building permit.</a:t>
            </a:r>
            <a:endParaRPr/>
          </a:p>
          <a:p>
            <a:pPr indent="0" lvl="0" marL="114300" rtl="0" algn="l">
              <a:lnSpc>
                <a:spcPct val="90000"/>
              </a:lnSpc>
              <a:spcBef>
                <a:spcPts val="1000"/>
              </a:spcBef>
              <a:spcAft>
                <a:spcPts val="0"/>
              </a:spcAft>
              <a:buSzPts val="1800"/>
              <a:buNone/>
            </a:pPr>
            <a:r>
              <a:t/>
            </a:r>
            <a:endParaRPr sz="3200"/>
          </a:p>
          <a:p>
            <a:pPr indent="0" lvl="0" marL="114300" rtl="0" algn="l">
              <a:lnSpc>
                <a:spcPct val="90000"/>
              </a:lnSpc>
              <a:spcBef>
                <a:spcPts val="1000"/>
              </a:spcBef>
              <a:spcAft>
                <a:spcPts val="0"/>
              </a:spcAft>
              <a:buSzPts val="1800"/>
              <a:buNone/>
            </a:pPr>
            <a:r>
              <a:t/>
            </a:r>
            <a:endParaRPr sz="3200"/>
          </a:p>
        </p:txBody>
      </p:sp>
      <p:sp>
        <p:nvSpPr>
          <p:cNvPr id="225" name="Google Shape;225;p12"/>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lt1"/>
              </a:buClr>
              <a:buSzPts val="1400"/>
              <a:buFont typeface="Calibri"/>
              <a:buNone/>
            </a:pPr>
            <a:fld id="{00000000-1234-1234-1234-123412341234}" type="slidenum">
              <a:rPr lang="en-GB"/>
              <a:t>‹#›</a:t>
            </a:fld>
            <a:endParaRPr/>
          </a:p>
        </p:txBody>
      </p:sp>
      <p:sp>
        <p:nvSpPr>
          <p:cNvPr id="226" name="Google Shape;226;p12"/>
          <p:cNvSpPr txBox="1"/>
          <p:nvPr>
            <p:ph idx="11" type="ftr"/>
          </p:nvPr>
        </p:nvSpPr>
        <p:spPr>
          <a:xfrm>
            <a:off x="838200" y="6334918"/>
            <a:ext cx="579827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888888"/>
              </a:buClr>
              <a:buSzPts val="1400"/>
              <a:buFont typeface="Calibri"/>
              <a:buNone/>
            </a:pPr>
            <a:r>
              <a:rPr lang="en-GB"/>
              <a:t>Repair construction of wooden buildings and use of wood in repair construction</a:t>
            </a:r>
            <a:endParaRPr/>
          </a:p>
        </p:txBody>
      </p:sp>
      <p:sp>
        <p:nvSpPr>
          <p:cNvPr id="227" name="Google Shape;227;p12"/>
          <p:cNvSpPr/>
          <p:nvPr/>
        </p:nvSpPr>
        <p:spPr>
          <a:xfrm>
            <a:off x="11044362" y="5978047"/>
            <a:ext cx="959778" cy="356871"/>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t/>
            </a:r>
            <a:endParaRPr b="0" i="0" sz="1000" u="none" cap="none" strike="noStrike">
              <a:solidFill>
                <a:srgbClr val="0D0D0D"/>
              </a:solidFill>
              <a:latin typeface="Calibri"/>
              <a:ea typeface="Calibri"/>
              <a:cs typeface="Calibri"/>
              <a:sym typeface="Calibri"/>
            </a:endParaRPr>
          </a:p>
          <a:p>
            <a:pPr indent="0" lvl="0" marL="0" marR="0" rtl="0" algn="l">
              <a:lnSpc>
                <a:spcPct val="90000"/>
              </a:lnSpc>
              <a:spcBef>
                <a:spcPts val="0"/>
              </a:spcBef>
              <a:spcAft>
                <a:spcPts val="0"/>
              </a:spcAft>
              <a:buNone/>
            </a:pPr>
            <a:r>
              <a:rPr b="0" i="0" lang="en-GB" sz="1000" u="none" cap="none" strike="noStrike">
                <a:solidFill>
                  <a:srgbClr val="000000"/>
                </a:solidFill>
                <a:latin typeface="Calibri"/>
                <a:ea typeface="Calibri"/>
                <a:cs typeface="Calibri"/>
                <a:sym typeface="Calibri"/>
              </a:rPr>
              <a:t>Source: Puuinfo</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sp>
        <p:nvSpPr>
          <p:cNvPr id="232" name="Google Shape;232;p1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Font typeface="Calibri"/>
              <a:buNone/>
            </a:pPr>
            <a:r>
              <a:rPr lang="en-GB">
                <a:latin typeface="Calibri"/>
                <a:ea typeface="Calibri"/>
                <a:cs typeface="Calibri"/>
                <a:sym typeface="Calibri"/>
              </a:rPr>
              <a:t>General guidelines</a:t>
            </a:r>
            <a:endParaRPr/>
          </a:p>
        </p:txBody>
      </p:sp>
      <p:sp>
        <p:nvSpPr>
          <p:cNvPr id="233" name="Google Shape;233;p1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342900" lvl="0" marL="457200" rtl="0" algn="l">
              <a:lnSpc>
                <a:spcPct val="90000"/>
              </a:lnSpc>
              <a:spcBef>
                <a:spcPts val="1000"/>
              </a:spcBef>
              <a:spcAft>
                <a:spcPts val="0"/>
              </a:spcAft>
              <a:buClr>
                <a:schemeClr val="dk1"/>
              </a:buClr>
              <a:buSzPts val="1800"/>
              <a:buChar char="•"/>
            </a:pPr>
            <a:r>
              <a:rPr lang="en-GB" sz="2400"/>
              <a:t>As a general guideline, when repairing and maintaining an old building of value, efforts are to be made to preserve the old building components and materials wherever possible. The priority is to renovate and repair a valuable building, not to replace it. Unrepairable structures and building elements should be replaced with materials and methods appropriate to the original character of the building.</a:t>
            </a:r>
            <a:endParaRPr/>
          </a:p>
          <a:p>
            <a:pPr indent="0" lvl="0" marL="114300" rtl="0" algn="l">
              <a:lnSpc>
                <a:spcPct val="90000"/>
              </a:lnSpc>
              <a:spcBef>
                <a:spcPts val="1000"/>
              </a:spcBef>
              <a:spcAft>
                <a:spcPts val="0"/>
              </a:spcAft>
              <a:buSzPts val="1800"/>
              <a:buNone/>
            </a:pPr>
            <a:r>
              <a:t/>
            </a:r>
            <a:endParaRPr sz="3200"/>
          </a:p>
          <a:p>
            <a:pPr indent="0" lvl="0" marL="114300" rtl="0" algn="l">
              <a:lnSpc>
                <a:spcPct val="90000"/>
              </a:lnSpc>
              <a:spcBef>
                <a:spcPts val="1000"/>
              </a:spcBef>
              <a:spcAft>
                <a:spcPts val="0"/>
              </a:spcAft>
              <a:buSzPts val="1800"/>
              <a:buNone/>
            </a:pPr>
            <a:r>
              <a:t/>
            </a:r>
            <a:endParaRPr sz="3200"/>
          </a:p>
        </p:txBody>
      </p:sp>
      <p:sp>
        <p:nvSpPr>
          <p:cNvPr id="234" name="Google Shape;234;p13"/>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lt1"/>
              </a:buClr>
              <a:buSzPts val="1400"/>
              <a:buFont typeface="Calibri"/>
              <a:buNone/>
            </a:pPr>
            <a:fld id="{00000000-1234-1234-1234-123412341234}" type="slidenum">
              <a:rPr lang="en-GB"/>
              <a:t>‹#›</a:t>
            </a:fld>
            <a:endParaRPr/>
          </a:p>
        </p:txBody>
      </p:sp>
      <p:sp>
        <p:nvSpPr>
          <p:cNvPr id="235" name="Google Shape;235;p13"/>
          <p:cNvSpPr txBox="1"/>
          <p:nvPr>
            <p:ph idx="11" type="ftr"/>
          </p:nvPr>
        </p:nvSpPr>
        <p:spPr>
          <a:xfrm>
            <a:off x="838199" y="6334918"/>
            <a:ext cx="5553173"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888888"/>
              </a:buClr>
              <a:buSzPts val="1400"/>
              <a:buFont typeface="Calibri"/>
              <a:buNone/>
            </a:pPr>
            <a:r>
              <a:rPr lang="en-GB"/>
              <a:t>Repair construction of wooden buildings and use of wood in repair construction</a:t>
            </a:r>
            <a:endParaRPr/>
          </a:p>
        </p:txBody>
      </p:sp>
      <p:sp>
        <p:nvSpPr>
          <p:cNvPr id="236" name="Google Shape;236;p13"/>
          <p:cNvSpPr/>
          <p:nvPr/>
        </p:nvSpPr>
        <p:spPr>
          <a:xfrm>
            <a:off x="11044362" y="5978047"/>
            <a:ext cx="959778" cy="356871"/>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t/>
            </a:r>
            <a:endParaRPr b="0" i="0" sz="1000" u="none" cap="none" strike="noStrike">
              <a:solidFill>
                <a:srgbClr val="0D0D0D"/>
              </a:solidFill>
              <a:latin typeface="Calibri"/>
              <a:ea typeface="Calibri"/>
              <a:cs typeface="Calibri"/>
              <a:sym typeface="Calibri"/>
            </a:endParaRPr>
          </a:p>
          <a:p>
            <a:pPr indent="0" lvl="0" marL="0" marR="0" rtl="0" algn="l">
              <a:lnSpc>
                <a:spcPct val="90000"/>
              </a:lnSpc>
              <a:spcBef>
                <a:spcPts val="0"/>
              </a:spcBef>
              <a:spcAft>
                <a:spcPts val="0"/>
              </a:spcAft>
              <a:buNone/>
            </a:pPr>
            <a:r>
              <a:rPr b="0" i="0" lang="en-GB" sz="1000" u="none" cap="none" strike="noStrike">
                <a:solidFill>
                  <a:srgbClr val="000000"/>
                </a:solidFill>
                <a:latin typeface="Calibri"/>
                <a:ea typeface="Calibri"/>
                <a:cs typeface="Calibri"/>
                <a:sym typeface="Calibri"/>
              </a:rPr>
              <a:t>Source: Puuinfo</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sp>
        <p:nvSpPr>
          <p:cNvPr id="241" name="Google Shape;241;p1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lang="en-GB">
                <a:latin typeface="Calibri"/>
                <a:ea typeface="Calibri"/>
                <a:cs typeface="Calibri"/>
                <a:sym typeface="Calibri"/>
              </a:rPr>
              <a:t>Avoid over-repair;</a:t>
            </a:r>
            <a:br>
              <a:rPr lang="en-GB">
                <a:latin typeface="Calibri"/>
                <a:ea typeface="Calibri"/>
                <a:cs typeface="Calibri"/>
                <a:sym typeface="Calibri"/>
              </a:rPr>
            </a:br>
            <a:r>
              <a:rPr lang="en-GB">
                <a:latin typeface="Calibri"/>
                <a:ea typeface="Calibri"/>
                <a:cs typeface="Calibri"/>
                <a:sym typeface="Calibri"/>
              </a:rPr>
              <a:t>Case Rintamamiestalo</a:t>
            </a:r>
            <a:endParaRPr/>
          </a:p>
        </p:txBody>
      </p:sp>
      <p:sp>
        <p:nvSpPr>
          <p:cNvPr id="242" name="Google Shape;242;p14"/>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p>
            <a:pPr indent="-228600" lvl="0" marL="457200" rtl="0" algn="l">
              <a:lnSpc>
                <a:spcPct val="90000"/>
              </a:lnSpc>
              <a:spcBef>
                <a:spcPts val="1000"/>
              </a:spcBef>
              <a:spcAft>
                <a:spcPts val="0"/>
              </a:spcAft>
              <a:buClr>
                <a:schemeClr val="dk1"/>
              </a:buClr>
              <a:buSzPts val="1800"/>
              <a:buNone/>
            </a:pPr>
            <a:r>
              <a:t/>
            </a:r>
            <a:endParaRPr/>
          </a:p>
        </p:txBody>
      </p:sp>
      <p:sp>
        <p:nvSpPr>
          <p:cNvPr id="243" name="Google Shape;243;p14"/>
          <p:cNvSpPr txBox="1"/>
          <p:nvPr>
            <p:ph idx="2" type="body"/>
          </p:nvPr>
        </p:nvSpPr>
        <p:spPr>
          <a:xfrm>
            <a:off x="8350249" y="1825625"/>
            <a:ext cx="3338167" cy="4351338"/>
          </a:xfrm>
          <a:prstGeom prst="rect">
            <a:avLst/>
          </a:prstGeom>
          <a:noFill/>
          <a:ln>
            <a:noFill/>
          </a:ln>
        </p:spPr>
        <p:txBody>
          <a:bodyPr anchorCtr="0" anchor="t" bIns="45700" lIns="91425" spcFirstLastPara="1" rIns="91425" wrap="square" tIns="45700">
            <a:normAutofit fontScale="77500" lnSpcReduction="20000"/>
          </a:bodyPr>
          <a:lstStyle/>
          <a:p>
            <a:pPr indent="0" lvl="0" marL="114300" rtl="0" algn="l">
              <a:lnSpc>
                <a:spcPct val="90000"/>
              </a:lnSpc>
              <a:spcBef>
                <a:spcPts val="1000"/>
              </a:spcBef>
              <a:spcAft>
                <a:spcPts val="0"/>
              </a:spcAft>
              <a:buSzPct val="82949"/>
              <a:buNone/>
            </a:pPr>
            <a:r>
              <a:rPr lang="en-GB" sz="2800">
                <a:solidFill>
                  <a:schemeClr val="dk1"/>
                </a:solidFill>
              </a:rPr>
              <a:t>Problems with the example site (photo):</a:t>
            </a:r>
            <a:endParaRPr/>
          </a:p>
          <a:p>
            <a:pPr indent="-342900" lvl="0" marL="457200" rtl="0" algn="l">
              <a:lnSpc>
                <a:spcPct val="90000"/>
              </a:lnSpc>
              <a:spcBef>
                <a:spcPts val="1000"/>
              </a:spcBef>
              <a:spcAft>
                <a:spcPts val="0"/>
              </a:spcAft>
              <a:buSzPct val="82949"/>
              <a:buFont typeface="Arial"/>
              <a:buChar char="•"/>
            </a:pPr>
            <a:r>
              <a:rPr lang="en-GB" sz="2800">
                <a:solidFill>
                  <a:schemeClr val="dk1"/>
                </a:solidFill>
              </a:rPr>
              <a:t>Wall structures swollen outwards with additional insulation</a:t>
            </a:r>
            <a:endParaRPr/>
          </a:p>
          <a:p>
            <a:pPr indent="-342900" lvl="0" marL="457200" rtl="0" algn="l">
              <a:lnSpc>
                <a:spcPct val="90000"/>
              </a:lnSpc>
              <a:spcBef>
                <a:spcPts val="1000"/>
              </a:spcBef>
              <a:spcAft>
                <a:spcPts val="0"/>
              </a:spcAft>
              <a:buSzPct val="82949"/>
              <a:buFont typeface="Arial"/>
              <a:buChar char="•"/>
            </a:pPr>
            <a:r>
              <a:rPr lang="en-GB" sz="2800">
                <a:solidFill>
                  <a:schemeClr val="dk1"/>
                </a:solidFill>
              </a:rPr>
              <a:t>Windows deep in wall structure</a:t>
            </a:r>
            <a:endParaRPr/>
          </a:p>
          <a:p>
            <a:pPr indent="-342900" lvl="0" marL="457200" rtl="0" algn="l">
              <a:lnSpc>
                <a:spcPct val="90000"/>
              </a:lnSpc>
              <a:spcBef>
                <a:spcPts val="1000"/>
              </a:spcBef>
              <a:spcAft>
                <a:spcPts val="0"/>
              </a:spcAft>
              <a:buSzPct val="82949"/>
              <a:buFont typeface="Arial"/>
              <a:buChar char="•"/>
            </a:pPr>
            <a:r>
              <a:rPr lang="en-GB" sz="2800">
                <a:solidFill>
                  <a:schemeClr val="dk1"/>
                </a:solidFill>
              </a:rPr>
              <a:t>Eaves shortened as a result of additional insulation</a:t>
            </a:r>
            <a:endParaRPr/>
          </a:p>
          <a:p>
            <a:pPr indent="-342900" lvl="0" marL="457200" rtl="0" algn="l">
              <a:lnSpc>
                <a:spcPct val="90000"/>
              </a:lnSpc>
              <a:spcBef>
                <a:spcPts val="1000"/>
              </a:spcBef>
              <a:spcAft>
                <a:spcPts val="0"/>
              </a:spcAft>
              <a:buSzPct val="82949"/>
              <a:buFont typeface="Arial"/>
              <a:buChar char="•"/>
            </a:pPr>
            <a:r>
              <a:rPr lang="en-GB" sz="2800">
                <a:solidFill>
                  <a:schemeClr val="dk1"/>
                </a:solidFill>
              </a:rPr>
              <a:t>Original proportions lost</a:t>
            </a:r>
            <a:endParaRPr/>
          </a:p>
          <a:p>
            <a:pPr indent="-342900" lvl="0" marL="457200" rtl="0" algn="l">
              <a:lnSpc>
                <a:spcPct val="90000"/>
              </a:lnSpc>
              <a:spcBef>
                <a:spcPts val="1000"/>
              </a:spcBef>
              <a:spcAft>
                <a:spcPts val="0"/>
              </a:spcAft>
              <a:buSzPct val="82949"/>
              <a:buFont typeface="Arial"/>
              <a:buChar char="•"/>
            </a:pPr>
            <a:r>
              <a:rPr lang="en-GB" sz="2800">
                <a:solidFill>
                  <a:schemeClr val="dk1"/>
                </a:solidFill>
              </a:rPr>
              <a:t>Building battened too heavily</a:t>
            </a:r>
            <a:endParaRPr/>
          </a:p>
          <a:p>
            <a:pPr indent="-228600" lvl="0" marL="457200" rtl="0" algn="l">
              <a:lnSpc>
                <a:spcPct val="90000"/>
              </a:lnSpc>
              <a:spcBef>
                <a:spcPts val="1000"/>
              </a:spcBef>
              <a:spcAft>
                <a:spcPts val="0"/>
              </a:spcAft>
              <a:buClr>
                <a:schemeClr val="dk1"/>
              </a:buClr>
              <a:buSzPct val="82949"/>
              <a:buNone/>
            </a:pPr>
            <a:r>
              <a:t/>
            </a:r>
            <a:endParaRPr/>
          </a:p>
        </p:txBody>
      </p:sp>
      <p:sp>
        <p:nvSpPr>
          <p:cNvPr id="244" name="Google Shape;244;p14"/>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lt1"/>
              </a:buClr>
              <a:buSzPts val="1400"/>
              <a:buFont typeface="Calibri"/>
              <a:buNone/>
            </a:pPr>
            <a:fld id="{00000000-1234-1234-1234-123412341234}" type="slidenum">
              <a:rPr lang="en-GB"/>
              <a:t>‹#›</a:t>
            </a:fld>
            <a:endParaRPr/>
          </a:p>
        </p:txBody>
      </p:sp>
      <p:sp>
        <p:nvSpPr>
          <p:cNvPr id="245" name="Google Shape;245;p14"/>
          <p:cNvSpPr txBox="1"/>
          <p:nvPr>
            <p:ph idx="11" type="ftr"/>
          </p:nvPr>
        </p:nvSpPr>
        <p:spPr>
          <a:xfrm>
            <a:off x="838200" y="6334918"/>
            <a:ext cx="5609734"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888888"/>
              </a:buClr>
              <a:buSzPts val="1400"/>
              <a:buFont typeface="Calibri"/>
              <a:buNone/>
            </a:pPr>
            <a:r>
              <a:rPr lang="en-GB"/>
              <a:t>Repair construction of wooden buildings and use of wood in repair construction</a:t>
            </a:r>
            <a:endParaRPr/>
          </a:p>
        </p:txBody>
      </p:sp>
      <p:pic>
        <p:nvPicPr>
          <p:cNvPr id="246" name="Google Shape;246;p14"/>
          <p:cNvPicPr preferRelativeResize="0"/>
          <p:nvPr/>
        </p:nvPicPr>
        <p:blipFill rotWithShape="1">
          <a:blip r:embed="rId3">
            <a:alphaModFix/>
          </a:blip>
          <a:srcRect b="0" l="0" r="0" t="0"/>
          <a:stretch/>
        </p:blipFill>
        <p:spPr>
          <a:xfrm>
            <a:off x="2381" y="1658518"/>
            <a:ext cx="8210848" cy="407981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sp>
        <p:nvSpPr>
          <p:cNvPr id="251" name="Google Shape;251;p1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lang="en-GB">
                <a:latin typeface="Calibri"/>
                <a:ea typeface="Calibri"/>
                <a:cs typeface="Calibri"/>
                <a:sym typeface="Calibri"/>
              </a:rPr>
              <a:t>A successful repair site;</a:t>
            </a:r>
            <a:br>
              <a:rPr lang="en-GB">
                <a:latin typeface="Calibri"/>
                <a:ea typeface="Calibri"/>
                <a:cs typeface="Calibri"/>
                <a:sym typeface="Calibri"/>
              </a:rPr>
            </a:br>
            <a:r>
              <a:rPr lang="en-GB">
                <a:latin typeface="Calibri"/>
                <a:ea typeface="Calibri"/>
                <a:cs typeface="Calibri"/>
                <a:sym typeface="Calibri"/>
              </a:rPr>
              <a:t>SAATSI arkkitehdit, Kalliomäki, Forssa</a:t>
            </a:r>
            <a:endParaRPr/>
          </a:p>
        </p:txBody>
      </p:sp>
      <p:sp>
        <p:nvSpPr>
          <p:cNvPr id="252" name="Google Shape;252;p15"/>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p>
            <a:pPr indent="-228600" lvl="0" marL="457200" rtl="0" algn="l">
              <a:lnSpc>
                <a:spcPct val="90000"/>
              </a:lnSpc>
              <a:spcBef>
                <a:spcPts val="1000"/>
              </a:spcBef>
              <a:spcAft>
                <a:spcPts val="0"/>
              </a:spcAft>
              <a:buClr>
                <a:schemeClr val="dk1"/>
              </a:buClr>
              <a:buSzPts val="1800"/>
              <a:buNone/>
            </a:pPr>
            <a:r>
              <a:t/>
            </a:r>
            <a:endParaRPr/>
          </a:p>
        </p:txBody>
      </p:sp>
      <p:sp>
        <p:nvSpPr>
          <p:cNvPr id="253" name="Google Shape;253;p15"/>
          <p:cNvSpPr txBox="1"/>
          <p:nvPr>
            <p:ph idx="2" type="body"/>
          </p:nvPr>
        </p:nvSpPr>
        <p:spPr>
          <a:xfrm>
            <a:off x="7042151" y="1825625"/>
            <a:ext cx="4646266" cy="4351338"/>
          </a:xfrm>
          <a:prstGeom prst="rect">
            <a:avLst/>
          </a:prstGeom>
          <a:noFill/>
          <a:ln>
            <a:noFill/>
          </a:ln>
        </p:spPr>
        <p:txBody>
          <a:bodyPr anchorCtr="0" anchor="t" bIns="45700" lIns="91425" spcFirstLastPara="1" rIns="91425" wrap="square" tIns="45700">
            <a:normAutofit fontScale="85000" lnSpcReduction="20000"/>
          </a:bodyPr>
          <a:lstStyle/>
          <a:p>
            <a:pPr indent="0" lvl="0" marL="114300" rtl="0" algn="l">
              <a:lnSpc>
                <a:spcPct val="90000"/>
              </a:lnSpc>
              <a:spcBef>
                <a:spcPts val="1000"/>
              </a:spcBef>
              <a:spcAft>
                <a:spcPts val="0"/>
              </a:spcAft>
              <a:buSzPct val="75630"/>
              <a:buNone/>
            </a:pPr>
            <a:r>
              <a:rPr lang="en-GB" sz="2800">
                <a:solidFill>
                  <a:schemeClr val="dk1"/>
                </a:solidFill>
              </a:rPr>
              <a:t>Successful solutions for the example site:</a:t>
            </a:r>
            <a:endParaRPr/>
          </a:p>
          <a:p>
            <a:pPr indent="-342900" lvl="0" marL="457200" rtl="0" algn="l">
              <a:lnSpc>
                <a:spcPct val="90000"/>
              </a:lnSpc>
              <a:spcBef>
                <a:spcPts val="1000"/>
              </a:spcBef>
              <a:spcAft>
                <a:spcPts val="0"/>
              </a:spcAft>
              <a:buSzPct val="75630"/>
              <a:buChar char="•"/>
            </a:pPr>
            <a:r>
              <a:rPr lang="en-GB" sz="2800">
                <a:solidFill>
                  <a:schemeClr val="dk1"/>
                </a:solidFill>
              </a:rPr>
              <a:t>Wall structures are not swollen</a:t>
            </a:r>
            <a:endParaRPr/>
          </a:p>
          <a:p>
            <a:pPr indent="-342900" lvl="0" marL="457200" rtl="0" algn="l">
              <a:lnSpc>
                <a:spcPct val="90000"/>
              </a:lnSpc>
              <a:spcBef>
                <a:spcPts val="1000"/>
              </a:spcBef>
              <a:spcAft>
                <a:spcPts val="0"/>
              </a:spcAft>
              <a:buSzPct val="75630"/>
              <a:buChar char="•"/>
            </a:pPr>
            <a:r>
              <a:rPr lang="en-GB" sz="2800">
                <a:solidFill>
                  <a:schemeClr val="dk1"/>
                </a:solidFill>
              </a:rPr>
              <a:t>Windows on the surface of the wall structure and original look retained</a:t>
            </a:r>
            <a:endParaRPr/>
          </a:p>
          <a:p>
            <a:pPr indent="-342900" lvl="0" marL="457200" rtl="0" algn="l">
              <a:lnSpc>
                <a:spcPct val="90000"/>
              </a:lnSpc>
              <a:spcBef>
                <a:spcPts val="1000"/>
              </a:spcBef>
              <a:spcAft>
                <a:spcPts val="0"/>
              </a:spcAft>
              <a:buSzPct val="75630"/>
              <a:buChar char="•"/>
            </a:pPr>
            <a:r>
              <a:rPr lang="en-GB" sz="2800">
                <a:solidFill>
                  <a:schemeClr val="dk1"/>
                </a:solidFill>
              </a:rPr>
              <a:t>Eaves shortened as a result of additional insulation</a:t>
            </a:r>
            <a:endParaRPr/>
          </a:p>
          <a:p>
            <a:pPr indent="-342900" lvl="0" marL="457200" rtl="0" algn="l">
              <a:lnSpc>
                <a:spcPct val="90000"/>
              </a:lnSpc>
              <a:spcBef>
                <a:spcPts val="1000"/>
              </a:spcBef>
              <a:spcAft>
                <a:spcPts val="0"/>
              </a:spcAft>
              <a:buSzPct val="75630"/>
              <a:buChar char="•"/>
            </a:pPr>
            <a:r>
              <a:rPr lang="en-GB" sz="2800">
                <a:solidFill>
                  <a:schemeClr val="dk1"/>
                </a:solidFill>
              </a:rPr>
              <a:t>Original proportions retained</a:t>
            </a:r>
            <a:endParaRPr/>
          </a:p>
          <a:p>
            <a:pPr indent="-342900" lvl="0" marL="457200" rtl="0" algn="l">
              <a:lnSpc>
                <a:spcPct val="90000"/>
              </a:lnSpc>
              <a:spcBef>
                <a:spcPts val="1000"/>
              </a:spcBef>
              <a:spcAft>
                <a:spcPts val="0"/>
              </a:spcAft>
              <a:buSzPct val="75630"/>
              <a:buChar char="•"/>
            </a:pPr>
            <a:r>
              <a:rPr lang="en-GB" sz="2800">
                <a:solidFill>
                  <a:schemeClr val="dk1"/>
                </a:solidFill>
              </a:rPr>
              <a:t>Building battened according to original model</a:t>
            </a:r>
            <a:endParaRPr/>
          </a:p>
          <a:p>
            <a:pPr indent="-342900" lvl="0" marL="457200" rtl="0" algn="l">
              <a:lnSpc>
                <a:spcPct val="90000"/>
              </a:lnSpc>
              <a:spcBef>
                <a:spcPts val="1000"/>
              </a:spcBef>
              <a:spcAft>
                <a:spcPts val="0"/>
              </a:spcAft>
              <a:buSzPct val="75630"/>
              <a:buChar char="•"/>
            </a:pPr>
            <a:r>
              <a:rPr lang="en-GB" sz="2800">
                <a:solidFill>
                  <a:schemeClr val="dk1"/>
                </a:solidFill>
              </a:rPr>
              <a:t>Original color scheme retained</a:t>
            </a:r>
            <a:endParaRPr/>
          </a:p>
          <a:p>
            <a:pPr indent="-228600" lvl="0" marL="457200" rtl="0" algn="l">
              <a:lnSpc>
                <a:spcPct val="90000"/>
              </a:lnSpc>
              <a:spcBef>
                <a:spcPts val="1000"/>
              </a:spcBef>
              <a:spcAft>
                <a:spcPts val="0"/>
              </a:spcAft>
              <a:buClr>
                <a:schemeClr val="dk1"/>
              </a:buClr>
              <a:buSzPct val="75630"/>
              <a:buNone/>
            </a:pPr>
            <a:r>
              <a:t/>
            </a:r>
            <a:endParaRPr/>
          </a:p>
        </p:txBody>
      </p:sp>
      <p:sp>
        <p:nvSpPr>
          <p:cNvPr id="254" name="Google Shape;254;p15"/>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lt1"/>
              </a:buClr>
              <a:buSzPts val="1400"/>
              <a:buFont typeface="Calibri"/>
              <a:buNone/>
            </a:pPr>
            <a:fld id="{00000000-1234-1234-1234-123412341234}" type="slidenum">
              <a:rPr lang="en-GB"/>
              <a:t>‹#›</a:t>
            </a:fld>
            <a:endParaRPr/>
          </a:p>
        </p:txBody>
      </p:sp>
      <p:sp>
        <p:nvSpPr>
          <p:cNvPr id="255" name="Google Shape;255;p15"/>
          <p:cNvSpPr txBox="1"/>
          <p:nvPr>
            <p:ph idx="11" type="ftr"/>
          </p:nvPr>
        </p:nvSpPr>
        <p:spPr>
          <a:xfrm>
            <a:off x="838199" y="6334918"/>
            <a:ext cx="5411771"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888888"/>
              </a:buClr>
              <a:buSzPts val="1400"/>
              <a:buFont typeface="Calibri"/>
              <a:buNone/>
            </a:pPr>
            <a:r>
              <a:rPr lang="en-GB"/>
              <a:t>Repair construction of wooden buildings and use of wood in repair construction</a:t>
            </a:r>
            <a:endParaRPr/>
          </a:p>
        </p:txBody>
      </p:sp>
      <p:pic>
        <p:nvPicPr>
          <p:cNvPr id="256" name="Google Shape;256;p15"/>
          <p:cNvPicPr preferRelativeResize="0"/>
          <p:nvPr/>
        </p:nvPicPr>
        <p:blipFill rotWithShape="1">
          <a:blip r:embed="rId3">
            <a:alphaModFix/>
          </a:blip>
          <a:srcRect b="0" l="0" r="0" t="0"/>
          <a:stretch/>
        </p:blipFill>
        <p:spPr>
          <a:xfrm>
            <a:off x="0" y="1873251"/>
            <a:ext cx="6924332" cy="3929560"/>
          </a:xfrm>
          <a:prstGeom prst="rect">
            <a:avLst/>
          </a:prstGeom>
          <a:noFill/>
          <a:ln>
            <a:noFill/>
          </a:ln>
        </p:spPr>
      </p:pic>
      <p:sp>
        <p:nvSpPr>
          <p:cNvPr id="257" name="Google Shape;257;p15"/>
          <p:cNvSpPr/>
          <p:nvPr/>
        </p:nvSpPr>
        <p:spPr>
          <a:xfrm>
            <a:off x="0" y="5737226"/>
            <a:ext cx="6924332" cy="520700"/>
          </a:xfrm>
          <a:prstGeom prst="rect">
            <a:avLst/>
          </a:prstGeom>
          <a:solidFill>
            <a:srgbClr val="9CA65D"/>
          </a:solidFill>
          <a:ln cap="flat" cmpd="sng" w="12700">
            <a:solidFill>
              <a:srgbClr val="9CA65D"/>
            </a:solidFill>
            <a:prstDash val="solid"/>
            <a:miter lim="8000"/>
            <a:headEnd len="sm" w="sm" type="none"/>
            <a:tailEnd len="sm" w="sm" type="none"/>
          </a:ln>
        </p:spPr>
        <p:txBody>
          <a:bodyPr anchorCtr="0" anchor="ctr" bIns="0" lIns="0" spcFirstLastPara="1" rIns="0" wrap="square" tIns="0">
            <a:noAutofit/>
          </a:bodyPr>
          <a:lstStyle/>
          <a:p>
            <a:pPr indent="0" lvl="0" marL="0" marR="0" rtl="0" algn="l">
              <a:spcBef>
                <a:spcPts val="0"/>
              </a:spcBef>
              <a:spcAft>
                <a:spcPts val="0"/>
              </a:spcAft>
              <a:buNone/>
            </a:pPr>
            <a:r>
              <a:t/>
            </a:r>
            <a:endParaRPr b="0" i="0" sz="1800" u="none" cap="none" strike="noStrike">
              <a:solidFill>
                <a:srgbClr val="0D0D0D"/>
              </a:solidFill>
              <a:latin typeface="Calibri"/>
              <a:ea typeface="Calibri"/>
              <a:cs typeface="Calibri"/>
              <a:sym typeface="Calibri"/>
            </a:endParaRPr>
          </a:p>
        </p:txBody>
      </p:sp>
      <p:sp>
        <p:nvSpPr>
          <p:cNvPr id="258" name="Google Shape;258;p15"/>
          <p:cNvSpPr/>
          <p:nvPr/>
        </p:nvSpPr>
        <p:spPr>
          <a:xfrm>
            <a:off x="413289" y="5895748"/>
            <a:ext cx="6511043" cy="269241"/>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0" i="1" lang="en-GB" sz="1200" u="none" cap="none" strike="noStrike">
                <a:solidFill>
                  <a:srgbClr val="FFFFFF"/>
                </a:solidFill>
                <a:latin typeface="Calibri"/>
                <a:ea typeface="Calibri"/>
                <a:cs typeface="Calibri"/>
                <a:sym typeface="Calibri"/>
              </a:rPr>
              <a:t>Successful restoration of a late 19th century log house.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 name="Shape 262"/>
        <p:cNvGrpSpPr/>
        <p:nvPr/>
      </p:nvGrpSpPr>
      <p:grpSpPr>
        <a:xfrm>
          <a:off x="0" y="0"/>
          <a:ext cx="0" cy="0"/>
          <a:chOff x="0" y="0"/>
          <a:chExt cx="0" cy="0"/>
        </a:xfrm>
      </p:grpSpPr>
      <p:sp>
        <p:nvSpPr>
          <p:cNvPr id="263" name="Google Shape;263;p1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lang="en-GB">
                <a:latin typeface="Calibri"/>
                <a:ea typeface="Calibri"/>
                <a:cs typeface="Calibri"/>
                <a:sym typeface="Calibri"/>
              </a:rPr>
              <a:t>Tips for renovation</a:t>
            </a:r>
            <a:endParaRPr/>
          </a:p>
        </p:txBody>
      </p:sp>
      <p:sp>
        <p:nvSpPr>
          <p:cNvPr id="264" name="Google Shape;264;p16"/>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fontScale="85000" lnSpcReduction="20000"/>
          </a:bodyPr>
          <a:lstStyle/>
          <a:p>
            <a:pPr indent="-342900" lvl="0" marL="457200" rtl="0" algn="l">
              <a:lnSpc>
                <a:spcPct val="90000"/>
              </a:lnSpc>
              <a:spcBef>
                <a:spcPts val="1000"/>
              </a:spcBef>
              <a:spcAft>
                <a:spcPts val="0"/>
              </a:spcAft>
              <a:buClr>
                <a:schemeClr val="dk1"/>
              </a:buClr>
              <a:buSzPct val="81447"/>
              <a:buChar char="•"/>
            </a:pPr>
            <a:r>
              <a:rPr b="1" lang="en-GB" sz="2600"/>
              <a:t>Changing from one material to another should be done with careful consideration. </a:t>
            </a:r>
            <a:r>
              <a:rPr lang="en-GB" sz="2600"/>
              <a:t>There are already a few places in Finland where building supply stores focus on traditional building components. You can also search the internet for old recyclable building parts such as doors, windows, fittings, roof tiles, etc.</a:t>
            </a:r>
            <a:endParaRPr/>
          </a:p>
          <a:p>
            <a:pPr indent="-342900" lvl="0" marL="457200" rtl="0" algn="l">
              <a:lnSpc>
                <a:spcPct val="90000"/>
              </a:lnSpc>
              <a:spcBef>
                <a:spcPts val="1000"/>
              </a:spcBef>
              <a:spcAft>
                <a:spcPts val="0"/>
              </a:spcAft>
              <a:buClr>
                <a:schemeClr val="dk1"/>
              </a:buClr>
              <a:buSzPct val="81447"/>
              <a:buChar char="•"/>
            </a:pPr>
            <a:r>
              <a:rPr b="1" lang="en-GB" sz="2600"/>
              <a:t>Additional internal insulation reduces the size of the rooms to some extent. </a:t>
            </a:r>
            <a:r>
              <a:rPr lang="en-GB" sz="2600"/>
              <a:t>On the other hand, additional external insulation changes the appearance of the building (shortening eaves, increasing the size of window mouldings) to such an extent – or leads to such laborious and extensive alterations – that it is usually neither advisable nor economically viable.</a:t>
            </a:r>
            <a:endParaRPr/>
          </a:p>
          <a:p>
            <a:pPr indent="-342900" lvl="0" marL="457200" rtl="0" algn="l">
              <a:lnSpc>
                <a:spcPct val="90000"/>
              </a:lnSpc>
              <a:spcBef>
                <a:spcPts val="1000"/>
              </a:spcBef>
              <a:spcAft>
                <a:spcPts val="0"/>
              </a:spcAft>
              <a:buClr>
                <a:schemeClr val="dk1"/>
              </a:buClr>
              <a:buSzPct val="81447"/>
              <a:buChar char="•"/>
            </a:pPr>
            <a:r>
              <a:rPr b="1" lang="en-GB" sz="2600"/>
              <a:t>Avoid overcorrecting. </a:t>
            </a:r>
            <a:r>
              <a:rPr lang="en-GB" sz="2600"/>
              <a:t>Renovation measures such as new construction that have been taken too far will result in the loss of the original nature and characteristics of the old building. Moderate renovations also save costs.</a:t>
            </a:r>
            <a:endParaRPr/>
          </a:p>
          <a:p>
            <a:pPr indent="-342900" lvl="0" marL="457200" rtl="0" algn="l">
              <a:lnSpc>
                <a:spcPct val="90000"/>
              </a:lnSpc>
              <a:spcBef>
                <a:spcPts val="1000"/>
              </a:spcBef>
              <a:spcAft>
                <a:spcPts val="0"/>
              </a:spcAft>
              <a:buClr>
                <a:schemeClr val="dk1"/>
              </a:buClr>
              <a:buSzPct val="81447"/>
              <a:buChar char="•"/>
            </a:pPr>
            <a:r>
              <a:rPr lang="en-GB" sz="2600"/>
              <a:t>A key factor in renovating is to determine the causes of the damage. Remove the cause of the problem </a:t>
            </a:r>
            <a:r>
              <a:rPr b="1" lang="en-GB" sz="2600"/>
              <a:t>so that the damage does not recur</a:t>
            </a:r>
            <a:r>
              <a:rPr lang="en-GB" sz="2600"/>
              <a:t>.</a:t>
            </a:r>
            <a:endParaRPr/>
          </a:p>
          <a:p>
            <a:pPr indent="0" lvl="0" marL="114300" rtl="0" algn="l">
              <a:lnSpc>
                <a:spcPct val="90000"/>
              </a:lnSpc>
              <a:spcBef>
                <a:spcPts val="1000"/>
              </a:spcBef>
              <a:spcAft>
                <a:spcPts val="0"/>
              </a:spcAft>
              <a:buSzPct val="66176"/>
              <a:buNone/>
            </a:pPr>
            <a:r>
              <a:t/>
            </a:r>
            <a:endParaRPr sz="3200"/>
          </a:p>
          <a:p>
            <a:pPr indent="0" lvl="0" marL="114300" rtl="0" algn="l">
              <a:lnSpc>
                <a:spcPct val="90000"/>
              </a:lnSpc>
              <a:spcBef>
                <a:spcPts val="1000"/>
              </a:spcBef>
              <a:spcAft>
                <a:spcPts val="0"/>
              </a:spcAft>
              <a:buSzPct val="66176"/>
              <a:buNone/>
            </a:pPr>
            <a:r>
              <a:t/>
            </a:r>
            <a:endParaRPr sz="3200"/>
          </a:p>
        </p:txBody>
      </p:sp>
      <p:sp>
        <p:nvSpPr>
          <p:cNvPr id="265" name="Google Shape;265;p16"/>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lt1"/>
              </a:buClr>
              <a:buSzPts val="1400"/>
              <a:buFont typeface="Calibri"/>
              <a:buNone/>
            </a:pPr>
            <a:fld id="{00000000-1234-1234-1234-123412341234}" type="slidenum">
              <a:rPr lang="en-GB"/>
              <a:t>‹#›</a:t>
            </a:fld>
            <a:endParaRPr/>
          </a:p>
        </p:txBody>
      </p:sp>
      <p:sp>
        <p:nvSpPr>
          <p:cNvPr id="266" name="Google Shape;266;p16"/>
          <p:cNvSpPr txBox="1"/>
          <p:nvPr>
            <p:ph idx="11" type="ftr"/>
          </p:nvPr>
        </p:nvSpPr>
        <p:spPr>
          <a:xfrm>
            <a:off x="838199" y="6334918"/>
            <a:ext cx="5854831"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888888"/>
              </a:buClr>
              <a:buSzPts val="1400"/>
              <a:buFont typeface="Calibri"/>
              <a:buNone/>
            </a:pPr>
            <a:r>
              <a:rPr lang="en-GB"/>
              <a:t>Repair construction of wooden buildings and use of wood in repair construction</a:t>
            </a:r>
            <a:endParaRPr/>
          </a:p>
        </p:txBody>
      </p:sp>
      <p:sp>
        <p:nvSpPr>
          <p:cNvPr id="267" name="Google Shape;267;p16"/>
          <p:cNvSpPr/>
          <p:nvPr/>
        </p:nvSpPr>
        <p:spPr>
          <a:xfrm>
            <a:off x="11044362" y="5978047"/>
            <a:ext cx="959778" cy="356871"/>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t/>
            </a:r>
            <a:endParaRPr b="0" i="0" sz="1000" u="none" cap="none" strike="noStrike">
              <a:solidFill>
                <a:srgbClr val="0D0D0D"/>
              </a:solidFill>
              <a:latin typeface="Calibri"/>
              <a:ea typeface="Calibri"/>
              <a:cs typeface="Calibri"/>
              <a:sym typeface="Calibri"/>
            </a:endParaRPr>
          </a:p>
          <a:p>
            <a:pPr indent="0" lvl="0" marL="0" marR="0" rtl="0" algn="l">
              <a:lnSpc>
                <a:spcPct val="90000"/>
              </a:lnSpc>
              <a:spcBef>
                <a:spcPts val="0"/>
              </a:spcBef>
              <a:spcAft>
                <a:spcPts val="0"/>
              </a:spcAft>
              <a:buNone/>
            </a:pPr>
            <a:r>
              <a:rPr b="0" i="0" lang="en-GB" sz="1000" u="none" cap="none" strike="noStrike">
                <a:solidFill>
                  <a:srgbClr val="000000"/>
                </a:solidFill>
                <a:latin typeface="Calibri"/>
                <a:ea typeface="Calibri"/>
                <a:cs typeface="Calibri"/>
                <a:sym typeface="Calibri"/>
              </a:rPr>
              <a:t>Source: Puuinfo</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sp>
        <p:nvSpPr>
          <p:cNvPr id="272" name="Google Shape;272;p1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lang="en-GB">
                <a:latin typeface="Calibri"/>
                <a:ea typeface="Calibri"/>
                <a:cs typeface="Calibri"/>
                <a:sym typeface="Calibri"/>
              </a:rPr>
              <a:t>Typical wall structure and cladding solutions</a:t>
            </a:r>
            <a:endParaRPr/>
          </a:p>
        </p:txBody>
      </p:sp>
      <p:sp>
        <p:nvSpPr>
          <p:cNvPr id="273" name="Google Shape;273;p17"/>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lt1"/>
              </a:buClr>
              <a:buSzPts val="1400"/>
              <a:buFont typeface="Calibri"/>
              <a:buNone/>
            </a:pPr>
            <a:fld id="{00000000-1234-1234-1234-123412341234}" type="slidenum">
              <a:rPr lang="en-GB"/>
              <a:t>‹#›</a:t>
            </a:fld>
            <a:endParaRPr/>
          </a:p>
        </p:txBody>
      </p:sp>
      <p:sp>
        <p:nvSpPr>
          <p:cNvPr id="274" name="Google Shape;274;p17"/>
          <p:cNvSpPr txBox="1"/>
          <p:nvPr>
            <p:ph idx="11" type="ftr"/>
          </p:nvPr>
        </p:nvSpPr>
        <p:spPr>
          <a:xfrm>
            <a:off x="838199" y="6334918"/>
            <a:ext cx="5666295"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888888"/>
              </a:buClr>
              <a:buSzPts val="1400"/>
              <a:buFont typeface="Calibri"/>
              <a:buNone/>
            </a:pPr>
            <a:r>
              <a:rPr lang="en-GB"/>
              <a:t>Repair construction of wooden buildings and use of wood in repair construction</a:t>
            </a:r>
            <a:endParaRPr/>
          </a:p>
        </p:txBody>
      </p:sp>
      <p:sp>
        <p:nvSpPr>
          <p:cNvPr id="275" name="Google Shape;275;p17"/>
          <p:cNvSpPr/>
          <p:nvPr/>
        </p:nvSpPr>
        <p:spPr>
          <a:xfrm>
            <a:off x="11044362" y="5978047"/>
            <a:ext cx="959778" cy="356871"/>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t/>
            </a:r>
            <a:endParaRPr b="0" i="0" sz="1000" u="none" cap="none" strike="noStrike">
              <a:solidFill>
                <a:srgbClr val="0D0D0D"/>
              </a:solidFill>
              <a:latin typeface="Calibri"/>
              <a:ea typeface="Calibri"/>
              <a:cs typeface="Calibri"/>
              <a:sym typeface="Calibri"/>
            </a:endParaRPr>
          </a:p>
          <a:p>
            <a:pPr indent="0" lvl="0" marL="0" marR="0" rtl="0" algn="l">
              <a:lnSpc>
                <a:spcPct val="90000"/>
              </a:lnSpc>
              <a:spcBef>
                <a:spcPts val="0"/>
              </a:spcBef>
              <a:spcAft>
                <a:spcPts val="0"/>
              </a:spcAft>
              <a:buNone/>
            </a:pPr>
            <a:r>
              <a:rPr b="0" i="0" lang="en-GB" sz="1000" u="none" cap="none" strike="noStrike">
                <a:solidFill>
                  <a:srgbClr val="000000"/>
                </a:solidFill>
                <a:latin typeface="Calibri"/>
                <a:ea typeface="Calibri"/>
                <a:cs typeface="Calibri"/>
                <a:sym typeface="Calibri"/>
              </a:rPr>
              <a:t>Source: Puuinfo</a:t>
            </a:r>
            <a:endParaRPr/>
          </a:p>
        </p:txBody>
      </p:sp>
      <p:graphicFrame>
        <p:nvGraphicFramePr>
          <p:cNvPr id="276" name="Google Shape;276;p17"/>
          <p:cNvGraphicFramePr/>
          <p:nvPr/>
        </p:nvGraphicFramePr>
        <p:xfrm>
          <a:off x="1102784" y="1980168"/>
          <a:ext cx="3000000" cy="3000000"/>
        </p:xfrm>
        <a:graphic>
          <a:graphicData uri="http://schemas.openxmlformats.org/drawingml/2006/table">
            <a:tbl>
              <a:tblPr bandRow="1">
                <a:noFill/>
                <a:tableStyleId>{C8BEF2F3-F5C1-4967-9CD8-D938A61183EB}</a:tableStyleId>
              </a:tblPr>
              <a:tblGrid>
                <a:gridCol w="2455325"/>
                <a:gridCol w="2455325"/>
                <a:gridCol w="2455325"/>
                <a:gridCol w="2455325"/>
              </a:tblGrid>
              <a:tr h="521725">
                <a:tc>
                  <a:txBody>
                    <a:bodyPr/>
                    <a:lstStyle/>
                    <a:p>
                      <a:pPr indent="0" lvl="0" marL="0" marR="0" rtl="0" algn="l">
                        <a:lnSpc>
                          <a:spcPct val="100000"/>
                        </a:lnSpc>
                        <a:spcBef>
                          <a:spcPts val="0"/>
                        </a:spcBef>
                        <a:spcAft>
                          <a:spcPts val="0"/>
                        </a:spcAft>
                        <a:buNone/>
                      </a:pPr>
                      <a:r>
                        <a:t/>
                      </a:r>
                      <a:endParaRPr sz="1400" u="none" cap="none" strike="noStrike"/>
                    </a:p>
                  </a:txBody>
                  <a:tcPr marT="63500" marB="63500" marR="63500" marL="63500" anchor="ctr">
                    <a:solidFill>
                      <a:srgbClr val="CED3AE"/>
                    </a:solidFill>
                  </a:tcPr>
                </a:tc>
                <a:tc>
                  <a:txBody>
                    <a:bodyPr/>
                    <a:lstStyle/>
                    <a:p>
                      <a:pPr indent="0" lvl="0" marL="0" marR="0" rtl="0" algn="l">
                        <a:lnSpc>
                          <a:spcPct val="100000"/>
                        </a:lnSpc>
                        <a:spcBef>
                          <a:spcPts val="0"/>
                        </a:spcBef>
                        <a:spcAft>
                          <a:spcPts val="0"/>
                        </a:spcAft>
                        <a:buNone/>
                      </a:pPr>
                      <a:r>
                        <a:rPr b="1" lang="en-GB" sz="1400" u="none" cap="none" strike="noStrike">
                          <a:solidFill>
                            <a:srgbClr val="0D0D0D"/>
                          </a:solidFill>
                        </a:rPr>
                        <a:t>Old structure / insulation	</a:t>
                      </a:r>
                      <a:endParaRPr/>
                    </a:p>
                  </a:txBody>
                  <a:tcPr marT="63500" marB="63500" marR="63500" marL="63500" anchor="ctr">
                    <a:solidFill>
                      <a:srgbClr val="CED3AE"/>
                    </a:solidFill>
                  </a:tcPr>
                </a:tc>
                <a:tc>
                  <a:txBody>
                    <a:bodyPr/>
                    <a:lstStyle/>
                    <a:p>
                      <a:pPr indent="0" lvl="0" marL="0" marR="0" rtl="0" algn="l">
                        <a:lnSpc>
                          <a:spcPct val="100000"/>
                        </a:lnSpc>
                        <a:spcBef>
                          <a:spcPts val="0"/>
                        </a:spcBef>
                        <a:spcAft>
                          <a:spcPts val="0"/>
                        </a:spcAft>
                        <a:buNone/>
                      </a:pPr>
                      <a:r>
                        <a:rPr b="1" lang="en-GB" sz="1400" u="none" cap="none" strike="noStrike">
                          <a:solidFill>
                            <a:srgbClr val="0D0D0D"/>
                          </a:solidFill>
                        </a:rPr>
                        <a:t>External cladding</a:t>
                      </a:r>
                      <a:endParaRPr/>
                    </a:p>
                    <a:p>
                      <a:pPr indent="0" lvl="0" marL="0" marR="0" rtl="0" algn="l">
                        <a:lnSpc>
                          <a:spcPct val="100000"/>
                        </a:lnSpc>
                        <a:spcBef>
                          <a:spcPts val="0"/>
                        </a:spcBef>
                        <a:spcAft>
                          <a:spcPts val="0"/>
                        </a:spcAft>
                        <a:buNone/>
                      </a:pPr>
                      <a:r>
                        <a:rPr b="1" lang="en-GB" sz="1400" u="none" cap="none" strike="noStrike">
                          <a:solidFill>
                            <a:srgbClr val="0D0D0D"/>
                          </a:solidFill>
                        </a:rPr>
                        <a:t>	</a:t>
                      </a:r>
                      <a:endParaRPr/>
                    </a:p>
                  </a:txBody>
                  <a:tcPr marT="63500" marB="63500" marR="63500" marL="63500" anchor="ctr">
                    <a:solidFill>
                      <a:srgbClr val="CED3AE"/>
                    </a:solidFill>
                  </a:tcPr>
                </a:tc>
                <a:tc>
                  <a:txBody>
                    <a:bodyPr/>
                    <a:lstStyle/>
                    <a:p>
                      <a:pPr indent="0" lvl="0" marL="0" marR="0" rtl="0" algn="l">
                        <a:lnSpc>
                          <a:spcPct val="100000"/>
                        </a:lnSpc>
                        <a:spcBef>
                          <a:spcPts val="0"/>
                        </a:spcBef>
                        <a:spcAft>
                          <a:spcPts val="0"/>
                        </a:spcAft>
                        <a:buNone/>
                      </a:pPr>
                      <a:r>
                        <a:rPr b="1" lang="en-GB" sz="1400" u="none" cap="none" strike="noStrike">
                          <a:solidFill>
                            <a:srgbClr val="0D0D0D"/>
                          </a:solidFill>
                        </a:rPr>
                        <a:t>Internal cladding</a:t>
                      </a:r>
                      <a:endParaRPr/>
                    </a:p>
                    <a:p>
                      <a:pPr indent="0" lvl="0" marL="0" marR="0" rtl="0" algn="l">
                        <a:lnSpc>
                          <a:spcPct val="100000"/>
                        </a:lnSpc>
                        <a:spcBef>
                          <a:spcPts val="0"/>
                        </a:spcBef>
                        <a:spcAft>
                          <a:spcPts val="0"/>
                        </a:spcAft>
                        <a:buNone/>
                      </a:pPr>
                      <a:r>
                        <a:t/>
                      </a:r>
                      <a:endParaRPr b="1" sz="1400" u="none" cap="none" strike="noStrike">
                        <a:solidFill>
                          <a:srgbClr val="0D0D0D"/>
                        </a:solidFill>
                      </a:endParaRPr>
                    </a:p>
                  </a:txBody>
                  <a:tcPr marT="63500" marB="63500" marR="63500" marL="63500" anchor="ctr">
                    <a:solidFill>
                      <a:srgbClr val="CED3AE"/>
                    </a:solidFill>
                  </a:tcPr>
                </a:tc>
              </a:tr>
              <a:tr h="412750">
                <a:tc>
                  <a:txBody>
                    <a:bodyPr/>
                    <a:lstStyle/>
                    <a:p>
                      <a:pPr indent="0" lvl="0" marL="0" marR="0" rtl="0" algn="l">
                        <a:lnSpc>
                          <a:spcPct val="100000"/>
                        </a:lnSpc>
                        <a:spcBef>
                          <a:spcPts val="0"/>
                        </a:spcBef>
                        <a:spcAft>
                          <a:spcPts val="0"/>
                        </a:spcAft>
                        <a:buNone/>
                      </a:pPr>
                      <a:r>
                        <a:rPr b="1" i="1" lang="en-GB" sz="1400" u="none" cap="none" strike="noStrike">
                          <a:solidFill>
                            <a:srgbClr val="0D0D0D"/>
                          </a:solidFill>
                        </a:rPr>
                        <a:t>– 1950s	</a:t>
                      </a:r>
                      <a:endParaRPr/>
                    </a:p>
                  </a:txBody>
                  <a:tcPr marT="63500" marB="63500" marR="63500" marL="63500"/>
                </a:tc>
                <a:tc>
                  <a:txBody>
                    <a:bodyPr/>
                    <a:lstStyle/>
                    <a:p>
                      <a:pPr indent="0" lvl="0" marL="0" marR="0" rtl="0" algn="l">
                        <a:lnSpc>
                          <a:spcPct val="100000"/>
                        </a:lnSpc>
                        <a:spcBef>
                          <a:spcPts val="0"/>
                        </a:spcBef>
                        <a:spcAft>
                          <a:spcPts val="0"/>
                        </a:spcAft>
                        <a:buNone/>
                      </a:pPr>
                      <a:r>
                        <a:rPr lang="en-GB" sz="1300" u="none" cap="none" strike="noStrike">
                          <a:solidFill>
                            <a:srgbClr val="0D0D0D"/>
                          </a:solidFill>
                        </a:rPr>
                        <a:t>log wall</a:t>
                      </a:r>
                      <a:endParaRPr/>
                    </a:p>
                  </a:txBody>
                  <a:tcPr marT="63500" marB="63500" marR="63500" marL="63500"/>
                </a:tc>
                <a:tc>
                  <a:txBody>
                    <a:bodyPr/>
                    <a:lstStyle/>
                    <a:p>
                      <a:pPr indent="0" lvl="0" marL="0" marR="0" rtl="0" algn="l">
                        <a:lnSpc>
                          <a:spcPct val="100000"/>
                        </a:lnSpc>
                        <a:spcBef>
                          <a:spcPts val="0"/>
                        </a:spcBef>
                        <a:spcAft>
                          <a:spcPts val="0"/>
                        </a:spcAft>
                        <a:buNone/>
                      </a:pPr>
                      <a:r>
                        <a:rPr lang="en-GB" sz="1300" u="none" cap="none" strike="noStrike">
                          <a:solidFill>
                            <a:srgbClr val="0D0D0D"/>
                          </a:solidFill>
                        </a:rPr>
                        <a:t>board</a:t>
                      </a:r>
                      <a:endParaRPr/>
                    </a:p>
                  </a:txBody>
                  <a:tcPr marT="63500" marB="63500" marR="63500" marL="63500"/>
                </a:tc>
                <a:tc>
                  <a:txBody>
                    <a:bodyPr/>
                    <a:lstStyle/>
                    <a:p>
                      <a:pPr indent="0" lvl="0" marL="0" marR="0" rtl="0" algn="l">
                        <a:lnSpc>
                          <a:spcPct val="100000"/>
                        </a:lnSpc>
                        <a:spcBef>
                          <a:spcPts val="0"/>
                        </a:spcBef>
                        <a:spcAft>
                          <a:spcPts val="0"/>
                        </a:spcAft>
                        <a:buNone/>
                      </a:pPr>
                      <a:r>
                        <a:rPr lang="en-GB" sz="1300" u="none" cap="none" strike="noStrike">
                          <a:solidFill>
                            <a:srgbClr val="0D0D0D"/>
                          </a:solidFill>
                        </a:rPr>
                        <a:t>construction paper, wallpaper</a:t>
                      </a:r>
                      <a:endParaRPr/>
                    </a:p>
                  </a:txBody>
                  <a:tcPr marT="63500" marB="63500" marR="63500" marL="63500"/>
                </a:tc>
              </a:tr>
              <a:tr h="673100">
                <a:tc>
                  <a:txBody>
                    <a:bodyPr/>
                    <a:lstStyle/>
                    <a:p>
                      <a:pPr indent="0" lvl="0" marL="0" marR="0" rtl="0" algn="l">
                        <a:lnSpc>
                          <a:spcPct val="100000"/>
                        </a:lnSpc>
                        <a:spcBef>
                          <a:spcPts val="0"/>
                        </a:spcBef>
                        <a:spcAft>
                          <a:spcPts val="0"/>
                        </a:spcAft>
                        <a:buNone/>
                      </a:pPr>
                      <a:r>
                        <a:rPr b="1" i="1" lang="en-GB" sz="1400" u="none" cap="none" strike="noStrike">
                          <a:solidFill>
                            <a:srgbClr val="0D0D0D"/>
                          </a:solidFill>
                        </a:rPr>
                        <a:t>1930s to 1950s</a:t>
                      </a:r>
                      <a:endParaRPr/>
                    </a:p>
                  </a:txBody>
                  <a:tcPr marT="63500" marB="63500" marR="63500" marL="63500"/>
                </a:tc>
                <a:tc>
                  <a:txBody>
                    <a:bodyPr/>
                    <a:lstStyle/>
                    <a:p>
                      <a:pPr indent="0" lvl="0" marL="0" marR="0" rtl="0" algn="l">
                        <a:lnSpc>
                          <a:spcPct val="100000"/>
                        </a:lnSpc>
                        <a:spcBef>
                          <a:spcPts val="0"/>
                        </a:spcBef>
                        <a:spcAft>
                          <a:spcPts val="0"/>
                        </a:spcAft>
                        <a:buNone/>
                      </a:pPr>
                      <a:r>
                        <a:rPr lang="en-GB" sz="1300" u="none" cap="none" strike="noStrike">
                          <a:solidFill>
                            <a:srgbClr val="0D0D0D"/>
                          </a:solidFill>
                        </a:rPr>
                        <a:t>framed walls / sawdust, cutter shavings	</a:t>
                      </a:r>
                      <a:endParaRPr/>
                    </a:p>
                  </a:txBody>
                  <a:tcPr marT="63500" marB="63500" marR="63500" marL="63500"/>
                </a:tc>
                <a:tc>
                  <a:txBody>
                    <a:bodyPr/>
                    <a:lstStyle/>
                    <a:p>
                      <a:pPr indent="0" lvl="0" marL="0" marR="0" rtl="0" algn="l">
                        <a:lnSpc>
                          <a:spcPct val="100000"/>
                        </a:lnSpc>
                        <a:spcBef>
                          <a:spcPts val="0"/>
                        </a:spcBef>
                        <a:spcAft>
                          <a:spcPts val="0"/>
                        </a:spcAft>
                        <a:buNone/>
                      </a:pPr>
                      <a:r>
                        <a:rPr lang="en-GB" sz="1300" u="none" cap="none" strike="noStrike">
                          <a:solidFill>
                            <a:srgbClr val="0D0D0D"/>
                          </a:solidFill>
                        </a:rPr>
                        <a:t>board</a:t>
                      </a:r>
                      <a:endParaRPr/>
                    </a:p>
                  </a:txBody>
                  <a:tcPr marT="63500" marB="63500" marR="63500" marL="63500"/>
                </a:tc>
                <a:tc>
                  <a:txBody>
                    <a:bodyPr/>
                    <a:lstStyle/>
                    <a:p>
                      <a:pPr indent="0" lvl="0" marL="0" marR="0" rtl="0" algn="l">
                        <a:lnSpc>
                          <a:spcPct val="100000"/>
                        </a:lnSpc>
                        <a:spcBef>
                          <a:spcPts val="0"/>
                        </a:spcBef>
                        <a:spcAft>
                          <a:spcPts val="0"/>
                        </a:spcAft>
                        <a:buNone/>
                      </a:pPr>
                      <a:r>
                        <a:rPr lang="en-GB" sz="1300" u="none" cap="none" strike="noStrike">
                          <a:solidFill>
                            <a:srgbClr val="0D0D0D"/>
                          </a:solidFill>
                        </a:rPr>
                        <a:t>construction paper, wallpaper</a:t>
                      </a:r>
                      <a:endParaRPr/>
                    </a:p>
                  </a:txBody>
                  <a:tcPr marT="63500" marB="63500" marR="63500" marL="63500"/>
                </a:tc>
              </a:tr>
              <a:tr h="476250">
                <a:tc>
                  <a:txBody>
                    <a:bodyPr/>
                    <a:lstStyle/>
                    <a:p>
                      <a:pPr indent="0" lvl="0" marL="0" marR="0" rtl="0" algn="l">
                        <a:lnSpc>
                          <a:spcPct val="100000"/>
                        </a:lnSpc>
                        <a:spcBef>
                          <a:spcPts val="0"/>
                        </a:spcBef>
                        <a:spcAft>
                          <a:spcPts val="0"/>
                        </a:spcAft>
                        <a:buNone/>
                      </a:pPr>
                      <a:r>
                        <a:rPr b="1" i="1" lang="en-GB" sz="1400" u="none" cap="none" strike="noStrike">
                          <a:solidFill>
                            <a:srgbClr val="0D0D0D"/>
                          </a:solidFill>
                        </a:rPr>
                        <a:t>1950s –</a:t>
                      </a:r>
                      <a:endParaRPr/>
                    </a:p>
                  </a:txBody>
                  <a:tcPr marT="63500" marB="63500" marR="63500" marL="63500"/>
                </a:tc>
                <a:tc>
                  <a:txBody>
                    <a:bodyPr/>
                    <a:lstStyle/>
                    <a:p>
                      <a:pPr indent="0" lvl="0" marL="0" marR="0" rtl="0" algn="l">
                        <a:lnSpc>
                          <a:spcPct val="100000"/>
                        </a:lnSpc>
                        <a:spcBef>
                          <a:spcPts val="0"/>
                        </a:spcBef>
                        <a:spcAft>
                          <a:spcPts val="0"/>
                        </a:spcAft>
                        <a:buNone/>
                      </a:pPr>
                      <a:r>
                        <a:rPr lang="en-GB" sz="1300" u="none" cap="none" strike="noStrike">
                          <a:solidFill>
                            <a:srgbClr val="0D0D0D"/>
                          </a:solidFill>
                        </a:rPr>
                        <a:t>framed walls/mineral wool	</a:t>
                      </a:r>
                      <a:endParaRPr/>
                    </a:p>
                  </a:txBody>
                  <a:tcPr marT="63500" marB="63500" marR="63500" marL="63500"/>
                </a:tc>
                <a:tc>
                  <a:txBody>
                    <a:bodyPr/>
                    <a:lstStyle/>
                    <a:p>
                      <a:pPr indent="0" lvl="0" marL="0" marR="0" rtl="0" algn="l">
                        <a:lnSpc>
                          <a:spcPct val="100000"/>
                        </a:lnSpc>
                        <a:spcBef>
                          <a:spcPts val="0"/>
                        </a:spcBef>
                        <a:spcAft>
                          <a:spcPts val="0"/>
                        </a:spcAft>
                        <a:buNone/>
                      </a:pPr>
                      <a:r>
                        <a:rPr lang="en-GB" sz="1300" u="none" cap="none" strike="noStrike">
                          <a:solidFill>
                            <a:srgbClr val="0D0D0D"/>
                          </a:solidFill>
                        </a:rPr>
                        <a:t>board</a:t>
                      </a:r>
                      <a:endParaRPr/>
                    </a:p>
                  </a:txBody>
                  <a:tcPr marT="63500" marB="63500" marR="63500" marL="63500"/>
                </a:tc>
                <a:tc>
                  <a:txBody>
                    <a:bodyPr/>
                    <a:lstStyle/>
                    <a:p>
                      <a:pPr indent="0" lvl="0" marL="0" marR="0" rtl="0" algn="l">
                        <a:lnSpc>
                          <a:spcPct val="100000"/>
                        </a:lnSpc>
                        <a:spcBef>
                          <a:spcPts val="0"/>
                        </a:spcBef>
                        <a:spcAft>
                          <a:spcPts val="0"/>
                        </a:spcAft>
                        <a:buNone/>
                      </a:pPr>
                      <a:r>
                        <a:rPr lang="en-GB" sz="1300" u="none" cap="none" strike="noStrike">
                          <a:solidFill>
                            <a:srgbClr val="0D0D0D"/>
                          </a:solidFill>
                        </a:rPr>
                        <a:t>planed board, construction board </a:t>
                      </a:r>
                      <a:endParaRPr/>
                    </a:p>
                  </a:txBody>
                  <a:tcPr marT="63500" marB="63500" marR="63500" marL="63500"/>
                </a:tc>
              </a:tr>
              <a:tr h="558800">
                <a:tc>
                  <a:txBody>
                    <a:bodyPr/>
                    <a:lstStyle/>
                    <a:p>
                      <a:pPr indent="0" lvl="0" marL="0" marR="0" rtl="0" algn="l">
                        <a:lnSpc>
                          <a:spcPct val="100000"/>
                        </a:lnSpc>
                        <a:spcBef>
                          <a:spcPts val="0"/>
                        </a:spcBef>
                        <a:spcAft>
                          <a:spcPts val="0"/>
                        </a:spcAft>
                        <a:buNone/>
                      </a:pPr>
                      <a:r>
                        <a:rPr b="1" i="1" lang="en-GB" sz="1400" u="none" cap="none" strike="noStrike">
                          <a:solidFill>
                            <a:srgbClr val="0D0D0D"/>
                          </a:solidFill>
                        </a:rPr>
                        <a:t>1960s –</a:t>
                      </a:r>
                      <a:endParaRPr/>
                    </a:p>
                  </a:txBody>
                  <a:tcPr marT="63500" marB="63500" marR="63500" marL="63500"/>
                </a:tc>
                <a:tc>
                  <a:txBody>
                    <a:bodyPr/>
                    <a:lstStyle/>
                    <a:p>
                      <a:pPr indent="0" lvl="0" marL="0" marR="0" rtl="0" algn="l">
                        <a:lnSpc>
                          <a:spcPct val="100000"/>
                        </a:lnSpc>
                        <a:spcBef>
                          <a:spcPts val="0"/>
                        </a:spcBef>
                        <a:spcAft>
                          <a:spcPts val="0"/>
                        </a:spcAft>
                        <a:buNone/>
                      </a:pPr>
                      <a:r>
                        <a:rPr lang="en-GB" sz="1300" u="none" cap="none" strike="noStrike">
                          <a:solidFill>
                            <a:srgbClr val="0D0D0D"/>
                          </a:solidFill>
                        </a:rPr>
                        <a:t>log wall (typically round log)	</a:t>
                      </a:r>
                      <a:endParaRPr/>
                    </a:p>
                  </a:txBody>
                  <a:tcPr marT="63500" marB="63500" marR="63500" marL="63500"/>
                </a:tc>
                <a:tc>
                  <a:txBody>
                    <a:bodyPr/>
                    <a:lstStyle/>
                    <a:p>
                      <a:pPr indent="0" lvl="0" marL="0" marR="0" rtl="0" algn="l">
                        <a:lnSpc>
                          <a:spcPct val="100000"/>
                        </a:lnSpc>
                        <a:spcBef>
                          <a:spcPts val="0"/>
                        </a:spcBef>
                        <a:spcAft>
                          <a:spcPts val="0"/>
                        </a:spcAft>
                        <a:buNone/>
                      </a:pPr>
                      <a:r>
                        <a:rPr lang="en-GB" sz="1300" u="none" cap="none" strike="noStrike">
                          <a:solidFill>
                            <a:srgbClr val="0D0D0D"/>
                          </a:solidFill>
                        </a:rPr>
                        <a:t>no cladding, log surface visible </a:t>
                      </a:r>
                      <a:endParaRPr/>
                    </a:p>
                  </a:txBody>
                  <a:tcPr marT="63500" marB="63500" marR="63500" marL="63500"/>
                </a:tc>
                <a:tc>
                  <a:txBody>
                    <a:bodyPr/>
                    <a:lstStyle/>
                    <a:p>
                      <a:pPr indent="0" lvl="0" marL="0" marR="0" rtl="0" algn="l">
                        <a:lnSpc>
                          <a:spcPct val="100000"/>
                        </a:lnSpc>
                        <a:spcBef>
                          <a:spcPts val="0"/>
                        </a:spcBef>
                        <a:spcAft>
                          <a:spcPts val="0"/>
                        </a:spcAft>
                        <a:buNone/>
                      </a:pPr>
                      <a:r>
                        <a:rPr lang="en-GB" sz="1300" u="none" cap="none" strike="noStrike">
                          <a:solidFill>
                            <a:srgbClr val="0D0D0D"/>
                          </a:solidFill>
                        </a:rPr>
                        <a:t>no cladding, log surface visible</a:t>
                      </a:r>
                      <a:endParaRPr/>
                    </a:p>
                  </a:txBody>
                  <a:tcPr marT="63500" marB="63500" marR="63500" marL="63500"/>
                </a:tc>
              </a:tr>
            </a:tbl>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sp>
        <p:nvSpPr>
          <p:cNvPr id="281" name="Google Shape;281;p1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lang="en-GB">
                <a:latin typeface="Calibri"/>
                <a:ea typeface="Calibri"/>
                <a:cs typeface="Calibri"/>
                <a:sym typeface="Calibri"/>
              </a:rPr>
              <a:t>Roof</a:t>
            </a:r>
            <a:endParaRPr/>
          </a:p>
        </p:txBody>
      </p:sp>
      <p:sp>
        <p:nvSpPr>
          <p:cNvPr id="282" name="Google Shape;282;p18"/>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342900" lvl="0" marL="457200" rtl="0" algn="l">
              <a:lnSpc>
                <a:spcPct val="90000"/>
              </a:lnSpc>
              <a:spcBef>
                <a:spcPts val="1000"/>
              </a:spcBef>
              <a:spcAft>
                <a:spcPts val="0"/>
              </a:spcAft>
              <a:buClr>
                <a:schemeClr val="dk1"/>
              </a:buClr>
              <a:buSzPts val="1800"/>
              <a:buChar char="•"/>
            </a:pPr>
            <a:r>
              <a:rPr b="1" lang="en-GB" sz="2000"/>
              <a:t>The condition of the roof is at the core of everything. </a:t>
            </a:r>
            <a:r>
              <a:rPr lang="en-GB" sz="2000"/>
              <a:t>The roof protects the building from rainwater. A leaking roof easily leads to damage that requires extensive, laborious and costly repairs. Repair the roof or part of the roof found to be in poor condition as soon as possible. Pay particular attention to the roof joints and the junctions between the chimney and other passages. Regular maintenance of the roof will significantly extend its service life.</a:t>
            </a:r>
            <a:endParaRPr/>
          </a:p>
          <a:p>
            <a:pPr indent="-342900" lvl="0" marL="457200" rtl="0" algn="l">
              <a:lnSpc>
                <a:spcPct val="90000"/>
              </a:lnSpc>
              <a:spcBef>
                <a:spcPts val="1000"/>
              </a:spcBef>
              <a:spcAft>
                <a:spcPts val="0"/>
              </a:spcAft>
              <a:buClr>
                <a:schemeClr val="dk1"/>
              </a:buClr>
              <a:buSzPts val="1800"/>
              <a:buChar char="•"/>
            </a:pPr>
            <a:r>
              <a:rPr lang="en-GB" sz="2000"/>
              <a:t>If you need to replace the entire roof, keep the original roofing membrane if possible. If you change the roof, please note that you often also have to change the roof's substructures, eaves, etc. Also make sure that the roof's gradient is sufficient for the intended new roofing material. You must apply for a permit from the municipal building inspector to change the waterproofing material.</a:t>
            </a:r>
            <a:endParaRPr/>
          </a:p>
          <a:p>
            <a:pPr indent="-342900" lvl="0" marL="457200" rtl="0" algn="l">
              <a:lnSpc>
                <a:spcPct val="90000"/>
              </a:lnSpc>
              <a:spcBef>
                <a:spcPts val="1000"/>
              </a:spcBef>
              <a:spcAft>
                <a:spcPts val="0"/>
              </a:spcAft>
              <a:buClr>
                <a:schemeClr val="dk1"/>
              </a:buClr>
              <a:buSzPts val="1800"/>
              <a:buChar char="•"/>
            </a:pPr>
            <a:r>
              <a:rPr lang="en-GB" sz="2000"/>
              <a:t>When carrying out repairs, ensure in particular that sufficient and effective ventilation is provided between the roof and the heat insulation in the attic floor and in the cold attic.</a:t>
            </a:r>
            <a:endParaRPr/>
          </a:p>
          <a:p>
            <a:pPr indent="0" lvl="0" marL="114300" rtl="0" algn="l">
              <a:lnSpc>
                <a:spcPct val="90000"/>
              </a:lnSpc>
              <a:spcBef>
                <a:spcPts val="1000"/>
              </a:spcBef>
              <a:spcAft>
                <a:spcPts val="0"/>
              </a:spcAft>
              <a:buSzPts val="1800"/>
              <a:buNone/>
            </a:pPr>
            <a:r>
              <a:t/>
            </a:r>
            <a:endParaRPr sz="3200"/>
          </a:p>
          <a:p>
            <a:pPr indent="0" lvl="0" marL="114300" rtl="0" algn="l">
              <a:lnSpc>
                <a:spcPct val="90000"/>
              </a:lnSpc>
              <a:spcBef>
                <a:spcPts val="1000"/>
              </a:spcBef>
              <a:spcAft>
                <a:spcPts val="0"/>
              </a:spcAft>
              <a:buSzPts val="1800"/>
              <a:buNone/>
            </a:pPr>
            <a:r>
              <a:t/>
            </a:r>
            <a:endParaRPr sz="3200"/>
          </a:p>
        </p:txBody>
      </p:sp>
      <p:sp>
        <p:nvSpPr>
          <p:cNvPr id="283" name="Google Shape;283;p18"/>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lt1"/>
              </a:buClr>
              <a:buSzPts val="1400"/>
              <a:buFont typeface="Calibri"/>
              <a:buNone/>
            </a:pPr>
            <a:fld id="{00000000-1234-1234-1234-123412341234}" type="slidenum">
              <a:rPr lang="en-GB"/>
              <a:t>‹#›</a:t>
            </a:fld>
            <a:endParaRPr/>
          </a:p>
        </p:txBody>
      </p:sp>
      <p:sp>
        <p:nvSpPr>
          <p:cNvPr id="284" name="Google Shape;284;p18"/>
          <p:cNvSpPr txBox="1"/>
          <p:nvPr>
            <p:ph idx="11" type="ftr"/>
          </p:nvPr>
        </p:nvSpPr>
        <p:spPr>
          <a:xfrm>
            <a:off x="838199" y="6334918"/>
            <a:ext cx="5242089"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888888"/>
              </a:buClr>
              <a:buSzPts val="1400"/>
              <a:buFont typeface="Calibri"/>
              <a:buNone/>
            </a:pPr>
            <a:r>
              <a:rPr lang="en-GB"/>
              <a:t>Repair construction of wooden buildings and use of wood in repair construction</a:t>
            </a:r>
            <a:endParaRPr/>
          </a:p>
        </p:txBody>
      </p:sp>
      <p:sp>
        <p:nvSpPr>
          <p:cNvPr id="285" name="Google Shape;285;p18"/>
          <p:cNvSpPr/>
          <p:nvPr/>
        </p:nvSpPr>
        <p:spPr>
          <a:xfrm>
            <a:off x="11044362" y="5978047"/>
            <a:ext cx="959778" cy="356871"/>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t/>
            </a:r>
            <a:endParaRPr b="0" i="0" sz="1000" u="none" cap="none" strike="noStrike">
              <a:solidFill>
                <a:srgbClr val="0D0D0D"/>
              </a:solidFill>
              <a:latin typeface="Calibri"/>
              <a:ea typeface="Calibri"/>
              <a:cs typeface="Calibri"/>
              <a:sym typeface="Calibri"/>
            </a:endParaRPr>
          </a:p>
          <a:p>
            <a:pPr indent="0" lvl="0" marL="0" marR="0" rtl="0" algn="l">
              <a:lnSpc>
                <a:spcPct val="90000"/>
              </a:lnSpc>
              <a:spcBef>
                <a:spcPts val="0"/>
              </a:spcBef>
              <a:spcAft>
                <a:spcPts val="0"/>
              </a:spcAft>
              <a:buNone/>
            </a:pPr>
            <a:r>
              <a:rPr b="0" i="0" lang="en-GB" sz="1000" u="none" cap="none" strike="noStrike">
                <a:solidFill>
                  <a:srgbClr val="000000"/>
                </a:solidFill>
                <a:latin typeface="Calibri"/>
                <a:ea typeface="Calibri"/>
                <a:cs typeface="Calibri"/>
                <a:sym typeface="Calibri"/>
              </a:rPr>
              <a:t>Source: Puuinfo</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 name="Shape 289"/>
        <p:cNvGrpSpPr/>
        <p:nvPr/>
      </p:nvGrpSpPr>
      <p:grpSpPr>
        <a:xfrm>
          <a:off x="0" y="0"/>
          <a:ext cx="0" cy="0"/>
          <a:chOff x="0" y="0"/>
          <a:chExt cx="0" cy="0"/>
        </a:xfrm>
      </p:grpSpPr>
      <p:sp>
        <p:nvSpPr>
          <p:cNvPr id="290" name="Google Shape;290;p1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lang="en-GB">
                <a:latin typeface="Calibri"/>
                <a:ea typeface="Calibri"/>
                <a:cs typeface="Calibri"/>
                <a:sym typeface="Calibri"/>
              </a:rPr>
              <a:t>Foundations and subsurface drains</a:t>
            </a:r>
            <a:endParaRPr/>
          </a:p>
        </p:txBody>
      </p:sp>
      <p:sp>
        <p:nvSpPr>
          <p:cNvPr id="291" name="Google Shape;291;p19"/>
          <p:cNvSpPr txBox="1"/>
          <p:nvPr>
            <p:ph idx="1" type="body"/>
          </p:nvPr>
        </p:nvSpPr>
        <p:spPr>
          <a:xfrm>
            <a:off x="838200" y="1825625"/>
            <a:ext cx="5003800" cy="4351338"/>
          </a:xfrm>
          <a:prstGeom prst="rect">
            <a:avLst/>
          </a:prstGeom>
          <a:noFill/>
          <a:ln>
            <a:noFill/>
          </a:ln>
        </p:spPr>
        <p:txBody>
          <a:bodyPr anchorCtr="0" anchor="t" bIns="45700" lIns="91425" spcFirstLastPara="1" rIns="91425" wrap="square" tIns="45700">
            <a:normAutofit/>
          </a:bodyPr>
          <a:lstStyle/>
          <a:p>
            <a:pPr indent="-342900" lvl="0" marL="457200" rtl="0" algn="l">
              <a:lnSpc>
                <a:spcPct val="90000"/>
              </a:lnSpc>
              <a:spcBef>
                <a:spcPts val="1000"/>
              </a:spcBef>
              <a:spcAft>
                <a:spcPts val="0"/>
              </a:spcAft>
              <a:buClr>
                <a:schemeClr val="dk1"/>
              </a:buClr>
              <a:buSzPts val="1800"/>
              <a:buChar char="•"/>
            </a:pPr>
            <a:r>
              <a:rPr lang="en-GB" sz="2000"/>
              <a:t>Old houses built before the Second World War are usually cellarless, in which case they are built on a low natural stone plinth or columns. In these cases, the base floor is a so-called </a:t>
            </a:r>
            <a:r>
              <a:rPr b="1" lang="en-GB" sz="2000"/>
              <a:t>ventilated base floor</a:t>
            </a:r>
            <a:r>
              <a:rPr lang="en-GB" sz="2000"/>
              <a:t>, under which there is an open ventilating crawl space. The foundations have not usually been drained, and subsurface drainage should not be installed afterwards, as large changes in the surrounding soil may cause structural depression. Instead, keep the ground away from the building without blocking the vents of the foundation.</a:t>
            </a:r>
            <a:endParaRPr/>
          </a:p>
          <a:p>
            <a:pPr indent="0" lvl="0" marL="114300" rtl="0" algn="l">
              <a:lnSpc>
                <a:spcPct val="90000"/>
              </a:lnSpc>
              <a:spcBef>
                <a:spcPts val="1000"/>
              </a:spcBef>
              <a:spcAft>
                <a:spcPts val="0"/>
              </a:spcAft>
              <a:buSzPts val="1800"/>
              <a:buNone/>
            </a:pPr>
            <a:r>
              <a:t/>
            </a:r>
            <a:endParaRPr sz="3200"/>
          </a:p>
          <a:p>
            <a:pPr indent="0" lvl="0" marL="114300" rtl="0" algn="l">
              <a:lnSpc>
                <a:spcPct val="90000"/>
              </a:lnSpc>
              <a:spcBef>
                <a:spcPts val="1000"/>
              </a:spcBef>
              <a:spcAft>
                <a:spcPts val="0"/>
              </a:spcAft>
              <a:buSzPts val="1800"/>
              <a:buNone/>
            </a:pPr>
            <a:r>
              <a:t/>
            </a:r>
            <a:endParaRPr sz="3200"/>
          </a:p>
        </p:txBody>
      </p:sp>
      <p:sp>
        <p:nvSpPr>
          <p:cNvPr id="292" name="Google Shape;292;p19"/>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lt1"/>
              </a:buClr>
              <a:buSzPts val="1400"/>
              <a:buFont typeface="Calibri"/>
              <a:buNone/>
            </a:pPr>
            <a:fld id="{00000000-1234-1234-1234-123412341234}" type="slidenum">
              <a:rPr lang="en-GB"/>
              <a:t>‹#›</a:t>
            </a:fld>
            <a:endParaRPr/>
          </a:p>
        </p:txBody>
      </p:sp>
      <p:sp>
        <p:nvSpPr>
          <p:cNvPr id="293" name="Google Shape;293;p19"/>
          <p:cNvSpPr txBox="1"/>
          <p:nvPr>
            <p:ph idx="11" type="ftr"/>
          </p:nvPr>
        </p:nvSpPr>
        <p:spPr>
          <a:xfrm>
            <a:off x="838199" y="6334918"/>
            <a:ext cx="5270369"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888888"/>
              </a:buClr>
              <a:buSzPts val="1400"/>
              <a:buFont typeface="Calibri"/>
              <a:buNone/>
            </a:pPr>
            <a:r>
              <a:rPr lang="en-GB"/>
              <a:t>Repair construction of wooden buildings and use of wood in repair construction</a:t>
            </a:r>
            <a:endParaRPr/>
          </a:p>
        </p:txBody>
      </p:sp>
      <p:sp>
        <p:nvSpPr>
          <p:cNvPr id="294" name="Google Shape;294;p19"/>
          <p:cNvSpPr/>
          <p:nvPr/>
        </p:nvSpPr>
        <p:spPr>
          <a:xfrm>
            <a:off x="10739562" y="5919420"/>
            <a:ext cx="1112484" cy="415498"/>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t/>
            </a:r>
            <a:endParaRPr b="0" i="0" sz="1000" u="none" cap="none" strike="noStrike">
              <a:solidFill>
                <a:srgbClr val="0D0D0D"/>
              </a:solidFill>
              <a:latin typeface="Calibri"/>
              <a:ea typeface="Calibri"/>
              <a:cs typeface="Calibri"/>
              <a:sym typeface="Calibri"/>
            </a:endParaRPr>
          </a:p>
          <a:p>
            <a:pPr indent="0" lvl="0" marL="0" marR="0" rtl="0" algn="r">
              <a:lnSpc>
                <a:spcPct val="90000"/>
              </a:lnSpc>
              <a:spcBef>
                <a:spcPts val="0"/>
              </a:spcBef>
              <a:spcAft>
                <a:spcPts val="0"/>
              </a:spcAft>
              <a:buNone/>
            </a:pPr>
            <a:r>
              <a:rPr b="0" i="0" lang="en-GB" sz="1000" u="none" cap="none" strike="noStrike">
                <a:solidFill>
                  <a:srgbClr val="000000"/>
                </a:solidFill>
                <a:latin typeface="Calibri"/>
                <a:ea typeface="Calibri"/>
                <a:cs typeface="Calibri"/>
                <a:sym typeface="Calibri"/>
              </a:rPr>
              <a:t>Source: Puuinfo</a:t>
            </a:r>
            <a:endParaRPr/>
          </a:p>
          <a:p>
            <a:pPr indent="0" lvl="0" marL="0" marR="0" rtl="0" algn="r">
              <a:lnSpc>
                <a:spcPct val="90000"/>
              </a:lnSpc>
              <a:spcBef>
                <a:spcPts val="0"/>
              </a:spcBef>
              <a:spcAft>
                <a:spcPts val="0"/>
              </a:spcAft>
              <a:buNone/>
            </a:pPr>
            <a:r>
              <a:rPr b="0" i="0" lang="en-GB" sz="1000" u="none" cap="none" strike="noStrike">
                <a:solidFill>
                  <a:srgbClr val="000000"/>
                </a:solidFill>
                <a:latin typeface="Calibri"/>
                <a:ea typeface="Calibri"/>
                <a:cs typeface="Calibri"/>
                <a:sym typeface="Calibri"/>
              </a:rPr>
              <a:t>Image: Perinnemestari</a:t>
            </a:r>
            <a:endParaRPr/>
          </a:p>
        </p:txBody>
      </p:sp>
      <p:pic>
        <p:nvPicPr>
          <p:cNvPr id="295" name="Google Shape;295;p19"/>
          <p:cNvPicPr preferRelativeResize="0"/>
          <p:nvPr/>
        </p:nvPicPr>
        <p:blipFill rotWithShape="1">
          <a:blip r:embed="rId3">
            <a:alphaModFix/>
          </a:blip>
          <a:srcRect b="0" l="0" r="0" t="0"/>
          <a:stretch/>
        </p:blipFill>
        <p:spPr>
          <a:xfrm>
            <a:off x="6761788" y="1544289"/>
            <a:ext cx="4919686" cy="3281431"/>
          </a:xfrm>
          <a:prstGeom prst="rect">
            <a:avLst/>
          </a:prstGeom>
          <a:noFill/>
          <a:ln>
            <a:noFill/>
          </a:ln>
        </p:spPr>
      </p:pic>
      <p:sp>
        <p:nvSpPr>
          <p:cNvPr id="296" name="Google Shape;296;p19"/>
          <p:cNvSpPr/>
          <p:nvPr/>
        </p:nvSpPr>
        <p:spPr>
          <a:xfrm>
            <a:off x="6712329" y="4955570"/>
            <a:ext cx="2656692" cy="358141"/>
          </a:xfrm>
          <a:prstGeom prst="rect">
            <a:avLst/>
          </a:prstGeom>
          <a:noFill/>
          <a:ln>
            <a:noFill/>
          </a:ln>
        </p:spPr>
        <p:txBody>
          <a:bodyPr anchorCtr="0" anchor="t" bIns="45700" lIns="45700" spcFirstLastPara="1" rIns="45700" wrap="square" tIns="45700">
            <a:spAutoFit/>
          </a:bodyPr>
          <a:lstStyle/>
          <a:p>
            <a:pPr indent="0" lvl="0" marL="0" marR="0" rtl="0" algn="l">
              <a:spcBef>
                <a:spcPts val="0"/>
              </a:spcBef>
              <a:spcAft>
                <a:spcPts val="0"/>
              </a:spcAft>
              <a:buNone/>
            </a:pPr>
            <a:r>
              <a:rPr b="0" i="0" lang="en-GB" sz="1800" u="none" cap="none" strike="noStrike">
                <a:solidFill>
                  <a:srgbClr val="000000"/>
                </a:solidFill>
                <a:latin typeface="Calibri"/>
                <a:ea typeface="Calibri"/>
                <a:cs typeface="Calibri"/>
                <a:sym typeface="Calibri"/>
              </a:rPr>
              <a:t>Renovating a ventilated base floor</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sp>
        <p:nvSpPr>
          <p:cNvPr id="137" name="Google Shape;137;p2"/>
          <p:cNvSpPr txBox="1"/>
          <p:nvPr>
            <p:ph idx="1" type="body"/>
          </p:nvPr>
        </p:nvSpPr>
        <p:spPr>
          <a:xfrm>
            <a:off x="1749365" y="963559"/>
            <a:ext cx="3737100" cy="309600"/>
          </a:xfrm>
          <a:prstGeom prst="rect">
            <a:avLst/>
          </a:prstGeom>
          <a:noFill/>
          <a:ln>
            <a:noFill/>
          </a:ln>
        </p:spPr>
        <p:txBody>
          <a:bodyPr anchorCtr="0" anchor="b" bIns="45700" lIns="91425" spcFirstLastPara="1" rIns="91425" wrap="square" tIns="45700">
            <a:normAutofit fontScale="85000" lnSpcReduction="20000"/>
          </a:bodyPr>
          <a:lstStyle/>
          <a:p>
            <a:pPr indent="0" lvl="0" marL="0" rtl="0" algn="l">
              <a:lnSpc>
                <a:spcPct val="90000"/>
              </a:lnSpc>
              <a:spcBef>
                <a:spcPts val="0"/>
              </a:spcBef>
              <a:spcAft>
                <a:spcPts val="0"/>
              </a:spcAft>
              <a:buClr>
                <a:schemeClr val="dk1"/>
              </a:buClr>
              <a:buSzPct val="100000"/>
              <a:buNone/>
            </a:pPr>
            <a:r>
              <a:rPr lang="en-GB"/>
              <a:t>Origin of the materials</a:t>
            </a:r>
            <a:endParaRPr/>
          </a:p>
        </p:txBody>
      </p:sp>
      <p:sp>
        <p:nvSpPr>
          <p:cNvPr id="138" name="Google Shape;138;p2"/>
          <p:cNvSpPr txBox="1"/>
          <p:nvPr>
            <p:ph idx="2" type="body"/>
          </p:nvPr>
        </p:nvSpPr>
        <p:spPr>
          <a:xfrm>
            <a:off x="805064" y="1706422"/>
            <a:ext cx="5157900" cy="36846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2800"/>
              <a:buFont typeface="Arial"/>
              <a:buNone/>
            </a:pPr>
            <a:r>
              <a:rPr lang="en-GB" sz="1600"/>
              <a:t>These learning materials for industrial wood construction have been prepared in a project led by Puuinfo Oy in 2021–2022. Also involved in the project were </a:t>
            </a:r>
            <a:endParaRPr/>
          </a:p>
          <a:p>
            <a:pPr indent="-355600" lvl="0" marL="647700" rtl="0" algn="l">
              <a:lnSpc>
                <a:spcPct val="115000"/>
              </a:lnSpc>
              <a:spcBef>
                <a:spcPts val="1700"/>
              </a:spcBef>
              <a:spcAft>
                <a:spcPts val="0"/>
              </a:spcAft>
              <a:buClr>
                <a:srgbClr val="272117"/>
              </a:buClr>
              <a:buSzPts val="2000"/>
              <a:buChar char="●"/>
            </a:pPr>
            <a:r>
              <a:rPr lang="en-GB" sz="1600"/>
              <a:t>Lappia Vocational College,</a:t>
            </a:r>
            <a:endParaRPr/>
          </a:p>
          <a:p>
            <a:pPr indent="-355600" lvl="0" marL="647700" rtl="0" algn="l">
              <a:lnSpc>
                <a:spcPct val="115000"/>
              </a:lnSpc>
              <a:spcBef>
                <a:spcPts val="0"/>
              </a:spcBef>
              <a:spcAft>
                <a:spcPts val="0"/>
              </a:spcAft>
              <a:buClr>
                <a:srgbClr val="272117"/>
              </a:buClr>
              <a:buSzPts val="2000"/>
              <a:buChar char="●"/>
            </a:pPr>
            <a:r>
              <a:rPr lang="en-GB" sz="1600"/>
              <a:t>TTS-Työtehoseura ry</a:t>
            </a:r>
            <a:endParaRPr sz="1600"/>
          </a:p>
          <a:p>
            <a:pPr indent="-355600" lvl="0" marL="647700" rtl="0" algn="l">
              <a:lnSpc>
                <a:spcPct val="115000"/>
              </a:lnSpc>
              <a:spcBef>
                <a:spcPts val="0"/>
              </a:spcBef>
              <a:spcAft>
                <a:spcPts val="0"/>
              </a:spcAft>
              <a:buClr>
                <a:srgbClr val="272117"/>
              </a:buClr>
              <a:buSzPts val="2000"/>
              <a:buChar char="●"/>
            </a:pPr>
            <a:r>
              <a:rPr lang="en-GB" sz="1600"/>
              <a:t>South-Eastern Finland University of Applied Sciences,</a:t>
            </a:r>
            <a:endParaRPr/>
          </a:p>
          <a:p>
            <a:pPr indent="-355600" lvl="0" marL="647700" rtl="0" algn="l">
              <a:lnSpc>
                <a:spcPct val="115000"/>
              </a:lnSpc>
              <a:spcBef>
                <a:spcPts val="0"/>
              </a:spcBef>
              <a:spcAft>
                <a:spcPts val="0"/>
              </a:spcAft>
              <a:buClr>
                <a:srgbClr val="272117"/>
              </a:buClr>
              <a:buSzPts val="2000"/>
              <a:buChar char="●"/>
            </a:pPr>
            <a:r>
              <a:rPr lang="en-GB" sz="1600"/>
              <a:t>Metropolia University of Applied Sciences,</a:t>
            </a:r>
            <a:endParaRPr/>
          </a:p>
          <a:p>
            <a:pPr indent="-355600" lvl="0" marL="647700" rtl="0" algn="l">
              <a:lnSpc>
                <a:spcPct val="115000"/>
              </a:lnSpc>
              <a:spcBef>
                <a:spcPts val="0"/>
              </a:spcBef>
              <a:spcAft>
                <a:spcPts val="0"/>
              </a:spcAft>
              <a:buClr>
                <a:srgbClr val="272117"/>
              </a:buClr>
              <a:buSzPts val="2000"/>
              <a:buChar char="●"/>
            </a:pPr>
            <a:r>
              <a:rPr lang="en-GB" sz="1600"/>
              <a:t>Jyväskylä University of Applied Sciences,</a:t>
            </a:r>
            <a:endParaRPr/>
          </a:p>
          <a:p>
            <a:pPr indent="-355600" lvl="0" marL="647700" marR="0" rtl="0" algn="l">
              <a:lnSpc>
                <a:spcPct val="115000"/>
              </a:lnSpc>
              <a:spcBef>
                <a:spcPts val="0"/>
              </a:spcBef>
              <a:spcAft>
                <a:spcPts val="0"/>
              </a:spcAft>
              <a:buClr>
                <a:srgbClr val="272117"/>
              </a:buClr>
              <a:buSzPts val="2000"/>
              <a:buChar char="●"/>
            </a:pPr>
            <a:r>
              <a:rPr lang="en-GB" sz="1600"/>
              <a:t>University of Tampere, and</a:t>
            </a:r>
            <a:endParaRPr/>
          </a:p>
          <a:p>
            <a:pPr indent="-355600" lvl="0" marL="647700" marR="0" rtl="0" algn="l">
              <a:lnSpc>
                <a:spcPct val="115000"/>
              </a:lnSpc>
              <a:spcBef>
                <a:spcPts val="0"/>
              </a:spcBef>
              <a:spcAft>
                <a:spcPts val="0"/>
              </a:spcAft>
              <a:buClr>
                <a:srgbClr val="272117"/>
              </a:buClr>
              <a:buSzPts val="2000"/>
              <a:buChar char="●"/>
            </a:pPr>
            <a:r>
              <a:rPr lang="en-GB" sz="1600"/>
              <a:t>Federation of the Finnish Woodworking Industries Puutuoteteollisuus ry</a:t>
            </a:r>
            <a:endParaRPr sz="1600"/>
          </a:p>
          <a:p>
            <a:pPr indent="0" lvl="0" marL="0" rtl="0" algn="l">
              <a:lnSpc>
                <a:spcPct val="115000"/>
              </a:lnSpc>
              <a:spcBef>
                <a:spcPts val="1700"/>
              </a:spcBef>
              <a:spcAft>
                <a:spcPts val="0"/>
              </a:spcAft>
              <a:buSzPts val="1800"/>
              <a:buNone/>
            </a:pPr>
            <a:r>
              <a:rPr lang="en-GB" sz="1600"/>
              <a:t>The project was funded by the Ministry of the Environment. </a:t>
            </a:r>
            <a:endParaRPr/>
          </a:p>
          <a:p>
            <a:pPr indent="0" lvl="0" marL="0" rtl="0" algn="l">
              <a:lnSpc>
                <a:spcPct val="90000"/>
              </a:lnSpc>
              <a:spcBef>
                <a:spcPts val="4200"/>
              </a:spcBef>
              <a:spcAft>
                <a:spcPts val="0"/>
              </a:spcAft>
              <a:buClr>
                <a:schemeClr val="lt2"/>
              </a:buClr>
              <a:buSzPts val="2400"/>
              <a:buNone/>
            </a:pPr>
            <a:r>
              <a:t/>
            </a:r>
            <a:endParaRPr sz="1600"/>
          </a:p>
        </p:txBody>
      </p:sp>
      <p:sp>
        <p:nvSpPr>
          <p:cNvPr id="139" name="Google Shape;139;p2"/>
          <p:cNvSpPr txBox="1"/>
          <p:nvPr>
            <p:ph idx="3" type="body"/>
          </p:nvPr>
        </p:nvSpPr>
        <p:spPr>
          <a:xfrm>
            <a:off x="6485234" y="1706422"/>
            <a:ext cx="5183100" cy="3684600"/>
          </a:xfrm>
          <a:prstGeom prst="rect">
            <a:avLst/>
          </a:prstGeom>
          <a:noFill/>
          <a:ln>
            <a:noFill/>
          </a:ln>
        </p:spPr>
        <p:txBody>
          <a:bodyPr anchorCtr="0" anchor="t" bIns="45700" lIns="91425" spcFirstLastPara="1" rIns="91425" wrap="square" tIns="45700">
            <a:normAutofit fontScale="92500" lnSpcReduction="10000"/>
          </a:bodyPr>
          <a:lstStyle/>
          <a:p>
            <a:pPr indent="0" lvl="0" marL="0" rtl="0" algn="l">
              <a:lnSpc>
                <a:spcPct val="90000"/>
              </a:lnSpc>
              <a:spcBef>
                <a:spcPts val="0"/>
              </a:spcBef>
              <a:spcAft>
                <a:spcPts val="0"/>
              </a:spcAft>
              <a:buClr>
                <a:schemeClr val="dk1"/>
              </a:buClr>
              <a:buSzPct val="151351"/>
              <a:buNone/>
            </a:pPr>
            <a:r>
              <a:rPr lang="en-GB" sz="2000"/>
              <a:t>The materials are intended to be used as extensively as possible in industrial wood construction education and studies.</a:t>
            </a:r>
            <a:endParaRPr/>
          </a:p>
          <a:p>
            <a:pPr indent="0" lvl="0" marL="0" rtl="0" algn="l">
              <a:lnSpc>
                <a:spcPct val="90000"/>
              </a:lnSpc>
              <a:spcBef>
                <a:spcPts val="0"/>
              </a:spcBef>
              <a:spcAft>
                <a:spcPts val="0"/>
              </a:spcAft>
              <a:buClr>
                <a:schemeClr val="dk1"/>
              </a:buClr>
              <a:buSzPct val="151351"/>
              <a:buNone/>
            </a:pPr>
            <a:r>
              <a:t/>
            </a:r>
            <a:endParaRPr sz="2000"/>
          </a:p>
          <a:p>
            <a:pPr indent="0" lvl="0" marL="0" rtl="0" algn="l">
              <a:lnSpc>
                <a:spcPct val="90000"/>
              </a:lnSpc>
              <a:spcBef>
                <a:spcPts val="0"/>
              </a:spcBef>
              <a:spcAft>
                <a:spcPts val="0"/>
              </a:spcAft>
              <a:buClr>
                <a:schemeClr val="dk1"/>
              </a:buClr>
              <a:buSzPct val="151351"/>
              <a:buNone/>
            </a:pPr>
            <a:r>
              <a:rPr lang="en-GB" sz="2000"/>
              <a:t>The materials are released under the Creative Commons licence Attribution-ShareAlike (CC BY-SA), which requires that the author be properly credited when the materials are used and that derivative works may only be distributed under the same licence as the original work.</a:t>
            </a:r>
            <a:endParaRPr/>
          </a:p>
          <a:p>
            <a:pPr indent="0" lvl="0" marL="0" rtl="0" algn="l">
              <a:lnSpc>
                <a:spcPct val="90000"/>
              </a:lnSpc>
              <a:spcBef>
                <a:spcPts val="0"/>
              </a:spcBef>
              <a:spcAft>
                <a:spcPts val="0"/>
              </a:spcAft>
              <a:buClr>
                <a:schemeClr val="dk1"/>
              </a:buClr>
              <a:buSzPct val="151351"/>
              <a:buNone/>
            </a:pPr>
            <a:r>
              <a:t/>
            </a:r>
            <a:endParaRPr sz="2000"/>
          </a:p>
          <a:p>
            <a:pPr indent="0" lvl="0" marL="0" rtl="0" algn="l">
              <a:lnSpc>
                <a:spcPct val="90000"/>
              </a:lnSpc>
              <a:spcBef>
                <a:spcPts val="0"/>
              </a:spcBef>
              <a:spcAft>
                <a:spcPts val="0"/>
              </a:spcAft>
              <a:buClr>
                <a:schemeClr val="dk1"/>
              </a:buClr>
              <a:buSzPct val="151351"/>
              <a:buNone/>
            </a:pPr>
            <a:r>
              <a:rPr lang="en-GB" sz="2000"/>
              <a:t>The original materials and any updates to them by Puuinfo will be published on the Library of Open Educational Resources website (aoe.fi) and the Puuinfo.fi website. </a:t>
            </a:r>
            <a:endParaRPr/>
          </a:p>
        </p:txBody>
      </p:sp>
      <p:sp>
        <p:nvSpPr>
          <p:cNvPr id="140" name="Google Shape;140;p2"/>
          <p:cNvSpPr txBox="1"/>
          <p:nvPr>
            <p:ph idx="4" type="body"/>
          </p:nvPr>
        </p:nvSpPr>
        <p:spPr>
          <a:xfrm>
            <a:off x="7457613" y="959551"/>
            <a:ext cx="3737100" cy="309600"/>
          </a:xfrm>
          <a:prstGeom prst="rect">
            <a:avLst/>
          </a:prstGeom>
          <a:noFill/>
          <a:ln>
            <a:noFill/>
          </a:ln>
        </p:spPr>
        <p:txBody>
          <a:bodyPr anchorCtr="0" anchor="b" bIns="45700" lIns="91425" spcFirstLastPara="1" rIns="91425" wrap="square" tIns="45700">
            <a:normAutofit fontScale="85000" lnSpcReduction="20000"/>
          </a:bodyPr>
          <a:lstStyle/>
          <a:p>
            <a:pPr indent="0" lvl="0" marL="0" rtl="0" algn="l">
              <a:lnSpc>
                <a:spcPct val="90000"/>
              </a:lnSpc>
              <a:spcBef>
                <a:spcPts val="0"/>
              </a:spcBef>
              <a:spcAft>
                <a:spcPts val="0"/>
              </a:spcAft>
              <a:buClr>
                <a:schemeClr val="dk1"/>
              </a:buClr>
              <a:buSzPct val="100000"/>
              <a:buNone/>
            </a:pPr>
            <a:r>
              <a:rPr lang="en-GB"/>
              <a:t>Use of the materials</a:t>
            </a:r>
            <a:endParaRPr/>
          </a:p>
        </p:txBody>
      </p:sp>
      <p:sp>
        <p:nvSpPr>
          <p:cNvPr id="141" name="Google Shape;141;p2"/>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lt1"/>
              </a:buClr>
              <a:buSzPts val="1400"/>
              <a:buFont typeface="Calibri"/>
              <a:buNone/>
            </a:pPr>
            <a:fld id="{00000000-1234-1234-1234-123412341234}" type="slidenum">
              <a:rPr lang="en-GB"/>
              <a:t>‹#›</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 name="Shape 300"/>
        <p:cNvGrpSpPr/>
        <p:nvPr/>
      </p:nvGrpSpPr>
      <p:grpSpPr>
        <a:xfrm>
          <a:off x="0" y="0"/>
          <a:ext cx="0" cy="0"/>
          <a:chOff x="0" y="0"/>
          <a:chExt cx="0" cy="0"/>
        </a:xfrm>
      </p:grpSpPr>
      <p:sp>
        <p:nvSpPr>
          <p:cNvPr id="301" name="Google Shape;301;p2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lang="en-GB">
                <a:latin typeface="Calibri"/>
                <a:ea typeface="Calibri"/>
                <a:cs typeface="Calibri"/>
                <a:sym typeface="Calibri"/>
              </a:rPr>
              <a:t>Foundations and subsurface drains</a:t>
            </a:r>
            <a:endParaRPr/>
          </a:p>
        </p:txBody>
      </p:sp>
      <p:sp>
        <p:nvSpPr>
          <p:cNvPr id="302" name="Google Shape;302;p20"/>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342900" lvl="0" marL="457200" rtl="0" algn="l">
              <a:lnSpc>
                <a:spcPct val="90000"/>
              </a:lnSpc>
              <a:spcBef>
                <a:spcPts val="1000"/>
              </a:spcBef>
              <a:spcAft>
                <a:spcPts val="0"/>
              </a:spcAft>
              <a:buClr>
                <a:schemeClr val="dk1"/>
              </a:buClr>
              <a:buSzPts val="1800"/>
              <a:buChar char="•"/>
            </a:pPr>
            <a:r>
              <a:rPr lang="en-GB" sz="2000"/>
              <a:t>If the foundations have depressed in some respects, check whether the depression has stopped or whether there are constant changes in the foundations. The depressed area are fixed locally only. The upper structures are raised with a jack and the depressed column or part of the plinth is straightened and/or raised.</a:t>
            </a:r>
            <a:endParaRPr/>
          </a:p>
          <a:p>
            <a:pPr indent="-342900" lvl="0" marL="457200" rtl="0" algn="l">
              <a:lnSpc>
                <a:spcPct val="90000"/>
              </a:lnSpc>
              <a:spcBef>
                <a:spcPts val="1000"/>
              </a:spcBef>
              <a:spcAft>
                <a:spcPts val="0"/>
              </a:spcAft>
              <a:buClr>
                <a:schemeClr val="dk1"/>
              </a:buClr>
              <a:buSzPts val="1800"/>
              <a:buChar char="•"/>
            </a:pPr>
            <a:r>
              <a:rPr lang="en-GB" sz="2000"/>
              <a:t>Since the 1950s and 1960s, foundations are usually subsurface drained. The foundation is usually either a column foundation or a concrete slab on ground. The functionality of the subsurface drains should be checked every few years.</a:t>
            </a:r>
            <a:endParaRPr/>
          </a:p>
          <a:p>
            <a:pPr indent="0" lvl="0" marL="114300" rtl="0" algn="l">
              <a:lnSpc>
                <a:spcPct val="90000"/>
              </a:lnSpc>
              <a:spcBef>
                <a:spcPts val="1000"/>
              </a:spcBef>
              <a:spcAft>
                <a:spcPts val="0"/>
              </a:spcAft>
              <a:buSzPts val="1800"/>
              <a:buNone/>
            </a:pPr>
            <a:r>
              <a:t/>
            </a:r>
            <a:endParaRPr sz="3200"/>
          </a:p>
          <a:p>
            <a:pPr indent="0" lvl="0" marL="114300" rtl="0" algn="l">
              <a:lnSpc>
                <a:spcPct val="90000"/>
              </a:lnSpc>
              <a:spcBef>
                <a:spcPts val="1000"/>
              </a:spcBef>
              <a:spcAft>
                <a:spcPts val="0"/>
              </a:spcAft>
              <a:buSzPts val="1800"/>
              <a:buNone/>
            </a:pPr>
            <a:r>
              <a:t/>
            </a:r>
            <a:endParaRPr sz="3200"/>
          </a:p>
        </p:txBody>
      </p:sp>
      <p:sp>
        <p:nvSpPr>
          <p:cNvPr id="303" name="Google Shape;303;p20"/>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lt1"/>
              </a:buClr>
              <a:buSzPts val="1400"/>
              <a:buFont typeface="Calibri"/>
              <a:buNone/>
            </a:pPr>
            <a:fld id="{00000000-1234-1234-1234-123412341234}" type="slidenum">
              <a:rPr lang="en-GB"/>
              <a:t>‹#›</a:t>
            </a:fld>
            <a:endParaRPr/>
          </a:p>
        </p:txBody>
      </p:sp>
      <p:sp>
        <p:nvSpPr>
          <p:cNvPr id="304" name="Google Shape;304;p20"/>
          <p:cNvSpPr txBox="1"/>
          <p:nvPr>
            <p:ph idx="11" type="ftr"/>
          </p:nvPr>
        </p:nvSpPr>
        <p:spPr>
          <a:xfrm>
            <a:off x="838200" y="6334918"/>
            <a:ext cx="5609734"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888888"/>
              </a:buClr>
              <a:buSzPts val="1400"/>
              <a:buFont typeface="Calibri"/>
              <a:buNone/>
            </a:pPr>
            <a:r>
              <a:rPr lang="en-GB"/>
              <a:t>Repair construction of wooden buildings and use of wood in repair construction</a:t>
            </a:r>
            <a:endParaRPr/>
          </a:p>
        </p:txBody>
      </p:sp>
      <p:sp>
        <p:nvSpPr>
          <p:cNvPr id="305" name="Google Shape;305;p20"/>
          <p:cNvSpPr/>
          <p:nvPr/>
        </p:nvSpPr>
        <p:spPr>
          <a:xfrm>
            <a:off x="11044362" y="5978047"/>
            <a:ext cx="959778" cy="356871"/>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t/>
            </a:r>
            <a:endParaRPr b="0" i="0" sz="1000" u="none" cap="none" strike="noStrike">
              <a:solidFill>
                <a:srgbClr val="0D0D0D"/>
              </a:solidFill>
              <a:latin typeface="Calibri"/>
              <a:ea typeface="Calibri"/>
              <a:cs typeface="Calibri"/>
              <a:sym typeface="Calibri"/>
            </a:endParaRPr>
          </a:p>
          <a:p>
            <a:pPr indent="0" lvl="0" marL="0" marR="0" rtl="0" algn="l">
              <a:lnSpc>
                <a:spcPct val="90000"/>
              </a:lnSpc>
              <a:spcBef>
                <a:spcPts val="0"/>
              </a:spcBef>
              <a:spcAft>
                <a:spcPts val="0"/>
              </a:spcAft>
              <a:buNone/>
            </a:pPr>
            <a:r>
              <a:rPr b="0" i="0" lang="en-GB" sz="1000" u="none" cap="none" strike="noStrike">
                <a:solidFill>
                  <a:srgbClr val="000000"/>
                </a:solidFill>
                <a:latin typeface="Calibri"/>
                <a:ea typeface="Calibri"/>
                <a:cs typeface="Calibri"/>
                <a:sym typeface="Calibri"/>
              </a:rPr>
              <a:t>Source: Puuinfo</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9" name="Shape 309"/>
        <p:cNvGrpSpPr/>
        <p:nvPr/>
      </p:nvGrpSpPr>
      <p:grpSpPr>
        <a:xfrm>
          <a:off x="0" y="0"/>
          <a:ext cx="0" cy="0"/>
          <a:chOff x="0" y="0"/>
          <a:chExt cx="0" cy="0"/>
        </a:xfrm>
      </p:grpSpPr>
      <p:pic>
        <p:nvPicPr>
          <p:cNvPr id="310" name="Google Shape;310;p21"/>
          <p:cNvPicPr preferRelativeResize="0"/>
          <p:nvPr/>
        </p:nvPicPr>
        <p:blipFill rotWithShape="1">
          <a:blip r:embed="rId3">
            <a:alphaModFix/>
          </a:blip>
          <a:srcRect b="0" l="0" r="0" t="0"/>
          <a:stretch/>
        </p:blipFill>
        <p:spPr>
          <a:xfrm>
            <a:off x="5967049" y="928489"/>
            <a:ext cx="4499703" cy="5140823"/>
          </a:xfrm>
          <a:prstGeom prst="rect">
            <a:avLst/>
          </a:prstGeom>
          <a:noFill/>
          <a:ln>
            <a:noFill/>
          </a:ln>
        </p:spPr>
      </p:pic>
      <p:sp>
        <p:nvSpPr>
          <p:cNvPr id="311" name="Google Shape;311;p2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lang="en-GB">
                <a:latin typeface="Calibri"/>
                <a:ea typeface="Calibri"/>
                <a:cs typeface="Calibri"/>
                <a:sym typeface="Calibri"/>
              </a:rPr>
              <a:t>Foundations and </a:t>
            </a:r>
            <a:br>
              <a:rPr lang="en-GB">
                <a:latin typeface="Calibri"/>
                <a:ea typeface="Calibri"/>
                <a:cs typeface="Calibri"/>
                <a:sym typeface="Calibri"/>
              </a:rPr>
            </a:br>
            <a:r>
              <a:rPr lang="en-GB">
                <a:latin typeface="Calibri"/>
                <a:ea typeface="Calibri"/>
                <a:cs typeface="Calibri"/>
                <a:sym typeface="Calibri"/>
              </a:rPr>
              <a:t>subsurface drains</a:t>
            </a:r>
            <a:endParaRPr/>
          </a:p>
        </p:txBody>
      </p:sp>
      <p:sp>
        <p:nvSpPr>
          <p:cNvPr id="312" name="Google Shape;312;p21"/>
          <p:cNvSpPr txBox="1"/>
          <p:nvPr>
            <p:ph idx="1" type="body"/>
          </p:nvPr>
        </p:nvSpPr>
        <p:spPr>
          <a:xfrm>
            <a:off x="838200" y="1825625"/>
            <a:ext cx="5511800" cy="4351338"/>
          </a:xfrm>
          <a:prstGeom prst="rect">
            <a:avLst/>
          </a:prstGeom>
          <a:noFill/>
          <a:ln>
            <a:noFill/>
          </a:ln>
        </p:spPr>
        <p:txBody>
          <a:bodyPr anchorCtr="0" anchor="t" bIns="45700" lIns="91425" spcFirstLastPara="1" rIns="91425" wrap="square" tIns="45700">
            <a:normAutofit/>
          </a:bodyPr>
          <a:lstStyle/>
          <a:p>
            <a:pPr indent="-342900" lvl="0" marL="457200" rtl="0" algn="l">
              <a:lnSpc>
                <a:spcPct val="90000"/>
              </a:lnSpc>
              <a:spcBef>
                <a:spcPts val="1000"/>
              </a:spcBef>
              <a:spcAft>
                <a:spcPts val="0"/>
              </a:spcAft>
              <a:buClr>
                <a:schemeClr val="dk1"/>
              </a:buClr>
              <a:buSzPts val="1800"/>
              <a:buChar char="•"/>
            </a:pPr>
            <a:r>
              <a:rPr lang="en-GB" sz="2000"/>
              <a:t>Cross-section of the plinth. The crawl space vents in the plinth are kept open. The ground surface should slope away from the building.</a:t>
            </a:r>
            <a:endParaRPr/>
          </a:p>
          <a:p>
            <a:pPr indent="0" lvl="0" marL="114300" rtl="0" algn="l">
              <a:lnSpc>
                <a:spcPct val="90000"/>
              </a:lnSpc>
              <a:spcBef>
                <a:spcPts val="1000"/>
              </a:spcBef>
              <a:spcAft>
                <a:spcPts val="0"/>
              </a:spcAft>
              <a:buSzPts val="1800"/>
              <a:buNone/>
            </a:pPr>
            <a:r>
              <a:t/>
            </a:r>
            <a:endParaRPr sz="3200"/>
          </a:p>
          <a:p>
            <a:pPr indent="0" lvl="0" marL="114300" rtl="0" algn="l">
              <a:lnSpc>
                <a:spcPct val="90000"/>
              </a:lnSpc>
              <a:spcBef>
                <a:spcPts val="1000"/>
              </a:spcBef>
              <a:spcAft>
                <a:spcPts val="0"/>
              </a:spcAft>
              <a:buSzPts val="1800"/>
              <a:buNone/>
            </a:pPr>
            <a:r>
              <a:t/>
            </a:r>
            <a:endParaRPr sz="3200"/>
          </a:p>
        </p:txBody>
      </p:sp>
      <p:sp>
        <p:nvSpPr>
          <p:cNvPr id="313" name="Google Shape;313;p21"/>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lt1"/>
              </a:buClr>
              <a:buSzPts val="1400"/>
              <a:buFont typeface="Calibri"/>
              <a:buNone/>
            </a:pPr>
            <a:fld id="{00000000-1234-1234-1234-123412341234}" type="slidenum">
              <a:rPr lang="en-GB"/>
              <a:t>‹#›</a:t>
            </a:fld>
            <a:endParaRPr/>
          </a:p>
        </p:txBody>
      </p:sp>
      <p:sp>
        <p:nvSpPr>
          <p:cNvPr id="314" name="Google Shape;314;p21"/>
          <p:cNvSpPr txBox="1"/>
          <p:nvPr>
            <p:ph idx="11" type="ftr"/>
          </p:nvPr>
        </p:nvSpPr>
        <p:spPr>
          <a:xfrm>
            <a:off x="838200" y="6334918"/>
            <a:ext cx="5440052"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888888"/>
              </a:buClr>
              <a:buSzPts val="1400"/>
              <a:buFont typeface="Calibri"/>
              <a:buNone/>
            </a:pPr>
            <a:r>
              <a:rPr lang="en-GB"/>
              <a:t>Repair construction of wooden buildings and use of wood in repair construction</a:t>
            </a:r>
            <a:endParaRPr/>
          </a:p>
        </p:txBody>
      </p:sp>
      <p:sp>
        <p:nvSpPr>
          <p:cNvPr id="315" name="Google Shape;315;p21"/>
          <p:cNvSpPr/>
          <p:nvPr/>
        </p:nvSpPr>
        <p:spPr>
          <a:xfrm>
            <a:off x="11044362" y="5978047"/>
            <a:ext cx="959778" cy="356871"/>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t/>
            </a:r>
            <a:endParaRPr b="0" i="0" sz="1000" u="none" cap="none" strike="noStrike">
              <a:solidFill>
                <a:srgbClr val="0D0D0D"/>
              </a:solidFill>
              <a:latin typeface="Calibri"/>
              <a:ea typeface="Calibri"/>
              <a:cs typeface="Calibri"/>
              <a:sym typeface="Calibri"/>
            </a:endParaRPr>
          </a:p>
          <a:p>
            <a:pPr indent="0" lvl="0" marL="0" marR="0" rtl="0" algn="l">
              <a:lnSpc>
                <a:spcPct val="90000"/>
              </a:lnSpc>
              <a:spcBef>
                <a:spcPts val="0"/>
              </a:spcBef>
              <a:spcAft>
                <a:spcPts val="0"/>
              </a:spcAft>
              <a:buNone/>
            </a:pPr>
            <a:r>
              <a:rPr b="0" i="0" lang="en-GB" sz="1000" u="none" cap="none" strike="noStrike">
                <a:solidFill>
                  <a:srgbClr val="000000"/>
                </a:solidFill>
                <a:latin typeface="Calibri"/>
                <a:ea typeface="Calibri"/>
                <a:cs typeface="Calibri"/>
                <a:sym typeface="Calibri"/>
              </a:rPr>
              <a:t>Source: Puuinfo</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 name="Shape 319"/>
        <p:cNvGrpSpPr/>
        <p:nvPr/>
      </p:nvGrpSpPr>
      <p:grpSpPr>
        <a:xfrm>
          <a:off x="0" y="0"/>
          <a:ext cx="0" cy="0"/>
          <a:chOff x="0" y="0"/>
          <a:chExt cx="0" cy="0"/>
        </a:xfrm>
      </p:grpSpPr>
      <p:sp>
        <p:nvSpPr>
          <p:cNvPr id="320" name="Google Shape;320;p2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lang="en-GB">
                <a:latin typeface="Calibri"/>
                <a:ea typeface="Calibri"/>
                <a:cs typeface="Calibri"/>
                <a:sym typeface="Calibri"/>
              </a:rPr>
              <a:t>Load-bearing structures and additional insulation</a:t>
            </a:r>
            <a:endParaRPr/>
          </a:p>
        </p:txBody>
      </p:sp>
      <p:sp>
        <p:nvSpPr>
          <p:cNvPr id="321" name="Google Shape;321;p22"/>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342900" lvl="0" marL="457200" rtl="0" algn="l">
              <a:lnSpc>
                <a:spcPct val="90000"/>
              </a:lnSpc>
              <a:spcBef>
                <a:spcPts val="1000"/>
              </a:spcBef>
              <a:spcAft>
                <a:spcPts val="0"/>
              </a:spcAft>
              <a:buClr>
                <a:schemeClr val="dk1"/>
              </a:buClr>
              <a:buSzPts val="1800"/>
              <a:buChar char="•"/>
            </a:pPr>
            <a:r>
              <a:rPr lang="en-GB" sz="2000"/>
              <a:t>Unless the maintenance of the wooden house has been neglected, the load-bearing structures do not normally suffer damage that requires repair. Any problems are usually the result of a long-standing leaky roof or other water damage, or of previous construction errors.</a:t>
            </a:r>
            <a:endParaRPr/>
          </a:p>
          <a:p>
            <a:pPr indent="-342900" lvl="0" marL="457200" rtl="0" algn="l">
              <a:lnSpc>
                <a:spcPct val="90000"/>
              </a:lnSpc>
              <a:spcBef>
                <a:spcPts val="1000"/>
              </a:spcBef>
              <a:spcAft>
                <a:spcPts val="0"/>
              </a:spcAft>
              <a:buClr>
                <a:schemeClr val="dk1"/>
              </a:buClr>
              <a:buSzPts val="1800"/>
              <a:buChar char="•"/>
            </a:pPr>
            <a:r>
              <a:rPr lang="en-GB" sz="2000"/>
              <a:t>With the exception of the attic floor, additional thermal insulation of structures alone is usually so costly that it is usually not economically viable. </a:t>
            </a:r>
            <a:endParaRPr/>
          </a:p>
          <a:p>
            <a:pPr indent="-342900" lvl="0" marL="457200" rtl="0" algn="l">
              <a:lnSpc>
                <a:spcPct val="90000"/>
              </a:lnSpc>
              <a:spcBef>
                <a:spcPts val="1000"/>
              </a:spcBef>
              <a:spcAft>
                <a:spcPts val="0"/>
              </a:spcAft>
              <a:buClr>
                <a:schemeClr val="dk1"/>
              </a:buClr>
              <a:buSzPts val="1800"/>
              <a:buChar char="•"/>
            </a:pPr>
            <a:r>
              <a:rPr lang="en-GB" sz="2000"/>
              <a:t>If structures have to be opened up for other renovation work, the condition and quantity of thermal insulation should be checked at the same time.</a:t>
            </a:r>
            <a:endParaRPr/>
          </a:p>
          <a:p>
            <a:pPr indent="-342900" lvl="0" marL="457200" rtl="0" algn="l">
              <a:lnSpc>
                <a:spcPct val="90000"/>
              </a:lnSpc>
              <a:spcBef>
                <a:spcPts val="1000"/>
              </a:spcBef>
              <a:spcAft>
                <a:spcPts val="0"/>
              </a:spcAft>
              <a:buClr>
                <a:schemeClr val="dk1"/>
              </a:buClr>
              <a:buSzPts val="1800"/>
              <a:buChar char="•"/>
            </a:pPr>
            <a:r>
              <a:rPr lang="en-GB" sz="2000"/>
              <a:t>The prevention of potential draught leaks can usually be achieved quite easily and cheaply by improving the tightness of the building using air barrier papers. </a:t>
            </a:r>
            <a:endParaRPr/>
          </a:p>
          <a:p>
            <a:pPr indent="-342900" lvl="0" marL="457200" rtl="0" algn="l">
              <a:lnSpc>
                <a:spcPct val="90000"/>
              </a:lnSpc>
              <a:spcBef>
                <a:spcPts val="1000"/>
              </a:spcBef>
              <a:spcAft>
                <a:spcPts val="0"/>
              </a:spcAft>
              <a:buClr>
                <a:schemeClr val="dk1"/>
              </a:buClr>
              <a:buSzPts val="1800"/>
              <a:buChar char="•"/>
            </a:pPr>
            <a:r>
              <a:rPr lang="en-GB" sz="2000"/>
              <a:t>When repairing or adding thermal insulation, use insulation material that is similar to or compatible with the original in terms of damp-proofing properties. Sawdust and cutter shavings can be used as an alternative with, for example, wood fibre insulation.</a:t>
            </a:r>
            <a:endParaRPr/>
          </a:p>
          <a:p>
            <a:pPr indent="0" lvl="0" marL="114300" rtl="0" algn="l">
              <a:lnSpc>
                <a:spcPct val="90000"/>
              </a:lnSpc>
              <a:spcBef>
                <a:spcPts val="1000"/>
              </a:spcBef>
              <a:spcAft>
                <a:spcPts val="0"/>
              </a:spcAft>
              <a:buSzPts val="1800"/>
              <a:buNone/>
            </a:pPr>
            <a:r>
              <a:t/>
            </a:r>
            <a:endParaRPr sz="3200"/>
          </a:p>
          <a:p>
            <a:pPr indent="0" lvl="0" marL="114300" rtl="0" algn="l">
              <a:lnSpc>
                <a:spcPct val="90000"/>
              </a:lnSpc>
              <a:spcBef>
                <a:spcPts val="1000"/>
              </a:spcBef>
              <a:spcAft>
                <a:spcPts val="0"/>
              </a:spcAft>
              <a:buSzPts val="1800"/>
              <a:buNone/>
            </a:pPr>
            <a:r>
              <a:t/>
            </a:r>
            <a:endParaRPr sz="3200"/>
          </a:p>
        </p:txBody>
      </p:sp>
      <p:sp>
        <p:nvSpPr>
          <p:cNvPr id="322" name="Google Shape;322;p22"/>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lt1"/>
              </a:buClr>
              <a:buSzPts val="1400"/>
              <a:buFont typeface="Calibri"/>
              <a:buNone/>
            </a:pPr>
            <a:fld id="{00000000-1234-1234-1234-123412341234}" type="slidenum">
              <a:rPr lang="en-GB"/>
              <a:t>‹#›</a:t>
            </a:fld>
            <a:endParaRPr/>
          </a:p>
        </p:txBody>
      </p:sp>
      <p:sp>
        <p:nvSpPr>
          <p:cNvPr id="323" name="Google Shape;323;p22"/>
          <p:cNvSpPr txBox="1"/>
          <p:nvPr>
            <p:ph idx="11" type="ftr"/>
          </p:nvPr>
        </p:nvSpPr>
        <p:spPr>
          <a:xfrm>
            <a:off x="838200" y="6334918"/>
            <a:ext cx="5392918"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888888"/>
              </a:buClr>
              <a:buSzPts val="1400"/>
              <a:buFont typeface="Calibri"/>
              <a:buNone/>
            </a:pPr>
            <a:r>
              <a:rPr lang="en-GB"/>
              <a:t>Repair construction of wooden buildings and use of wood in repair construction</a:t>
            </a:r>
            <a:endParaRPr/>
          </a:p>
        </p:txBody>
      </p:sp>
      <p:sp>
        <p:nvSpPr>
          <p:cNvPr id="324" name="Google Shape;324;p22"/>
          <p:cNvSpPr/>
          <p:nvPr/>
        </p:nvSpPr>
        <p:spPr>
          <a:xfrm>
            <a:off x="11044362" y="5978047"/>
            <a:ext cx="959778" cy="356871"/>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t/>
            </a:r>
            <a:endParaRPr b="0" i="0" sz="1000" u="none" cap="none" strike="noStrike">
              <a:solidFill>
                <a:srgbClr val="0D0D0D"/>
              </a:solidFill>
              <a:latin typeface="Calibri"/>
              <a:ea typeface="Calibri"/>
              <a:cs typeface="Calibri"/>
              <a:sym typeface="Calibri"/>
            </a:endParaRPr>
          </a:p>
          <a:p>
            <a:pPr indent="0" lvl="0" marL="0" marR="0" rtl="0" algn="l">
              <a:lnSpc>
                <a:spcPct val="90000"/>
              </a:lnSpc>
              <a:spcBef>
                <a:spcPts val="0"/>
              </a:spcBef>
              <a:spcAft>
                <a:spcPts val="0"/>
              </a:spcAft>
              <a:buNone/>
            </a:pPr>
            <a:r>
              <a:rPr b="0" i="0" lang="en-GB" sz="1000" u="none" cap="none" strike="noStrike">
                <a:solidFill>
                  <a:srgbClr val="000000"/>
                </a:solidFill>
                <a:latin typeface="Calibri"/>
                <a:ea typeface="Calibri"/>
                <a:cs typeface="Calibri"/>
                <a:sym typeface="Calibri"/>
              </a:rPr>
              <a:t>Source: Puuinfo</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 name="Shape 328"/>
        <p:cNvGrpSpPr/>
        <p:nvPr/>
      </p:nvGrpSpPr>
      <p:grpSpPr>
        <a:xfrm>
          <a:off x="0" y="0"/>
          <a:ext cx="0" cy="0"/>
          <a:chOff x="0" y="0"/>
          <a:chExt cx="0" cy="0"/>
        </a:xfrm>
      </p:grpSpPr>
      <p:sp>
        <p:nvSpPr>
          <p:cNvPr id="329" name="Google Shape;329;p23"/>
          <p:cNvSpPr txBox="1"/>
          <p:nvPr>
            <p:ph type="title"/>
          </p:nvPr>
        </p:nvSpPr>
        <p:spPr>
          <a:xfrm>
            <a:off x="1268950" y="276700"/>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lang="en-GB">
                <a:latin typeface="Calibri"/>
                <a:ea typeface="Calibri"/>
                <a:cs typeface="Calibri"/>
                <a:sym typeface="Calibri"/>
              </a:rPr>
              <a:t>Load-bearing structures and additional insulation</a:t>
            </a:r>
            <a:endParaRPr/>
          </a:p>
        </p:txBody>
      </p:sp>
      <p:sp>
        <p:nvSpPr>
          <p:cNvPr id="330" name="Google Shape;330;p23"/>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lt1"/>
              </a:buClr>
              <a:buSzPts val="1400"/>
              <a:buFont typeface="Calibri"/>
              <a:buNone/>
            </a:pPr>
            <a:fld id="{00000000-1234-1234-1234-123412341234}" type="slidenum">
              <a:rPr lang="en-GB"/>
              <a:t>‹#›</a:t>
            </a:fld>
            <a:endParaRPr/>
          </a:p>
        </p:txBody>
      </p:sp>
      <p:sp>
        <p:nvSpPr>
          <p:cNvPr id="331" name="Google Shape;331;p23"/>
          <p:cNvSpPr txBox="1"/>
          <p:nvPr>
            <p:ph idx="11" type="ftr"/>
          </p:nvPr>
        </p:nvSpPr>
        <p:spPr>
          <a:xfrm>
            <a:off x="838199" y="6334918"/>
            <a:ext cx="5477759"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888888"/>
              </a:buClr>
              <a:buSzPts val="1400"/>
              <a:buFont typeface="Calibri"/>
              <a:buNone/>
            </a:pPr>
            <a:r>
              <a:rPr lang="en-GB"/>
              <a:t>Repair construction of wooden buildings and use of wood in repair construction</a:t>
            </a:r>
            <a:endParaRPr/>
          </a:p>
        </p:txBody>
      </p:sp>
      <p:sp>
        <p:nvSpPr>
          <p:cNvPr id="332" name="Google Shape;332;p23"/>
          <p:cNvSpPr/>
          <p:nvPr/>
        </p:nvSpPr>
        <p:spPr>
          <a:xfrm>
            <a:off x="11044362" y="5978047"/>
            <a:ext cx="959778" cy="356871"/>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t/>
            </a:r>
            <a:endParaRPr b="0" i="0" sz="1000" u="none" cap="none" strike="noStrike">
              <a:solidFill>
                <a:srgbClr val="0D0D0D"/>
              </a:solidFill>
              <a:latin typeface="Calibri"/>
              <a:ea typeface="Calibri"/>
              <a:cs typeface="Calibri"/>
              <a:sym typeface="Calibri"/>
            </a:endParaRPr>
          </a:p>
          <a:p>
            <a:pPr indent="0" lvl="0" marL="0" marR="0" rtl="0" algn="l">
              <a:lnSpc>
                <a:spcPct val="90000"/>
              </a:lnSpc>
              <a:spcBef>
                <a:spcPts val="0"/>
              </a:spcBef>
              <a:spcAft>
                <a:spcPts val="0"/>
              </a:spcAft>
              <a:buNone/>
            </a:pPr>
            <a:r>
              <a:rPr b="0" i="0" lang="en-GB" sz="1000" u="none" cap="none" strike="noStrike">
                <a:solidFill>
                  <a:srgbClr val="000000"/>
                </a:solidFill>
                <a:latin typeface="Calibri"/>
                <a:ea typeface="Calibri"/>
                <a:cs typeface="Calibri"/>
                <a:sym typeface="Calibri"/>
              </a:rPr>
              <a:t>Source: Puuinfo</a:t>
            </a:r>
            <a:endParaRPr/>
          </a:p>
        </p:txBody>
      </p:sp>
      <p:sp>
        <p:nvSpPr>
          <p:cNvPr id="333" name="Google Shape;333;p23"/>
          <p:cNvSpPr/>
          <p:nvPr/>
        </p:nvSpPr>
        <p:spPr>
          <a:xfrm>
            <a:off x="1268943" y="5660259"/>
            <a:ext cx="9654114" cy="646331"/>
          </a:xfrm>
          <a:prstGeom prst="rect">
            <a:avLst/>
          </a:prstGeom>
          <a:noFill/>
          <a:ln>
            <a:noFill/>
          </a:ln>
        </p:spPr>
        <p:txBody>
          <a:bodyPr anchorCtr="0" anchor="t" bIns="45700" lIns="45700" spcFirstLastPara="1" rIns="45700" wrap="square" tIns="45700">
            <a:spAutoFit/>
          </a:bodyPr>
          <a:lstStyle/>
          <a:p>
            <a:pPr indent="0" lvl="0" marL="0" marR="0" rtl="0" algn="l">
              <a:spcBef>
                <a:spcPts val="0"/>
              </a:spcBef>
              <a:spcAft>
                <a:spcPts val="0"/>
              </a:spcAft>
              <a:buNone/>
            </a:pPr>
            <a:r>
              <a:rPr b="0" i="1" lang="en-GB" sz="1200" u="none" cap="none" strike="noStrike">
                <a:solidFill>
                  <a:srgbClr val="0D0D0D"/>
                </a:solidFill>
                <a:latin typeface="Calibri"/>
                <a:ea typeface="Calibri"/>
                <a:cs typeface="Calibri"/>
                <a:sym typeface="Calibri"/>
              </a:rPr>
              <a:t>The table above lists additional insulation and air and vapour barrier materials that are compatible with old insulation and are recommended. Always install the air and vapour barrier on the inner surface of the insulator under the internal cladding. Sawdust and cutter shavings can of course still be used as additional insulation in structures where they were originally used.</a:t>
            </a:r>
            <a:endParaRPr/>
          </a:p>
        </p:txBody>
      </p:sp>
      <p:graphicFrame>
        <p:nvGraphicFramePr>
          <p:cNvPr id="334" name="Google Shape;334;p23"/>
          <p:cNvGraphicFramePr/>
          <p:nvPr/>
        </p:nvGraphicFramePr>
        <p:xfrm>
          <a:off x="1268943" y="1539383"/>
          <a:ext cx="3000000" cy="3000000"/>
        </p:xfrm>
        <a:graphic>
          <a:graphicData uri="http://schemas.openxmlformats.org/drawingml/2006/table">
            <a:tbl>
              <a:tblPr bandRow="1" firstRow="1">
                <a:noFill/>
                <a:tableStyleId>{C8BEF2F3-F5C1-4967-9CD8-D938A61183EB}</a:tableStyleId>
              </a:tblPr>
              <a:tblGrid>
                <a:gridCol w="3106550"/>
                <a:gridCol w="3273775"/>
                <a:gridCol w="3273775"/>
              </a:tblGrid>
              <a:tr h="672875">
                <a:tc>
                  <a:txBody>
                    <a:bodyPr/>
                    <a:lstStyle/>
                    <a:p>
                      <a:pPr indent="0" lvl="0" marL="0" marR="0" rtl="0" algn="l">
                        <a:lnSpc>
                          <a:spcPct val="100000"/>
                        </a:lnSpc>
                        <a:spcBef>
                          <a:spcPts val="0"/>
                        </a:spcBef>
                        <a:spcAft>
                          <a:spcPts val="0"/>
                        </a:spcAft>
                        <a:buNone/>
                      </a:pPr>
                      <a:r>
                        <a:rPr b="1" lang="en-GB" sz="1200" u="none" cap="none" strike="noStrike"/>
                        <a:t>Old structure / insulation	</a:t>
                      </a:r>
                      <a:endParaRPr/>
                    </a:p>
                  </a:txBody>
                  <a:tcPr marT="63500" marB="63500" marR="63500" marL="63500" anchor="ctr">
                    <a:solidFill>
                      <a:srgbClr val="CED3AE"/>
                    </a:solidFill>
                  </a:tcPr>
                </a:tc>
                <a:tc>
                  <a:txBody>
                    <a:bodyPr/>
                    <a:lstStyle/>
                    <a:p>
                      <a:pPr indent="0" lvl="0" marL="0" marR="0" rtl="0" algn="l">
                        <a:lnSpc>
                          <a:spcPct val="100000"/>
                        </a:lnSpc>
                        <a:spcBef>
                          <a:spcPts val="0"/>
                        </a:spcBef>
                        <a:spcAft>
                          <a:spcPts val="0"/>
                        </a:spcAft>
                        <a:buNone/>
                      </a:pPr>
                      <a:r>
                        <a:rPr b="1" lang="en-GB" sz="1200" u="none" cap="none" strike="noStrike"/>
                        <a:t>Materials recommended for additional insulation</a:t>
                      </a:r>
                      <a:endParaRPr b="1" sz="1200" u="none" cap="none" strike="noStrike"/>
                    </a:p>
                  </a:txBody>
                  <a:tcPr marT="63500" marB="63500" marR="63500" marL="63500" anchor="ctr">
                    <a:solidFill>
                      <a:srgbClr val="CED3AE"/>
                    </a:solidFill>
                  </a:tcPr>
                </a:tc>
                <a:tc>
                  <a:txBody>
                    <a:bodyPr/>
                    <a:lstStyle/>
                    <a:p>
                      <a:pPr indent="0" lvl="0" marL="0" marR="0" rtl="0" algn="l">
                        <a:lnSpc>
                          <a:spcPct val="100000"/>
                        </a:lnSpc>
                        <a:spcBef>
                          <a:spcPts val="0"/>
                        </a:spcBef>
                        <a:spcAft>
                          <a:spcPts val="0"/>
                        </a:spcAft>
                        <a:buNone/>
                      </a:pPr>
                      <a:br>
                        <a:rPr b="1" lang="en-GB" sz="1200" u="none" cap="none" strike="noStrike"/>
                      </a:br>
                      <a:r>
                        <a:rPr b="1" lang="en-GB" sz="1200" u="none" cap="none" strike="noStrike"/>
                        <a:t>Recommended air and vapour barrier</a:t>
                      </a:r>
                      <a:br>
                        <a:rPr b="1" lang="en-GB" sz="1200" u="none" cap="none" strike="noStrike"/>
                      </a:br>
                      <a:endParaRPr b="1" sz="1200" u="none" cap="none" strike="noStrike"/>
                    </a:p>
                  </a:txBody>
                  <a:tcPr marT="63500" marB="63500" marR="63500" marL="63500" anchor="ctr">
                    <a:solidFill>
                      <a:srgbClr val="CED3AE"/>
                    </a:solidFill>
                  </a:tcPr>
                </a:tc>
              </a:tr>
              <a:tr h="490725">
                <a:tc>
                  <a:txBody>
                    <a:bodyPr/>
                    <a:lstStyle/>
                    <a:p>
                      <a:pPr indent="0" lvl="0" marL="0" marR="0" rtl="0" algn="l">
                        <a:lnSpc>
                          <a:spcPct val="100000"/>
                        </a:lnSpc>
                        <a:spcBef>
                          <a:spcPts val="0"/>
                        </a:spcBef>
                        <a:spcAft>
                          <a:spcPts val="0"/>
                        </a:spcAft>
                        <a:buNone/>
                      </a:pPr>
                      <a:r>
                        <a:rPr lang="en-GB" sz="1200" u="none" cap="none" strike="noStrike">
                          <a:solidFill>
                            <a:srgbClr val="0D0D0D"/>
                          </a:solidFill>
                        </a:rPr>
                        <a:t>log wall	</a:t>
                      </a:r>
                      <a:endParaRPr/>
                    </a:p>
                  </a:txBody>
                  <a:tcPr marT="63500" marB="63500" marR="63500" marL="63500" anchor="ctr"/>
                </a:tc>
                <a:tc>
                  <a:txBody>
                    <a:bodyPr/>
                    <a:lstStyle/>
                    <a:p>
                      <a:pPr indent="0" lvl="0" marL="0" marR="0" rtl="0" algn="l">
                        <a:lnSpc>
                          <a:spcPct val="100000"/>
                        </a:lnSpc>
                        <a:spcBef>
                          <a:spcPts val="0"/>
                        </a:spcBef>
                        <a:spcAft>
                          <a:spcPts val="0"/>
                        </a:spcAft>
                        <a:buNone/>
                      </a:pPr>
                      <a:r>
                        <a:rPr lang="en-GB" sz="1200" u="none" cap="none" strike="noStrike">
                          <a:solidFill>
                            <a:srgbClr val="0D0D0D"/>
                          </a:solidFill>
                        </a:rPr>
                        <a:t>wood fibre panels</a:t>
                      </a:r>
                      <a:br>
                        <a:rPr lang="en-GB" sz="1200" u="none" cap="none" strike="noStrike">
                          <a:solidFill>
                            <a:srgbClr val="0D0D0D"/>
                          </a:solidFill>
                        </a:rPr>
                      </a:br>
                      <a:r>
                        <a:rPr lang="en-GB" sz="1200" u="none" cap="none" strike="noStrike">
                          <a:solidFill>
                            <a:srgbClr val="0D0D0D"/>
                          </a:solidFill>
                        </a:rPr>
                        <a:t>wood fibre insulation</a:t>
                      </a:r>
                      <a:endParaRPr/>
                    </a:p>
                  </a:txBody>
                  <a:tcPr marT="63500" marB="63500" marR="63500" marL="63500" anchor="ctr"/>
                </a:tc>
                <a:tc>
                  <a:txBody>
                    <a:bodyPr/>
                    <a:lstStyle/>
                    <a:p>
                      <a:pPr indent="0" lvl="0" marL="0" marR="0" rtl="0" algn="l">
                        <a:lnSpc>
                          <a:spcPct val="100000"/>
                        </a:lnSpc>
                        <a:spcBef>
                          <a:spcPts val="0"/>
                        </a:spcBef>
                        <a:spcAft>
                          <a:spcPts val="0"/>
                        </a:spcAft>
                        <a:buNone/>
                      </a:pPr>
                      <a:r>
                        <a:rPr lang="en-GB" sz="1200" u="none" cap="none" strike="noStrike">
                          <a:solidFill>
                            <a:srgbClr val="0D0D0D"/>
                          </a:solidFill>
                        </a:rPr>
                        <a:t>air barrier paper</a:t>
                      </a:r>
                      <a:br>
                        <a:rPr lang="en-GB" sz="1200" u="none" cap="none" strike="noStrike">
                          <a:solidFill>
                            <a:srgbClr val="0D0D0D"/>
                          </a:solidFill>
                        </a:rPr>
                      </a:br>
                      <a:endParaRPr sz="1200" u="none" cap="none" strike="noStrike">
                        <a:solidFill>
                          <a:srgbClr val="0D0D0D"/>
                        </a:solidFill>
                      </a:endParaRPr>
                    </a:p>
                  </a:txBody>
                  <a:tcPr marT="63500" marB="63500" marR="63500" marL="63500" anchor="ctr"/>
                </a:tc>
              </a:tr>
              <a:tr h="490725">
                <a:tc>
                  <a:txBody>
                    <a:bodyPr/>
                    <a:lstStyle/>
                    <a:p>
                      <a:pPr indent="0" lvl="0" marL="0" marR="0" rtl="0" algn="l">
                        <a:lnSpc>
                          <a:spcPct val="100000"/>
                        </a:lnSpc>
                        <a:spcBef>
                          <a:spcPts val="0"/>
                        </a:spcBef>
                        <a:spcAft>
                          <a:spcPts val="0"/>
                        </a:spcAft>
                        <a:buNone/>
                      </a:pPr>
                      <a:r>
                        <a:rPr lang="en-GB" sz="1200" u="none" cap="none" strike="noStrike">
                          <a:solidFill>
                            <a:srgbClr val="0D0D0D"/>
                          </a:solidFill>
                        </a:rPr>
                        <a:t>framed walls / sawdust, cutter shavings	</a:t>
                      </a:r>
                      <a:endParaRPr/>
                    </a:p>
                  </a:txBody>
                  <a:tcPr marT="63500" marB="63500" marR="63500" marL="63500" anchor="ctr"/>
                </a:tc>
                <a:tc>
                  <a:txBody>
                    <a:bodyPr/>
                    <a:lstStyle/>
                    <a:p>
                      <a:pPr indent="0" lvl="0" marL="0" marR="0" rtl="0" algn="l">
                        <a:lnSpc>
                          <a:spcPct val="100000"/>
                        </a:lnSpc>
                        <a:spcBef>
                          <a:spcPts val="0"/>
                        </a:spcBef>
                        <a:spcAft>
                          <a:spcPts val="0"/>
                        </a:spcAft>
                        <a:buNone/>
                      </a:pPr>
                      <a:r>
                        <a:rPr lang="en-GB" sz="1200" u="none" cap="none" strike="noStrike">
                          <a:solidFill>
                            <a:srgbClr val="0D0D0D"/>
                          </a:solidFill>
                        </a:rPr>
                        <a:t>wood fibre panels</a:t>
                      </a:r>
                      <a:br>
                        <a:rPr lang="en-GB" sz="1200" u="none" cap="none" strike="noStrike">
                          <a:solidFill>
                            <a:srgbClr val="0D0D0D"/>
                          </a:solidFill>
                        </a:rPr>
                      </a:br>
                      <a:r>
                        <a:rPr lang="en-GB" sz="1200" u="none" cap="none" strike="noStrike">
                          <a:solidFill>
                            <a:srgbClr val="0D0D0D"/>
                          </a:solidFill>
                        </a:rPr>
                        <a:t>wood fibre insulation</a:t>
                      </a:r>
                      <a:endParaRPr/>
                    </a:p>
                  </a:txBody>
                  <a:tcPr marT="63500" marB="63500" marR="63500" marL="63500" anchor="ctr"/>
                </a:tc>
                <a:tc>
                  <a:txBody>
                    <a:bodyPr/>
                    <a:lstStyle/>
                    <a:p>
                      <a:pPr indent="0" lvl="0" marL="0" marR="0" rtl="0" algn="l">
                        <a:lnSpc>
                          <a:spcPct val="100000"/>
                        </a:lnSpc>
                        <a:spcBef>
                          <a:spcPts val="0"/>
                        </a:spcBef>
                        <a:spcAft>
                          <a:spcPts val="0"/>
                        </a:spcAft>
                        <a:buNone/>
                      </a:pPr>
                      <a:r>
                        <a:rPr lang="en-GB" sz="1200" u="none" cap="none" strike="noStrike">
                          <a:solidFill>
                            <a:srgbClr val="0D0D0D"/>
                          </a:solidFill>
                        </a:rPr>
                        <a:t>air barrier paper</a:t>
                      </a:r>
                      <a:br>
                        <a:rPr lang="en-GB" sz="1200" u="none" cap="none" strike="noStrike">
                          <a:solidFill>
                            <a:srgbClr val="0D0D0D"/>
                          </a:solidFill>
                        </a:rPr>
                      </a:br>
                      <a:endParaRPr sz="1200" u="none" cap="none" strike="noStrike">
                        <a:solidFill>
                          <a:srgbClr val="0D0D0D"/>
                        </a:solidFill>
                      </a:endParaRPr>
                    </a:p>
                  </a:txBody>
                  <a:tcPr marT="63500" marB="63500" marR="63500" marL="63500" anchor="ctr"/>
                </a:tc>
              </a:tr>
              <a:tr h="490725">
                <a:tc>
                  <a:txBody>
                    <a:bodyPr/>
                    <a:lstStyle/>
                    <a:p>
                      <a:pPr indent="0" lvl="0" marL="0" marR="0" rtl="0" algn="l">
                        <a:lnSpc>
                          <a:spcPct val="100000"/>
                        </a:lnSpc>
                        <a:spcBef>
                          <a:spcPts val="0"/>
                        </a:spcBef>
                        <a:spcAft>
                          <a:spcPts val="0"/>
                        </a:spcAft>
                        <a:buNone/>
                      </a:pPr>
                      <a:r>
                        <a:rPr lang="en-GB" sz="1200" u="none" cap="none" strike="noStrike">
                          <a:solidFill>
                            <a:srgbClr val="0D0D0D"/>
                          </a:solidFill>
                        </a:rPr>
                        <a:t>framed walls/mineral wool	</a:t>
                      </a:r>
                      <a:endParaRPr/>
                    </a:p>
                  </a:txBody>
                  <a:tcPr marT="63500" marB="63500" marR="63500" marL="63500" anchor="ctr"/>
                </a:tc>
                <a:tc>
                  <a:txBody>
                    <a:bodyPr/>
                    <a:lstStyle/>
                    <a:p>
                      <a:pPr indent="0" lvl="0" marL="0" marR="0" rtl="0" algn="l">
                        <a:lnSpc>
                          <a:spcPct val="100000"/>
                        </a:lnSpc>
                        <a:spcBef>
                          <a:spcPts val="0"/>
                        </a:spcBef>
                        <a:spcAft>
                          <a:spcPts val="0"/>
                        </a:spcAft>
                        <a:buNone/>
                      </a:pPr>
                      <a:r>
                        <a:rPr lang="en-GB" sz="1200" u="none" cap="none" strike="noStrike">
                          <a:solidFill>
                            <a:srgbClr val="0D0D0D"/>
                          </a:solidFill>
                        </a:rPr>
                        <a:t>mineral wool,</a:t>
                      </a:r>
                      <a:br>
                        <a:rPr lang="en-GB" sz="1200" u="none" cap="none" strike="noStrike">
                          <a:solidFill>
                            <a:srgbClr val="0D0D0D"/>
                          </a:solidFill>
                        </a:rPr>
                      </a:br>
                      <a:r>
                        <a:rPr lang="en-GB" sz="1200" u="none" cap="none" strike="noStrike">
                          <a:solidFill>
                            <a:srgbClr val="0D0D0D"/>
                          </a:solidFill>
                        </a:rPr>
                        <a:t>wood fibre insulation</a:t>
                      </a:r>
                      <a:endParaRPr/>
                    </a:p>
                  </a:txBody>
                  <a:tcPr marT="63500" marB="63500" marR="63500" marL="63500" anchor="ctr"/>
                </a:tc>
                <a:tc>
                  <a:txBody>
                    <a:bodyPr/>
                    <a:lstStyle/>
                    <a:p>
                      <a:pPr indent="0" lvl="0" marL="0" marR="0" rtl="0" algn="l">
                        <a:lnSpc>
                          <a:spcPct val="100000"/>
                        </a:lnSpc>
                        <a:spcBef>
                          <a:spcPts val="0"/>
                        </a:spcBef>
                        <a:spcAft>
                          <a:spcPts val="0"/>
                        </a:spcAft>
                        <a:buNone/>
                      </a:pPr>
                      <a:r>
                        <a:rPr lang="en-GB" sz="1200" u="none" cap="none" strike="noStrike">
                          <a:solidFill>
                            <a:srgbClr val="0D0D0D"/>
                          </a:solidFill>
                        </a:rPr>
                        <a:t>air barrier film</a:t>
                      </a:r>
                      <a:br>
                        <a:rPr lang="en-GB" sz="1200" u="none" cap="none" strike="noStrike">
                          <a:solidFill>
                            <a:srgbClr val="0D0D0D"/>
                          </a:solidFill>
                        </a:rPr>
                      </a:br>
                      <a:endParaRPr sz="1200" u="none" cap="none" strike="noStrike">
                        <a:solidFill>
                          <a:srgbClr val="0D0D0D"/>
                        </a:solidFill>
                      </a:endParaRPr>
                    </a:p>
                  </a:txBody>
                  <a:tcPr marT="63500" marB="63500" marR="63500" marL="63500" anchor="ctr"/>
                </a:tc>
              </a:tr>
              <a:tr h="488725">
                <a:tc>
                  <a:txBody>
                    <a:bodyPr/>
                    <a:lstStyle/>
                    <a:p>
                      <a:pPr indent="0" lvl="0" marL="0" marR="0" rtl="0" algn="l">
                        <a:lnSpc>
                          <a:spcPct val="100000"/>
                        </a:lnSpc>
                        <a:spcBef>
                          <a:spcPts val="0"/>
                        </a:spcBef>
                        <a:spcAft>
                          <a:spcPts val="0"/>
                        </a:spcAft>
                        <a:buNone/>
                      </a:pPr>
                      <a:r>
                        <a:rPr lang="en-GB" sz="1200" u="none" cap="none" strike="noStrike">
                          <a:solidFill>
                            <a:srgbClr val="0D0D0D"/>
                          </a:solidFill>
                        </a:rPr>
                        <a:t>base floor / sawdust, cutter shavings	</a:t>
                      </a:r>
                      <a:endParaRPr/>
                    </a:p>
                  </a:txBody>
                  <a:tcPr marT="63500" marB="63500" marR="63500" marL="63500" anchor="ctr"/>
                </a:tc>
                <a:tc>
                  <a:txBody>
                    <a:bodyPr/>
                    <a:lstStyle/>
                    <a:p>
                      <a:pPr indent="0" lvl="0" marL="0" marR="0" rtl="0" algn="l">
                        <a:lnSpc>
                          <a:spcPct val="100000"/>
                        </a:lnSpc>
                        <a:spcBef>
                          <a:spcPts val="0"/>
                        </a:spcBef>
                        <a:spcAft>
                          <a:spcPts val="0"/>
                        </a:spcAft>
                        <a:buNone/>
                      </a:pPr>
                      <a:r>
                        <a:rPr lang="en-GB" sz="1200" u="none" cap="none" strike="noStrike">
                          <a:solidFill>
                            <a:srgbClr val="0D0D0D"/>
                          </a:solidFill>
                        </a:rPr>
                        <a:t>wood fibre insulation</a:t>
                      </a:r>
                      <a:endParaRPr/>
                    </a:p>
                  </a:txBody>
                  <a:tcPr marT="63500" marB="63500" marR="63500" marL="63500" anchor="ctr"/>
                </a:tc>
                <a:tc>
                  <a:txBody>
                    <a:bodyPr/>
                    <a:lstStyle/>
                    <a:p>
                      <a:pPr indent="0" lvl="0" marL="0" marR="0" rtl="0" algn="l">
                        <a:lnSpc>
                          <a:spcPct val="100000"/>
                        </a:lnSpc>
                        <a:spcBef>
                          <a:spcPts val="0"/>
                        </a:spcBef>
                        <a:spcAft>
                          <a:spcPts val="0"/>
                        </a:spcAft>
                        <a:buNone/>
                      </a:pPr>
                      <a:r>
                        <a:rPr lang="en-GB" sz="1200" u="none" cap="none" strike="noStrike">
                          <a:solidFill>
                            <a:srgbClr val="0D0D0D"/>
                          </a:solidFill>
                        </a:rPr>
                        <a:t>air barrier paper</a:t>
                      </a:r>
                      <a:endParaRPr/>
                    </a:p>
                  </a:txBody>
                  <a:tcPr marT="63500" marB="63500" marR="63500" marL="63500" anchor="ctr"/>
                </a:tc>
              </a:tr>
              <a:tr h="490725">
                <a:tc>
                  <a:txBody>
                    <a:bodyPr/>
                    <a:lstStyle/>
                    <a:p>
                      <a:pPr indent="0" lvl="0" marL="0" marR="0" rtl="0" algn="l">
                        <a:lnSpc>
                          <a:spcPct val="100000"/>
                        </a:lnSpc>
                        <a:spcBef>
                          <a:spcPts val="0"/>
                        </a:spcBef>
                        <a:spcAft>
                          <a:spcPts val="0"/>
                        </a:spcAft>
                        <a:buNone/>
                      </a:pPr>
                      <a:r>
                        <a:rPr lang="en-GB" sz="1200" u="none" cap="none" strike="noStrike">
                          <a:solidFill>
                            <a:srgbClr val="0D0D0D"/>
                          </a:solidFill>
                        </a:rPr>
                        <a:t>base floor / mineral wool	</a:t>
                      </a:r>
                      <a:endParaRPr/>
                    </a:p>
                  </a:txBody>
                  <a:tcPr marT="63500" marB="63500" marR="63500" marL="63500" anchor="ctr"/>
                </a:tc>
                <a:tc>
                  <a:txBody>
                    <a:bodyPr/>
                    <a:lstStyle/>
                    <a:p>
                      <a:pPr indent="0" lvl="0" marL="0" marR="0" rtl="0" algn="l">
                        <a:lnSpc>
                          <a:spcPct val="100000"/>
                        </a:lnSpc>
                        <a:spcBef>
                          <a:spcPts val="0"/>
                        </a:spcBef>
                        <a:spcAft>
                          <a:spcPts val="0"/>
                        </a:spcAft>
                        <a:buNone/>
                      </a:pPr>
                      <a:r>
                        <a:rPr lang="en-GB" sz="1200" u="none" cap="none" strike="noStrike">
                          <a:solidFill>
                            <a:srgbClr val="0D0D0D"/>
                          </a:solidFill>
                        </a:rPr>
                        <a:t>mineral wool,</a:t>
                      </a:r>
                      <a:br>
                        <a:rPr lang="en-GB" sz="1200" u="none" cap="none" strike="noStrike">
                          <a:solidFill>
                            <a:srgbClr val="0D0D0D"/>
                          </a:solidFill>
                        </a:rPr>
                      </a:br>
                      <a:r>
                        <a:rPr lang="en-GB" sz="1200" u="none" cap="none" strike="noStrike">
                          <a:solidFill>
                            <a:srgbClr val="0D0D0D"/>
                          </a:solidFill>
                        </a:rPr>
                        <a:t>wood fibre insulation</a:t>
                      </a:r>
                      <a:endParaRPr/>
                    </a:p>
                  </a:txBody>
                  <a:tcPr marT="63500" marB="63500" marR="63500" marL="63500" anchor="ctr"/>
                </a:tc>
                <a:tc>
                  <a:txBody>
                    <a:bodyPr/>
                    <a:lstStyle/>
                    <a:p>
                      <a:pPr indent="0" lvl="0" marL="0" marR="0" rtl="0" algn="l">
                        <a:lnSpc>
                          <a:spcPct val="100000"/>
                        </a:lnSpc>
                        <a:spcBef>
                          <a:spcPts val="0"/>
                        </a:spcBef>
                        <a:spcAft>
                          <a:spcPts val="0"/>
                        </a:spcAft>
                        <a:buNone/>
                      </a:pPr>
                      <a:r>
                        <a:rPr lang="en-GB" sz="1200" u="none" cap="none" strike="noStrike">
                          <a:solidFill>
                            <a:srgbClr val="0D0D0D"/>
                          </a:solidFill>
                        </a:rPr>
                        <a:t>vapour barrier film</a:t>
                      </a:r>
                      <a:br>
                        <a:rPr lang="en-GB" sz="1200" u="none" cap="none" strike="noStrike">
                          <a:solidFill>
                            <a:srgbClr val="0D0D0D"/>
                          </a:solidFill>
                        </a:rPr>
                      </a:br>
                      <a:endParaRPr sz="1200" u="none" cap="none" strike="noStrike">
                        <a:solidFill>
                          <a:srgbClr val="0D0D0D"/>
                        </a:solidFill>
                      </a:endParaRPr>
                    </a:p>
                  </a:txBody>
                  <a:tcPr marT="63500" marB="63500" marR="63500" marL="63500" anchor="ctr"/>
                </a:tc>
              </a:tr>
              <a:tr h="490725">
                <a:tc>
                  <a:txBody>
                    <a:bodyPr/>
                    <a:lstStyle/>
                    <a:p>
                      <a:pPr indent="0" lvl="0" marL="0" marR="0" rtl="0" algn="l">
                        <a:lnSpc>
                          <a:spcPct val="100000"/>
                        </a:lnSpc>
                        <a:spcBef>
                          <a:spcPts val="0"/>
                        </a:spcBef>
                        <a:spcAft>
                          <a:spcPts val="0"/>
                        </a:spcAft>
                        <a:buNone/>
                      </a:pPr>
                      <a:r>
                        <a:rPr lang="en-GB" sz="1200" u="none" cap="none" strike="noStrike">
                          <a:solidFill>
                            <a:srgbClr val="0D0D0D"/>
                          </a:solidFill>
                        </a:rPr>
                        <a:t>attic floor / sawdust, cutter shavings	</a:t>
                      </a:r>
                      <a:endParaRPr/>
                    </a:p>
                  </a:txBody>
                  <a:tcPr marT="63500" marB="63500" marR="63500" marL="63500" anchor="ctr"/>
                </a:tc>
                <a:tc>
                  <a:txBody>
                    <a:bodyPr/>
                    <a:lstStyle/>
                    <a:p>
                      <a:pPr indent="0" lvl="0" marL="0" marR="0" rtl="0" algn="l">
                        <a:lnSpc>
                          <a:spcPct val="100000"/>
                        </a:lnSpc>
                        <a:spcBef>
                          <a:spcPts val="0"/>
                        </a:spcBef>
                        <a:spcAft>
                          <a:spcPts val="0"/>
                        </a:spcAft>
                        <a:buNone/>
                      </a:pPr>
                      <a:r>
                        <a:rPr lang="en-GB" sz="1200" u="none" cap="none" strike="noStrike">
                          <a:solidFill>
                            <a:srgbClr val="0D0D0D"/>
                          </a:solidFill>
                        </a:rPr>
                        <a:t>wood fibre insulation	</a:t>
                      </a:r>
                      <a:endParaRPr/>
                    </a:p>
                  </a:txBody>
                  <a:tcPr marT="63500" marB="63500" marR="63500" marL="63500" anchor="ctr"/>
                </a:tc>
                <a:tc>
                  <a:txBody>
                    <a:bodyPr/>
                    <a:lstStyle/>
                    <a:p>
                      <a:pPr indent="0" lvl="0" marL="0" marR="0" rtl="0" algn="l">
                        <a:lnSpc>
                          <a:spcPct val="100000"/>
                        </a:lnSpc>
                        <a:spcBef>
                          <a:spcPts val="0"/>
                        </a:spcBef>
                        <a:spcAft>
                          <a:spcPts val="0"/>
                        </a:spcAft>
                        <a:buNone/>
                      </a:pPr>
                      <a:r>
                        <a:rPr lang="en-GB" sz="1200" u="none" cap="none" strike="noStrike">
                          <a:solidFill>
                            <a:srgbClr val="0D0D0D"/>
                          </a:solidFill>
                        </a:rPr>
                        <a:t>air barrier paper</a:t>
                      </a:r>
                      <a:br>
                        <a:rPr lang="en-GB" sz="1200" u="none" cap="none" strike="noStrike">
                          <a:solidFill>
                            <a:srgbClr val="0D0D0D"/>
                          </a:solidFill>
                        </a:rPr>
                      </a:br>
                      <a:endParaRPr sz="1200" u="none" cap="none" strike="noStrike">
                        <a:solidFill>
                          <a:srgbClr val="0D0D0D"/>
                        </a:solidFill>
                      </a:endParaRPr>
                    </a:p>
                  </a:txBody>
                  <a:tcPr marT="63500" marB="63500" marR="63500" marL="63500" anchor="ctr"/>
                </a:tc>
              </a:tr>
              <a:tr h="488725">
                <a:tc>
                  <a:txBody>
                    <a:bodyPr/>
                    <a:lstStyle/>
                    <a:p>
                      <a:pPr indent="0" lvl="0" marL="0" marR="0" rtl="0" algn="l">
                        <a:lnSpc>
                          <a:spcPct val="100000"/>
                        </a:lnSpc>
                        <a:spcBef>
                          <a:spcPts val="0"/>
                        </a:spcBef>
                        <a:spcAft>
                          <a:spcPts val="0"/>
                        </a:spcAft>
                        <a:buNone/>
                      </a:pPr>
                      <a:r>
                        <a:rPr lang="en-GB" sz="1200" u="none" cap="none" strike="noStrike">
                          <a:solidFill>
                            <a:srgbClr val="0D0D0D"/>
                          </a:solidFill>
                        </a:rPr>
                        <a:t>attic floor / mineral wool	</a:t>
                      </a:r>
                      <a:endParaRPr/>
                    </a:p>
                  </a:txBody>
                  <a:tcPr marT="63500" marB="63500" marR="63500" marL="63500" anchor="ctr"/>
                </a:tc>
                <a:tc>
                  <a:txBody>
                    <a:bodyPr/>
                    <a:lstStyle/>
                    <a:p>
                      <a:pPr indent="0" lvl="0" marL="0" marR="0" rtl="0" algn="l">
                        <a:lnSpc>
                          <a:spcPct val="100000"/>
                        </a:lnSpc>
                        <a:spcBef>
                          <a:spcPts val="0"/>
                        </a:spcBef>
                        <a:spcAft>
                          <a:spcPts val="0"/>
                        </a:spcAft>
                        <a:buNone/>
                      </a:pPr>
                      <a:r>
                        <a:rPr lang="en-GB" sz="1200" u="none" cap="none" strike="noStrike">
                          <a:solidFill>
                            <a:srgbClr val="0D0D0D"/>
                          </a:solidFill>
                        </a:rPr>
                        <a:t>mineral wool, wood fibre insulation</a:t>
                      </a:r>
                      <a:endParaRPr/>
                    </a:p>
                  </a:txBody>
                  <a:tcPr marT="63500" marB="63500" marR="63500" marL="63500" anchor="ctr"/>
                </a:tc>
                <a:tc>
                  <a:txBody>
                    <a:bodyPr/>
                    <a:lstStyle/>
                    <a:p>
                      <a:pPr indent="0" lvl="0" marL="0" marR="0" rtl="0" algn="l">
                        <a:lnSpc>
                          <a:spcPct val="100000"/>
                        </a:lnSpc>
                        <a:spcBef>
                          <a:spcPts val="0"/>
                        </a:spcBef>
                        <a:spcAft>
                          <a:spcPts val="0"/>
                        </a:spcAft>
                        <a:buNone/>
                      </a:pPr>
                      <a:r>
                        <a:rPr lang="en-GB" sz="1200" u="none" cap="none" strike="noStrike">
                          <a:solidFill>
                            <a:srgbClr val="0D0D0D"/>
                          </a:solidFill>
                        </a:rPr>
                        <a:t>vapour barrier film</a:t>
                      </a:r>
                      <a:endParaRPr/>
                    </a:p>
                  </a:txBody>
                  <a:tcPr marT="63500" marB="63500" marR="63500" marL="63500" anchor="ctr"/>
                </a:tc>
              </a:tr>
            </a:tbl>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8" name="Shape 338"/>
        <p:cNvGrpSpPr/>
        <p:nvPr/>
      </p:nvGrpSpPr>
      <p:grpSpPr>
        <a:xfrm>
          <a:off x="0" y="0"/>
          <a:ext cx="0" cy="0"/>
          <a:chOff x="0" y="0"/>
          <a:chExt cx="0" cy="0"/>
        </a:xfrm>
      </p:grpSpPr>
      <p:sp>
        <p:nvSpPr>
          <p:cNvPr id="339" name="Google Shape;339;p2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lang="en-GB">
                <a:latin typeface="Calibri"/>
                <a:ea typeface="Calibri"/>
                <a:cs typeface="Calibri"/>
                <a:sym typeface="Calibri"/>
              </a:rPr>
              <a:t>Ground floor</a:t>
            </a:r>
            <a:endParaRPr/>
          </a:p>
        </p:txBody>
      </p:sp>
      <p:sp>
        <p:nvSpPr>
          <p:cNvPr id="340" name="Google Shape;340;p24"/>
          <p:cNvSpPr txBox="1"/>
          <p:nvPr>
            <p:ph idx="1" type="body"/>
          </p:nvPr>
        </p:nvSpPr>
        <p:spPr>
          <a:xfrm>
            <a:off x="838200" y="1825625"/>
            <a:ext cx="4616450" cy="4351338"/>
          </a:xfrm>
          <a:prstGeom prst="rect">
            <a:avLst/>
          </a:prstGeom>
          <a:noFill/>
          <a:ln>
            <a:noFill/>
          </a:ln>
        </p:spPr>
        <p:txBody>
          <a:bodyPr anchorCtr="0" anchor="t" bIns="45700" lIns="91425" spcFirstLastPara="1" rIns="91425" wrap="square" tIns="45700">
            <a:normAutofit/>
          </a:bodyPr>
          <a:lstStyle/>
          <a:p>
            <a:pPr indent="-342900" lvl="0" marL="457200" rtl="0" algn="l">
              <a:lnSpc>
                <a:spcPct val="90000"/>
              </a:lnSpc>
              <a:spcBef>
                <a:spcPts val="1000"/>
              </a:spcBef>
              <a:spcAft>
                <a:spcPts val="0"/>
              </a:spcAft>
              <a:buClr>
                <a:schemeClr val="dk1"/>
              </a:buClr>
              <a:buSzPts val="1800"/>
              <a:buChar char="•"/>
            </a:pPr>
            <a:r>
              <a:rPr lang="en-GB" sz="2000"/>
              <a:t>Possible renovation measures for the base floor include work related to additional thermal insulation. The way they are implemented depends on the structure of the base floor. When renovating and insulating the base floor, also make sure that the joints between the floor and the wall structure are tight.</a:t>
            </a:r>
            <a:endParaRPr/>
          </a:p>
          <a:p>
            <a:pPr indent="0" lvl="0" marL="114300" rtl="0" algn="l">
              <a:lnSpc>
                <a:spcPct val="90000"/>
              </a:lnSpc>
              <a:spcBef>
                <a:spcPts val="1000"/>
              </a:spcBef>
              <a:spcAft>
                <a:spcPts val="0"/>
              </a:spcAft>
              <a:buSzPts val="1800"/>
              <a:buNone/>
            </a:pPr>
            <a:r>
              <a:t/>
            </a:r>
            <a:endParaRPr sz="3200"/>
          </a:p>
          <a:p>
            <a:pPr indent="0" lvl="0" marL="114300" rtl="0" algn="l">
              <a:lnSpc>
                <a:spcPct val="90000"/>
              </a:lnSpc>
              <a:spcBef>
                <a:spcPts val="1000"/>
              </a:spcBef>
              <a:spcAft>
                <a:spcPts val="0"/>
              </a:spcAft>
              <a:buSzPts val="1800"/>
              <a:buNone/>
            </a:pPr>
            <a:r>
              <a:t/>
            </a:r>
            <a:endParaRPr sz="3200"/>
          </a:p>
        </p:txBody>
      </p:sp>
      <p:sp>
        <p:nvSpPr>
          <p:cNvPr id="341" name="Google Shape;341;p24"/>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lt1"/>
              </a:buClr>
              <a:buSzPts val="1400"/>
              <a:buFont typeface="Calibri"/>
              <a:buNone/>
            </a:pPr>
            <a:fld id="{00000000-1234-1234-1234-123412341234}" type="slidenum">
              <a:rPr lang="en-GB"/>
              <a:t>‹#›</a:t>
            </a:fld>
            <a:endParaRPr/>
          </a:p>
        </p:txBody>
      </p:sp>
      <p:sp>
        <p:nvSpPr>
          <p:cNvPr id="342" name="Google Shape;342;p24"/>
          <p:cNvSpPr txBox="1"/>
          <p:nvPr>
            <p:ph idx="11" type="ftr"/>
          </p:nvPr>
        </p:nvSpPr>
        <p:spPr>
          <a:xfrm>
            <a:off x="838199" y="6334918"/>
            <a:ext cx="5572027"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888888"/>
              </a:buClr>
              <a:buSzPts val="1400"/>
              <a:buFont typeface="Calibri"/>
              <a:buNone/>
            </a:pPr>
            <a:r>
              <a:rPr lang="en-GB"/>
              <a:t>Repair construction of wooden buildings and use of wood in repair construction</a:t>
            </a:r>
            <a:endParaRPr/>
          </a:p>
        </p:txBody>
      </p:sp>
      <p:sp>
        <p:nvSpPr>
          <p:cNvPr id="343" name="Google Shape;343;p24"/>
          <p:cNvSpPr/>
          <p:nvPr/>
        </p:nvSpPr>
        <p:spPr>
          <a:xfrm>
            <a:off x="10739562" y="5919420"/>
            <a:ext cx="1112484" cy="415498"/>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t/>
            </a:r>
            <a:endParaRPr b="0" i="0" sz="1000" u="none" cap="none" strike="noStrike">
              <a:solidFill>
                <a:srgbClr val="0D0D0D"/>
              </a:solidFill>
              <a:latin typeface="Calibri"/>
              <a:ea typeface="Calibri"/>
              <a:cs typeface="Calibri"/>
              <a:sym typeface="Calibri"/>
            </a:endParaRPr>
          </a:p>
          <a:p>
            <a:pPr indent="0" lvl="0" marL="0" marR="0" rtl="0" algn="r">
              <a:lnSpc>
                <a:spcPct val="90000"/>
              </a:lnSpc>
              <a:spcBef>
                <a:spcPts val="0"/>
              </a:spcBef>
              <a:spcAft>
                <a:spcPts val="0"/>
              </a:spcAft>
              <a:buNone/>
            </a:pPr>
            <a:r>
              <a:rPr b="0" i="0" lang="en-GB" sz="1000" u="none" cap="none" strike="noStrike">
                <a:solidFill>
                  <a:srgbClr val="000000"/>
                </a:solidFill>
                <a:latin typeface="Calibri"/>
                <a:ea typeface="Calibri"/>
                <a:cs typeface="Calibri"/>
                <a:sym typeface="Calibri"/>
              </a:rPr>
              <a:t>Source: Puuinfo</a:t>
            </a:r>
            <a:endParaRPr/>
          </a:p>
          <a:p>
            <a:pPr indent="0" lvl="0" marL="0" marR="0" rtl="0" algn="r">
              <a:lnSpc>
                <a:spcPct val="90000"/>
              </a:lnSpc>
              <a:spcBef>
                <a:spcPts val="0"/>
              </a:spcBef>
              <a:spcAft>
                <a:spcPts val="0"/>
              </a:spcAft>
              <a:buNone/>
            </a:pPr>
            <a:r>
              <a:rPr b="0" i="0" lang="en-GB" sz="1000" u="none" cap="none" strike="noStrike">
                <a:solidFill>
                  <a:srgbClr val="000000"/>
                </a:solidFill>
                <a:latin typeface="Calibri"/>
                <a:ea typeface="Calibri"/>
                <a:cs typeface="Calibri"/>
                <a:sym typeface="Calibri"/>
              </a:rPr>
              <a:t>Image: Perinnemestari</a:t>
            </a:r>
            <a:endParaRPr/>
          </a:p>
        </p:txBody>
      </p:sp>
      <p:pic>
        <p:nvPicPr>
          <p:cNvPr id="344" name="Google Shape;344;p24"/>
          <p:cNvPicPr preferRelativeResize="0"/>
          <p:nvPr/>
        </p:nvPicPr>
        <p:blipFill rotWithShape="1">
          <a:blip r:embed="rId3">
            <a:alphaModFix/>
          </a:blip>
          <a:srcRect b="0" l="0" r="0" t="0"/>
          <a:stretch/>
        </p:blipFill>
        <p:spPr>
          <a:xfrm>
            <a:off x="5577667" y="1713742"/>
            <a:ext cx="6071710" cy="3430516"/>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8" name="Shape 348"/>
        <p:cNvGrpSpPr/>
        <p:nvPr/>
      </p:nvGrpSpPr>
      <p:grpSpPr>
        <a:xfrm>
          <a:off x="0" y="0"/>
          <a:ext cx="0" cy="0"/>
          <a:chOff x="0" y="0"/>
          <a:chExt cx="0" cy="0"/>
        </a:xfrm>
      </p:grpSpPr>
      <p:pic>
        <p:nvPicPr>
          <p:cNvPr id="349" name="Google Shape;349;p25"/>
          <p:cNvPicPr preferRelativeResize="0"/>
          <p:nvPr/>
        </p:nvPicPr>
        <p:blipFill rotWithShape="1">
          <a:blip r:embed="rId3">
            <a:alphaModFix/>
          </a:blip>
          <a:srcRect b="0" l="0" r="0" t="0"/>
          <a:stretch/>
        </p:blipFill>
        <p:spPr>
          <a:xfrm>
            <a:off x="6291191" y="1873251"/>
            <a:ext cx="5900809" cy="3935840"/>
          </a:xfrm>
          <a:prstGeom prst="rect">
            <a:avLst/>
          </a:prstGeom>
          <a:noFill/>
          <a:ln>
            <a:noFill/>
          </a:ln>
        </p:spPr>
      </p:pic>
      <p:sp>
        <p:nvSpPr>
          <p:cNvPr id="350" name="Google Shape;350;p2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lang="en-GB">
                <a:latin typeface="Calibri"/>
                <a:ea typeface="Calibri"/>
                <a:cs typeface="Calibri"/>
                <a:sym typeface="Calibri"/>
              </a:rPr>
              <a:t>Base floor – ventilated base floor</a:t>
            </a:r>
            <a:endParaRPr/>
          </a:p>
        </p:txBody>
      </p:sp>
      <p:sp>
        <p:nvSpPr>
          <p:cNvPr id="351" name="Google Shape;351;p25"/>
          <p:cNvSpPr txBox="1"/>
          <p:nvPr>
            <p:ph idx="1" type="body"/>
          </p:nvPr>
        </p:nvSpPr>
        <p:spPr>
          <a:xfrm>
            <a:off x="838199" y="1825625"/>
            <a:ext cx="5371827" cy="4351338"/>
          </a:xfrm>
          <a:prstGeom prst="rect">
            <a:avLst/>
          </a:prstGeom>
          <a:noFill/>
          <a:ln>
            <a:noFill/>
          </a:ln>
        </p:spPr>
        <p:txBody>
          <a:bodyPr anchorCtr="0" anchor="t" bIns="45700" lIns="91425" spcFirstLastPara="1" rIns="91425" wrap="square" tIns="45700">
            <a:normAutofit fontScale="92500" lnSpcReduction="20000"/>
          </a:bodyPr>
          <a:lstStyle/>
          <a:p>
            <a:pPr indent="-342900" lvl="0" marL="457200" rtl="0" algn="l">
              <a:lnSpc>
                <a:spcPct val="90000"/>
              </a:lnSpc>
              <a:spcBef>
                <a:spcPts val="1000"/>
              </a:spcBef>
              <a:spcAft>
                <a:spcPts val="0"/>
              </a:spcAft>
              <a:buClr>
                <a:schemeClr val="dk1"/>
              </a:buClr>
              <a:buSzPct val="97297"/>
              <a:buChar char="•"/>
            </a:pPr>
            <a:r>
              <a:rPr lang="en-GB" sz="2000"/>
              <a:t>If there is damage to the ventilated base floor, such as severe buckling at one edge, this may be due to rot damage to the load-bearing beams of the base floor. It may be caused by inadequate ventilation of the ventilated base floor (e.g. blocked vents) or ground contact of load-bearing timber structures (too shallow a crawl space under the base floor). In this case, the base floor structure will have to be opened up and the damaged beams reinforced or replaced with new ones. The work requires the dismantling of the floor's surface layers and insulation.</a:t>
            </a:r>
            <a:endParaRPr/>
          </a:p>
          <a:p>
            <a:pPr indent="-342900" lvl="0" marL="457200" rtl="0" algn="l">
              <a:lnSpc>
                <a:spcPct val="90000"/>
              </a:lnSpc>
              <a:spcBef>
                <a:spcPts val="1000"/>
              </a:spcBef>
              <a:spcAft>
                <a:spcPts val="0"/>
              </a:spcAft>
              <a:buClr>
                <a:schemeClr val="dk1"/>
              </a:buClr>
              <a:buSzPct val="97297"/>
              <a:buChar char="•"/>
            </a:pPr>
            <a:r>
              <a:rPr lang="en-GB" sz="2000"/>
              <a:t>Check the condition and amount of thermal insulation when renovating the base floor. Defective or depressed insulation is simply repaired by adding more insulation or replacing it with a better insulation.</a:t>
            </a:r>
            <a:endParaRPr/>
          </a:p>
          <a:p>
            <a:pPr indent="0" lvl="0" marL="114300" rtl="0" algn="l">
              <a:lnSpc>
                <a:spcPct val="90000"/>
              </a:lnSpc>
              <a:spcBef>
                <a:spcPts val="1000"/>
              </a:spcBef>
              <a:spcAft>
                <a:spcPts val="0"/>
              </a:spcAft>
              <a:buSzPct val="60810"/>
              <a:buNone/>
            </a:pPr>
            <a:r>
              <a:t/>
            </a:r>
            <a:endParaRPr sz="3200"/>
          </a:p>
          <a:p>
            <a:pPr indent="0" lvl="0" marL="114300" rtl="0" algn="l">
              <a:lnSpc>
                <a:spcPct val="90000"/>
              </a:lnSpc>
              <a:spcBef>
                <a:spcPts val="1000"/>
              </a:spcBef>
              <a:spcAft>
                <a:spcPts val="0"/>
              </a:spcAft>
              <a:buSzPct val="60810"/>
              <a:buNone/>
            </a:pPr>
            <a:r>
              <a:t/>
            </a:r>
            <a:endParaRPr sz="3200"/>
          </a:p>
        </p:txBody>
      </p:sp>
      <p:sp>
        <p:nvSpPr>
          <p:cNvPr id="352" name="Google Shape;352;p25"/>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lt1"/>
              </a:buClr>
              <a:buSzPts val="1400"/>
              <a:buFont typeface="Calibri"/>
              <a:buNone/>
            </a:pPr>
            <a:fld id="{00000000-1234-1234-1234-123412341234}" type="slidenum">
              <a:rPr lang="en-GB"/>
              <a:t>‹#›</a:t>
            </a:fld>
            <a:endParaRPr/>
          </a:p>
        </p:txBody>
      </p:sp>
      <p:sp>
        <p:nvSpPr>
          <p:cNvPr id="353" name="Google Shape;353;p25"/>
          <p:cNvSpPr txBox="1"/>
          <p:nvPr>
            <p:ph idx="11" type="ftr"/>
          </p:nvPr>
        </p:nvSpPr>
        <p:spPr>
          <a:xfrm>
            <a:off x="838200" y="6334918"/>
            <a:ext cx="5279796"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888888"/>
              </a:buClr>
              <a:buSzPts val="1400"/>
              <a:buFont typeface="Calibri"/>
              <a:buNone/>
            </a:pPr>
            <a:r>
              <a:rPr lang="en-GB"/>
              <a:t>Repair construction of wooden buildings and use of wood in repair construction</a:t>
            </a:r>
            <a:endParaRPr/>
          </a:p>
        </p:txBody>
      </p:sp>
      <p:sp>
        <p:nvSpPr>
          <p:cNvPr id="354" name="Google Shape;354;p25"/>
          <p:cNvSpPr/>
          <p:nvPr/>
        </p:nvSpPr>
        <p:spPr>
          <a:xfrm>
            <a:off x="10739562" y="5919420"/>
            <a:ext cx="1112484" cy="415498"/>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t/>
            </a:r>
            <a:endParaRPr b="0" i="0" sz="1000" u="none" cap="none" strike="noStrike">
              <a:solidFill>
                <a:srgbClr val="0D0D0D"/>
              </a:solidFill>
              <a:latin typeface="Calibri"/>
              <a:ea typeface="Calibri"/>
              <a:cs typeface="Calibri"/>
              <a:sym typeface="Calibri"/>
            </a:endParaRPr>
          </a:p>
          <a:p>
            <a:pPr indent="0" lvl="0" marL="0" marR="0" rtl="0" algn="r">
              <a:lnSpc>
                <a:spcPct val="90000"/>
              </a:lnSpc>
              <a:spcBef>
                <a:spcPts val="0"/>
              </a:spcBef>
              <a:spcAft>
                <a:spcPts val="0"/>
              </a:spcAft>
              <a:buNone/>
            </a:pPr>
            <a:r>
              <a:rPr b="0" i="0" lang="en-GB" sz="1000" u="none" cap="none" strike="noStrike">
                <a:solidFill>
                  <a:srgbClr val="000000"/>
                </a:solidFill>
                <a:latin typeface="Calibri"/>
                <a:ea typeface="Calibri"/>
                <a:cs typeface="Calibri"/>
                <a:sym typeface="Calibri"/>
              </a:rPr>
              <a:t>Source: Puuinfo</a:t>
            </a:r>
            <a:endParaRPr/>
          </a:p>
          <a:p>
            <a:pPr indent="0" lvl="0" marL="0" marR="0" rtl="0" algn="r">
              <a:lnSpc>
                <a:spcPct val="90000"/>
              </a:lnSpc>
              <a:spcBef>
                <a:spcPts val="0"/>
              </a:spcBef>
              <a:spcAft>
                <a:spcPts val="0"/>
              </a:spcAft>
              <a:buNone/>
            </a:pPr>
            <a:r>
              <a:rPr b="0" i="0" lang="en-GB" sz="1000" u="none" cap="none" strike="noStrike">
                <a:solidFill>
                  <a:srgbClr val="000000"/>
                </a:solidFill>
                <a:latin typeface="Calibri"/>
                <a:ea typeface="Calibri"/>
                <a:cs typeface="Calibri"/>
                <a:sym typeface="Calibri"/>
              </a:rPr>
              <a:t>Image: Perinnemestari</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8" name="Shape 358"/>
        <p:cNvGrpSpPr/>
        <p:nvPr/>
      </p:nvGrpSpPr>
      <p:grpSpPr>
        <a:xfrm>
          <a:off x="0" y="0"/>
          <a:ext cx="0" cy="0"/>
          <a:chOff x="0" y="0"/>
          <a:chExt cx="0" cy="0"/>
        </a:xfrm>
      </p:grpSpPr>
      <p:sp>
        <p:nvSpPr>
          <p:cNvPr id="359" name="Google Shape;359;p2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lang="en-GB">
                <a:latin typeface="Calibri"/>
                <a:ea typeface="Calibri"/>
                <a:cs typeface="Calibri"/>
                <a:sym typeface="Calibri"/>
              </a:rPr>
              <a:t>Base floor – </a:t>
            </a:r>
            <a:br>
              <a:rPr lang="en-GB">
                <a:latin typeface="Calibri"/>
                <a:ea typeface="Calibri"/>
                <a:cs typeface="Calibri"/>
                <a:sym typeface="Calibri"/>
              </a:rPr>
            </a:br>
            <a:r>
              <a:rPr lang="en-GB">
                <a:latin typeface="Calibri"/>
                <a:ea typeface="Calibri"/>
                <a:cs typeface="Calibri"/>
                <a:sym typeface="Calibri"/>
              </a:rPr>
              <a:t>Concrete slab on ground</a:t>
            </a:r>
            <a:endParaRPr/>
          </a:p>
        </p:txBody>
      </p:sp>
      <p:sp>
        <p:nvSpPr>
          <p:cNvPr id="360" name="Google Shape;360;p26"/>
          <p:cNvSpPr txBox="1"/>
          <p:nvPr>
            <p:ph idx="1" type="body"/>
          </p:nvPr>
        </p:nvSpPr>
        <p:spPr>
          <a:xfrm>
            <a:off x="838199" y="1825625"/>
            <a:ext cx="6200707" cy="4351338"/>
          </a:xfrm>
          <a:prstGeom prst="rect">
            <a:avLst/>
          </a:prstGeom>
          <a:noFill/>
          <a:ln>
            <a:noFill/>
          </a:ln>
        </p:spPr>
        <p:txBody>
          <a:bodyPr anchorCtr="0" anchor="t" bIns="45700" lIns="91425" spcFirstLastPara="1" rIns="91425" wrap="square" tIns="45700">
            <a:normAutofit/>
          </a:bodyPr>
          <a:lstStyle/>
          <a:p>
            <a:pPr indent="-342900" lvl="0" marL="457200" rtl="0" algn="l">
              <a:lnSpc>
                <a:spcPct val="90000"/>
              </a:lnSpc>
              <a:spcBef>
                <a:spcPts val="1000"/>
              </a:spcBef>
              <a:spcAft>
                <a:spcPts val="0"/>
              </a:spcAft>
              <a:buClr>
                <a:schemeClr val="dk1"/>
              </a:buClr>
              <a:buSzPts val="1800"/>
              <a:buChar char="•"/>
            </a:pPr>
            <a:r>
              <a:rPr lang="en-GB" sz="2000"/>
              <a:t>Since the 1960s, concrete slabs became more common as a foundation for detached houses and summer cottages. It consists of floor boards (usually 50×100, 600 mm apart) installed on a concrete slab cast on a gravel layer, the gaps filled with thermal insulation (usually mineral wool, thickness 50...100 mm) and the floor surface material is, for example,tongued and grooved floorboard. </a:t>
            </a:r>
            <a:endParaRPr/>
          </a:p>
          <a:p>
            <a:pPr indent="-342900" lvl="0" marL="457200" rtl="0" algn="l">
              <a:lnSpc>
                <a:spcPct val="90000"/>
              </a:lnSpc>
              <a:spcBef>
                <a:spcPts val="1000"/>
              </a:spcBef>
              <a:spcAft>
                <a:spcPts val="0"/>
              </a:spcAft>
              <a:buClr>
                <a:schemeClr val="dk1"/>
              </a:buClr>
              <a:buSzPts val="1800"/>
              <a:buChar char="•"/>
            </a:pPr>
            <a:r>
              <a:rPr lang="en-GB" sz="2000"/>
              <a:t>Further insulation of the structure is only possible if a full layer of insulation was not originally installed.</a:t>
            </a:r>
            <a:endParaRPr/>
          </a:p>
          <a:p>
            <a:pPr indent="0" lvl="0" marL="114300" rtl="0" algn="l">
              <a:lnSpc>
                <a:spcPct val="90000"/>
              </a:lnSpc>
              <a:spcBef>
                <a:spcPts val="1000"/>
              </a:spcBef>
              <a:spcAft>
                <a:spcPts val="0"/>
              </a:spcAft>
              <a:buSzPts val="1800"/>
              <a:buNone/>
            </a:pPr>
            <a:r>
              <a:t/>
            </a:r>
            <a:endParaRPr sz="3200"/>
          </a:p>
          <a:p>
            <a:pPr indent="0" lvl="0" marL="114300" rtl="0" algn="l">
              <a:lnSpc>
                <a:spcPct val="90000"/>
              </a:lnSpc>
              <a:spcBef>
                <a:spcPts val="1000"/>
              </a:spcBef>
              <a:spcAft>
                <a:spcPts val="0"/>
              </a:spcAft>
              <a:buSzPts val="1800"/>
              <a:buNone/>
            </a:pPr>
            <a:r>
              <a:t/>
            </a:r>
            <a:endParaRPr sz="3200"/>
          </a:p>
        </p:txBody>
      </p:sp>
      <p:sp>
        <p:nvSpPr>
          <p:cNvPr id="361" name="Google Shape;361;p26"/>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lt1"/>
              </a:buClr>
              <a:buSzPts val="1400"/>
              <a:buFont typeface="Calibri"/>
              <a:buNone/>
            </a:pPr>
            <a:fld id="{00000000-1234-1234-1234-123412341234}" type="slidenum">
              <a:rPr lang="en-GB"/>
              <a:t>‹#›</a:t>
            </a:fld>
            <a:endParaRPr/>
          </a:p>
        </p:txBody>
      </p:sp>
      <p:sp>
        <p:nvSpPr>
          <p:cNvPr id="362" name="Google Shape;362;p26"/>
          <p:cNvSpPr txBox="1"/>
          <p:nvPr>
            <p:ph idx="11" type="ftr"/>
          </p:nvPr>
        </p:nvSpPr>
        <p:spPr>
          <a:xfrm>
            <a:off x="838199" y="6334918"/>
            <a:ext cx="5600307"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888888"/>
              </a:buClr>
              <a:buSzPts val="1400"/>
              <a:buFont typeface="Calibri"/>
              <a:buNone/>
            </a:pPr>
            <a:r>
              <a:rPr lang="en-GB"/>
              <a:t>Repair construction of wooden buildings and use of wood in repair construction</a:t>
            </a:r>
            <a:endParaRPr/>
          </a:p>
        </p:txBody>
      </p:sp>
      <p:sp>
        <p:nvSpPr>
          <p:cNvPr id="363" name="Google Shape;363;p26"/>
          <p:cNvSpPr/>
          <p:nvPr/>
        </p:nvSpPr>
        <p:spPr>
          <a:xfrm>
            <a:off x="10739562" y="5919420"/>
            <a:ext cx="1112484" cy="415498"/>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t/>
            </a:r>
            <a:endParaRPr b="0" i="0" sz="1000" u="none" cap="none" strike="noStrike">
              <a:solidFill>
                <a:srgbClr val="0D0D0D"/>
              </a:solidFill>
              <a:latin typeface="Calibri"/>
              <a:ea typeface="Calibri"/>
              <a:cs typeface="Calibri"/>
              <a:sym typeface="Calibri"/>
            </a:endParaRPr>
          </a:p>
          <a:p>
            <a:pPr indent="0" lvl="0" marL="0" marR="0" rtl="0" algn="r">
              <a:lnSpc>
                <a:spcPct val="90000"/>
              </a:lnSpc>
              <a:spcBef>
                <a:spcPts val="0"/>
              </a:spcBef>
              <a:spcAft>
                <a:spcPts val="0"/>
              </a:spcAft>
              <a:buNone/>
            </a:pPr>
            <a:r>
              <a:rPr b="0" i="0" lang="en-GB" sz="1000" u="none" cap="none" strike="noStrike">
                <a:solidFill>
                  <a:srgbClr val="000000"/>
                </a:solidFill>
                <a:latin typeface="Calibri"/>
                <a:ea typeface="Calibri"/>
                <a:cs typeface="Calibri"/>
                <a:sym typeface="Calibri"/>
              </a:rPr>
              <a:t>Source: Puuinfo</a:t>
            </a:r>
            <a:endParaRPr/>
          </a:p>
          <a:p>
            <a:pPr indent="0" lvl="0" marL="0" marR="0" rtl="0" algn="r">
              <a:lnSpc>
                <a:spcPct val="90000"/>
              </a:lnSpc>
              <a:spcBef>
                <a:spcPts val="0"/>
              </a:spcBef>
              <a:spcAft>
                <a:spcPts val="0"/>
              </a:spcAft>
              <a:buNone/>
            </a:pPr>
            <a:r>
              <a:rPr b="0" i="0" lang="en-GB" sz="1000" u="none" cap="none" strike="noStrike">
                <a:solidFill>
                  <a:srgbClr val="000000"/>
                </a:solidFill>
                <a:latin typeface="Calibri"/>
                <a:ea typeface="Calibri"/>
                <a:cs typeface="Calibri"/>
                <a:sym typeface="Calibri"/>
              </a:rPr>
              <a:t>Photo: rakentaja.fi</a:t>
            </a:r>
            <a:endParaRPr/>
          </a:p>
        </p:txBody>
      </p:sp>
      <p:pic>
        <p:nvPicPr>
          <p:cNvPr id="364" name="Google Shape;364;p26"/>
          <p:cNvPicPr preferRelativeResize="0"/>
          <p:nvPr/>
        </p:nvPicPr>
        <p:blipFill rotWithShape="1">
          <a:blip r:embed="rId3">
            <a:alphaModFix/>
          </a:blip>
          <a:srcRect b="0" l="42886" r="0" t="0"/>
          <a:stretch/>
        </p:blipFill>
        <p:spPr>
          <a:xfrm>
            <a:off x="7458967" y="895350"/>
            <a:ext cx="4352033" cy="50673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8" name="Shape 368"/>
        <p:cNvGrpSpPr/>
        <p:nvPr/>
      </p:nvGrpSpPr>
      <p:grpSpPr>
        <a:xfrm>
          <a:off x="0" y="0"/>
          <a:ext cx="0" cy="0"/>
          <a:chOff x="0" y="0"/>
          <a:chExt cx="0" cy="0"/>
        </a:xfrm>
      </p:grpSpPr>
      <p:sp>
        <p:nvSpPr>
          <p:cNvPr id="369" name="Google Shape;369;p2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lang="en-GB">
                <a:latin typeface="Calibri"/>
                <a:ea typeface="Calibri"/>
                <a:cs typeface="Calibri"/>
                <a:sym typeface="Calibri"/>
              </a:rPr>
              <a:t>Exterior wall</a:t>
            </a:r>
            <a:endParaRPr/>
          </a:p>
        </p:txBody>
      </p:sp>
      <p:sp>
        <p:nvSpPr>
          <p:cNvPr id="370" name="Google Shape;370;p27"/>
          <p:cNvSpPr txBox="1"/>
          <p:nvPr>
            <p:ph idx="1" type="body"/>
          </p:nvPr>
        </p:nvSpPr>
        <p:spPr>
          <a:xfrm>
            <a:off x="838199" y="1825625"/>
            <a:ext cx="6200707" cy="4351338"/>
          </a:xfrm>
          <a:prstGeom prst="rect">
            <a:avLst/>
          </a:prstGeom>
          <a:noFill/>
          <a:ln>
            <a:noFill/>
          </a:ln>
        </p:spPr>
        <p:txBody>
          <a:bodyPr anchorCtr="0" anchor="t" bIns="45700" lIns="91425" spcFirstLastPara="1" rIns="91425" wrap="square" tIns="45700">
            <a:normAutofit/>
          </a:bodyPr>
          <a:lstStyle/>
          <a:p>
            <a:pPr indent="-342900" lvl="0" marL="457200" rtl="0" algn="l">
              <a:lnSpc>
                <a:spcPct val="90000"/>
              </a:lnSpc>
              <a:spcBef>
                <a:spcPts val="1000"/>
              </a:spcBef>
              <a:spcAft>
                <a:spcPts val="0"/>
              </a:spcAft>
              <a:buClr>
                <a:schemeClr val="dk1"/>
              </a:buClr>
              <a:buSzPts val="1800"/>
              <a:buChar char="•"/>
            </a:pPr>
            <a:r>
              <a:rPr lang="en-GB" sz="2000"/>
              <a:t>Damage to timber-framed exterior walls is usually limited to wear and flaking of the paint surface over time. External cladding boards may also show cracking or rot caused by weather stress. The load-bearing frame of the wall is usually in good condition even if the wall appears to be in poor condition. Remember also that wood that has turned grey on the surface is not rotten.</a:t>
            </a:r>
            <a:endParaRPr/>
          </a:p>
          <a:p>
            <a:pPr indent="0" lvl="0" marL="114300" rtl="0" algn="l">
              <a:lnSpc>
                <a:spcPct val="90000"/>
              </a:lnSpc>
              <a:spcBef>
                <a:spcPts val="1000"/>
              </a:spcBef>
              <a:spcAft>
                <a:spcPts val="0"/>
              </a:spcAft>
              <a:buSzPts val="1800"/>
              <a:buNone/>
            </a:pPr>
            <a:r>
              <a:t/>
            </a:r>
            <a:endParaRPr sz="3200"/>
          </a:p>
          <a:p>
            <a:pPr indent="0" lvl="0" marL="114300" rtl="0" algn="l">
              <a:lnSpc>
                <a:spcPct val="90000"/>
              </a:lnSpc>
              <a:spcBef>
                <a:spcPts val="1000"/>
              </a:spcBef>
              <a:spcAft>
                <a:spcPts val="0"/>
              </a:spcAft>
              <a:buSzPts val="1800"/>
              <a:buNone/>
            </a:pPr>
            <a:r>
              <a:t/>
            </a:r>
            <a:endParaRPr sz="3200"/>
          </a:p>
        </p:txBody>
      </p:sp>
      <p:sp>
        <p:nvSpPr>
          <p:cNvPr id="371" name="Google Shape;371;p27"/>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lt1"/>
              </a:buClr>
              <a:buSzPts val="1400"/>
              <a:buFont typeface="Calibri"/>
              <a:buNone/>
            </a:pPr>
            <a:fld id="{00000000-1234-1234-1234-123412341234}" type="slidenum">
              <a:rPr lang="en-GB"/>
              <a:t>‹#›</a:t>
            </a:fld>
            <a:endParaRPr/>
          </a:p>
        </p:txBody>
      </p:sp>
      <p:sp>
        <p:nvSpPr>
          <p:cNvPr id="372" name="Google Shape;372;p27"/>
          <p:cNvSpPr txBox="1"/>
          <p:nvPr>
            <p:ph idx="11" type="ftr"/>
          </p:nvPr>
        </p:nvSpPr>
        <p:spPr>
          <a:xfrm>
            <a:off x="838200" y="6334918"/>
            <a:ext cx="5722856"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888888"/>
              </a:buClr>
              <a:buSzPts val="1400"/>
              <a:buFont typeface="Calibri"/>
              <a:buNone/>
            </a:pPr>
            <a:r>
              <a:rPr lang="en-GB"/>
              <a:t>Repair construction of wooden buildings and use of wood in repair construction</a:t>
            </a:r>
            <a:endParaRPr/>
          </a:p>
        </p:txBody>
      </p:sp>
      <p:sp>
        <p:nvSpPr>
          <p:cNvPr id="373" name="Google Shape;373;p27"/>
          <p:cNvSpPr/>
          <p:nvPr/>
        </p:nvSpPr>
        <p:spPr>
          <a:xfrm>
            <a:off x="10739562" y="5919420"/>
            <a:ext cx="1112484" cy="415498"/>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t/>
            </a:r>
            <a:endParaRPr b="0" i="0" sz="1000" u="none" cap="none" strike="noStrike">
              <a:solidFill>
                <a:srgbClr val="0D0D0D"/>
              </a:solidFill>
              <a:latin typeface="Calibri"/>
              <a:ea typeface="Calibri"/>
              <a:cs typeface="Calibri"/>
              <a:sym typeface="Calibri"/>
            </a:endParaRPr>
          </a:p>
          <a:p>
            <a:pPr indent="0" lvl="0" marL="0" marR="0" rtl="0" algn="r">
              <a:lnSpc>
                <a:spcPct val="90000"/>
              </a:lnSpc>
              <a:spcBef>
                <a:spcPts val="0"/>
              </a:spcBef>
              <a:spcAft>
                <a:spcPts val="0"/>
              </a:spcAft>
              <a:buNone/>
            </a:pPr>
            <a:r>
              <a:rPr b="0" i="0" lang="en-GB" sz="1000" u="none" cap="none" strike="noStrike">
                <a:solidFill>
                  <a:srgbClr val="000000"/>
                </a:solidFill>
                <a:latin typeface="Calibri"/>
                <a:ea typeface="Calibri"/>
                <a:cs typeface="Calibri"/>
                <a:sym typeface="Calibri"/>
              </a:rPr>
              <a:t>Source: Puuinfo</a:t>
            </a:r>
            <a:endParaRPr/>
          </a:p>
          <a:p>
            <a:pPr indent="0" lvl="0" marL="0" marR="0" rtl="0" algn="r">
              <a:lnSpc>
                <a:spcPct val="90000"/>
              </a:lnSpc>
              <a:spcBef>
                <a:spcPts val="0"/>
              </a:spcBef>
              <a:spcAft>
                <a:spcPts val="0"/>
              </a:spcAft>
              <a:buNone/>
            </a:pPr>
            <a:r>
              <a:rPr b="0" i="0" lang="en-GB" sz="1000" u="none" cap="none" strike="noStrike">
                <a:solidFill>
                  <a:srgbClr val="000000"/>
                </a:solidFill>
                <a:latin typeface="Calibri"/>
                <a:ea typeface="Calibri"/>
                <a:cs typeface="Calibri"/>
                <a:sym typeface="Calibri"/>
              </a:rPr>
              <a:t>Image: vastavalo.net</a:t>
            </a:r>
            <a:endParaRPr/>
          </a:p>
        </p:txBody>
      </p:sp>
      <p:pic>
        <p:nvPicPr>
          <p:cNvPr id="374" name="Google Shape;374;p27"/>
          <p:cNvPicPr preferRelativeResize="0"/>
          <p:nvPr/>
        </p:nvPicPr>
        <p:blipFill rotWithShape="1">
          <a:blip r:embed="rId3">
            <a:alphaModFix/>
          </a:blip>
          <a:srcRect b="0" l="0" r="41926" t="2449"/>
          <a:stretch/>
        </p:blipFill>
        <p:spPr>
          <a:xfrm>
            <a:off x="7762035" y="773707"/>
            <a:ext cx="4085936" cy="5145713"/>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8" name="Shape 378"/>
        <p:cNvGrpSpPr/>
        <p:nvPr/>
      </p:nvGrpSpPr>
      <p:grpSpPr>
        <a:xfrm>
          <a:off x="0" y="0"/>
          <a:ext cx="0" cy="0"/>
          <a:chOff x="0" y="0"/>
          <a:chExt cx="0" cy="0"/>
        </a:xfrm>
      </p:grpSpPr>
      <p:sp>
        <p:nvSpPr>
          <p:cNvPr id="379" name="Google Shape;379;p2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lang="en-GB">
                <a:latin typeface="Calibri"/>
                <a:ea typeface="Calibri"/>
                <a:cs typeface="Calibri"/>
                <a:sym typeface="Calibri"/>
              </a:rPr>
              <a:t>Exterior wall</a:t>
            </a:r>
            <a:endParaRPr/>
          </a:p>
        </p:txBody>
      </p:sp>
      <p:sp>
        <p:nvSpPr>
          <p:cNvPr id="380" name="Google Shape;380;p28"/>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342900" lvl="0" marL="457200" rtl="0" algn="l">
              <a:lnSpc>
                <a:spcPct val="90000"/>
              </a:lnSpc>
              <a:spcBef>
                <a:spcPts val="1000"/>
              </a:spcBef>
              <a:spcAft>
                <a:spcPts val="0"/>
              </a:spcAft>
              <a:buClr>
                <a:schemeClr val="dk1"/>
              </a:buClr>
              <a:buSzPts val="1800"/>
              <a:buChar char="•"/>
            </a:pPr>
            <a:r>
              <a:rPr lang="en-GB" sz="2000"/>
              <a:t>Possible damage to the wall frame is usually the result of prolonged rainwater access into the wall structure (leaking roof or damaged gutters or downpipes). A plinth that is too shallow or moisture that has risen capillarily into the base floor can also damage the lower part of a wood-framed wall. Before repairing the wall structure, remove the factors that caused the damage.</a:t>
            </a:r>
            <a:endParaRPr/>
          </a:p>
          <a:p>
            <a:pPr indent="-342900" lvl="0" marL="457200" rtl="0" algn="l">
              <a:lnSpc>
                <a:spcPct val="90000"/>
              </a:lnSpc>
              <a:spcBef>
                <a:spcPts val="1000"/>
              </a:spcBef>
              <a:spcAft>
                <a:spcPts val="0"/>
              </a:spcAft>
              <a:buClr>
                <a:schemeClr val="dk1"/>
              </a:buClr>
              <a:buSzPts val="1800"/>
              <a:buChar char="•"/>
            </a:pPr>
            <a:r>
              <a:rPr lang="en-GB" sz="2000"/>
              <a:t>If the frame structure of the wall (logs or load-bearing wall frames) is damaged, the external cladding, its substructure and, in the case of slatted walls, the thermal insulation will have to be either partially or completely dismantled. The log wall is repaired by replacing only the damaged logs. In this case, the building is temporarily raised with jacks so that the changing of the logs can be carried out.</a:t>
            </a:r>
            <a:endParaRPr/>
          </a:p>
          <a:p>
            <a:pPr indent="-342900" lvl="0" marL="457200" rtl="0" algn="l">
              <a:lnSpc>
                <a:spcPct val="90000"/>
              </a:lnSpc>
              <a:spcBef>
                <a:spcPts val="1000"/>
              </a:spcBef>
              <a:spcAft>
                <a:spcPts val="0"/>
              </a:spcAft>
              <a:buClr>
                <a:schemeClr val="dk1"/>
              </a:buClr>
              <a:buSzPts val="1800"/>
              <a:buChar char="•"/>
            </a:pPr>
            <a:r>
              <a:rPr lang="en-GB" sz="2000"/>
              <a:t>All demolition work required by the renovation work is carried out carefully to avoid unnecessary damage to intact building elements. If you want to improve the thermal insulation of a log wall, a simple solution is to add one or two layers of 12 or 22 mm fibreboard on the inside.</a:t>
            </a:r>
            <a:endParaRPr/>
          </a:p>
          <a:p>
            <a:pPr indent="0" lvl="0" marL="114300" rtl="0" algn="l">
              <a:lnSpc>
                <a:spcPct val="90000"/>
              </a:lnSpc>
              <a:spcBef>
                <a:spcPts val="1000"/>
              </a:spcBef>
              <a:spcAft>
                <a:spcPts val="0"/>
              </a:spcAft>
              <a:buSzPts val="1800"/>
              <a:buNone/>
            </a:pPr>
            <a:r>
              <a:t/>
            </a:r>
            <a:endParaRPr sz="3200"/>
          </a:p>
          <a:p>
            <a:pPr indent="0" lvl="0" marL="114300" rtl="0" algn="l">
              <a:lnSpc>
                <a:spcPct val="90000"/>
              </a:lnSpc>
              <a:spcBef>
                <a:spcPts val="1000"/>
              </a:spcBef>
              <a:spcAft>
                <a:spcPts val="0"/>
              </a:spcAft>
              <a:buSzPts val="1800"/>
              <a:buNone/>
            </a:pPr>
            <a:r>
              <a:t/>
            </a:r>
            <a:endParaRPr sz="3200"/>
          </a:p>
        </p:txBody>
      </p:sp>
      <p:sp>
        <p:nvSpPr>
          <p:cNvPr id="381" name="Google Shape;381;p28"/>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lt1"/>
              </a:buClr>
              <a:buSzPts val="1400"/>
              <a:buFont typeface="Calibri"/>
              <a:buNone/>
            </a:pPr>
            <a:fld id="{00000000-1234-1234-1234-123412341234}" type="slidenum">
              <a:rPr lang="en-GB"/>
              <a:t>‹#›</a:t>
            </a:fld>
            <a:endParaRPr/>
          </a:p>
        </p:txBody>
      </p:sp>
      <p:sp>
        <p:nvSpPr>
          <p:cNvPr id="382" name="Google Shape;382;p28"/>
          <p:cNvSpPr txBox="1"/>
          <p:nvPr>
            <p:ph idx="11" type="ftr"/>
          </p:nvPr>
        </p:nvSpPr>
        <p:spPr>
          <a:xfrm>
            <a:off x="838199" y="6334918"/>
            <a:ext cx="5741709"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888888"/>
              </a:buClr>
              <a:buSzPts val="1400"/>
              <a:buFont typeface="Calibri"/>
              <a:buNone/>
            </a:pPr>
            <a:r>
              <a:rPr lang="en-GB"/>
              <a:t>Repair construction of wooden buildings and use of wood in repair construction</a:t>
            </a:r>
            <a:endParaRPr/>
          </a:p>
        </p:txBody>
      </p:sp>
      <p:sp>
        <p:nvSpPr>
          <p:cNvPr id="383" name="Google Shape;383;p28"/>
          <p:cNvSpPr/>
          <p:nvPr/>
        </p:nvSpPr>
        <p:spPr>
          <a:xfrm>
            <a:off x="11044362" y="5978047"/>
            <a:ext cx="959778" cy="356871"/>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t/>
            </a:r>
            <a:endParaRPr b="0" i="0" sz="1000" u="none" cap="none" strike="noStrike">
              <a:solidFill>
                <a:srgbClr val="0D0D0D"/>
              </a:solidFill>
              <a:latin typeface="Calibri"/>
              <a:ea typeface="Calibri"/>
              <a:cs typeface="Calibri"/>
              <a:sym typeface="Calibri"/>
            </a:endParaRPr>
          </a:p>
          <a:p>
            <a:pPr indent="0" lvl="0" marL="0" marR="0" rtl="0" algn="l">
              <a:lnSpc>
                <a:spcPct val="90000"/>
              </a:lnSpc>
              <a:spcBef>
                <a:spcPts val="0"/>
              </a:spcBef>
              <a:spcAft>
                <a:spcPts val="0"/>
              </a:spcAft>
              <a:buNone/>
            </a:pPr>
            <a:r>
              <a:rPr b="0" i="0" lang="en-GB" sz="1000" u="none" cap="none" strike="noStrike">
                <a:solidFill>
                  <a:srgbClr val="000000"/>
                </a:solidFill>
                <a:latin typeface="Calibri"/>
                <a:ea typeface="Calibri"/>
                <a:cs typeface="Calibri"/>
                <a:sym typeface="Calibri"/>
              </a:rPr>
              <a:t>Source: Puuinfo</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7" name="Shape 387"/>
        <p:cNvGrpSpPr/>
        <p:nvPr/>
      </p:nvGrpSpPr>
      <p:grpSpPr>
        <a:xfrm>
          <a:off x="0" y="0"/>
          <a:ext cx="0" cy="0"/>
          <a:chOff x="0" y="0"/>
          <a:chExt cx="0" cy="0"/>
        </a:xfrm>
      </p:grpSpPr>
      <p:sp>
        <p:nvSpPr>
          <p:cNvPr id="388" name="Google Shape;388;p2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lang="en-GB">
                <a:latin typeface="Calibri"/>
                <a:ea typeface="Calibri"/>
                <a:cs typeface="Calibri"/>
                <a:sym typeface="Calibri"/>
              </a:rPr>
              <a:t>Exterior wall</a:t>
            </a:r>
            <a:endParaRPr/>
          </a:p>
        </p:txBody>
      </p:sp>
      <p:sp>
        <p:nvSpPr>
          <p:cNvPr id="389" name="Google Shape;389;p29"/>
          <p:cNvSpPr txBox="1"/>
          <p:nvPr>
            <p:ph idx="1" type="body"/>
          </p:nvPr>
        </p:nvSpPr>
        <p:spPr>
          <a:xfrm>
            <a:off x="838200" y="1513036"/>
            <a:ext cx="10515600" cy="4663927"/>
          </a:xfrm>
          <a:prstGeom prst="rect">
            <a:avLst/>
          </a:prstGeom>
          <a:noFill/>
          <a:ln>
            <a:noFill/>
          </a:ln>
        </p:spPr>
        <p:txBody>
          <a:bodyPr anchorCtr="0" anchor="t" bIns="45700" lIns="91425" spcFirstLastPara="1" rIns="91425" wrap="square" tIns="45700">
            <a:normAutofit/>
          </a:bodyPr>
          <a:lstStyle/>
          <a:p>
            <a:pPr indent="-342900" lvl="0" marL="457200" rtl="0" algn="l">
              <a:lnSpc>
                <a:spcPct val="90000"/>
              </a:lnSpc>
              <a:spcBef>
                <a:spcPts val="1000"/>
              </a:spcBef>
              <a:spcAft>
                <a:spcPts val="0"/>
              </a:spcAft>
              <a:buClr>
                <a:schemeClr val="dk1"/>
              </a:buClr>
              <a:buSzPts val="1800"/>
              <a:buChar char="•"/>
            </a:pPr>
            <a:r>
              <a:rPr lang="en-GB" sz="2000"/>
              <a:t>Possible damage to the wall frame is usually the result of prolonged rainwater access into the wall structure (leaking roof or damaged gutters or downpipes). A plinth that is too shallow or moisture that has risen capillarily into the base floor can also damage the lower part of a wood-framed wall. Before repairing the wall structure, remove the factors that caused the damage.</a:t>
            </a:r>
            <a:endParaRPr/>
          </a:p>
          <a:p>
            <a:pPr indent="0" lvl="0" marL="114300" rtl="0" algn="l">
              <a:lnSpc>
                <a:spcPct val="90000"/>
              </a:lnSpc>
              <a:spcBef>
                <a:spcPts val="1000"/>
              </a:spcBef>
              <a:spcAft>
                <a:spcPts val="0"/>
              </a:spcAft>
              <a:buSzPts val="1800"/>
              <a:buNone/>
            </a:pPr>
            <a:r>
              <a:t/>
            </a:r>
            <a:endParaRPr sz="3200"/>
          </a:p>
          <a:p>
            <a:pPr indent="0" lvl="0" marL="114300" rtl="0" algn="l">
              <a:lnSpc>
                <a:spcPct val="90000"/>
              </a:lnSpc>
              <a:spcBef>
                <a:spcPts val="1000"/>
              </a:spcBef>
              <a:spcAft>
                <a:spcPts val="0"/>
              </a:spcAft>
              <a:buSzPts val="1800"/>
              <a:buNone/>
            </a:pPr>
            <a:r>
              <a:t/>
            </a:r>
            <a:endParaRPr sz="3200"/>
          </a:p>
        </p:txBody>
      </p:sp>
      <p:sp>
        <p:nvSpPr>
          <p:cNvPr id="390" name="Google Shape;390;p29"/>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lt1"/>
              </a:buClr>
              <a:buSzPts val="1400"/>
              <a:buFont typeface="Calibri"/>
              <a:buNone/>
            </a:pPr>
            <a:fld id="{00000000-1234-1234-1234-123412341234}" type="slidenum">
              <a:rPr lang="en-GB"/>
              <a:t>‹#›</a:t>
            </a:fld>
            <a:endParaRPr/>
          </a:p>
        </p:txBody>
      </p:sp>
      <p:sp>
        <p:nvSpPr>
          <p:cNvPr id="391" name="Google Shape;391;p29"/>
          <p:cNvSpPr txBox="1"/>
          <p:nvPr>
            <p:ph idx="11" type="ftr"/>
          </p:nvPr>
        </p:nvSpPr>
        <p:spPr>
          <a:xfrm>
            <a:off x="838199" y="6334918"/>
            <a:ext cx="5854831"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888888"/>
              </a:buClr>
              <a:buSzPts val="1400"/>
              <a:buFont typeface="Calibri"/>
              <a:buNone/>
            </a:pPr>
            <a:r>
              <a:rPr lang="en-GB"/>
              <a:t>Repair construction of wooden buildings and use of wood in repair construction</a:t>
            </a:r>
            <a:endParaRPr/>
          </a:p>
        </p:txBody>
      </p:sp>
      <p:sp>
        <p:nvSpPr>
          <p:cNvPr id="392" name="Google Shape;392;p29"/>
          <p:cNvSpPr/>
          <p:nvPr/>
        </p:nvSpPr>
        <p:spPr>
          <a:xfrm>
            <a:off x="10557559" y="5969214"/>
            <a:ext cx="1261564" cy="415498"/>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t/>
            </a:r>
            <a:endParaRPr b="0" i="0" sz="1000" u="none" cap="none" strike="noStrike">
              <a:solidFill>
                <a:srgbClr val="0D0D0D"/>
              </a:solidFill>
              <a:latin typeface="Calibri"/>
              <a:ea typeface="Calibri"/>
              <a:cs typeface="Calibri"/>
              <a:sym typeface="Calibri"/>
            </a:endParaRPr>
          </a:p>
          <a:p>
            <a:pPr indent="0" lvl="0" marL="0" marR="0" rtl="0" algn="r">
              <a:lnSpc>
                <a:spcPct val="90000"/>
              </a:lnSpc>
              <a:spcBef>
                <a:spcPts val="0"/>
              </a:spcBef>
              <a:spcAft>
                <a:spcPts val="0"/>
              </a:spcAft>
              <a:buNone/>
            </a:pPr>
            <a:r>
              <a:rPr b="0" i="0" lang="en-GB" sz="1000" u="none" cap="none" strike="noStrike">
                <a:solidFill>
                  <a:srgbClr val="000000"/>
                </a:solidFill>
                <a:latin typeface="Calibri"/>
                <a:ea typeface="Calibri"/>
                <a:cs typeface="Calibri"/>
                <a:sym typeface="Calibri"/>
              </a:rPr>
              <a:t>Image: kattoremontti.pro</a:t>
            </a:r>
            <a:endParaRPr/>
          </a:p>
          <a:p>
            <a:pPr indent="0" lvl="0" marL="0" marR="0" rtl="0" algn="l">
              <a:lnSpc>
                <a:spcPct val="90000"/>
              </a:lnSpc>
              <a:spcBef>
                <a:spcPts val="0"/>
              </a:spcBef>
              <a:spcAft>
                <a:spcPts val="0"/>
              </a:spcAft>
              <a:buNone/>
            </a:pPr>
            <a:r>
              <a:t/>
            </a:r>
            <a:endParaRPr b="0" i="0" sz="1000" u="none" cap="none" strike="noStrike">
              <a:solidFill>
                <a:srgbClr val="0D0D0D"/>
              </a:solidFill>
              <a:latin typeface="Calibri"/>
              <a:ea typeface="Calibri"/>
              <a:cs typeface="Calibri"/>
              <a:sym typeface="Calibri"/>
            </a:endParaRPr>
          </a:p>
        </p:txBody>
      </p:sp>
      <p:pic>
        <p:nvPicPr>
          <p:cNvPr id="393" name="Google Shape;393;p29"/>
          <p:cNvPicPr preferRelativeResize="0"/>
          <p:nvPr/>
        </p:nvPicPr>
        <p:blipFill rotWithShape="1">
          <a:blip r:embed="rId3">
            <a:alphaModFix/>
          </a:blip>
          <a:srcRect b="43859" l="0" r="0" t="0"/>
          <a:stretch/>
        </p:blipFill>
        <p:spPr>
          <a:xfrm>
            <a:off x="1383560" y="3132909"/>
            <a:ext cx="10435563" cy="2935162"/>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pic>
        <p:nvPicPr>
          <p:cNvPr id="146" name="Google Shape;146;p3"/>
          <p:cNvPicPr preferRelativeResize="0"/>
          <p:nvPr/>
        </p:nvPicPr>
        <p:blipFill rotWithShape="1">
          <a:blip r:embed="rId3">
            <a:alphaModFix/>
          </a:blip>
          <a:srcRect b="9271" l="0" r="0" t="0"/>
          <a:stretch/>
        </p:blipFill>
        <p:spPr>
          <a:xfrm>
            <a:off x="2778" y="0"/>
            <a:ext cx="12186372" cy="6248114"/>
          </a:xfrm>
          <a:prstGeom prst="rect">
            <a:avLst/>
          </a:prstGeom>
          <a:noFill/>
          <a:ln>
            <a:noFill/>
          </a:ln>
        </p:spPr>
      </p:pic>
      <p:sp>
        <p:nvSpPr>
          <p:cNvPr id="147" name="Google Shape;147;p3"/>
          <p:cNvSpPr txBox="1"/>
          <p:nvPr>
            <p:ph type="title"/>
          </p:nvPr>
        </p:nvSpPr>
        <p:spPr>
          <a:xfrm>
            <a:off x="1174214" y="1819577"/>
            <a:ext cx="9843642" cy="2387601"/>
          </a:xfrm>
          <a:prstGeom prst="rect">
            <a:avLst/>
          </a:prstGeom>
          <a:noFill/>
          <a:ln>
            <a:noFill/>
          </a:ln>
        </p:spPr>
        <p:txBody>
          <a:bodyPr anchorCtr="0" anchor="b" bIns="0" lIns="0" spcFirstLastPara="1" rIns="0" wrap="square" tIns="0">
            <a:normAutofit/>
          </a:bodyPr>
          <a:lstStyle/>
          <a:p>
            <a:pPr indent="0" lvl="0" marL="0" rtl="0" algn="ctr">
              <a:lnSpc>
                <a:spcPct val="90000"/>
              </a:lnSpc>
              <a:spcBef>
                <a:spcPts val="0"/>
              </a:spcBef>
              <a:spcAft>
                <a:spcPts val="0"/>
              </a:spcAft>
              <a:buNone/>
            </a:pPr>
            <a:r>
              <a:t/>
            </a:r>
            <a:endParaRPr b="1" sz="2730">
              <a:solidFill>
                <a:srgbClr val="FFFFFF"/>
              </a:solidFill>
              <a:latin typeface="Calibri"/>
              <a:ea typeface="Calibri"/>
              <a:cs typeface="Calibri"/>
              <a:sym typeface="Calibri"/>
            </a:endParaRPr>
          </a:p>
          <a:p>
            <a:pPr indent="0" lvl="0" marL="0" rtl="0" algn="ctr">
              <a:lnSpc>
                <a:spcPct val="90000"/>
              </a:lnSpc>
              <a:spcBef>
                <a:spcPts val="0"/>
              </a:spcBef>
              <a:spcAft>
                <a:spcPts val="0"/>
              </a:spcAft>
              <a:buNone/>
            </a:pPr>
            <a:r>
              <a:rPr b="1" lang="en-GB" sz="4400">
                <a:latin typeface="Calibri"/>
                <a:ea typeface="Calibri"/>
                <a:cs typeface="Calibri"/>
                <a:sym typeface="Calibri"/>
              </a:rPr>
              <a:t>Repair construction of wooden buildings and use of wood in repair construction</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7" name="Shape 397"/>
        <p:cNvGrpSpPr/>
        <p:nvPr/>
      </p:nvGrpSpPr>
      <p:grpSpPr>
        <a:xfrm>
          <a:off x="0" y="0"/>
          <a:ext cx="0" cy="0"/>
          <a:chOff x="0" y="0"/>
          <a:chExt cx="0" cy="0"/>
        </a:xfrm>
      </p:grpSpPr>
      <p:pic>
        <p:nvPicPr>
          <p:cNvPr id="398" name="Google Shape;398;p30"/>
          <p:cNvPicPr preferRelativeResize="0"/>
          <p:nvPr/>
        </p:nvPicPr>
        <p:blipFill rotWithShape="1">
          <a:blip r:embed="rId3">
            <a:alphaModFix/>
          </a:blip>
          <a:srcRect b="0" l="0" r="0" t="0"/>
          <a:stretch/>
        </p:blipFill>
        <p:spPr>
          <a:xfrm>
            <a:off x="7143924" y="1118006"/>
            <a:ext cx="4228690" cy="5113627"/>
          </a:xfrm>
          <a:prstGeom prst="rect">
            <a:avLst/>
          </a:prstGeom>
          <a:noFill/>
          <a:ln>
            <a:noFill/>
          </a:ln>
        </p:spPr>
      </p:pic>
      <p:sp>
        <p:nvSpPr>
          <p:cNvPr id="399" name="Google Shape;399;p3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lang="en-GB" sz="4000">
                <a:latin typeface="Calibri"/>
                <a:ea typeface="Calibri"/>
                <a:cs typeface="Calibri"/>
                <a:sym typeface="Calibri"/>
              </a:rPr>
              <a:t>Example of additional thermal insulation on the inside of a log wall</a:t>
            </a:r>
            <a:endParaRPr/>
          </a:p>
        </p:txBody>
      </p:sp>
      <p:sp>
        <p:nvSpPr>
          <p:cNvPr id="400" name="Google Shape;400;p30"/>
          <p:cNvSpPr txBox="1"/>
          <p:nvPr>
            <p:ph idx="1" type="body"/>
          </p:nvPr>
        </p:nvSpPr>
        <p:spPr>
          <a:xfrm>
            <a:off x="838200" y="1825625"/>
            <a:ext cx="6029668" cy="4351338"/>
          </a:xfrm>
          <a:prstGeom prst="rect">
            <a:avLst/>
          </a:prstGeom>
          <a:noFill/>
          <a:ln>
            <a:noFill/>
          </a:ln>
        </p:spPr>
        <p:txBody>
          <a:bodyPr anchorCtr="0" anchor="t" bIns="45700" lIns="91425" spcFirstLastPara="1" rIns="91425" wrap="square" tIns="45700">
            <a:normAutofit/>
          </a:bodyPr>
          <a:lstStyle/>
          <a:p>
            <a:pPr indent="-342900" lvl="0" marL="457200" rtl="0" algn="l">
              <a:lnSpc>
                <a:spcPct val="90000"/>
              </a:lnSpc>
              <a:spcBef>
                <a:spcPts val="1000"/>
              </a:spcBef>
              <a:spcAft>
                <a:spcPts val="0"/>
              </a:spcAft>
              <a:buClr>
                <a:schemeClr val="dk1"/>
              </a:buClr>
              <a:buSzPts val="1800"/>
              <a:buChar char="•"/>
            </a:pPr>
            <a:r>
              <a:rPr lang="en-GB" sz="2000"/>
              <a:t>The wood fibreboard is painted or wallpapered. Alternatively, studs can be installed on the inside of the log frame, against which wood fibre insulation is sprayed. An air and vapour barrier and an interior trim, such as panelling or the aforementioned wood fibre sheets, shall be installed on top of the insulation.</a:t>
            </a:r>
            <a:endParaRPr/>
          </a:p>
          <a:p>
            <a:pPr indent="0" lvl="0" marL="114300" rtl="0" algn="l">
              <a:lnSpc>
                <a:spcPct val="90000"/>
              </a:lnSpc>
              <a:spcBef>
                <a:spcPts val="1000"/>
              </a:spcBef>
              <a:spcAft>
                <a:spcPts val="0"/>
              </a:spcAft>
              <a:buSzPts val="1800"/>
              <a:buNone/>
            </a:pPr>
            <a:r>
              <a:t/>
            </a:r>
            <a:endParaRPr sz="3200"/>
          </a:p>
          <a:p>
            <a:pPr indent="0" lvl="0" marL="114300" rtl="0" algn="l">
              <a:lnSpc>
                <a:spcPct val="90000"/>
              </a:lnSpc>
              <a:spcBef>
                <a:spcPts val="1000"/>
              </a:spcBef>
              <a:spcAft>
                <a:spcPts val="0"/>
              </a:spcAft>
              <a:buSzPts val="1800"/>
              <a:buNone/>
            </a:pPr>
            <a:r>
              <a:t/>
            </a:r>
            <a:endParaRPr sz="3200"/>
          </a:p>
        </p:txBody>
      </p:sp>
      <p:sp>
        <p:nvSpPr>
          <p:cNvPr id="401" name="Google Shape;401;p30"/>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lt1"/>
              </a:buClr>
              <a:buSzPts val="1400"/>
              <a:buFont typeface="Calibri"/>
              <a:buNone/>
            </a:pPr>
            <a:fld id="{00000000-1234-1234-1234-123412341234}" type="slidenum">
              <a:rPr lang="en-GB"/>
              <a:t>‹#›</a:t>
            </a:fld>
            <a:endParaRPr/>
          </a:p>
        </p:txBody>
      </p:sp>
      <p:sp>
        <p:nvSpPr>
          <p:cNvPr id="402" name="Google Shape;402;p30"/>
          <p:cNvSpPr txBox="1"/>
          <p:nvPr>
            <p:ph idx="11" type="ftr"/>
          </p:nvPr>
        </p:nvSpPr>
        <p:spPr>
          <a:xfrm>
            <a:off x="838200" y="6334918"/>
            <a:ext cx="5911392"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888888"/>
              </a:buClr>
              <a:buSzPts val="1400"/>
              <a:buFont typeface="Calibri"/>
              <a:buNone/>
            </a:pPr>
            <a:r>
              <a:rPr lang="en-GB"/>
              <a:t>Repair construction of wooden buildings and use of wood in repair construction</a:t>
            </a:r>
            <a:endParaRPr/>
          </a:p>
        </p:txBody>
      </p:sp>
      <p:sp>
        <p:nvSpPr>
          <p:cNvPr id="403" name="Google Shape;403;p30"/>
          <p:cNvSpPr/>
          <p:nvPr/>
        </p:nvSpPr>
        <p:spPr>
          <a:xfrm>
            <a:off x="11044362" y="5978047"/>
            <a:ext cx="959778" cy="356871"/>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t/>
            </a:r>
            <a:endParaRPr b="0" i="0" sz="1000" u="none" cap="none" strike="noStrike">
              <a:solidFill>
                <a:srgbClr val="0D0D0D"/>
              </a:solidFill>
              <a:latin typeface="Calibri"/>
              <a:ea typeface="Calibri"/>
              <a:cs typeface="Calibri"/>
              <a:sym typeface="Calibri"/>
            </a:endParaRPr>
          </a:p>
          <a:p>
            <a:pPr indent="0" lvl="0" marL="0" marR="0" rtl="0" algn="l">
              <a:lnSpc>
                <a:spcPct val="90000"/>
              </a:lnSpc>
              <a:spcBef>
                <a:spcPts val="0"/>
              </a:spcBef>
              <a:spcAft>
                <a:spcPts val="0"/>
              </a:spcAft>
              <a:buNone/>
            </a:pPr>
            <a:r>
              <a:rPr b="0" i="0" lang="en-GB" sz="1000" u="none" cap="none" strike="noStrike">
                <a:solidFill>
                  <a:srgbClr val="000000"/>
                </a:solidFill>
                <a:latin typeface="Calibri"/>
                <a:ea typeface="Calibri"/>
                <a:cs typeface="Calibri"/>
                <a:sym typeface="Calibri"/>
              </a:rPr>
              <a:t>Source: Puuinfo</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7" name="Shape 407"/>
        <p:cNvGrpSpPr/>
        <p:nvPr/>
      </p:nvGrpSpPr>
      <p:grpSpPr>
        <a:xfrm>
          <a:off x="0" y="0"/>
          <a:ext cx="0" cy="0"/>
          <a:chOff x="0" y="0"/>
          <a:chExt cx="0" cy="0"/>
        </a:xfrm>
      </p:grpSpPr>
      <p:sp>
        <p:nvSpPr>
          <p:cNvPr id="408" name="Google Shape;408;p3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lang="en-GB">
                <a:latin typeface="Calibri"/>
                <a:ea typeface="Calibri"/>
                <a:cs typeface="Calibri"/>
                <a:sym typeface="Calibri"/>
              </a:rPr>
              <a:t>Exterior wall</a:t>
            </a:r>
            <a:endParaRPr/>
          </a:p>
        </p:txBody>
      </p:sp>
      <p:sp>
        <p:nvSpPr>
          <p:cNvPr id="409" name="Google Shape;409;p3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342900" lvl="0" marL="457200" rtl="0" algn="l">
              <a:lnSpc>
                <a:spcPct val="90000"/>
              </a:lnSpc>
              <a:spcBef>
                <a:spcPts val="1000"/>
              </a:spcBef>
              <a:spcAft>
                <a:spcPts val="0"/>
              </a:spcAft>
              <a:buClr>
                <a:schemeClr val="dk1"/>
              </a:buClr>
              <a:buSzPts val="1800"/>
              <a:buChar char="•"/>
            </a:pPr>
            <a:r>
              <a:rPr lang="en-GB" sz="1800"/>
              <a:t>Old exterior walls with heavy structures are usually insulated with woodchips. They sometimes show thermal leakage due to insulation compression, mainly at the top of the wall and below the windows. Adding insulation requires the partial dismantling of the surface layers inside the wall. If insulation is not completely renewed, use the original insulation material and add the necessary amount. If you renew insulation throughout, wood fibre insulation, for example, would be well suited for a wooden building. An air and vapour barrier will be installed on the inside of the insulation.</a:t>
            </a:r>
            <a:endParaRPr/>
          </a:p>
          <a:p>
            <a:pPr indent="0" lvl="0" marL="114300" rtl="0" algn="l">
              <a:lnSpc>
                <a:spcPct val="90000"/>
              </a:lnSpc>
              <a:spcBef>
                <a:spcPts val="1000"/>
              </a:spcBef>
              <a:spcAft>
                <a:spcPts val="0"/>
              </a:spcAft>
              <a:buSzPts val="1800"/>
              <a:buNone/>
            </a:pPr>
            <a:r>
              <a:t/>
            </a:r>
            <a:endParaRPr/>
          </a:p>
          <a:p>
            <a:pPr indent="0" lvl="0" marL="114300" rtl="0" algn="l">
              <a:lnSpc>
                <a:spcPct val="90000"/>
              </a:lnSpc>
              <a:spcBef>
                <a:spcPts val="1000"/>
              </a:spcBef>
              <a:spcAft>
                <a:spcPts val="0"/>
              </a:spcAft>
              <a:buSzPts val="1800"/>
              <a:buNone/>
            </a:pPr>
            <a:r>
              <a:t/>
            </a:r>
            <a:endParaRPr/>
          </a:p>
        </p:txBody>
      </p:sp>
      <p:sp>
        <p:nvSpPr>
          <p:cNvPr id="410" name="Google Shape;410;p31"/>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lt1"/>
              </a:buClr>
              <a:buSzPts val="1400"/>
              <a:buFont typeface="Calibri"/>
              <a:buNone/>
            </a:pPr>
            <a:fld id="{00000000-1234-1234-1234-123412341234}" type="slidenum">
              <a:rPr lang="en-GB"/>
              <a:t>‹#›</a:t>
            </a:fld>
            <a:endParaRPr/>
          </a:p>
        </p:txBody>
      </p:sp>
      <p:sp>
        <p:nvSpPr>
          <p:cNvPr id="411" name="Google Shape;411;p31"/>
          <p:cNvSpPr txBox="1"/>
          <p:nvPr>
            <p:ph idx="11" type="ftr"/>
          </p:nvPr>
        </p:nvSpPr>
        <p:spPr>
          <a:xfrm>
            <a:off x="838199" y="6334918"/>
            <a:ext cx="5807697"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888888"/>
              </a:buClr>
              <a:buSzPts val="1400"/>
              <a:buFont typeface="Calibri"/>
              <a:buNone/>
            </a:pPr>
            <a:r>
              <a:rPr lang="en-GB"/>
              <a:t>Repair construction of wooden buildings and use of wood in repair construction</a:t>
            </a:r>
            <a:endParaRPr/>
          </a:p>
        </p:txBody>
      </p:sp>
      <p:sp>
        <p:nvSpPr>
          <p:cNvPr id="412" name="Google Shape;412;p31"/>
          <p:cNvSpPr/>
          <p:nvPr/>
        </p:nvSpPr>
        <p:spPr>
          <a:xfrm>
            <a:off x="11044362" y="5978047"/>
            <a:ext cx="959778" cy="356871"/>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t/>
            </a:r>
            <a:endParaRPr b="0" i="0" sz="1000" u="none" cap="none" strike="noStrike">
              <a:solidFill>
                <a:srgbClr val="0D0D0D"/>
              </a:solidFill>
              <a:latin typeface="Calibri"/>
              <a:ea typeface="Calibri"/>
              <a:cs typeface="Calibri"/>
              <a:sym typeface="Calibri"/>
            </a:endParaRPr>
          </a:p>
          <a:p>
            <a:pPr indent="0" lvl="0" marL="0" marR="0" rtl="0" algn="l">
              <a:lnSpc>
                <a:spcPct val="90000"/>
              </a:lnSpc>
              <a:spcBef>
                <a:spcPts val="0"/>
              </a:spcBef>
              <a:spcAft>
                <a:spcPts val="0"/>
              </a:spcAft>
              <a:buNone/>
            </a:pPr>
            <a:r>
              <a:rPr b="0" i="0" lang="en-GB" sz="1000" u="none" cap="none" strike="noStrike">
                <a:solidFill>
                  <a:srgbClr val="000000"/>
                </a:solidFill>
                <a:latin typeface="Calibri"/>
                <a:ea typeface="Calibri"/>
                <a:cs typeface="Calibri"/>
                <a:sym typeface="Calibri"/>
              </a:rPr>
              <a:t>Source: Puuinfo</a:t>
            </a:r>
            <a:endParaRPr/>
          </a:p>
        </p:txBody>
      </p:sp>
      <p:pic>
        <p:nvPicPr>
          <p:cNvPr id="413" name="Google Shape;413;p31"/>
          <p:cNvPicPr preferRelativeResize="0"/>
          <p:nvPr/>
        </p:nvPicPr>
        <p:blipFill rotWithShape="1">
          <a:blip r:embed="rId3">
            <a:alphaModFix/>
          </a:blip>
          <a:srcRect b="26912" l="0" r="0" t="36316"/>
          <a:stretch/>
        </p:blipFill>
        <p:spPr>
          <a:xfrm>
            <a:off x="1225084" y="3490390"/>
            <a:ext cx="9741831" cy="2686573"/>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7" name="Shape 417"/>
        <p:cNvGrpSpPr/>
        <p:nvPr/>
      </p:nvGrpSpPr>
      <p:grpSpPr>
        <a:xfrm>
          <a:off x="0" y="0"/>
          <a:ext cx="0" cy="0"/>
          <a:chOff x="0" y="0"/>
          <a:chExt cx="0" cy="0"/>
        </a:xfrm>
      </p:grpSpPr>
      <p:sp>
        <p:nvSpPr>
          <p:cNvPr id="418" name="Google Shape;418;p3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lang="en-GB" sz="3200">
                <a:latin typeface="Calibri"/>
                <a:ea typeface="Calibri"/>
                <a:cs typeface="Calibri"/>
                <a:sym typeface="Calibri"/>
              </a:rPr>
              <a:t>Example of additional thermal insulation on the inside of a slatted external wall</a:t>
            </a:r>
            <a:endParaRPr/>
          </a:p>
        </p:txBody>
      </p:sp>
      <p:sp>
        <p:nvSpPr>
          <p:cNvPr id="419" name="Google Shape;419;p32"/>
          <p:cNvSpPr txBox="1"/>
          <p:nvPr>
            <p:ph idx="1" type="body"/>
          </p:nvPr>
        </p:nvSpPr>
        <p:spPr>
          <a:xfrm>
            <a:off x="838200" y="1825625"/>
            <a:ext cx="6029668" cy="4351338"/>
          </a:xfrm>
          <a:prstGeom prst="rect">
            <a:avLst/>
          </a:prstGeom>
          <a:noFill/>
          <a:ln>
            <a:noFill/>
          </a:ln>
        </p:spPr>
        <p:txBody>
          <a:bodyPr anchorCtr="0" anchor="t" bIns="45700" lIns="91425" spcFirstLastPara="1" rIns="91425" wrap="square" tIns="45700">
            <a:normAutofit/>
          </a:bodyPr>
          <a:lstStyle/>
          <a:p>
            <a:pPr indent="-342900" lvl="0" marL="457200" rtl="0" algn="l">
              <a:lnSpc>
                <a:spcPct val="90000"/>
              </a:lnSpc>
              <a:spcBef>
                <a:spcPts val="1000"/>
              </a:spcBef>
              <a:spcAft>
                <a:spcPts val="0"/>
              </a:spcAft>
              <a:buClr>
                <a:schemeClr val="dk1"/>
              </a:buClr>
              <a:buSzPts val="1800"/>
              <a:buChar char="•"/>
            </a:pPr>
            <a:r>
              <a:rPr lang="en-GB" sz="2000"/>
              <a:t>When renovating thermal insulation, also check the caulk on windows and external doors. If necessary, add caulk. Also use the same caulking material as the original or similar products as the heat insulation for the wall. The traditional caulking material has been a linen fibre yarn, but nowadays a wood fibre yarn is also available. Polyurethane foam should not be used in an old wooden building.</a:t>
            </a:r>
            <a:endParaRPr/>
          </a:p>
          <a:p>
            <a:pPr indent="0" lvl="0" marL="114300" rtl="0" algn="l">
              <a:lnSpc>
                <a:spcPct val="90000"/>
              </a:lnSpc>
              <a:spcBef>
                <a:spcPts val="1000"/>
              </a:spcBef>
              <a:spcAft>
                <a:spcPts val="0"/>
              </a:spcAft>
              <a:buSzPts val="1800"/>
              <a:buNone/>
            </a:pPr>
            <a:r>
              <a:t/>
            </a:r>
            <a:endParaRPr sz="3200"/>
          </a:p>
          <a:p>
            <a:pPr indent="0" lvl="0" marL="114300" rtl="0" algn="l">
              <a:lnSpc>
                <a:spcPct val="90000"/>
              </a:lnSpc>
              <a:spcBef>
                <a:spcPts val="1000"/>
              </a:spcBef>
              <a:spcAft>
                <a:spcPts val="0"/>
              </a:spcAft>
              <a:buSzPts val="1800"/>
              <a:buNone/>
            </a:pPr>
            <a:r>
              <a:t/>
            </a:r>
            <a:endParaRPr sz="3200"/>
          </a:p>
        </p:txBody>
      </p:sp>
      <p:sp>
        <p:nvSpPr>
          <p:cNvPr id="420" name="Google Shape;420;p32"/>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lt1"/>
              </a:buClr>
              <a:buSzPts val="1400"/>
              <a:buFont typeface="Calibri"/>
              <a:buNone/>
            </a:pPr>
            <a:fld id="{00000000-1234-1234-1234-123412341234}" type="slidenum">
              <a:rPr lang="en-GB"/>
              <a:t>‹#›</a:t>
            </a:fld>
            <a:endParaRPr/>
          </a:p>
        </p:txBody>
      </p:sp>
      <p:sp>
        <p:nvSpPr>
          <p:cNvPr id="421" name="Google Shape;421;p32"/>
          <p:cNvSpPr txBox="1"/>
          <p:nvPr>
            <p:ph idx="11" type="ftr"/>
          </p:nvPr>
        </p:nvSpPr>
        <p:spPr>
          <a:xfrm>
            <a:off x="838199" y="6334918"/>
            <a:ext cx="5883112"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888888"/>
              </a:buClr>
              <a:buSzPts val="1400"/>
              <a:buFont typeface="Calibri"/>
              <a:buNone/>
            </a:pPr>
            <a:r>
              <a:rPr lang="en-GB"/>
              <a:t>Repair construction of wooden buildings and use of wood in repair construction</a:t>
            </a:r>
            <a:endParaRPr/>
          </a:p>
        </p:txBody>
      </p:sp>
      <p:sp>
        <p:nvSpPr>
          <p:cNvPr id="422" name="Google Shape;422;p32"/>
          <p:cNvSpPr/>
          <p:nvPr/>
        </p:nvSpPr>
        <p:spPr>
          <a:xfrm>
            <a:off x="11044362" y="5978047"/>
            <a:ext cx="959778" cy="356871"/>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t/>
            </a:r>
            <a:endParaRPr b="0" i="0" sz="1000" u="none" cap="none" strike="noStrike">
              <a:solidFill>
                <a:srgbClr val="0D0D0D"/>
              </a:solidFill>
              <a:latin typeface="Calibri"/>
              <a:ea typeface="Calibri"/>
              <a:cs typeface="Calibri"/>
              <a:sym typeface="Calibri"/>
            </a:endParaRPr>
          </a:p>
          <a:p>
            <a:pPr indent="0" lvl="0" marL="0" marR="0" rtl="0" algn="l">
              <a:lnSpc>
                <a:spcPct val="90000"/>
              </a:lnSpc>
              <a:spcBef>
                <a:spcPts val="0"/>
              </a:spcBef>
              <a:spcAft>
                <a:spcPts val="0"/>
              </a:spcAft>
              <a:buNone/>
            </a:pPr>
            <a:r>
              <a:rPr b="0" i="0" lang="en-GB" sz="1000" u="none" cap="none" strike="noStrike">
                <a:solidFill>
                  <a:srgbClr val="000000"/>
                </a:solidFill>
                <a:latin typeface="Calibri"/>
                <a:ea typeface="Calibri"/>
                <a:cs typeface="Calibri"/>
                <a:sym typeface="Calibri"/>
              </a:rPr>
              <a:t>Source: Puuinfo</a:t>
            </a:r>
            <a:endParaRPr/>
          </a:p>
        </p:txBody>
      </p:sp>
      <p:pic>
        <p:nvPicPr>
          <p:cNvPr id="423" name="Google Shape;423;p32"/>
          <p:cNvPicPr preferRelativeResize="0"/>
          <p:nvPr/>
        </p:nvPicPr>
        <p:blipFill rotWithShape="1">
          <a:blip r:embed="rId3">
            <a:alphaModFix/>
          </a:blip>
          <a:srcRect b="0" l="0" r="0" t="0"/>
          <a:stretch/>
        </p:blipFill>
        <p:spPr>
          <a:xfrm>
            <a:off x="7313215" y="1773721"/>
            <a:ext cx="3719762" cy="4407408"/>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7" name="Shape 427"/>
        <p:cNvGrpSpPr/>
        <p:nvPr/>
      </p:nvGrpSpPr>
      <p:grpSpPr>
        <a:xfrm>
          <a:off x="0" y="0"/>
          <a:ext cx="0" cy="0"/>
          <a:chOff x="0" y="0"/>
          <a:chExt cx="0" cy="0"/>
        </a:xfrm>
      </p:grpSpPr>
      <p:sp>
        <p:nvSpPr>
          <p:cNvPr id="428" name="Google Shape;428;p3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lang="en-GB">
                <a:latin typeface="Calibri"/>
                <a:ea typeface="Calibri"/>
                <a:cs typeface="Calibri"/>
                <a:sym typeface="Calibri"/>
              </a:rPr>
              <a:t>Attic floor</a:t>
            </a:r>
            <a:endParaRPr/>
          </a:p>
        </p:txBody>
      </p:sp>
      <p:sp>
        <p:nvSpPr>
          <p:cNvPr id="429" name="Google Shape;429;p33"/>
          <p:cNvSpPr txBox="1"/>
          <p:nvPr>
            <p:ph idx="1" type="body"/>
          </p:nvPr>
        </p:nvSpPr>
        <p:spPr>
          <a:xfrm>
            <a:off x="838200" y="1825625"/>
            <a:ext cx="5740218" cy="4351338"/>
          </a:xfrm>
          <a:prstGeom prst="rect">
            <a:avLst/>
          </a:prstGeom>
          <a:noFill/>
          <a:ln>
            <a:noFill/>
          </a:ln>
        </p:spPr>
        <p:txBody>
          <a:bodyPr anchorCtr="0" anchor="t" bIns="45700" lIns="91425" spcFirstLastPara="1" rIns="91425" wrap="square" tIns="45700">
            <a:normAutofit/>
          </a:bodyPr>
          <a:lstStyle/>
          <a:p>
            <a:pPr indent="-342900" lvl="0" marL="457200" rtl="0" algn="l">
              <a:lnSpc>
                <a:spcPct val="90000"/>
              </a:lnSpc>
              <a:spcBef>
                <a:spcPts val="1000"/>
              </a:spcBef>
              <a:spcAft>
                <a:spcPts val="0"/>
              </a:spcAft>
              <a:buClr>
                <a:schemeClr val="dk1"/>
              </a:buClr>
              <a:buSzPts val="1800"/>
              <a:buChar char="•"/>
            </a:pPr>
            <a:r>
              <a:rPr lang="en-GB" sz="2000"/>
              <a:t>A functional roof and good attic floor ventilation effectively prevent problems in the attic floor structures.</a:t>
            </a:r>
            <a:endParaRPr/>
          </a:p>
          <a:p>
            <a:pPr indent="-342900" lvl="0" marL="457200" rtl="0" algn="l">
              <a:lnSpc>
                <a:spcPct val="90000"/>
              </a:lnSpc>
              <a:spcBef>
                <a:spcPts val="1000"/>
              </a:spcBef>
              <a:spcAft>
                <a:spcPts val="0"/>
              </a:spcAft>
              <a:buClr>
                <a:schemeClr val="dk1"/>
              </a:buClr>
              <a:buSzPts val="1800"/>
              <a:buChar char="•"/>
            </a:pPr>
            <a:r>
              <a:rPr lang="en-GB" sz="2000"/>
              <a:t>If necessary, the addition of heat insulation to the attic floor is easily done, as long as the attic space is high enough to allow for movement close to the exterior wall. Additional insulation of the attic floor is the easiest and cheapest way to improve the thermal performance of a building, provided that the building is otherwise adequately insulated and airtight.</a:t>
            </a:r>
            <a:endParaRPr/>
          </a:p>
          <a:p>
            <a:pPr indent="0" lvl="0" marL="114300" rtl="0" algn="l">
              <a:lnSpc>
                <a:spcPct val="90000"/>
              </a:lnSpc>
              <a:spcBef>
                <a:spcPts val="1000"/>
              </a:spcBef>
              <a:spcAft>
                <a:spcPts val="0"/>
              </a:spcAft>
              <a:buSzPts val="1800"/>
              <a:buNone/>
            </a:pPr>
            <a:r>
              <a:t/>
            </a:r>
            <a:endParaRPr sz="3200"/>
          </a:p>
          <a:p>
            <a:pPr indent="0" lvl="0" marL="114300" rtl="0" algn="l">
              <a:lnSpc>
                <a:spcPct val="90000"/>
              </a:lnSpc>
              <a:spcBef>
                <a:spcPts val="1000"/>
              </a:spcBef>
              <a:spcAft>
                <a:spcPts val="0"/>
              </a:spcAft>
              <a:buSzPts val="1800"/>
              <a:buNone/>
            </a:pPr>
            <a:r>
              <a:t/>
            </a:r>
            <a:endParaRPr sz="3200"/>
          </a:p>
        </p:txBody>
      </p:sp>
      <p:sp>
        <p:nvSpPr>
          <p:cNvPr id="430" name="Google Shape;430;p33"/>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lt1"/>
              </a:buClr>
              <a:buSzPts val="1400"/>
              <a:buFont typeface="Calibri"/>
              <a:buNone/>
            </a:pPr>
            <a:fld id="{00000000-1234-1234-1234-123412341234}" type="slidenum">
              <a:rPr lang="en-GB"/>
              <a:t>‹#›</a:t>
            </a:fld>
            <a:endParaRPr/>
          </a:p>
        </p:txBody>
      </p:sp>
      <p:sp>
        <p:nvSpPr>
          <p:cNvPr id="431" name="Google Shape;431;p33"/>
          <p:cNvSpPr txBox="1"/>
          <p:nvPr>
            <p:ph idx="11" type="ftr"/>
          </p:nvPr>
        </p:nvSpPr>
        <p:spPr>
          <a:xfrm>
            <a:off x="838200" y="6334918"/>
            <a:ext cx="5392918"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888888"/>
              </a:buClr>
              <a:buSzPts val="1400"/>
              <a:buFont typeface="Calibri"/>
              <a:buNone/>
            </a:pPr>
            <a:r>
              <a:rPr lang="en-GB"/>
              <a:t>Repair construction of wooden buildings and use of wood in repair construction</a:t>
            </a:r>
            <a:endParaRPr/>
          </a:p>
        </p:txBody>
      </p:sp>
      <p:sp>
        <p:nvSpPr>
          <p:cNvPr id="432" name="Google Shape;432;p33"/>
          <p:cNvSpPr/>
          <p:nvPr/>
        </p:nvSpPr>
        <p:spPr>
          <a:xfrm>
            <a:off x="10544729" y="5920835"/>
            <a:ext cx="1303242" cy="415498"/>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t/>
            </a:r>
            <a:endParaRPr b="0" i="0" sz="1000" u="none" cap="none" strike="noStrike">
              <a:solidFill>
                <a:srgbClr val="0D0D0D"/>
              </a:solidFill>
              <a:latin typeface="Calibri"/>
              <a:ea typeface="Calibri"/>
              <a:cs typeface="Calibri"/>
              <a:sym typeface="Calibri"/>
            </a:endParaRPr>
          </a:p>
          <a:p>
            <a:pPr indent="0" lvl="0" marL="0" marR="0" rtl="0" algn="r">
              <a:lnSpc>
                <a:spcPct val="90000"/>
              </a:lnSpc>
              <a:spcBef>
                <a:spcPts val="0"/>
              </a:spcBef>
              <a:spcAft>
                <a:spcPts val="0"/>
              </a:spcAft>
              <a:buNone/>
            </a:pPr>
            <a:r>
              <a:rPr b="0" i="0" lang="en-GB" sz="1000" u="none" cap="none" strike="noStrike">
                <a:solidFill>
                  <a:srgbClr val="000000"/>
                </a:solidFill>
                <a:latin typeface="Calibri"/>
                <a:ea typeface="Calibri"/>
                <a:cs typeface="Calibri"/>
                <a:sym typeface="Calibri"/>
              </a:rPr>
              <a:t>Source: Puuinfo</a:t>
            </a:r>
            <a:endParaRPr/>
          </a:p>
          <a:p>
            <a:pPr indent="0" lvl="0" marL="0" marR="0" rtl="0" algn="r">
              <a:lnSpc>
                <a:spcPct val="90000"/>
              </a:lnSpc>
              <a:spcBef>
                <a:spcPts val="0"/>
              </a:spcBef>
              <a:spcAft>
                <a:spcPts val="0"/>
              </a:spcAft>
              <a:buNone/>
            </a:pPr>
            <a:r>
              <a:rPr b="0" i="0" lang="en-GB" sz="1000" u="none" cap="none" strike="noStrike">
                <a:solidFill>
                  <a:srgbClr val="000000"/>
                </a:solidFill>
                <a:latin typeface="Calibri"/>
                <a:ea typeface="Calibri"/>
                <a:cs typeface="Calibri"/>
                <a:sym typeface="Calibri"/>
              </a:rPr>
              <a:t>Image: Teemu Kurkela</a:t>
            </a:r>
            <a:endParaRPr/>
          </a:p>
        </p:txBody>
      </p:sp>
      <p:pic>
        <p:nvPicPr>
          <p:cNvPr id="433" name="Google Shape;433;p33"/>
          <p:cNvPicPr preferRelativeResize="0"/>
          <p:nvPr/>
        </p:nvPicPr>
        <p:blipFill rotWithShape="1">
          <a:blip r:embed="rId3">
            <a:alphaModFix/>
          </a:blip>
          <a:srcRect b="0" l="0" r="0" t="0"/>
          <a:stretch/>
        </p:blipFill>
        <p:spPr>
          <a:xfrm>
            <a:off x="6849956" y="1774723"/>
            <a:ext cx="4838461" cy="3175241"/>
          </a:xfrm>
          <a:prstGeom prst="rect">
            <a:avLst/>
          </a:prstGeom>
          <a:noFill/>
          <a:ln>
            <a:noFill/>
          </a:ln>
        </p:spPr>
      </p:pic>
      <p:sp>
        <p:nvSpPr>
          <p:cNvPr id="434" name="Google Shape;434;p33"/>
          <p:cNvSpPr/>
          <p:nvPr/>
        </p:nvSpPr>
        <p:spPr>
          <a:xfrm>
            <a:off x="6849956" y="5005802"/>
            <a:ext cx="4838304" cy="830997"/>
          </a:xfrm>
          <a:prstGeom prst="rect">
            <a:avLst/>
          </a:prstGeom>
          <a:noFill/>
          <a:ln>
            <a:noFill/>
          </a:ln>
        </p:spPr>
        <p:txBody>
          <a:bodyPr anchorCtr="0" anchor="t" bIns="45700" lIns="45700" spcFirstLastPara="1" rIns="45700" wrap="square" tIns="45700">
            <a:spAutoFit/>
          </a:bodyPr>
          <a:lstStyle/>
          <a:p>
            <a:pPr indent="0" lvl="0" marL="0" marR="0" rtl="0" algn="l">
              <a:spcBef>
                <a:spcPts val="0"/>
              </a:spcBef>
              <a:spcAft>
                <a:spcPts val="0"/>
              </a:spcAft>
              <a:buNone/>
            </a:pPr>
            <a:r>
              <a:rPr b="0" i="0" lang="en-GB" sz="1600" u="none" cap="none" strike="noStrike">
                <a:solidFill>
                  <a:srgbClr val="000000"/>
                </a:solidFill>
                <a:latin typeface="Calibri"/>
                <a:ea typeface="Calibri"/>
                <a:cs typeface="Calibri"/>
                <a:sym typeface="Calibri"/>
              </a:rPr>
              <a:t>By insulating and cladding the inside, the high attic space can be converted into additional rooms if necessary. Picture of Akola Manor after renovations.</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8" name="Shape 438"/>
        <p:cNvGrpSpPr/>
        <p:nvPr/>
      </p:nvGrpSpPr>
      <p:grpSpPr>
        <a:xfrm>
          <a:off x="0" y="0"/>
          <a:ext cx="0" cy="0"/>
          <a:chOff x="0" y="0"/>
          <a:chExt cx="0" cy="0"/>
        </a:xfrm>
      </p:grpSpPr>
      <p:pic>
        <p:nvPicPr>
          <p:cNvPr id="439" name="Google Shape;439;p34"/>
          <p:cNvPicPr preferRelativeResize="0"/>
          <p:nvPr/>
        </p:nvPicPr>
        <p:blipFill rotWithShape="1">
          <a:blip r:embed="rId3">
            <a:alphaModFix/>
          </a:blip>
          <a:srcRect b="0" l="0" r="0" t="0"/>
          <a:stretch/>
        </p:blipFill>
        <p:spPr>
          <a:xfrm>
            <a:off x="5656268" y="476199"/>
            <a:ext cx="5053477" cy="5213998"/>
          </a:xfrm>
          <a:prstGeom prst="rect">
            <a:avLst/>
          </a:prstGeom>
          <a:noFill/>
          <a:ln>
            <a:noFill/>
          </a:ln>
        </p:spPr>
      </p:pic>
      <p:sp>
        <p:nvSpPr>
          <p:cNvPr id="440" name="Google Shape;440;p3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lang="en-GB" sz="3200">
                <a:latin typeface="Calibri"/>
                <a:ea typeface="Calibri"/>
                <a:cs typeface="Calibri"/>
                <a:sym typeface="Calibri"/>
              </a:rPr>
              <a:t>Example of additional insulation of the attic floor</a:t>
            </a:r>
            <a:endParaRPr/>
          </a:p>
        </p:txBody>
      </p:sp>
      <p:sp>
        <p:nvSpPr>
          <p:cNvPr id="441" name="Google Shape;441;p34"/>
          <p:cNvSpPr txBox="1"/>
          <p:nvPr>
            <p:ph idx="1" type="body"/>
          </p:nvPr>
        </p:nvSpPr>
        <p:spPr>
          <a:xfrm>
            <a:off x="838200" y="1825625"/>
            <a:ext cx="5053477" cy="4351338"/>
          </a:xfrm>
          <a:prstGeom prst="rect">
            <a:avLst/>
          </a:prstGeom>
          <a:noFill/>
          <a:ln>
            <a:noFill/>
          </a:ln>
        </p:spPr>
        <p:txBody>
          <a:bodyPr anchorCtr="0" anchor="t" bIns="45700" lIns="91425" spcFirstLastPara="1" rIns="91425" wrap="square" tIns="45700">
            <a:normAutofit/>
          </a:bodyPr>
          <a:lstStyle/>
          <a:p>
            <a:pPr indent="0" lvl="0" marL="114300" rtl="0" algn="l">
              <a:lnSpc>
                <a:spcPct val="90000"/>
              </a:lnSpc>
              <a:spcBef>
                <a:spcPts val="1000"/>
              </a:spcBef>
              <a:spcAft>
                <a:spcPts val="0"/>
              </a:spcAft>
              <a:buSzPts val="1800"/>
              <a:buNone/>
            </a:pPr>
            <a:r>
              <a:rPr lang="en-GB" sz="2000"/>
              <a:t>Make sure that:</a:t>
            </a:r>
            <a:endParaRPr/>
          </a:p>
          <a:p>
            <a:pPr indent="-342900" lvl="0" marL="457200" rtl="0" algn="l">
              <a:lnSpc>
                <a:spcPct val="90000"/>
              </a:lnSpc>
              <a:spcBef>
                <a:spcPts val="1000"/>
              </a:spcBef>
              <a:spcAft>
                <a:spcPts val="0"/>
              </a:spcAft>
              <a:buClr>
                <a:schemeClr val="dk1"/>
              </a:buClr>
              <a:buSzPts val="1800"/>
              <a:buChar char="•"/>
            </a:pPr>
            <a:r>
              <a:rPr lang="en-GB" sz="2000"/>
              <a:t>no obstruction to attic ventilation</a:t>
            </a:r>
            <a:endParaRPr/>
          </a:p>
          <a:p>
            <a:pPr indent="-342900" lvl="0" marL="457200" rtl="0" algn="l">
              <a:lnSpc>
                <a:spcPct val="90000"/>
              </a:lnSpc>
              <a:spcBef>
                <a:spcPts val="1000"/>
              </a:spcBef>
              <a:spcAft>
                <a:spcPts val="0"/>
              </a:spcAft>
              <a:buClr>
                <a:schemeClr val="dk1"/>
              </a:buClr>
              <a:buSzPts val="1800"/>
              <a:buChar char="•"/>
            </a:pPr>
            <a:r>
              <a:rPr lang="en-GB" sz="2000"/>
              <a:t>the ventilation gap behind the external cladding is not blocked</a:t>
            </a:r>
            <a:endParaRPr/>
          </a:p>
          <a:p>
            <a:pPr indent="-228600" lvl="0" marL="457200" rtl="0" algn="l">
              <a:lnSpc>
                <a:spcPct val="90000"/>
              </a:lnSpc>
              <a:spcBef>
                <a:spcPts val="1000"/>
              </a:spcBef>
              <a:spcAft>
                <a:spcPts val="0"/>
              </a:spcAft>
              <a:buClr>
                <a:schemeClr val="dk1"/>
              </a:buClr>
              <a:buSzPts val="1800"/>
              <a:buNone/>
            </a:pPr>
            <a:r>
              <a:t/>
            </a:r>
            <a:endParaRPr sz="2000"/>
          </a:p>
          <a:p>
            <a:pPr indent="0" lvl="0" marL="114300" rtl="0" algn="l">
              <a:lnSpc>
                <a:spcPct val="90000"/>
              </a:lnSpc>
              <a:spcBef>
                <a:spcPts val="1000"/>
              </a:spcBef>
              <a:spcAft>
                <a:spcPts val="0"/>
              </a:spcAft>
              <a:buSzPts val="1800"/>
              <a:buNone/>
            </a:pPr>
            <a:r>
              <a:rPr lang="en-GB" sz="2000">
                <a:solidFill>
                  <a:srgbClr val="0D0D0D"/>
                </a:solidFill>
              </a:rPr>
              <a:t>The conversion of the high attic space to residential use is done by insulating the exterior walls of the attic and installing thermal insulation underneath the old water-roof structure.</a:t>
            </a:r>
            <a:endParaRPr/>
          </a:p>
          <a:p>
            <a:pPr indent="0" lvl="0" marL="114300" rtl="0" algn="l">
              <a:lnSpc>
                <a:spcPct val="90000"/>
              </a:lnSpc>
              <a:spcBef>
                <a:spcPts val="1000"/>
              </a:spcBef>
              <a:spcAft>
                <a:spcPts val="0"/>
              </a:spcAft>
              <a:buSzPts val="1800"/>
              <a:buNone/>
            </a:pPr>
            <a:r>
              <a:t/>
            </a:r>
            <a:endParaRPr sz="2000"/>
          </a:p>
          <a:p>
            <a:pPr indent="0" lvl="0" marL="114300" rtl="0" algn="l">
              <a:lnSpc>
                <a:spcPct val="90000"/>
              </a:lnSpc>
              <a:spcBef>
                <a:spcPts val="1000"/>
              </a:spcBef>
              <a:spcAft>
                <a:spcPts val="0"/>
              </a:spcAft>
              <a:buSzPts val="1800"/>
              <a:buNone/>
            </a:pPr>
            <a:r>
              <a:t/>
            </a:r>
            <a:endParaRPr sz="3200"/>
          </a:p>
          <a:p>
            <a:pPr indent="0" lvl="0" marL="114300" rtl="0" algn="l">
              <a:lnSpc>
                <a:spcPct val="90000"/>
              </a:lnSpc>
              <a:spcBef>
                <a:spcPts val="1000"/>
              </a:spcBef>
              <a:spcAft>
                <a:spcPts val="0"/>
              </a:spcAft>
              <a:buSzPts val="1800"/>
              <a:buNone/>
            </a:pPr>
            <a:r>
              <a:t/>
            </a:r>
            <a:endParaRPr sz="3200"/>
          </a:p>
        </p:txBody>
      </p:sp>
      <p:sp>
        <p:nvSpPr>
          <p:cNvPr id="442" name="Google Shape;442;p34"/>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lt1"/>
              </a:buClr>
              <a:buSzPts val="1400"/>
              <a:buFont typeface="Calibri"/>
              <a:buNone/>
            </a:pPr>
            <a:fld id="{00000000-1234-1234-1234-123412341234}" type="slidenum">
              <a:rPr lang="en-GB"/>
              <a:t>‹#›</a:t>
            </a:fld>
            <a:endParaRPr/>
          </a:p>
        </p:txBody>
      </p:sp>
      <p:sp>
        <p:nvSpPr>
          <p:cNvPr id="443" name="Google Shape;443;p34"/>
          <p:cNvSpPr txBox="1"/>
          <p:nvPr>
            <p:ph idx="11" type="ftr"/>
          </p:nvPr>
        </p:nvSpPr>
        <p:spPr>
          <a:xfrm>
            <a:off x="838200" y="6334918"/>
            <a:ext cx="553432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888888"/>
              </a:buClr>
              <a:buSzPts val="1400"/>
              <a:buFont typeface="Calibri"/>
              <a:buNone/>
            </a:pPr>
            <a:r>
              <a:rPr lang="en-GB"/>
              <a:t>Repair construction of wooden buildings and use of wood in repair construction</a:t>
            </a:r>
            <a:endParaRPr/>
          </a:p>
        </p:txBody>
      </p:sp>
      <p:sp>
        <p:nvSpPr>
          <p:cNvPr id="444" name="Google Shape;444;p34"/>
          <p:cNvSpPr/>
          <p:nvPr/>
        </p:nvSpPr>
        <p:spPr>
          <a:xfrm>
            <a:off x="11044362" y="5978047"/>
            <a:ext cx="959778" cy="356871"/>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t/>
            </a:r>
            <a:endParaRPr b="0" i="0" sz="1000" u="none" cap="none" strike="noStrike">
              <a:solidFill>
                <a:srgbClr val="0D0D0D"/>
              </a:solidFill>
              <a:latin typeface="Calibri"/>
              <a:ea typeface="Calibri"/>
              <a:cs typeface="Calibri"/>
              <a:sym typeface="Calibri"/>
            </a:endParaRPr>
          </a:p>
          <a:p>
            <a:pPr indent="0" lvl="0" marL="0" marR="0" rtl="0" algn="l">
              <a:lnSpc>
                <a:spcPct val="90000"/>
              </a:lnSpc>
              <a:spcBef>
                <a:spcPts val="0"/>
              </a:spcBef>
              <a:spcAft>
                <a:spcPts val="0"/>
              </a:spcAft>
              <a:buNone/>
            </a:pPr>
            <a:r>
              <a:rPr b="0" i="0" lang="en-GB" sz="1000" u="none" cap="none" strike="noStrike">
                <a:solidFill>
                  <a:srgbClr val="000000"/>
                </a:solidFill>
                <a:latin typeface="Calibri"/>
                <a:ea typeface="Calibri"/>
                <a:cs typeface="Calibri"/>
                <a:sym typeface="Calibri"/>
              </a:rPr>
              <a:t>Source: Puuinfo</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8" name="Shape 448"/>
        <p:cNvGrpSpPr/>
        <p:nvPr/>
      </p:nvGrpSpPr>
      <p:grpSpPr>
        <a:xfrm>
          <a:off x="0" y="0"/>
          <a:ext cx="0" cy="0"/>
          <a:chOff x="0" y="0"/>
          <a:chExt cx="0" cy="0"/>
        </a:xfrm>
      </p:grpSpPr>
      <p:pic>
        <p:nvPicPr>
          <p:cNvPr id="449" name="Google Shape;449;p35"/>
          <p:cNvPicPr preferRelativeResize="0"/>
          <p:nvPr/>
        </p:nvPicPr>
        <p:blipFill rotWithShape="1">
          <a:blip r:embed="rId3">
            <a:alphaModFix/>
          </a:blip>
          <a:srcRect b="0" l="0" r="0" t="0"/>
          <a:stretch/>
        </p:blipFill>
        <p:spPr>
          <a:xfrm>
            <a:off x="5896969" y="1471466"/>
            <a:ext cx="5477541" cy="4112608"/>
          </a:xfrm>
          <a:prstGeom prst="rect">
            <a:avLst/>
          </a:prstGeom>
          <a:noFill/>
          <a:ln>
            <a:noFill/>
          </a:ln>
        </p:spPr>
      </p:pic>
      <p:sp>
        <p:nvSpPr>
          <p:cNvPr id="450" name="Google Shape;450;p3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lang="en-GB" sz="3200">
                <a:latin typeface="Calibri"/>
                <a:ea typeface="Calibri"/>
                <a:cs typeface="Calibri"/>
                <a:sym typeface="Calibri"/>
              </a:rPr>
              <a:t>Example of attic floor ventilation</a:t>
            </a:r>
            <a:endParaRPr/>
          </a:p>
        </p:txBody>
      </p:sp>
      <p:sp>
        <p:nvSpPr>
          <p:cNvPr id="451" name="Google Shape;451;p35"/>
          <p:cNvSpPr txBox="1"/>
          <p:nvPr>
            <p:ph idx="1" type="body"/>
          </p:nvPr>
        </p:nvSpPr>
        <p:spPr>
          <a:xfrm>
            <a:off x="838200" y="1825625"/>
            <a:ext cx="5053477" cy="4351338"/>
          </a:xfrm>
          <a:prstGeom prst="rect">
            <a:avLst/>
          </a:prstGeom>
          <a:noFill/>
          <a:ln>
            <a:noFill/>
          </a:ln>
        </p:spPr>
        <p:txBody>
          <a:bodyPr anchorCtr="0" anchor="t" bIns="45700" lIns="91425" spcFirstLastPara="1" rIns="91425" wrap="square" tIns="45700">
            <a:normAutofit/>
          </a:bodyPr>
          <a:lstStyle/>
          <a:p>
            <a:pPr indent="0" lvl="0" marL="114300" rtl="0" algn="l">
              <a:lnSpc>
                <a:spcPct val="90000"/>
              </a:lnSpc>
              <a:spcBef>
                <a:spcPts val="1000"/>
              </a:spcBef>
              <a:spcAft>
                <a:spcPts val="0"/>
              </a:spcAft>
              <a:buSzPts val="1800"/>
              <a:buNone/>
            </a:pPr>
            <a:r>
              <a:rPr lang="en-GB" sz="2000"/>
              <a:t>Make sure that:</a:t>
            </a:r>
            <a:endParaRPr/>
          </a:p>
          <a:p>
            <a:pPr indent="-342900" lvl="0" marL="457200" rtl="0" algn="l">
              <a:lnSpc>
                <a:spcPct val="90000"/>
              </a:lnSpc>
              <a:spcBef>
                <a:spcPts val="1000"/>
              </a:spcBef>
              <a:spcAft>
                <a:spcPts val="0"/>
              </a:spcAft>
              <a:buClr>
                <a:schemeClr val="dk1"/>
              </a:buClr>
              <a:buSzPts val="1800"/>
              <a:buChar char="•"/>
            </a:pPr>
            <a:r>
              <a:rPr lang="en-GB" sz="2000"/>
              <a:t>there must be sufficient ventilation gap between the roof and the thermal insulation</a:t>
            </a:r>
            <a:endParaRPr/>
          </a:p>
          <a:p>
            <a:pPr indent="-342900" lvl="0" marL="457200" rtl="0" algn="l">
              <a:lnSpc>
                <a:spcPct val="90000"/>
              </a:lnSpc>
              <a:spcBef>
                <a:spcPts val="1000"/>
              </a:spcBef>
              <a:spcAft>
                <a:spcPts val="0"/>
              </a:spcAft>
              <a:buClr>
                <a:schemeClr val="dk1"/>
              </a:buClr>
              <a:buSzPts val="1800"/>
              <a:buChar char="•"/>
            </a:pPr>
            <a:r>
              <a:rPr lang="en-GB" sz="2000"/>
              <a:t>there should be sufficient uninterrupted ventilated space at the ridge of roof (attic floor cavity)</a:t>
            </a:r>
            <a:endParaRPr/>
          </a:p>
          <a:p>
            <a:pPr indent="-342900" lvl="0" marL="457200" rtl="0" algn="l">
              <a:lnSpc>
                <a:spcPct val="90000"/>
              </a:lnSpc>
              <a:spcBef>
                <a:spcPts val="1000"/>
              </a:spcBef>
              <a:spcAft>
                <a:spcPts val="0"/>
              </a:spcAft>
              <a:buClr>
                <a:schemeClr val="dk1"/>
              </a:buClr>
              <a:buSzPts val="1800"/>
              <a:buChar char="•"/>
            </a:pPr>
            <a:r>
              <a:rPr lang="en-GB" sz="2000"/>
              <a:t>the ventilation gap behind the external cladding is not blocked</a:t>
            </a:r>
            <a:endParaRPr/>
          </a:p>
          <a:p>
            <a:pPr indent="0" lvl="0" marL="114300" rtl="0" algn="l">
              <a:lnSpc>
                <a:spcPct val="90000"/>
              </a:lnSpc>
              <a:spcBef>
                <a:spcPts val="1000"/>
              </a:spcBef>
              <a:spcAft>
                <a:spcPts val="0"/>
              </a:spcAft>
              <a:buSzPts val="1800"/>
              <a:buNone/>
            </a:pPr>
            <a:r>
              <a:t/>
            </a:r>
            <a:endParaRPr sz="2000"/>
          </a:p>
          <a:p>
            <a:pPr indent="0" lvl="0" marL="114300" rtl="0" algn="l">
              <a:lnSpc>
                <a:spcPct val="90000"/>
              </a:lnSpc>
              <a:spcBef>
                <a:spcPts val="1000"/>
              </a:spcBef>
              <a:spcAft>
                <a:spcPts val="0"/>
              </a:spcAft>
              <a:buSzPts val="1800"/>
              <a:buNone/>
            </a:pPr>
            <a:r>
              <a:t/>
            </a:r>
            <a:endParaRPr sz="3200"/>
          </a:p>
          <a:p>
            <a:pPr indent="0" lvl="0" marL="114300" rtl="0" algn="l">
              <a:lnSpc>
                <a:spcPct val="90000"/>
              </a:lnSpc>
              <a:spcBef>
                <a:spcPts val="1000"/>
              </a:spcBef>
              <a:spcAft>
                <a:spcPts val="0"/>
              </a:spcAft>
              <a:buSzPts val="1800"/>
              <a:buNone/>
            </a:pPr>
            <a:r>
              <a:t/>
            </a:r>
            <a:endParaRPr sz="3200"/>
          </a:p>
        </p:txBody>
      </p:sp>
      <p:sp>
        <p:nvSpPr>
          <p:cNvPr id="452" name="Google Shape;452;p35"/>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lt1"/>
              </a:buClr>
              <a:buSzPts val="1400"/>
              <a:buFont typeface="Calibri"/>
              <a:buNone/>
            </a:pPr>
            <a:fld id="{00000000-1234-1234-1234-123412341234}" type="slidenum">
              <a:rPr lang="en-GB"/>
              <a:t>‹#›</a:t>
            </a:fld>
            <a:endParaRPr/>
          </a:p>
        </p:txBody>
      </p:sp>
      <p:sp>
        <p:nvSpPr>
          <p:cNvPr id="453" name="Google Shape;453;p35"/>
          <p:cNvSpPr txBox="1"/>
          <p:nvPr>
            <p:ph idx="11" type="ftr"/>
          </p:nvPr>
        </p:nvSpPr>
        <p:spPr>
          <a:xfrm>
            <a:off x="838199" y="6334918"/>
            <a:ext cx="5713429"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888888"/>
              </a:buClr>
              <a:buSzPts val="1400"/>
              <a:buFont typeface="Calibri"/>
              <a:buNone/>
            </a:pPr>
            <a:r>
              <a:rPr lang="en-GB"/>
              <a:t>Repair construction of wooden buildings and use of wood in repair construction</a:t>
            </a:r>
            <a:endParaRPr/>
          </a:p>
        </p:txBody>
      </p:sp>
      <p:sp>
        <p:nvSpPr>
          <p:cNvPr id="454" name="Google Shape;454;p35"/>
          <p:cNvSpPr/>
          <p:nvPr/>
        </p:nvSpPr>
        <p:spPr>
          <a:xfrm>
            <a:off x="11044362" y="5978047"/>
            <a:ext cx="959778" cy="356871"/>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t/>
            </a:r>
            <a:endParaRPr b="0" i="0" sz="1000" u="none" cap="none" strike="noStrike">
              <a:solidFill>
                <a:srgbClr val="0D0D0D"/>
              </a:solidFill>
              <a:latin typeface="Calibri"/>
              <a:ea typeface="Calibri"/>
              <a:cs typeface="Calibri"/>
              <a:sym typeface="Calibri"/>
            </a:endParaRPr>
          </a:p>
          <a:p>
            <a:pPr indent="0" lvl="0" marL="0" marR="0" rtl="0" algn="l">
              <a:lnSpc>
                <a:spcPct val="90000"/>
              </a:lnSpc>
              <a:spcBef>
                <a:spcPts val="0"/>
              </a:spcBef>
              <a:spcAft>
                <a:spcPts val="0"/>
              </a:spcAft>
              <a:buNone/>
            </a:pPr>
            <a:r>
              <a:rPr b="0" i="0" lang="en-GB" sz="1000" u="none" cap="none" strike="noStrike">
                <a:solidFill>
                  <a:srgbClr val="000000"/>
                </a:solidFill>
                <a:latin typeface="Calibri"/>
                <a:ea typeface="Calibri"/>
                <a:cs typeface="Calibri"/>
                <a:sym typeface="Calibri"/>
              </a:rPr>
              <a:t>Source: Puuinfo</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8" name="Shape 458"/>
        <p:cNvGrpSpPr/>
        <p:nvPr/>
      </p:nvGrpSpPr>
      <p:grpSpPr>
        <a:xfrm>
          <a:off x="0" y="0"/>
          <a:ext cx="0" cy="0"/>
          <a:chOff x="0" y="0"/>
          <a:chExt cx="0" cy="0"/>
        </a:xfrm>
      </p:grpSpPr>
      <p:sp>
        <p:nvSpPr>
          <p:cNvPr id="459" name="Google Shape;459;p3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lang="en-GB">
                <a:latin typeface="Calibri"/>
                <a:ea typeface="Calibri"/>
                <a:cs typeface="Calibri"/>
                <a:sym typeface="Calibri"/>
              </a:rPr>
              <a:t>External cladding</a:t>
            </a:r>
            <a:endParaRPr/>
          </a:p>
        </p:txBody>
      </p:sp>
      <p:sp>
        <p:nvSpPr>
          <p:cNvPr id="460" name="Google Shape;460;p36"/>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342900" lvl="0" marL="457200" rtl="0" algn="l">
              <a:lnSpc>
                <a:spcPct val="90000"/>
              </a:lnSpc>
              <a:spcBef>
                <a:spcPts val="1000"/>
              </a:spcBef>
              <a:spcAft>
                <a:spcPts val="0"/>
              </a:spcAft>
              <a:buClr>
                <a:schemeClr val="dk1"/>
              </a:buClr>
              <a:buSzPts val="1800"/>
              <a:buChar char="•"/>
            </a:pPr>
            <a:r>
              <a:rPr lang="en-GB" sz="2000"/>
              <a:t>If a building's external cladding has been correctly installed from the start and the building has not been neglected in terms of maintenance and upkeep, then the façade cladding will usually last for decades. In fact, it is estimated that weathering only consumes a few millimetres of wood surface over a hundred years. However, if damage to the external cladding is found to require repair, it is usually sufficient to replace the most deteriorated boards. If there is a lot of damage, the cladding can only be renewed for the façade in question. It is rarely necessary to re-clad all the façades of a building.</a:t>
            </a:r>
            <a:endParaRPr/>
          </a:p>
          <a:p>
            <a:pPr indent="0" lvl="0" marL="114300" rtl="0" algn="l">
              <a:lnSpc>
                <a:spcPct val="90000"/>
              </a:lnSpc>
              <a:spcBef>
                <a:spcPts val="1000"/>
              </a:spcBef>
              <a:spcAft>
                <a:spcPts val="0"/>
              </a:spcAft>
              <a:buSzPts val="1800"/>
              <a:buNone/>
            </a:pPr>
            <a:r>
              <a:t/>
            </a:r>
            <a:endParaRPr sz="3200"/>
          </a:p>
          <a:p>
            <a:pPr indent="0" lvl="0" marL="114300" rtl="0" algn="l">
              <a:lnSpc>
                <a:spcPct val="90000"/>
              </a:lnSpc>
              <a:spcBef>
                <a:spcPts val="1000"/>
              </a:spcBef>
              <a:spcAft>
                <a:spcPts val="0"/>
              </a:spcAft>
              <a:buSzPts val="1800"/>
              <a:buNone/>
            </a:pPr>
            <a:r>
              <a:t/>
            </a:r>
            <a:endParaRPr sz="3200"/>
          </a:p>
        </p:txBody>
      </p:sp>
      <p:sp>
        <p:nvSpPr>
          <p:cNvPr id="461" name="Google Shape;461;p36"/>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lt1"/>
              </a:buClr>
              <a:buSzPts val="1400"/>
              <a:buFont typeface="Calibri"/>
              <a:buNone/>
            </a:pPr>
            <a:fld id="{00000000-1234-1234-1234-123412341234}" type="slidenum">
              <a:rPr lang="en-GB"/>
              <a:t>‹#›</a:t>
            </a:fld>
            <a:endParaRPr/>
          </a:p>
        </p:txBody>
      </p:sp>
      <p:sp>
        <p:nvSpPr>
          <p:cNvPr id="462" name="Google Shape;462;p36"/>
          <p:cNvSpPr txBox="1"/>
          <p:nvPr>
            <p:ph idx="11" type="ftr"/>
          </p:nvPr>
        </p:nvSpPr>
        <p:spPr>
          <a:xfrm>
            <a:off x="838199" y="6334918"/>
            <a:ext cx="5524893"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888888"/>
              </a:buClr>
              <a:buSzPts val="1400"/>
              <a:buFont typeface="Calibri"/>
              <a:buNone/>
            </a:pPr>
            <a:r>
              <a:rPr lang="en-GB"/>
              <a:t>Repair construction of wooden buildings and use of wood in repair construction</a:t>
            </a:r>
            <a:endParaRPr/>
          </a:p>
        </p:txBody>
      </p:sp>
      <p:sp>
        <p:nvSpPr>
          <p:cNvPr id="463" name="Google Shape;463;p36"/>
          <p:cNvSpPr/>
          <p:nvPr/>
        </p:nvSpPr>
        <p:spPr>
          <a:xfrm>
            <a:off x="11044362" y="5978047"/>
            <a:ext cx="959778" cy="356871"/>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t/>
            </a:r>
            <a:endParaRPr b="0" i="0" sz="1000" u="none" cap="none" strike="noStrike">
              <a:solidFill>
                <a:srgbClr val="0D0D0D"/>
              </a:solidFill>
              <a:latin typeface="Calibri"/>
              <a:ea typeface="Calibri"/>
              <a:cs typeface="Calibri"/>
              <a:sym typeface="Calibri"/>
            </a:endParaRPr>
          </a:p>
          <a:p>
            <a:pPr indent="0" lvl="0" marL="0" marR="0" rtl="0" algn="l">
              <a:lnSpc>
                <a:spcPct val="90000"/>
              </a:lnSpc>
              <a:spcBef>
                <a:spcPts val="0"/>
              </a:spcBef>
              <a:spcAft>
                <a:spcPts val="0"/>
              </a:spcAft>
              <a:buNone/>
            </a:pPr>
            <a:r>
              <a:rPr b="0" i="0" lang="en-GB" sz="1000" u="none" cap="none" strike="noStrike">
                <a:solidFill>
                  <a:srgbClr val="000000"/>
                </a:solidFill>
                <a:latin typeface="Calibri"/>
                <a:ea typeface="Calibri"/>
                <a:cs typeface="Calibri"/>
                <a:sym typeface="Calibri"/>
              </a:rPr>
              <a:t>Source: Puuinfo</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7" name="Shape 467"/>
        <p:cNvGrpSpPr/>
        <p:nvPr/>
      </p:nvGrpSpPr>
      <p:grpSpPr>
        <a:xfrm>
          <a:off x="0" y="0"/>
          <a:ext cx="0" cy="0"/>
          <a:chOff x="0" y="0"/>
          <a:chExt cx="0" cy="0"/>
        </a:xfrm>
      </p:grpSpPr>
      <p:sp>
        <p:nvSpPr>
          <p:cNvPr id="468" name="Google Shape;468;p3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lang="en-GB">
                <a:latin typeface="Calibri"/>
                <a:ea typeface="Calibri"/>
                <a:cs typeface="Calibri"/>
                <a:sym typeface="Calibri"/>
              </a:rPr>
              <a:t>External cladding</a:t>
            </a:r>
            <a:endParaRPr/>
          </a:p>
        </p:txBody>
      </p:sp>
      <p:sp>
        <p:nvSpPr>
          <p:cNvPr id="469" name="Google Shape;469;p37"/>
          <p:cNvSpPr txBox="1"/>
          <p:nvPr>
            <p:ph idx="1" type="body"/>
          </p:nvPr>
        </p:nvSpPr>
        <p:spPr>
          <a:xfrm>
            <a:off x="838200" y="1825625"/>
            <a:ext cx="5970462" cy="4351338"/>
          </a:xfrm>
          <a:prstGeom prst="rect">
            <a:avLst/>
          </a:prstGeom>
          <a:noFill/>
          <a:ln>
            <a:noFill/>
          </a:ln>
        </p:spPr>
        <p:txBody>
          <a:bodyPr anchorCtr="0" anchor="t" bIns="45700" lIns="91425" spcFirstLastPara="1" rIns="91425" wrap="square" tIns="45700">
            <a:normAutofit/>
          </a:bodyPr>
          <a:lstStyle/>
          <a:p>
            <a:pPr indent="-342900" lvl="0" marL="457200" rtl="0" algn="l">
              <a:lnSpc>
                <a:spcPct val="90000"/>
              </a:lnSpc>
              <a:spcBef>
                <a:spcPts val="1000"/>
              </a:spcBef>
              <a:spcAft>
                <a:spcPts val="0"/>
              </a:spcAft>
              <a:buClr>
                <a:schemeClr val="dk1"/>
              </a:buClr>
              <a:buSzPts val="1800"/>
              <a:buChar char="•"/>
            </a:pPr>
            <a:r>
              <a:rPr b="1" lang="en-GB" sz="2000"/>
              <a:t>Patches and repairs to the external cladding or partial replacement of boards</a:t>
            </a:r>
            <a:r>
              <a:rPr lang="en-GB" sz="2000"/>
              <a:t> must be done using a cladding board of the same dimensions and cross-sectional shape as the original. Even in a situation where the entire cladding of a building needs to be replaced, choose cladding that is in keeping with the original character of the building and matches the original. Changing the external cladding, just like changing the roofing, requires a building permit from the municipal building inspector.</a:t>
            </a:r>
            <a:endParaRPr/>
          </a:p>
          <a:p>
            <a:pPr indent="0" lvl="0" marL="114300" rtl="0" algn="l">
              <a:lnSpc>
                <a:spcPct val="90000"/>
              </a:lnSpc>
              <a:spcBef>
                <a:spcPts val="1000"/>
              </a:spcBef>
              <a:spcAft>
                <a:spcPts val="0"/>
              </a:spcAft>
              <a:buSzPts val="1800"/>
              <a:buNone/>
            </a:pPr>
            <a:r>
              <a:t/>
            </a:r>
            <a:endParaRPr sz="3200"/>
          </a:p>
          <a:p>
            <a:pPr indent="0" lvl="0" marL="114300" rtl="0" algn="l">
              <a:lnSpc>
                <a:spcPct val="90000"/>
              </a:lnSpc>
              <a:spcBef>
                <a:spcPts val="1000"/>
              </a:spcBef>
              <a:spcAft>
                <a:spcPts val="0"/>
              </a:spcAft>
              <a:buSzPts val="1800"/>
              <a:buNone/>
            </a:pPr>
            <a:r>
              <a:t/>
            </a:r>
            <a:endParaRPr sz="3200"/>
          </a:p>
        </p:txBody>
      </p:sp>
      <p:sp>
        <p:nvSpPr>
          <p:cNvPr id="470" name="Google Shape;470;p37"/>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lt1"/>
              </a:buClr>
              <a:buSzPts val="1400"/>
              <a:buFont typeface="Calibri"/>
              <a:buNone/>
            </a:pPr>
            <a:fld id="{00000000-1234-1234-1234-123412341234}" type="slidenum">
              <a:rPr lang="en-GB"/>
              <a:t>‹#›</a:t>
            </a:fld>
            <a:endParaRPr/>
          </a:p>
        </p:txBody>
      </p:sp>
      <p:sp>
        <p:nvSpPr>
          <p:cNvPr id="471" name="Google Shape;471;p37"/>
          <p:cNvSpPr txBox="1"/>
          <p:nvPr>
            <p:ph idx="11" type="ftr"/>
          </p:nvPr>
        </p:nvSpPr>
        <p:spPr>
          <a:xfrm>
            <a:off x="838199" y="6334918"/>
            <a:ext cx="5364637"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888888"/>
              </a:buClr>
              <a:buSzPts val="1400"/>
              <a:buFont typeface="Calibri"/>
              <a:buNone/>
            </a:pPr>
            <a:r>
              <a:rPr lang="en-GB"/>
              <a:t>Repair construction of wooden buildings and use of wood in repair construction</a:t>
            </a:r>
            <a:endParaRPr/>
          </a:p>
        </p:txBody>
      </p:sp>
      <p:sp>
        <p:nvSpPr>
          <p:cNvPr id="472" name="Google Shape;472;p37"/>
          <p:cNvSpPr/>
          <p:nvPr/>
        </p:nvSpPr>
        <p:spPr>
          <a:xfrm>
            <a:off x="10597029" y="5919420"/>
            <a:ext cx="1269578" cy="415498"/>
          </a:xfrm>
          <a:prstGeom prst="rect">
            <a:avLst/>
          </a:prstGeom>
          <a:noFill/>
          <a:ln>
            <a:noFill/>
          </a:ln>
        </p:spPr>
        <p:txBody>
          <a:bodyPr anchorCtr="0" anchor="t" bIns="0" lIns="0" spcFirstLastPara="1" rIns="0" wrap="square" tIns="0">
            <a:spAutoFit/>
          </a:bodyPr>
          <a:lstStyle/>
          <a:p>
            <a:pPr indent="0" lvl="0" marL="0" marR="0" rtl="0" algn="r">
              <a:lnSpc>
                <a:spcPct val="90000"/>
              </a:lnSpc>
              <a:spcBef>
                <a:spcPts val="0"/>
              </a:spcBef>
              <a:spcAft>
                <a:spcPts val="0"/>
              </a:spcAft>
              <a:buNone/>
            </a:pPr>
            <a:r>
              <a:t/>
            </a:r>
            <a:endParaRPr b="0" i="0" sz="1000" u="none" cap="none" strike="noStrike">
              <a:solidFill>
                <a:srgbClr val="0D0D0D"/>
              </a:solidFill>
              <a:latin typeface="Calibri"/>
              <a:ea typeface="Calibri"/>
              <a:cs typeface="Calibri"/>
              <a:sym typeface="Calibri"/>
            </a:endParaRPr>
          </a:p>
          <a:p>
            <a:pPr indent="0" lvl="0" marL="0" marR="0" rtl="0" algn="r">
              <a:lnSpc>
                <a:spcPct val="90000"/>
              </a:lnSpc>
              <a:spcBef>
                <a:spcPts val="0"/>
              </a:spcBef>
              <a:spcAft>
                <a:spcPts val="0"/>
              </a:spcAft>
              <a:buNone/>
            </a:pPr>
            <a:r>
              <a:rPr b="0" i="0" lang="en-GB" sz="1000" u="none" cap="none" strike="noStrike">
                <a:solidFill>
                  <a:srgbClr val="000000"/>
                </a:solidFill>
                <a:latin typeface="Calibri"/>
                <a:ea typeface="Calibri"/>
                <a:cs typeface="Calibri"/>
                <a:sym typeface="Calibri"/>
              </a:rPr>
              <a:t>Source: Puuinfo</a:t>
            </a:r>
            <a:endParaRPr/>
          </a:p>
          <a:p>
            <a:pPr indent="0" lvl="0" marL="0" marR="0" rtl="0" algn="r">
              <a:lnSpc>
                <a:spcPct val="90000"/>
              </a:lnSpc>
              <a:spcBef>
                <a:spcPts val="0"/>
              </a:spcBef>
              <a:spcAft>
                <a:spcPts val="0"/>
              </a:spcAft>
              <a:buNone/>
            </a:pPr>
            <a:r>
              <a:rPr b="0" i="0" lang="en-GB" sz="1000" u="none" cap="none" strike="noStrike">
                <a:solidFill>
                  <a:srgbClr val="000000"/>
                </a:solidFill>
                <a:latin typeface="Calibri"/>
                <a:ea typeface="Calibri"/>
                <a:cs typeface="Calibri"/>
                <a:sym typeface="Calibri"/>
              </a:rPr>
              <a:t>Image: SAATSI arkkitehdit</a:t>
            </a:r>
            <a:endParaRPr/>
          </a:p>
        </p:txBody>
      </p:sp>
      <p:pic>
        <p:nvPicPr>
          <p:cNvPr id="473" name="Google Shape;473;p37"/>
          <p:cNvPicPr preferRelativeResize="0"/>
          <p:nvPr/>
        </p:nvPicPr>
        <p:blipFill rotWithShape="1">
          <a:blip r:embed="rId3">
            <a:alphaModFix/>
          </a:blip>
          <a:srcRect b="0" l="0" r="0" t="0"/>
          <a:stretch/>
        </p:blipFill>
        <p:spPr>
          <a:xfrm>
            <a:off x="6904225" y="973528"/>
            <a:ext cx="3928754" cy="4910944"/>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7" name="Shape 477"/>
        <p:cNvGrpSpPr/>
        <p:nvPr/>
      </p:nvGrpSpPr>
      <p:grpSpPr>
        <a:xfrm>
          <a:off x="0" y="0"/>
          <a:ext cx="0" cy="0"/>
          <a:chOff x="0" y="0"/>
          <a:chExt cx="0" cy="0"/>
        </a:xfrm>
      </p:grpSpPr>
      <p:pic>
        <p:nvPicPr>
          <p:cNvPr id="478" name="Google Shape;478;p38"/>
          <p:cNvPicPr preferRelativeResize="0"/>
          <p:nvPr/>
        </p:nvPicPr>
        <p:blipFill rotWithShape="1">
          <a:blip r:embed="rId3">
            <a:alphaModFix/>
          </a:blip>
          <a:srcRect b="0" l="0" r="0" t="0"/>
          <a:stretch/>
        </p:blipFill>
        <p:spPr>
          <a:xfrm>
            <a:off x="7307513" y="669392"/>
            <a:ext cx="4213595" cy="5519216"/>
          </a:xfrm>
          <a:prstGeom prst="rect">
            <a:avLst/>
          </a:prstGeom>
          <a:noFill/>
          <a:ln>
            <a:noFill/>
          </a:ln>
        </p:spPr>
      </p:pic>
      <p:sp>
        <p:nvSpPr>
          <p:cNvPr id="479" name="Google Shape;479;p3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lang="en-GB">
                <a:latin typeface="Calibri"/>
                <a:ea typeface="Calibri"/>
                <a:cs typeface="Calibri"/>
                <a:sym typeface="Calibri"/>
              </a:rPr>
              <a:t>External cladding</a:t>
            </a:r>
            <a:endParaRPr/>
          </a:p>
        </p:txBody>
      </p:sp>
      <p:sp>
        <p:nvSpPr>
          <p:cNvPr id="480" name="Google Shape;480;p38"/>
          <p:cNvSpPr txBox="1"/>
          <p:nvPr>
            <p:ph idx="1" type="body"/>
          </p:nvPr>
        </p:nvSpPr>
        <p:spPr>
          <a:xfrm>
            <a:off x="838200" y="1825625"/>
            <a:ext cx="5970462" cy="4351338"/>
          </a:xfrm>
          <a:prstGeom prst="rect">
            <a:avLst/>
          </a:prstGeom>
          <a:noFill/>
          <a:ln>
            <a:noFill/>
          </a:ln>
        </p:spPr>
        <p:txBody>
          <a:bodyPr anchorCtr="0" anchor="t" bIns="45700" lIns="91425" spcFirstLastPara="1" rIns="91425" wrap="square" tIns="45700">
            <a:normAutofit/>
          </a:bodyPr>
          <a:lstStyle/>
          <a:p>
            <a:pPr indent="-342900" lvl="0" marL="457200" rtl="0" algn="l">
              <a:lnSpc>
                <a:spcPct val="90000"/>
              </a:lnSpc>
              <a:spcBef>
                <a:spcPts val="1000"/>
              </a:spcBef>
              <a:spcAft>
                <a:spcPts val="0"/>
              </a:spcAft>
              <a:buClr>
                <a:schemeClr val="dk1"/>
              </a:buClr>
              <a:buSzPts val="1800"/>
              <a:buChar char="•"/>
            </a:pPr>
            <a:r>
              <a:rPr lang="en-GB" sz="2000"/>
              <a:t>When repairing the cladding, the condition of the wind protection on the exterior wall should also be checked. If necessary, construction paper (tar paper) or a wind protection plate (weatherproof 12 mm thick fibreboard) can be added.</a:t>
            </a:r>
            <a:endParaRPr/>
          </a:p>
          <a:p>
            <a:pPr indent="0" lvl="0" marL="114300" rtl="0" algn="l">
              <a:lnSpc>
                <a:spcPct val="90000"/>
              </a:lnSpc>
              <a:spcBef>
                <a:spcPts val="1000"/>
              </a:spcBef>
              <a:spcAft>
                <a:spcPts val="0"/>
              </a:spcAft>
              <a:buSzPts val="1800"/>
              <a:buNone/>
            </a:pPr>
            <a:r>
              <a:t/>
            </a:r>
            <a:endParaRPr sz="3200"/>
          </a:p>
          <a:p>
            <a:pPr indent="0" lvl="0" marL="114300" rtl="0" algn="l">
              <a:lnSpc>
                <a:spcPct val="90000"/>
              </a:lnSpc>
              <a:spcBef>
                <a:spcPts val="1000"/>
              </a:spcBef>
              <a:spcAft>
                <a:spcPts val="0"/>
              </a:spcAft>
              <a:buSzPts val="1800"/>
              <a:buNone/>
            </a:pPr>
            <a:r>
              <a:t/>
            </a:r>
            <a:endParaRPr sz="3200"/>
          </a:p>
        </p:txBody>
      </p:sp>
      <p:sp>
        <p:nvSpPr>
          <p:cNvPr id="481" name="Google Shape;481;p38"/>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lt1"/>
              </a:buClr>
              <a:buSzPts val="1400"/>
              <a:buFont typeface="Calibri"/>
              <a:buNone/>
            </a:pPr>
            <a:fld id="{00000000-1234-1234-1234-123412341234}" type="slidenum">
              <a:rPr lang="en-GB"/>
              <a:t>‹#›</a:t>
            </a:fld>
            <a:endParaRPr/>
          </a:p>
        </p:txBody>
      </p:sp>
      <p:sp>
        <p:nvSpPr>
          <p:cNvPr id="482" name="Google Shape;482;p38"/>
          <p:cNvSpPr txBox="1"/>
          <p:nvPr>
            <p:ph idx="11" type="ftr"/>
          </p:nvPr>
        </p:nvSpPr>
        <p:spPr>
          <a:xfrm>
            <a:off x="838199" y="6334918"/>
            <a:ext cx="5572027"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888888"/>
              </a:buClr>
              <a:buSzPts val="1400"/>
              <a:buFont typeface="Calibri"/>
              <a:buNone/>
            </a:pPr>
            <a:r>
              <a:rPr lang="en-GB"/>
              <a:t>Repair construction of wooden buildings and use of wood in repair construction</a:t>
            </a:r>
            <a:endParaRPr/>
          </a:p>
        </p:txBody>
      </p:sp>
      <p:sp>
        <p:nvSpPr>
          <p:cNvPr id="483" name="Google Shape;483;p38"/>
          <p:cNvSpPr/>
          <p:nvPr/>
        </p:nvSpPr>
        <p:spPr>
          <a:xfrm>
            <a:off x="11044362" y="5991783"/>
            <a:ext cx="779123" cy="276999"/>
          </a:xfrm>
          <a:prstGeom prst="rect">
            <a:avLst/>
          </a:prstGeom>
          <a:noFill/>
          <a:ln>
            <a:noFill/>
          </a:ln>
        </p:spPr>
        <p:txBody>
          <a:bodyPr anchorCtr="0" anchor="t" bIns="0" lIns="0" spcFirstLastPara="1" rIns="0" wrap="square" tIns="0">
            <a:spAutoFit/>
          </a:bodyPr>
          <a:lstStyle/>
          <a:p>
            <a:pPr indent="0" lvl="0" marL="0" marR="0" rtl="0" algn="r">
              <a:lnSpc>
                <a:spcPct val="90000"/>
              </a:lnSpc>
              <a:spcBef>
                <a:spcPts val="0"/>
              </a:spcBef>
              <a:spcAft>
                <a:spcPts val="0"/>
              </a:spcAft>
              <a:buNone/>
            </a:pPr>
            <a:r>
              <a:t/>
            </a:r>
            <a:endParaRPr b="0" i="0" sz="1000" u="none" cap="none" strike="noStrike">
              <a:solidFill>
                <a:srgbClr val="0D0D0D"/>
              </a:solidFill>
              <a:latin typeface="Calibri"/>
              <a:ea typeface="Calibri"/>
              <a:cs typeface="Calibri"/>
              <a:sym typeface="Calibri"/>
            </a:endParaRPr>
          </a:p>
          <a:p>
            <a:pPr indent="0" lvl="0" marL="0" marR="0" rtl="0" algn="r">
              <a:lnSpc>
                <a:spcPct val="90000"/>
              </a:lnSpc>
              <a:spcBef>
                <a:spcPts val="0"/>
              </a:spcBef>
              <a:spcAft>
                <a:spcPts val="0"/>
              </a:spcAft>
              <a:buNone/>
            </a:pPr>
            <a:r>
              <a:rPr b="0" i="0" lang="en-GB" sz="1000" u="none" cap="none" strike="noStrike">
                <a:solidFill>
                  <a:srgbClr val="000000"/>
                </a:solidFill>
                <a:latin typeface="Calibri"/>
                <a:ea typeface="Calibri"/>
                <a:cs typeface="Calibri"/>
                <a:sym typeface="Calibri"/>
              </a:rPr>
              <a:t>Source: Puuinfo</a:t>
            </a:r>
            <a:endParaRPr/>
          </a:p>
        </p:txBody>
      </p:sp>
      <p:sp>
        <p:nvSpPr>
          <p:cNvPr id="484" name="Google Shape;484;p38"/>
          <p:cNvSpPr/>
          <p:nvPr/>
        </p:nvSpPr>
        <p:spPr>
          <a:xfrm>
            <a:off x="3074211" y="5071200"/>
            <a:ext cx="4598204" cy="1158241"/>
          </a:xfrm>
          <a:prstGeom prst="rect">
            <a:avLst/>
          </a:prstGeom>
          <a:noFill/>
          <a:ln>
            <a:noFill/>
          </a:ln>
        </p:spPr>
        <p:txBody>
          <a:bodyPr anchorCtr="0" anchor="t" bIns="45700" lIns="45700" spcFirstLastPara="1" rIns="45700" wrap="square" tIns="45700">
            <a:spAutoFit/>
          </a:bodyPr>
          <a:lstStyle/>
          <a:p>
            <a:pPr indent="0" lvl="0" marL="0" marR="0" rtl="0" algn="l">
              <a:spcBef>
                <a:spcPts val="0"/>
              </a:spcBef>
              <a:spcAft>
                <a:spcPts val="0"/>
              </a:spcAft>
              <a:buNone/>
            </a:pPr>
            <a:r>
              <a:rPr b="0" i="1" lang="en-GB" sz="1200" u="none" cap="none" strike="noStrike">
                <a:solidFill>
                  <a:srgbClr val="0D0D0D"/>
                </a:solidFill>
                <a:latin typeface="Calibri"/>
                <a:ea typeface="Calibri"/>
                <a:cs typeface="Calibri"/>
                <a:sym typeface="Calibri"/>
              </a:rPr>
              <a:t>Example of the external cladding of a log wall. Recommended thickness of external cladding boards is 28 mm. Tar paper can be used as wind protection. It is preferable to use weather-resistant 12 mm or 25 mm fibreboard, which also improves the thermal insulation of the wall.</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8" name="Shape 488"/>
        <p:cNvGrpSpPr/>
        <p:nvPr/>
      </p:nvGrpSpPr>
      <p:grpSpPr>
        <a:xfrm>
          <a:off x="0" y="0"/>
          <a:ext cx="0" cy="0"/>
          <a:chOff x="0" y="0"/>
          <a:chExt cx="0" cy="0"/>
        </a:xfrm>
      </p:grpSpPr>
      <p:sp>
        <p:nvSpPr>
          <p:cNvPr id="489" name="Google Shape;489;p3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lang="en-GB" sz="3600">
                <a:latin typeface="Calibri"/>
                <a:ea typeface="Calibri"/>
                <a:cs typeface="Calibri"/>
                <a:sym typeface="Calibri"/>
              </a:rPr>
              <a:t>Prerequisites for a functional and long-lasting external cladding:</a:t>
            </a:r>
            <a:endParaRPr/>
          </a:p>
        </p:txBody>
      </p:sp>
      <p:sp>
        <p:nvSpPr>
          <p:cNvPr id="490" name="Google Shape;490;p3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342900" lvl="0" marL="457200" rtl="0" algn="l">
              <a:lnSpc>
                <a:spcPct val="90000"/>
              </a:lnSpc>
              <a:spcBef>
                <a:spcPts val="1000"/>
              </a:spcBef>
              <a:spcAft>
                <a:spcPts val="0"/>
              </a:spcAft>
              <a:buClr>
                <a:schemeClr val="dk1"/>
              </a:buClr>
              <a:buSzPts val="1800"/>
              <a:buChar char="•"/>
            </a:pPr>
            <a:r>
              <a:rPr lang="en-GB" sz="2000"/>
              <a:t>use a sufficiently thick cladding board, recommended thickness 28 mm</a:t>
            </a:r>
            <a:endParaRPr/>
          </a:p>
          <a:p>
            <a:pPr indent="-342900" lvl="0" marL="457200" rtl="0" algn="l">
              <a:lnSpc>
                <a:spcPct val="90000"/>
              </a:lnSpc>
              <a:spcBef>
                <a:spcPts val="1000"/>
              </a:spcBef>
              <a:spcAft>
                <a:spcPts val="0"/>
              </a:spcAft>
              <a:buClr>
                <a:schemeClr val="dk1"/>
              </a:buClr>
              <a:buSzPts val="1800"/>
              <a:buChar char="•"/>
            </a:pPr>
            <a:r>
              <a:rPr lang="en-GB" sz="2000"/>
              <a:t>avoid extensions</a:t>
            </a:r>
            <a:endParaRPr/>
          </a:p>
          <a:p>
            <a:pPr indent="-342900" lvl="0" marL="457200" rtl="0" algn="l">
              <a:lnSpc>
                <a:spcPct val="90000"/>
              </a:lnSpc>
              <a:spcBef>
                <a:spcPts val="1000"/>
              </a:spcBef>
              <a:spcAft>
                <a:spcPts val="0"/>
              </a:spcAft>
              <a:buClr>
                <a:schemeClr val="dk1"/>
              </a:buClr>
              <a:buSzPts val="1800"/>
              <a:buChar char="•"/>
            </a:pPr>
            <a:r>
              <a:rPr lang="en-GB" sz="2000"/>
              <a:t>shape the bottom edge of the cladding into a drip moulding</a:t>
            </a:r>
            <a:endParaRPr/>
          </a:p>
          <a:p>
            <a:pPr indent="-342900" lvl="0" marL="457200" rtl="0" algn="l">
              <a:lnSpc>
                <a:spcPct val="90000"/>
              </a:lnSpc>
              <a:spcBef>
                <a:spcPts val="1000"/>
              </a:spcBef>
              <a:spcAft>
                <a:spcPts val="0"/>
              </a:spcAft>
              <a:buClr>
                <a:schemeClr val="dk1"/>
              </a:buClr>
              <a:buSzPts val="1800"/>
              <a:buChar char="•"/>
            </a:pPr>
            <a:r>
              <a:rPr lang="en-GB" sz="2000"/>
              <a:t>a ventilation gap at least 20 mm from the bottom up behind the external cladding</a:t>
            </a:r>
            <a:endParaRPr/>
          </a:p>
          <a:p>
            <a:pPr indent="-342900" lvl="0" marL="457200" rtl="0" algn="l">
              <a:lnSpc>
                <a:spcPct val="90000"/>
              </a:lnSpc>
              <a:spcBef>
                <a:spcPts val="1000"/>
              </a:spcBef>
              <a:spcAft>
                <a:spcPts val="0"/>
              </a:spcAft>
              <a:buClr>
                <a:schemeClr val="dk1"/>
              </a:buClr>
              <a:buSzPts val="1800"/>
              <a:buChar char="•"/>
            </a:pPr>
            <a:r>
              <a:rPr lang="en-GB" sz="2000"/>
              <a:t>the lower edge of the external cladding must not be less than 300 mm, the recommendation is that it hangs be 500 mm above the ground;</a:t>
            </a:r>
            <a:endParaRPr/>
          </a:p>
          <a:p>
            <a:pPr indent="-342900" lvl="0" marL="457200" rtl="0" algn="l">
              <a:lnSpc>
                <a:spcPct val="90000"/>
              </a:lnSpc>
              <a:spcBef>
                <a:spcPts val="1000"/>
              </a:spcBef>
              <a:spcAft>
                <a:spcPts val="0"/>
              </a:spcAft>
              <a:buClr>
                <a:schemeClr val="dk1"/>
              </a:buClr>
              <a:buSzPts val="1800"/>
              <a:buChar char="•"/>
            </a:pPr>
            <a:r>
              <a:rPr lang="en-GB" sz="2000"/>
              <a:t>functional external sills for windows and battenings/weatherboards</a:t>
            </a:r>
            <a:endParaRPr/>
          </a:p>
          <a:p>
            <a:pPr indent="-342900" lvl="0" marL="457200" rtl="0" algn="l">
              <a:lnSpc>
                <a:spcPct val="90000"/>
              </a:lnSpc>
              <a:spcBef>
                <a:spcPts val="1000"/>
              </a:spcBef>
              <a:spcAft>
                <a:spcPts val="0"/>
              </a:spcAft>
              <a:buClr>
                <a:schemeClr val="dk1"/>
              </a:buClr>
              <a:buSzPts val="1800"/>
              <a:buChar char="•"/>
            </a:pPr>
            <a:r>
              <a:rPr lang="en-GB" sz="2000"/>
              <a:t>functional rainwater gutters and downpipes</a:t>
            </a:r>
            <a:endParaRPr/>
          </a:p>
          <a:p>
            <a:pPr indent="-342900" lvl="0" marL="457200" rtl="0" algn="l">
              <a:lnSpc>
                <a:spcPct val="90000"/>
              </a:lnSpc>
              <a:spcBef>
                <a:spcPts val="1000"/>
              </a:spcBef>
              <a:spcAft>
                <a:spcPts val="0"/>
              </a:spcAft>
              <a:buClr>
                <a:schemeClr val="dk1"/>
              </a:buClr>
              <a:buSzPts val="1800"/>
              <a:buChar char="•"/>
            </a:pPr>
            <a:r>
              <a:rPr lang="en-GB" sz="2000"/>
              <a:t>eaves at least 300 mm wide, preferably 600 mm wide</a:t>
            </a:r>
            <a:endParaRPr/>
          </a:p>
          <a:p>
            <a:pPr indent="-342900" lvl="0" marL="457200" rtl="0" algn="l">
              <a:lnSpc>
                <a:spcPct val="90000"/>
              </a:lnSpc>
              <a:spcBef>
                <a:spcPts val="1000"/>
              </a:spcBef>
              <a:spcAft>
                <a:spcPts val="0"/>
              </a:spcAft>
              <a:buClr>
                <a:schemeClr val="dk1"/>
              </a:buClr>
              <a:buSzPts val="1800"/>
              <a:buChar char="•"/>
            </a:pPr>
            <a:r>
              <a:rPr lang="en-GB" sz="2000"/>
              <a:t>regular paint maintenance of the external cladding</a:t>
            </a:r>
            <a:endParaRPr/>
          </a:p>
        </p:txBody>
      </p:sp>
      <p:sp>
        <p:nvSpPr>
          <p:cNvPr id="491" name="Google Shape;491;p39"/>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lt1"/>
              </a:buClr>
              <a:buSzPts val="1400"/>
              <a:buFont typeface="Calibri"/>
              <a:buNone/>
            </a:pPr>
            <a:fld id="{00000000-1234-1234-1234-123412341234}" type="slidenum">
              <a:rPr lang="en-GB"/>
              <a:t>‹#›</a:t>
            </a:fld>
            <a:endParaRPr/>
          </a:p>
        </p:txBody>
      </p:sp>
      <p:sp>
        <p:nvSpPr>
          <p:cNvPr id="492" name="Google Shape;492;p39"/>
          <p:cNvSpPr txBox="1"/>
          <p:nvPr>
            <p:ph idx="11" type="ftr"/>
          </p:nvPr>
        </p:nvSpPr>
        <p:spPr>
          <a:xfrm>
            <a:off x="838200" y="6334918"/>
            <a:ext cx="5468332"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888888"/>
              </a:buClr>
              <a:buSzPts val="1400"/>
              <a:buFont typeface="Calibri"/>
              <a:buNone/>
            </a:pPr>
            <a:r>
              <a:rPr lang="en-GB"/>
              <a:t>Repair construction of wooden buildings and use of wood in repair construction</a:t>
            </a:r>
            <a:endParaRPr/>
          </a:p>
        </p:txBody>
      </p:sp>
      <p:sp>
        <p:nvSpPr>
          <p:cNvPr id="493" name="Google Shape;493;p39"/>
          <p:cNvSpPr/>
          <p:nvPr/>
        </p:nvSpPr>
        <p:spPr>
          <a:xfrm>
            <a:off x="11044362" y="5978047"/>
            <a:ext cx="959778" cy="356871"/>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t/>
            </a:r>
            <a:endParaRPr b="0" i="0" sz="1000" u="none" cap="none" strike="noStrike">
              <a:solidFill>
                <a:srgbClr val="0D0D0D"/>
              </a:solidFill>
              <a:latin typeface="Calibri"/>
              <a:ea typeface="Calibri"/>
              <a:cs typeface="Calibri"/>
              <a:sym typeface="Calibri"/>
            </a:endParaRPr>
          </a:p>
          <a:p>
            <a:pPr indent="0" lvl="0" marL="0" marR="0" rtl="0" algn="l">
              <a:lnSpc>
                <a:spcPct val="90000"/>
              </a:lnSpc>
              <a:spcBef>
                <a:spcPts val="0"/>
              </a:spcBef>
              <a:spcAft>
                <a:spcPts val="0"/>
              </a:spcAft>
              <a:buNone/>
            </a:pPr>
            <a:r>
              <a:rPr b="0" i="0" lang="en-GB" sz="1000" u="none" cap="none" strike="noStrike">
                <a:solidFill>
                  <a:srgbClr val="000000"/>
                </a:solidFill>
                <a:latin typeface="Calibri"/>
                <a:ea typeface="Calibri"/>
                <a:cs typeface="Calibri"/>
                <a:sym typeface="Calibri"/>
              </a:rPr>
              <a:t>Source: Puuinfo</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sp>
        <p:nvSpPr>
          <p:cNvPr id="153" name="Google Shape;153;p4"/>
          <p:cNvSpPr txBox="1"/>
          <p:nvPr>
            <p:ph idx="1" type="body"/>
          </p:nvPr>
        </p:nvSpPr>
        <p:spPr>
          <a:xfrm>
            <a:off x="1749365" y="963559"/>
            <a:ext cx="3737035" cy="309656"/>
          </a:xfrm>
          <a:prstGeom prst="rect">
            <a:avLst/>
          </a:prstGeom>
          <a:noFill/>
          <a:ln>
            <a:noFill/>
          </a:ln>
        </p:spPr>
        <p:txBody>
          <a:bodyPr anchorCtr="0" anchor="b" bIns="45700" lIns="91425" spcFirstLastPara="1" rIns="91425" wrap="square" tIns="45700">
            <a:normAutofit fontScale="85000" lnSpcReduction="20000"/>
          </a:bodyPr>
          <a:lstStyle/>
          <a:p>
            <a:pPr indent="0" lvl="0" marL="0" rtl="0" algn="l">
              <a:lnSpc>
                <a:spcPct val="90000"/>
              </a:lnSpc>
              <a:spcBef>
                <a:spcPts val="0"/>
              </a:spcBef>
              <a:spcAft>
                <a:spcPts val="0"/>
              </a:spcAft>
              <a:buClr>
                <a:schemeClr val="dk1"/>
              </a:buClr>
              <a:buSzPct val="100000"/>
              <a:buNone/>
            </a:pPr>
            <a:r>
              <a:rPr lang="en-GB"/>
              <a:t>Authors</a:t>
            </a:r>
            <a:endParaRPr/>
          </a:p>
        </p:txBody>
      </p:sp>
      <p:sp>
        <p:nvSpPr>
          <p:cNvPr id="154" name="Google Shape;154;p4"/>
          <p:cNvSpPr txBox="1"/>
          <p:nvPr>
            <p:ph idx="2" type="body"/>
          </p:nvPr>
        </p:nvSpPr>
        <p:spPr>
          <a:xfrm>
            <a:off x="805064" y="1706422"/>
            <a:ext cx="5157787" cy="3684588"/>
          </a:xfrm>
          <a:prstGeom prst="rect">
            <a:avLst/>
          </a:prstGeom>
          <a:noFill/>
          <a:ln>
            <a:noFill/>
          </a:ln>
        </p:spPr>
        <p:txBody>
          <a:bodyPr anchorCtr="0" anchor="t" bIns="45700" lIns="91425" spcFirstLastPara="1" rIns="91425" wrap="square" tIns="45700">
            <a:normAutofit/>
          </a:bodyPr>
          <a:lstStyle/>
          <a:p>
            <a:pPr indent="0" lvl="0" marL="114300" rtl="0" algn="l">
              <a:lnSpc>
                <a:spcPct val="90000"/>
              </a:lnSpc>
              <a:spcBef>
                <a:spcPts val="1000"/>
              </a:spcBef>
              <a:spcAft>
                <a:spcPts val="0"/>
              </a:spcAft>
              <a:buSzPts val="1800"/>
              <a:buNone/>
            </a:pPr>
            <a:r>
              <a:rPr lang="en-GB" sz="2000">
                <a:solidFill>
                  <a:schemeClr val="dk1"/>
                </a:solidFill>
              </a:rPr>
              <a:t>Markku Karjalainen, Architect D.Sc. (Tech.), Professor</a:t>
            </a:r>
            <a:endParaRPr/>
          </a:p>
          <a:p>
            <a:pPr indent="0" lvl="0" marL="114300" rtl="0" algn="l">
              <a:lnSpc>
                <a:spcPct val="90000"/>
              </a:lnSpc>
              <a:spcBef>
                <a:spcPts val="1000"/>
              </a:spcBef>
              <a:spcAft>
                <a:spcPts val="0"/>
              </a:spcAft>
              <a:buSzPts val="1800"/>
              <a:buNone/>
            </a:pPr>
            <a:r>
              <a:rPr lang="en-GB" sz="2000">
                <a:solidFill>
                  <a:schemeClr val="dk1"/>
                </a:solidFill>
              </a:rPr>
              <a:t>Henri Käpynen, Architect, Researcher</a:t>
            </a:r>
            <a:endParaRPr/>
          </a:p>
          <a:p>
            <a:pPr indent="0" lvl="0" marL="114300" rtl="0" algn="l">
              <a:lnSpc>
                <a:spcPct val="90000"/>
              </a:lnSpc>
              <a:spcBef>
                <a:spcPts val="1000"/>
              </a:spcBef>
              <a:spcAft>
                <a:spcPts val="0"/>
              </a:spcAft>
              <a:buSzPts val="1800"/>
              <a:buNone/>
            </a:pPr>
            <a:r>
              <a:t/>
            </a:r>
            <a:endParaRPr sz="2000">
              <a:solidFill>
                <a:schemeClr val="dk1"/>
              </a:solidFill>
            </a:endParaRPr>
          </a:p>
          <a:p>
            <a:pPr indent="0" lvl="0" marL="114300" rtl="0" algn="l">
              <a:lnSpc>
                <a:spcPct val="90000"/>
              </a:lnSpc>
              <a:spcBef>
                <a:spcPts val="1000"/>
              </a:spcBef>
              <a:spcAft>
                <a:spcPts val="0"/>
              </a:spcAft>
              <a:buSzPts val="1800"/>
              <a:buNone/>
            </a:pPr>
            <a:r>
              <a:rPr lang="en-GB" sz="2000">
                <a:solidFill>
                  <a:schemeClr val="dk1"/>
                </a:solidFill>
              </a:rPr>
              <a:t>University of Tampere</a:t>
            </a:r>
            <a:endParaRPr/>
          </a:p>
        </p:txBody>
      </p:sp>
      <p:sp>
        <p:nvSpPr>
          <p:cNvPr id="155" name="Google Shape;155;p4"/>
          <p:cNvSpPr txBox="1"/>
          <p:nvPr>
            <p:ph idx="3" type="body"/>
          </p:nvPr>
        </p:nvSpPr>
        <p:spPr>
          <a:xfrm>
            <a:off x="6485234" y="1706422"/>
            <a:ext cx="5183188" cy="368458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None/>
            </a:pPr>
            <a:r>
              <a:rPr lang="en-GB" sz="2000"/>
              <a:t>Release date: 29/06/2022 </a:t>
            </a:r>
            <a:endParaRPr/>
          </a:p>
        </p:txBody>
      </p:sp>
      <p:sp>
        <p:nvSpPr>
          <p:cNvPr id="156" name="Google Shape;156;p4"/>
          <p:cNvSpPr txBox="1"/>
          <p:nvPr>
            <p:ph idx="4" type="body"/>
          </p:nvPr>
        </p:nvSpPr>
        <p:spPr>
          <a:xfrm>
            <a:off x="7457613" y="959551"/>
            <a:ext cx="3737035" cy="309656"/>
          </a:xfrm>
          <a:prstGeom prst="rect">
            <a:avLst/>
          </a:prstGeom>
          <a:noFill/>
          <a:ln>
            <a:noFill/>
          </a:ln>
        </p:spPr>
        <p:txBody>
          <a:bodyPr anchorCtr="0" anchor="b" bIns="45700" lIns="91425" spcFirstLastPara="1" rIns="91425" wrap="square" tIns="45700">
            <a:normAutofit fontScale="85000" lnSpcReduction="20000"/>
          </a:bodyPr>
          <a:lstStyle/>
          <a:p>
            <a:pPr indent="0" lvl="0" marL="0" rtl="0" algn="l">
              <a:lnSpc>
                <a:spcPct val="90000"/>
              </a:lnSpc>
              <a:spcBef>
                <a:spcPts val="0"/>
              </a:spcBef>
              <a:spcAft>
                <a:spcPts val="0"/>
              </a:spcAft>
              <a:buClr>
                <a:schemeClr val="dk1"/>
              </a:buClr>
              <a:buSzPct val="100000"/>
              <a:buNone/>
            </a:pPr>
            <a:r>
              <a:t/>
            </a:r>
            <a:endParaRPr/>
          </a:p>
        </p:txBody>
      </p:sp>
      <p:sp>
        <p:nvSpPr>
          <p:cNvPr id="157" name="Google Shape;157;p4"/>
          <p:cNvSpPr txBox="1"/>
          <p:nvPr>
            <p:ph idx="11" type="ftr"/>
          </p:nvPr>
        </p:nvSpPr>
        <p:spPr>
          <a:xfrm>
            <a:off x="838199" y="6334918"/>
            <a:ext cx="5854831"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888888"/>
              </a:buClr>
              <a:buSzPts val="1400"/>
              <a:buFont typeface="Calibri"/>
              <a:buNone/>
            </a:pPr>
            <a:r>
              <a:rPr lang="en-GB"/>
              <a:t>Repair construction of wooden buildings and use of wood in repair construction</a:t>
            </a:r>
            <a:endParaRPr/>
          </a:p>
        </p:txBody>
      </p:sp>
      <p:sp>
        <p:nvSpPr>
          <p:cNvPr id="158" name="Google Shape;158;p4"/>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lt1"/>
              </a:buClr>
              <a:buSzPts val="1400"/>
              <a:buFont typeface="Calibri"/>
              <a:buNone/>
            </a:pPr>
            <a:fld id="{00000000-1234-1234-1234-123412341234}" type="slidenum">
              <a:rPr lang="en-GB"/>
              <a:t>‹#›</a:t>
            </a:fld>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7" name="Shape 497"/>
        <p:cNvGrpSpPr/>
        <p:nvPr/>
      </p:nvGrpSpPr>
      <p:grpSpPr>
        <a:xfrm>
          <a:off x="0" y="0"/>
          <a:ext cx="0" cy="0"/>
          <a:chOff x="0" y="0"/>
          <a:chExt cx="0" cy="0"/>
        </a:xfrm>
      </p:grpSpPr>
      <p:grpSp>
        <p:nvGrpSpPr>
          <p:cNvPr id="498" name="Google Shape;498;p40"/>
          <p:cNvGrpSpPr/>
          <p:nvPr/>
        </p:nvGrpSpPr>
        <p:grpSpPr>
          <a:xfrm>
            <a:off x="5995728" y="756518"/>
            <a:ext cx="4468092" cy="5291790"/>
            <a:chOff x="5995728" y="756518"/>
            <a:chExt cx="4468092" cy="5291790"/>
          </a:xfrm>
        </p:grpSpPr>
        <p:pic>
          <p:nvPicPr>
            <p:cNvPr id="499" name="Google Shape;499;p40"/>
            <p:cNvPicPr preferRelativeResize="0"/>
            <p:nvPr/>
          </p:nvPicPr>
          <p:blipFill rotWithShape="1">
            <a:blip r:embed="rId3">
              <a:alphaModFix/>
            </a:blip>
            <a:srcRect b="0" l="0" r="0" t="0"/>
            <a:stretch/>
          </p:blipFill>
          <p:spPr>
            <a:xfrm>
              <a:off x="6014224" y="809692"/>
              <a:ext cx="4449596" cy="5238616"/>
            </a:xfrm>
            <a:prstGeom prst="rect">
              <a:avLst/>
            </a:prstGeom>
            <a:noFill/>
            <a:ln>
              <a:noFill/>
            </a:ln>
          </p:spPr>
        </p:pic>
        <p:sp>
          <p:nvSpPr>
            <p:cNvPr id="500" name="Google Shape;500;p40"/>
            <p:cNvSpPr/>
            <p:nvPr/>
          </p:nvSpPr>
          <p:spPr>
            <a:xfrm>
              <a:off x="5995728" y="756518"/>
              <a:ext cx="464278" cy="546009"/>
            </a:xfrm>
            <a:prstGeom prst="rect">
              <a:avLst/>
            </a:prstGeom>
            <a:solidFill>
              <a:schemeClr val="lt1"/>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grpSp>
      <p:sp>
        <p:nvSpPr>
          <p:cNvPr id="501" name="Google Shape;501;p4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lang="en-GB">
                <a:latin typeface="Calibri"/>
                <a:ea typeface="Calibri"/>
                <a:cs typeface="Calibri"/>
                <a:sym typeface="Calibri"/>
              </a:rPr>
              <a:t>External cladding</a:t>
            </a:r>
            <a:endParaRPr/>
          </a:p>
        </p:txBody>
      </p:sp>
      <p:sp>
        <p:nvSpPr>
          <p:cNvPr id="502" name="Google Shape;502;p40"/>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lt1"/>
              </a:buClr>
              <a:buSzPts val="1400"/>
              <a:buFont typeface="Calibri"/>
              <a:buNone/>
            </a:pPr>
            <a:fld id="{00000000-1234-1234-1234-123412341234}" type="slidenum">
              <a:rPr lang="en-GB"/>
              <a:t>‹#›</a:t>
            </a:fld>
            <a:endParaRPr/>
          </a:p>
        </p:txBody>
      </p:sp>
      <p:sp>
        <p:nvSpPr>
          <p:cNvPr id="503" name="Google Shape;503;p40"/>
          <p:cNvSpPr txBox="1"/>
          <p:nvPr>
            <p:ph idx="11" type="ftr"/>
          </p:nvPr>
        </p:nvSpPr>
        <p:spPr>
          <a:xfrm>
            <a:off x="838199" y="6334918"/>
            <a:ext cx="5289223"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888888"/>
              </a:buClr>
              <a:buSzPts val="1400"/>
              <a:buFont typeface="Calibri"/>
              <a:buNone/>
            </a:pPr>
            <a:r>
              <a:rPr lang="en-GB"/>
              <a:t>Repair construction of wooden buildings and use of wood in repair construction</a:t>
            </a:r>
            <a:endParaRPr/>
          </a:p>
        </p:txBody>
      </p:sp>
      <p:sp>
        <p:nvSpPr>
          <p:cNvPr id="504" name="Google Shape;504;p40"/>
          <p:cNvSpPr/>
          <p:nvPr/>
        </p:nvSpPr>
        <p:spPr>
          <a:xfrm>
            <a:off x="11044362" y="5991783"/>
            <a:ext cx="779123" cy="276999"/>
          </a:xfrm>
          <a:prstGeom prst="rect">
            <a:avLst/>
          </a:prstGeom>
          <a:noFill/>
          <a:ln>
            <a:noFill/>
          </a:ln>
        </p:spPr>
        <p:txBody>
          <a:bodyPr anchorCtr="0" anchor="t" bIns="0" lIns="0" spcFirstLastPara="1" rIns="0" wrap="square" tIns="0">
            <a:spAutoFit/>
          </a:bodyPr>
          <a:lstStyle/>
          <a:p>
            <a:pPr indent="0" lvl="0" marL="0" marR="0" rtl="0" algn="r">
              <a:lnSpc>
                <a:spcPct val="90000"/>
              </a:lnSpc>
              <a:spcBef>
                <a:spcPts val="0"/>
              </a:spcBef>
              <a:spcAft>
                <a:spcPts val="0"/>
              </a:spcAft>
              <a:buNone/>
            </a:pPr>
            <a:r>
              <a:t/>
            </a:r>
            <a:endParaRPr b="0" i="0" sz="1000" u="none" cap="none" strike="noStrike">
              <a:solidFill>
                <a:srgbClr val="0D0D0D"/>
              </a:solidFill>
              <a:latin typeface="Calibri"/>
              <a:ea typeface="Calibri"/>
              <a:cs typeface="Calibri"/>
              <a:sym typeface="Calibri"/>
            </a:endParaRPr>
          </a:p>
          <a:p>
            <a:pPr indent="0" lvl="0" marL="0" marR="0" rtl="0" algn="r">
              <a:lnSpc>
                <a:spcPct val="90000"/>
              </a:lnSpc>
              <a:spcBef>
                <a:spcPts val="0"/>
              </a:spcBef>
              <a:spcAft>
                <a:spcPts val="0"/>
              </a:spcAft>
              <a:buNone/>
            </a:pPr>
            <a:r>
              <a:rPr b="0" i="0" lang="en-GB" sz="1000" u="none" cap="none" strike="noStrike">
                <a:solidFill>
                  <a:srgbClr val="000000"/>
                </a:solidFill>
                <a:latin typeface="Calibri"/>
                <a:ea typeface="Calibri"/>
                <a:cs typeface="Calibri"/>
                <a:sym typeface="Calibri"/>
              </a:rPr>
              <a:t>Source: Puuinfo</a:t>
            </a:r>
            <a:endParaRPr/>
          </a:p>
        </p:txBody>
      </p:sp>
      <p:sp>
        <p:nvSpPr>
          <p:cNvPr id="505" name="Google Shape;505;p40"/>
          <p:cNvSpPr/>
          <p:nvPr/>
        </p:nvSpPr>
        <p:spPr>
          <a:xfrm>
            <a:off x="3074211" y="5071200"/>
            <a:ext cx="4598204" cy="830997"/>
          </a:xfrm>
          <a:prstGeom prst="rect">
            <a:avLst/>
          </a:prstGeom>
          <a:noFill/>
          <a:ln>
            <a:noFill/>
          </a:ln>
        </p:spPr>
        <p:txBody>
          <a:bodyPr anchorCtr="0" anchor="t" bIns="45700" lIns="45700" spcFirstLastPara="1" rIns="45700" wrap="square" tIns="45700">
            <a:spAutoFit/>
          </a:bodyPr>
          <a:lstStyle/>
          <a:p>
            <a:pPr indent="0" lvl="0" marL="0" marR="0" rtl="0" algn="l">
              <a:spcBef>
                <a:spcPts val="0"/>
              </a:spcBef>
              <a:spcAft>
                <a:spcPts val="0"/>
              </a:spcAft>
              <a:buNone/>
            </a:pPr>
            <a:r>
              <a:rPr b="0" i="1" lang="en-GB" sz="1200" u="none" cap="none" strike="noStrike">
                <a:solidFill>
                  <a:srgbClr val="0D0D0D"/>
                </a:solidFill>
                <a:latin typeface="Calibri"/>
                <a:ea typeface="Calibri"/>
                <a:cs typeface="Calibri"/>
                <a:sym typeface="Calibri"/>
              </a:rPr>
              <a:t>Example of the external cladding of a framed structure wall Recommended thickness of external cladding boards is 28 mm. Tar paper can be used as a wind protection. It is better to use weather-resistant 12 mm or 25 mm fibreboard, which also improves the thermal insulation of the wall.</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9" name="Shape 509"/>
        <p:cNvGrpSpPr/>
        <p:nvPr/>
      </p:nvGrpSpPr>
      <p:grpSpPr>
        <a:xfrm>
          <a:off x="0" y="0"/>
          <a:ext cx="0" cy="0"/>
          <a:chOff x="0" y="0"/>
          <a:chExt cx="0" cy="0"/>
        </a:xfrm>
      </p:grpSpPr>
      <p:sp>
        <p:nvSpPr>
          <p:cNvPr id="510" name="Google Shape;510;p4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lang="en-GB">
                <a:latin typeface="Calibri"/>
                <a:ea typeface="Calibri"/>
                <a:cs typeface="Calibri"/>
                <a:sym typeface="Calibri"/>
              </a:rPr>
              <a:t>Windows</a:t>
            </a:r>
            <a:endParaRPr/>
          </a:p>
        </p:txBody>
      </p:sp>
      <p:sp>
        <p:nvSpPr>
          <p:cNvPr id="511" name="Google Shape;511;p41"/>
          <p:cNvSpPr txBox="1"/>
          <p:nvPr>
            <p:ph idx="1" type="body"/>
          </p:nvPr>
        </p:nvSpPr>
        <p:spPr>
          <a:xfrm>
            <a:off x="838200" y="1825625"/>
            <a:ext cx="5970462" cy="4351338"/>
          </a:xfrm>
          <a:prstGeom prst="rect">
            <a:avLst/>
          </a:prstGeom>
          <a:noFill/>
          <a:ln>
            <a:noFill/>
          </a:ln>
        </p:spPr>
        <p:txBody>
          <a:bodyPr anchorCtr="0" anchor="t" bIns="45700" lIns="91425" spcFirstLastPara="1" rIns="91425" wrap="square" tIns="45700">
            <a:normAutofit fontScale="92500" lnSpcReduction="20000"/>
          </a:bodyPr>
          <a:lstStyle/>
          <a:p>
            <a:pPr indent="-342900" lvl="0" marL="457200" rtl="0" algn="l">
              <a:lnSpc>
                <a:spcPct val="90000"/>
              </a:lnSpc>
              <a:spcBef>
                <a:spcPts val="1000"/>
              </a:spcBef>
              <a:spcAft>
                <a:spcPts val="0"/>
              </a:spcAft>
              <a:buClr>
                <a:schemeClr val="dk1"/>
              </a:buClr>
              <a:buSzPct val="97297"/>
              <a:buChar char="•"/>
            </a:pPr>
            <a:r>
              <a:rPr lang="en-GB" sz="2000"/>
              <a:t>Window frames in old buildings are usually made of dense pithwood. They usually last for decades when maintained well.</a:t>
            </a:r>
            <a:endParaRPr/>
          </a:p>
          <a:p>
            <a:pPr indent="-342900" lvl="0" marL="457200" rtl="0" algn="l">
              <a:lnSpc>
                <a:spcPct val="90000"/>
              </a:lnSpc>
              <a:spcBef>
                <a:spcPts val="1000"/>
              </a:spcBef>
              <a:spcAft>
                <a:spcPts val="0"/>
              </a:spcAft>
              <a:buClr>
                <a:schemeClr val="dk1"/>
              </a:buClr>
              <a:buSzPct val="97297"/>
              <a:buChar char="•"/>
            </a:pPr>
            <a:r>
              <a:rPr lang="en-GB" sz="2000"/>
              <a:t>The maintenance and repair of windows includes not only the jambs and the frames, but also the external weatherboards and internal mouldings.</a:t>
            </a:r>
            <a:endParaRPr/>
          </a:p>
          <a:p>
            <a:pPr indent="-342900" lvl="0" marL="457200" rtl="0" algn="l">
              <a:lnSpc>
                <a:spcPct val="90000"/>
              </a:lnSpc>
              <a:spcBef>
                <a:spcPts val="1000"/>
              </a:spcBef>
              <a:spcAft>
                <a:spcPts val="0"/>
              </a:spcAft>
              <a:buClr>
                <a:schemeClr val="dk1"/>
              </a:buClr>
              <a:buSzPct val="97297"/>
              <a:buChar char="•"/>
            </a:pPr>
            <a:r>
              <a:rPr lang="en-GB" sz="2000"/>
              <a:t>External weatherboards, especially the water board above the window and the external sill or board below, should be kept in good condition to prevent rainwater from entering both the caulked space between the window and the wall and the wall structure itself. </a:t>
            </a:r>
            <a:endParaRPr/>
          </a:p>
          <a:p>
            <a:pPr indent="-342900" lvl="0" marL="457200" rtl="0" algn="l">
              <a:lnSpc>
                <a:spcPct val="90000"/>
              </a:lnSpc>
              <a:spcBef>
                <a:spcPts val="1000"/>
              </a:spcBef>
              <a:spcAft>
                <a:spcPts val="0"/>
              </a:spcAft>
              <a:buClr>
                <a:schemeClr val="dk1"/>
              </a:buClr>
              <a:buSzPct val="97297"/>
              <a:buChar char="•"/>
            </a:pPr>
            <a:r>
              <a:rPr lang="en-GB" sz="2000"/>
              <a:t>The slope of the window panel must be at least 30°. </a:t>
            </a:r>
            <a:endParaRPr/>
          </a:p>
          <a:p>
            <a:pPr indent="-342900" lvl="0" marL="457200" rtl="0" algn="l">
              <a:lnSpc>
                <a:spcPct val="90000"/>
              </a:lnSpc>
              <a:spcBef>
                <a:spcPts val="1000"/>
              </a:spcBef>
              <a:spcAft>
                <a:spcPts val="0"/>
              </a:spcAft>
              <a:buClr>
                <a:schemeClr val="dk1"/>
              </a:buClr>
              <a:buSzPct val="97297"/>
              <a:buChar char="•"/>
            </a:pPr>
            <a:r>
              <a:rPr lang="en-GB" sz="2000"/>
              <a:t>The functional sealing of the window frame and the gap between the wall and thw window significantly reduce draught and improve the thermal economy of the building.</a:t>
            </a:r>
            <a:endParaRPr/>
          </a:p>
          <a:p>
            <a:pPr indent="0" lvl="0" marL="114300" rtl="0" algn="l">
              <a:lnSpc>
                <a:spcPct val="90000"/>
              </a:lnSpc>
              <a:spcBef>
                <a:spcPts val="1000"/>
              </a:spcBef>
              <a:spcAft>
                <a:spcPts val="0"/>
              </a:spcAft>
              <a:buSzPct val="60810"/>
              <a:buNone/>
            </a:pPr>
            <a:r>
              <a:t/>
            </a:r>
            <a:endParaRPr sz="3200"/>
          </a:p>
          <a:p>
            <a:pPr indent="0" lvl="0" marL="114300" rtl="0" algn="l">
              <a:lnSpc>
                <a:spcPct val="90000"/>
              </a:lnSpc>
              <a:spcBef>
                <a:spcPts val="1000"/>
              </a:spcBef>
              <a:spcAft>
                <a:spcPts val="0"/>
              </a:spcAft>
              <a:buSzPct val="60810"/>
              <a:buNone/>
            </a:pPr>
            <a:r>
              <a:t/>
            </a:r>
            <a:endParaRPr sz="3200"/>
          </a:p>
        </p:txBody>
      </p:sp>
      <p:sp>
        <p:nvSpPr>
          <p:cNvPr id="512" name="Google Shape;512;p41"/>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lt1"/>
              </a:buClr>
              <a:buSzPts val="1400"/>
              <a:buFont typeface="Calibri"/>
              <a:buNone/>
            </a:pPr>
            <a:fld id="{00000000-1234-1234-1234-123412341234}" type="slidenum">
              <a:rPr lang="en-GB"/>
              <a:t>‹#›</a:t>
            </a:fld>
            <a:endParaRPr/>
          </a:p>
        </p:txBody>
      </p:sp>
      <p:sp>
        <p:nvSpPr>
          <p:cNvPr id="513" name="Google Shape;513;p41"/>
          <p:cNvSpPr txBox="1"/>
          <p:nvPr>
            <p:ph idx="11" type="ftr"/>
          </p:nvPr>
        </p:nvSpPr>
        <p:spPr>
          <a:xfrm>
            <a:off x="838199" y="6334918"/>
            <a:ext cx="5194955"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888888"/>
              </a:buClr>
              <a:buSzPts val="1400"/>
              <a:buFont typeface="Calibri"/>
              <a:buNone/>
            </a:pPr>
            <a:r>
              <a:rPr lang="en-GB"/>
              <a:t>Repair construction of wooden buildings and use of wood in repair construction</a:t>
            </a:r>
            <a:endParaRPr/>
          </a:p>
        </p:txBody>
      </p:sp>
      <p:sp>
        <p:nvSpPr>
          <p:cNvPr id="514" name="Google Shape;514;p41"/>
          <p:cNvSpPr/>
          <p:nvPr/>
        </p:nvSpPr>
        <p:spPr>
          <a:xfrm>
            <a:off x="10800546" y="5919420"/>
            <a:ext cx="1066061" cy="415498"/>
          </a:xfrm>
          <a:prstGeom prst="rect">
            <a:avLst/>
          </a:prstGeom>
          <a:noFill/>
          <a:ln>
            <a:noFill/>
          </a:ln>
        </p:spPr>
        <p:txBody>
          <a:bodyPr anchorCtr="0" anchor="t" bIns="0" lIns="0" spcFirstLastPara="1" rIns="0" wrap="square" tIns="0">
            <a:spAutoFit/>
          </a:bodyPr>
          <a:lstStyle/>
          <a:p>
            <a:pPr indent="0" lvl="0" marL="0" marR="0" rtl="0" algn="r">
              <a:lnSpc>
                <a:spcPct val="90000"/>
              </a:lnSpc>
              <a:spcBef>
                <a:spcPts val="0"/>
              </a:spcBef>
              <a:spcAft>
                <a:spcPts val="0"/>
              </a:spcAft>
              <a:buNone/>
            </a:pPr>
            <a:r>
              <a:t/>
            </a:r>
            <a:endParaRPr b="0" i="0" sz="1000" u="none" cap="none" strike="noStrike">
              <a:solidFill>
                <a:srgbClr val="0D0D0D"/>
              </a:solidFill>
              <a:latin typeface="Calibri"/>
              <a:ea typeface="Calibri"/>
              <a:cs typeface="Calibri"/>
              <a:sym typeface="Calibri"/>
            </a:endParaRPr>
          </a:p>
          <a:p>
            <a:pPr indent="0" lvl="0" marL="0" marR="0" rtl="0" algn="r">
              <a:lnSpc>
                <a:spcPct val="90000"/>
              </a:lnSpc>
              <a:spcBef>
                <a:spcPts val="0"/>
              </a:spcBef>
              <a:spcAft>
                <a:spcPts val="0"/>
              </a:spcAft>
              <a:buNone/>
            </a:pPr>
            <a:r>
              <a:rPr b="0" i="0" lang="en-GB" sz="1000" u="none" cap="none" strike="noStrike">
                <a:solidFill>
                  <a:srgbClr val="000000"/>
                </a:solidFill>
                <a:latin typeface="Calibri"/>
                <a:ea typeface="Calibri"/>
                <a:cs typeface="Calibri"/>
                <a:sym typeface="Calibri"/>
              </a:rPr>
              <a:t>Source: Puuinfo</a:t>
            </a:r>
            <a:endParaRPr/>
          </a:p>
          <a:p>
            <a:pPr indent="0" lvl="0" marL="0" marR="0" rtl="0" algn="r">
              <a:lnSpc>
                <a:spcPct val="90000"/>
              </a:lnSpc>
              <a:spcBef>
                <a:spcPts val="0"/>
              </a:spcBef>
              <a:spcAft>
                <a:spcPts val="0"/>
              </a:spcAft>
              <a:buNone/>
            </a:pPr>
            <a:r>
              <a:rPr b="0" i="0" lang="en-GB" sz="1000" u="none" cap="none" strike="noStrike">
                <a:solidFill>
                  <a:srgbClr val="000000"/>
                </a:solidFill>
                <a:latin typeface="Calibri"/>
                <a:ea typeface="Calibri"/>
                <a:cs typeface="Calibri"/>
                <a:sym typeface="Calibri"/>
              </a:rPr>
              <a:t>Photo: Vanhrauma.fi</a:t>
            </a:r>
            <a:endParaRPr/>
          </a:p>
        </p:txBody>
      </p:sp>
      <p:pic>
        <p:nvPicPr>
          <p:cNvPr id="515" name="Google Shape;515;p41"/>
          <p:cNvPicPr preferRelativeResize="0"/>
          <p:nvPr/>
        </p:nvPicPr>
        <p:blipFill rotWithShape="1">
          <a:blip r:embed="rId3">
            <a:alphaModFix/>
          </a:blip>
          <a:srcRect b="0" l="0" r="0" t="0"/>
          <a:stretch/>
        </p:blipFill>
        <p:spPr>
          <a:xfrm>
            <a:off x="7618964" y="1269262"/>
            <a:ext cx="3310973" cy="4725188"/>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9" name="Shape 519"/>
        <p:cNvGrpSpPr/>
        <p:nvPr/>
      </p:nvGrpSpPr>
      <p:grpSpPr>
        <a:xfrm>
          <a:off x="0" y="0"/>
          <a:ext cx="0" cy="0"/>
          <a:chOff x="0" y="0"/>
          <a:chExt cx="0" cy="0"/>
        </a:xfrm>
      </p:grpSpPr>
      <p:sp>
        <p:nvSpPr>
          <p:cNvPr id="520" name="Google Shape;520;p4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lang="en-GB">
                <a:latin typeface="Calibri"/>
                <a:ea typeface="Calibri"/>
                <a:cs typeface="Calibri"/>
                <a:sym typeface="Calibri"/>
              </a:rPr>
              <a:t>Windows</a:t>
            </a:r>
            <a:endParaRPr/>
          </a:p>
        </p:txBody>
      </p:sp>
      <p:sp>
        <p:nvSpPr>
          <p:cNvPr id="521" name="Google Shape;521;p42"/>
          <p:cNvSpPr txBox="1"/>
          <p:nvPr>
            <p:ph idx="1" type="body"/>
          </p:nvPr>
        </p:nvSpPr>
        <p:spPr>
          <a:xfrm>
            <a:off x="838200" y="1825625"/>
            <a:ext cx="5970462" cy="4351338"/>
          </a:xfrm>
          <a:prstGeom prst="rect">
            <a:avLst/>
          </a:prstGeom>
          <a:noFill/>
          <a:ln>
            <a:noFill/>
          </a:ln>
        </p:spPr>
        <p:txBody>
          <a:bodyPr anchorCtr="0" anchor="t" bIns="45700" lIns="91425" spcFirstLastPara="1" rIns="91425" wrap="square" tIns="45700">
            <a:normAutofit/>
          </a:bodyPr>
          <a:lstStyle/>
          <a:p>
            <a:pPr indent="-342900" lvl="0" marL="457200" rtl="0" algn="l">
              <a:lnSpc>
                <a:spcPct val="90000"/>
              </a:lnSpc>
              <a:spcBef>
                <a:spcPts val="1000"/>
              </a:spcBef>
              <a:spcAft>
                <a:spcPts val="0"/>
              </a:spcAft>
              <a:buClr>
                <a:schemeClr val="dk1"/>
              </a:buClr>
              <a:buSzPts val="1800"/>
              <a:buChar char="•"/>
            </a:pPr>
            <a:r>
              <a:rPr lang="en-GB" sz="2000"/>
              <a:t>If there is damage to the window structure, find out whether the window can be renovated by repairing the damaged part. If it is necessary to replace windows in poor condition, choose new windows that are of the same size, frame and materials as the original and are appropriate to the character of the building. </a:t>
            </a:r>
            <a:endParaRPr/>
          </a:p>
          <a:p>
            <a:pPr indent="0" lvl="0" marL="114300" rtl="0" algn="l">
              <a:lnSpc>
                <a:spcPct val="90000"/>
              </a:lnSpc>
              <a:spcBef>
                <a:spcPts val="1000"/>
              </a:spcBef>
              <a:spcAft>
                <a:spcPts val="0"/>
              </a:spcAft>
              <a:buSzPts val="1800"/>
              <a:buNone/>
            </a:pPr>
            <a:r>
              <a:t/>
            </a:r>
            <a:endParaRPr sz="3200"/>
          </a:p>
          <a:p>
            <a:pPr indent="0" lvl="0" marL="114300" rtl="0" algn="l">
              <a:lnSpc>
                <a:spcPct val="90000"/>
              </a:lnSpc>
              <a:spcBef>
                <a:spcPts val="1000"/>
              </a:spcBef>
              <a:spcAft>
                <a:spcPts val="0"/>
              </a:spcAft>
              <a:buSzPts val="1800"/>
              <a:buNone/>
            </a:pPr>
            <a:r>
              <a:t/>
            </a:r>
            <a:endParaRPr sz="3200"/>
          </a:p>
        </p:txBody>
      </p:sp>
      <p:sp>
        <p:nvSpPr>
          <p:cNvPr id="522" name="Google Shape;522;p42"/>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lt1"/>
              </a:buClr>
              <a:buSzPts val="1400"/>
              <a:buFont typeface="Calibri"/>
              <a:buNone/>
            </a:pPr>
            <a:fld id="{00000000-1234-1234-1234-123412341234}" type="slidenum">
              <a:rPr lang="en-GB"/>
              <a:t>‹#›</a:t>
            </a:fld>
            <a:endParaRPr/>
          </a:p>
        </p:txBody>
      </p:sp>
      <p:sp>
        <p:nvSpPr>
          <p:cNvPr id="523" name="Google Shape;523;p42"/>
          <p:cNvSpPr txBox="1"/>
          <p:nvPr>
            <p:ph idx="11" type="ftr"/>
          </p:nvPr>
        </p:nvSpPr>
        <p:spPr>
          <a:xfrm>
            <a:off x="838199" y="6334918"/>
            <a:ext cx="5685149"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888888"/>
              </a:buClr>
              <a:buSzPts val="1400"/>
              <a:buFont typeface="Calibri"/>
              <a:buNone/>
            </a:pPr>
            <a:r>
              <a:rPr lang="en-GB"/>
              <a:t>Repair construction of wooden buildings and use of wood in repair construction</a:t>
            </a:r>
            <a:endParaRPr/>
          </a:p>
        </p:txBody>
      </p:sp>
      <p:sp>
        <p:nvSpPr>
          <p:cNvPr id="524" name="Google Shape;524;p42"/>
          <p:cNvSpPr/>
          <p:nvPr/>
        </p:nvSpPr>
        <p:spPr>
          <a:xfrm>
            <a:off x="10883901" y="5919420"/>
            <a:ext cx="982706" cy="415498"/>
          </a:xfrm>
          <a:prstGeom prst="rect">
            <a:avLst/>
          </a:prstGeom>
          <a:noFill/>
          <a:ln>
            <a:noFill/>
          </a:ln>
        </p:spPr>
        <p:txBody>
          <a:bodyPr anchorCtr="0" anchor="t" bIns="0" lIns="0" spcFirstLastPara="1" rIns="0" wrap="square" tIns="0">
            <a:spAutoFit/>
          </a:bodyPr>
          <a:lstStyle/>
          <a:p>
            <a:pPr indent="0" lvl="0" marL="0" marR="0" rtl="0" algn="r">
              <a:lnSpc>
                <a:spcPct val="90000"/>
              </a:lnSpc>
              <a:spcBef>
                <a:spcPts val="0"/>
              </a:spcBef>
              <a:spcAft>
                <a:spcPts val="0"/>
              </a:spcAft>
              <a:buNone/>
            </a:pPr>
            <a:r>
              <a:t/>
            </a:r>
            <a:endParaRPr b="0" i="0" sz="1000" u="none" cap="none" strike="noStrike">
              <a:solidFill>
                <a:srgbClr val="0D0D0D"/>
              </a:solidFill>
              <a:latin typeface="Calibri"/>
              <a:ea typeface="Calibri"/>
              <a:cs typeface="Calibri"/>
              <a:sym typeface="Calibri"/>
            </a:endParaRPr>
          </a:p>
          <a:p>
            <a:pPr indent="0" lvl="0" marL="0" marR="0" rtl="0" algn="r">
              <a:lnSpc>
                <a:spcPct val="90000"/>
              </a:lnSpc>
              <a:spcBef>
                <a:spcPts val="0"/>
              </a:spcBef>
              <a:spcAft>
                <a:spcPts val="0"/>
              </a:spcAft>
              <a:buNone/>
            </a:pPr>
            <a:r>
              <a:rPr b="0" i="0" lang="en-GB" sz="1000" u="none" cap="none" strike="noStrike">
                <a:solidFill>
                  <a:srgbClr val="000000"/>
                </a:solidFill>
                <a:latin typeface="Calibri"/>
                <a:ea typeface="Calibri"/>
                <a:cs typeface="Calibri"/>
                <a:sym typeface="Calibri"/>
              </a:rPr>
              <a:t>Source: Puuinfo</a:t>
            </a:r>
            <a:endParaRPr/>
          </a:p>
          <a:p>
            <a:pPr indent="0" lvl="0" marL="0" marR="0" rtl="0" algn="r">
              <a:lnSpc>
                <a:spcPct val="90000"/>
              </a:lnSpc>
              <a:spcBef>
                <a:spcPts val="0"/>
              </a:spcBef>
              <a:spcAft>
                <a:spcPts val="0"/>
              </a:spcAft>
              <a:buNone/>
            </a:pPr>
            <a:r>
              <a:rPr b="0" i="0" lang="en-GB" sz="1000" u="none" cap="none" strike="noStrike">
                <a:solidFill>
                  <a:srgbClr val="000000"/>
                </a:solidFill>
                <a:latin typeface="Calibri"/>
                <a:ea typeface="Calibri"/>
                <a:cs typeface="Calibri"/>
                <a:sym typeface="Calibri"/>
              </a:rPr>
              <a:t>Photo: ikkunainen.fi</a:t>
            </a:r>
            <a:endParaRPr/>
          </a:p>
        </p:txBody>
      </p:sp>
      <p:pic>
        <p:nvPicPr>
          <p:cNvPr id="525" name="Google Shape;525;p42"/>
          <p:cNvPicPr preferRelativeResize="0"/>
          <p:nvPr/>
        </p:nvPicPr>
        <p:blipFill rotWithShape="1">
          <a:blip r:embed="rId3">
            <a:alphaModFix/>
          </a:blip>
          <a:srcRect b="0" l="0" r="0" t="0"/>
          <a:stretch/>
        </p:blipFill>
        <p:spPr>
          <a:xfrm>
            <a:off x="7097786" y="1900772"/>
            <a:ext cx="4582447" cy="3056456"/>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9" name="Shape 529"/>
        <p:cNvGrpSpPr/>
        <p:nvPr/>
      </p:nvGrpSpPr>
      <p:grpSpPr>
        <a:xfrm>
          <a:off x="0" y="0"/>
          <a:ext cx="0" cy="0"/>
          <a:chOff x="0" y="0"/>
          <a:chExt cx="0" cy="0"/>
        </a:xfrm>
      </p:grpSpPr>
      <p:sp>
        <p:nvSpPr>
          <p:cNvPr id="530" name="Google Shape;530;p43"/>
          <p:cNvSpPr txBox="1"/>
          <p:nvPr>
            <p:ph type="title"/>
          </p:nvPr>
        </p:nvSpPr>
        <p:spPr>
          <a:xfrm>
            <a:off x="5381144" y="365125"/>
            <a:ext cx="5972655"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lang="en-GB">
                <a:latin typeface="Calibri"/>
                <a:ea typeface="Calibri"/>
                <a:cs typeface="Calibri"/>
                <a:sym typeface="Calibri"/>
              </a:rPr>
              <a:t>Windows</a:t>
            </a:r>
            <a:endParaRPr/>
          </a:p>
        </p:txBody>
      </p:sp>
      <p:sp>
        <p:nvSpPr>
          <p:cNvPr id="531" name="Google Shape;531;p43"/>
          <p:cNvSpPr txBox="1"/>
          <p:nvPr>
            <p:ph idx="1" type="body"/>
          </p:nvPr>
        </p:nvSpPr>
        <p:spPr>
          <a:xfrm>
            <a:off x="5201590" y="1825625"/>
            <a:ext cx="6514137" cy="4351338"/>
          </a:xfrm>
          <a:prstGeom prst="rect">
            <a:avLst/>
          </a:prstGeom>
          <a:noFill/>
          <a:ln>
            <a:noFill/>
          </a:ln>
        </p:spPr>
        <p:txBody>
          <a:bodyPr anchorCtr="0" anchor="t" bIns="45700" lIns="91425" spcFirstLastPara="1" rIns="91425" wrap="square" tIns="45700">
            <a:normAutofit/>
          </a:bodyPr>
          <a:lstStyle/>
          <a:p>
            <a:pPr indent="-342900" lvl="0" marL="457200" rtl="0" algn="l">
              <a:lnSpc>
                <a:spcPct val="90000"/>
              </a:lnSpc>
              <a:spcBef>
                <a:spcPts val="1000"/>
              </a:spcBef>
              <a:spcAft>
                <a:spcPts val="0"/>
              </a:spcAft>
              <a:buClr>
                <a:schemeClr val="dk1"/>
              </a:buClr>
              <a:buSzPts val="1800"/>
              <a:buChar char="•"/>
            </a:pPr>
            <a:r>
              <a:rPr b="1" lang="en-GB" sz="2000"/>
              <a:t>Today's industrially manufactured windows intended for new construction are not necessarily stylistically suitable for use in old buildings. </a:t>
            </a:r>
            <a:r>
              <a:rPr lang="en-GB" sz="2000"/>
              <a:t>For example, today's windows are invariably inward-opening (both the outer and inner sashes open inwards), whereas until the 1950s, inward-opening windows (the inner sash opens inwards and the outer sash opens outwards) were common. Even a change in the opening of the windows may disturb the overall appearance of an old building, which is created and maintained by these small details and is sensitive to changes.</a:t>
            </a:r>
            <a:endParaRPr/>
          </a:p>
          <a:p>
            <a:pPr indent="0" lvl="0" marL="114300" rtl="0" algn="l">
              <a:lnSpc>
                <a:spcPct val="90000"/>
              </a:lnSpc>
              <a:spcBef>
                <a:spcPts val="1000"/>
              </a:spcBef>
              <a:spcAft>
                <a:spcPts val="0"/>
              </a:spcAft>
              <a:buSzPts val="1800"/>
              <a:buNone/>
            </a:pPr>
            <a:r>
              <a:t/>
            </a:r>
            <a:endParaRPr sz="3200"/>
          </a:p>
          <a:p>
            <a:pPr indent="0" lvl="0" marL="114300" rtl="0" algn="l">
              <a:lnSpc>
                <a:spcPct val="90000"/>
              </a:lnSpc>
              <a:spcBef>
                <a:spcPts val="1000"/>
              </a:spcBef>
              <a:spcAft>
                <a:spcPts val="0"/>
              </a:spcAft>
              <a:buSzPts val="1800"/>
              <a:buNone/>
            </a:pPr>
            <a:r>
              <a:t/>
            </a:r>
            <a:endParaRPr sz="3200"/>
          </a:p>
        </p:txBody>
      </p:sp>
      <p:sp>
        <p:nvSpPr>
          <p:cNvPr id="532" name="Google Shape;532;p43"/>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lt1"/>
              </a:buClr>
              <a:buSzPts val="1400"/>
              <a:buFont typeface="Calibri"/>
              <a:buNone/>
            </a:pPr>
            <a:fld id="{00000000-1234-1234-1234-123412341234}" type="slidenum">
              <a:rPr lang="en-GB"/>
              <a:t>‹#›</a:t>
            </a:fld>
            <a:endParaRPr/>
          </a:p>
        </p:txBody>
      </p:sp>
      <p:sp>
        <p:nvSpPr>
          <p:cNvPr id="533" name="Google Shape;533;p43"/>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888888"/>
              </a:buClr>
              <a:buSzPts val="1400"/>
              <a:buFont typeface="Calibri"/>
              <a:buNone/>
            </a:pPr>
            <a:r>
              <a:rPr lang="en-GB"/>
              <a:t>Repair construction of wooden buildings and use of wood in repair construction</a:t>
            </a:r>
            <a:endParaRPr/>
          </a:p>
        </p:txBody>
      </p:sp>
      <p:sp>
        <p:nvSpPr>
          <p:cNvPr id="534" name="Google Shape;534;p43"/>
          <p:cNvSpPr/>
          <p:nvPr/>
        </p:nvSpPr>
        <p:spPr>
          <a:xfrm>
            <a:off x="10755662" y="5919420"/>
            <a:ext cx="1110945" cy="415498"/>
          </a:xfrm>
          <a:prstGeom prst="rect">
            <a:avLst/>
          </a:prstGeom>
          <a:noFill/>
          <a:ln>
            <a:noFill/>
          </a:ln>
        </p:spPr>
        <p:txBody>
          <a:bodyPr anchorCtr="0" anchor="t" bIns="0" lIns="0" spcFirstLastPara="1" rIns="0" wrap="square" tIns="0">
            <a:spAutoFit/>
          </a:bodyPr>
          <a:lstStyle/>
          <a:p>
            <a:pPr indent="0" lvl="0" marL="0" marR="0" rtl="0" algn="r">
              <a:lnSpc>
                <a:spcPct val="90000"/>
              </a:lnSpc>
              <a:spcBef>
                <a:spcPts val="0"/>
              </a:spcBef>
              <a:spcAft>
                <a:spcPts val="0"/>
              </a:spcAft>
              <a:buNone/>
            </a:pPr>
            <a:r>
              <a:t/>
            </a:r>
            <a:endParaRPr b="0" i="0" sz="1000" u="none" cap="none" strike="noStrike">
              <a:solidFill>
                <a:srgbClr val="0D0D0D"/>
              </a:solidFill>
              <a:latin typeface="Calibri"/>
              <a:ea typeface="Calibri"/>
              <a:cs typeface="Calibri"/>
              <a:sym typeface="Calibri"/>
            </a:endParaRPr>
          </a:p>
          <a:p>
            <a:pPr indent="0" lvl="0" marL="0" marR="0" rtl="0" algn="r">
              <a:lnSpc>
                <a:spcPct val="90000"/>
              </a:lnSpc>
              <a:spcBef>
                <a:spcPts val="0"/>
              </a:spcBef>
              <a:spcAft>
                <a:spcPts val="0"/>
              </a:spcAft>
              <a:buNone/>
            </a:pPr>
            <a:r>
              <a:rPr b="0" i="0" lang="en-GB" sz="1000" u="none" cap="none" strike="noStrike">
                <a:solidFill>
                  <a:srgbClr val="000000"/>
                </a:solidFill>
                <a:latin typeface="Calibri"/>
                <a:ea typeface="Calibri"/>
                <a:cs typeface="Calibri"/>
                <a:sym typeface="Calibri"/>
              </a:rPr>
              <a:t>Source: Puuinfo</a:t>
            </a:r>
            <a:endParaRPr/>
          </a:p>
          <a:p>
            <a:pPr indent="0" lvl="0" marL="0" marR="0" rtl="0" algn="r">
              <a:lnSpc>
                <a:spcPct val="90000"/>
              </a:lnSpc>
              <a:spcBef>
                <a:spcPts val="0"/>
              </a:spcBef>
              <a:spcAft>
                <a:spcPts val="0"/>
              </a:spcAft>
              <a:buNone/>
            </a:pPr>
            <a:r>
              <a:rPr b="0" i="0" lang="en-GB" sz="1000" u="none" cap="none" strike="noStrike">
                <a:solidFill>
                  <a:srgbClr val="000000"/>
                </a:solidFill>
                <a:latin typeface="Calibri"/>
                <a:ea typeface="Calibri"/>
                <a:cs typeface="Calibri"/>
                <a:sym typeface="Calibri"/>
              </a:rPr>
              <a:t>Image: Henri Käpynen</a:t>
            </a:r>
            <a:endParaRPr/>
          </a:p>
        </p:txBody>
      </p:sp>
      <p:pic>
        <p:nvPicPr>
          <p:cNvPr id="535" name="Google Shape;535;p43"/>
          <p:cNvPicPr preferRelativeResize="0"/>
          <p:nvPr/>
        </p:nvPicPr>
        <p:blipFill rotWithShape="1">
          <a:blip r:embed="rId3">
            <a:alphaModFix/>
          </a:blip>
          <a:srcRect b="0" l="0" r="0" t="0"/>
          <a:stretch/>
        </p:blipFill>
        <p:spPr>
          <a:xfrm>
            <a:off x="-18802" y="-17396"/>
            <a:ext cx="5169593" cy="6892792"/>
          </a:xfrm>
          <a:prstGeom prst="rect">
            <a:avLst/>
          </a:prstGeom>
          <a:noFill/>
          <a:ln>
            <a:noFill/>
          </a:ln>
        </p:spPr>
      </p:pic>
      <p:sp>
        <p:nvSpPr>
          <p:cNvPr id="536" name="Google Shape;536;p43"/>
          <p:cNvSpPr/>
          <p:nvPr/>
        </p:nvSpPr>
        <p:spPr>
          <a:xfrm>
            <a:off x="476272" y="5336884"/>
            <a:ext cx="4413799" cy="1070304"/>
          </a:xfrm>
          <a:prstGeom prst="rect">
            <a:avLst/>
          </a:prstGeom>
          <a:solidFill>
            <a:srgbClr val="9CA65D"/>
          </a:solidFill>
          <a:ln>
            <a:noFill/>
          </a:ln>
        </p:spPr>
        <p:txBody>
          <a:bodyPr anchorCtr="0" anchor="ctr" bIns="0" lIns="0" spcFirstLastPara="1" rIns="0" wrap="square" tIns="0">
            <a:noAutofit/>
          </a:bodyPr>
          <a:lstStyle/>
          <a:p>
            <a:pPr indent="0" lvl="0" marL="0" marR="0" rtl="0" algn="l">
              <a:spcBef>
                <a:spcPts val="0"/>
              </a:spcBef>
              <a:spcAft>
                <a:spcPts val="0"/>
              </a:spcAft>
              <a:buNone/>
            </a:pPr>
            <a:r>
              <a:t/>
            </a:r>
            <a:endParaRPr b="0" i="0" sz="1800" u="none" cap="none" strike="noStrike">
              <a:solidFill>
                <a:srgbClr val="0D0D0D"/>
              </a:solidFill>
              <a:latin typeface="Calibri"/>
              <a:ea typeface="Calibri"/>
              <a:cs typeface="Calibri"/>
              <a:sym typeface="Calibri"/>
            </a:endParaRPr>
          </a:p>
        </p:txBody>
      </p:sp>
      <p:sp>
        <p:nvSpPr>
          <p:cNvPr id="537" name="Google Shape;537;p43"/>
          <p:cNvSpPr/>
          <p:nvPr/>
        </p:nvSpPr>
        <p:spPr>
          <a:xfrm>
            <a:off x="527072" y="5350547"/>
            <a:ext cx="4312199" cy="1056641"/>
          </a:xfrm>
          <a:prstGeom prst="rect">
            <a:avLst/>
          </a:prstGeom>
          <a:noFill/>
          <a:ln>
            <a:noFill/>
          </a:ln>
        </p:spPr>
        <p:txBody>
          <a:bodyPr anchorCtr="0" anchor="t" bIns="45700" lIns="45700" spcFirstLastPara="1" rIns="45700" wrap="square" tIns="45700">
            <a:spAutoFit/>
          </a:bodyPr>
          <a:lstStyle/>
          <a:p>
            <a:pPr indent="0" lvl="0" marL="0" marR="0" rtl="0" algn="just">
              <a:spcBef>
                <a:spcPts val="0"/>
              </a:spcBef>
              <a:spcAft>
                <a:spcPts val="0"/>
              </a:spcAft>
              <a:buNone/>
            </a:pPr>
            <a:r>
              <a:rPr b="0" i="0" lang="en-GB" sz="1600" u="none" cap="none" strike="noStrike">
                <a:solidFill>
                  <a:srgbClr val="FFFFFF"/>
                </a:solidFill>
                <a:latin typeface="Calibri"/>
                <a:ea typeface="Calibri"/>
                <a:cs typeface="Calibri"/>
                <a:sym typeface="Calibri"/>
              </a:rPr>
              <a:t>The windows of this apartment building, built in 1926, originally opened completely outwards. Now it has been modernised with windows that open inwards. </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1" name="Shape 541"/>
        <p:cNvGrpSpPr/>
        <p:nvPr/>
      </p:nvGrpSpPr>
      <p:grpSpPr>
        <a:xfrm>
          <a:off x="0" y="0"/>
          <a:ext cx="0" cy="0"/>
          <a:chOff x="0" y="0"/>
          <a:chExt cx="0" cy="0"/>
        </a:xfrm>
      </p:grpSpPr>
      <p:sp>
        <p:nvSpPr>
          <p:cNvPr id="542" name="Google Shape;542;p4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lang="en-GB" sz="3600">
                <a:latin typeface="Calibri"/>
                <a:ea typeface="Calibri"/>
                <a:cs typeface="Calibri"/>
                <a:sym typeface="Calibri"/>
              </a:rPr>
              <a:t>Summary: Common mistakes in renovating a wooden house</a:t>
            </a:r>
            <a:endParaRPr/>
          </a:p>
        </p:txBody>
      </p:sp>
      <p:sp>
        <p:nvSpPr>
          <p:cNvPr id="543" name="Google Shape;543;p44"/>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0" lvl="0" marL="114300" rtl="0" algn="l">
              <a:lnSpc>
                <a:spcPct val="90000"/>
              </a:lnSpc>
              <a:spcBef>
                <a:spcPts val="1000"/>
              </a:spcBef>
              <a:spcAft>
                <a:spcPts val="0"/>
              </a:spcAft>
              <a:buSzPts val="1800"/>
              <a:buNone/>
            </a:pPr>
            <a:r>
              <a:rPr lang="en-GB" sz="2000"/>
              <a:t>There is a risk that the original values of the building will be lost and that the building will have potential mould damage. Here are a few more key points to consider when planning a renovation:</a:t>
            </a:r>
            <a:endParaRPr/>
          </a:p>
          <a:p>
            <a:pPr indent="-342900" lvl="0" marL="457200" rtl="0" algn="l">
              <a:lnSpc>
                <a:spcPct val="90000"/>
              </a:lnSpc>
              <a:spcBef>
                <a:spcPts val="1000"/>
              </a:spcBef>
              <a:spcAft>
                <a:spcPts val="0"/>
              </a:spcAft>
              <a:buClr>
                <a:schemeClr val="dk1"/>
              </a:buClr>
              <a:buSzPts val="1800"/>
              <a:buChar char="•"/>
            </a:pPr>
            <a:r>
              <a:rPr lang="en-GB" sz="2000"/>
              <a:t>Wall structures expand outwards with additional insulation</a:t>
            </a:r>
            <a:endParaRPr/>
          </a:p>
          <a:p>
            <a:pPr indent="-342900" lvl="0" marL="457200" rtl="0" algn="l">
              <a:lnSpc>
                <a:spcPct val="90000"/>
              </a:lnSpc>
              <a:spcBef>
                <a:spcPts val="1000"/>
              </a:spcBef>
              <a:spcAft>
                <a:spcPts val="0"/>
              </a:spcAft>
              <a:buClr>
                <a:schemeClr val="dk1"/>
              </a:buClr>
              <a:buSzPts val="1800"/>
              <a:buChar char="•"/>
            </a:pPr>
            <a:r>
              <a:rPr lang="en-GB" sz="2000"/>
              <a:t>As a result, the eaves become shorter and the original proportions are lost</a:t>
            </a:r>
            <a:endParaRPr/>
          </a:p>
          <a:p>
            <a:pPr indent="-342900" lvl="0" marL="457200" rtl="0" algn="l">
              <a:lnSpc>
                <a:spcPct val="90000"/>
              </a:lnSpc>
              <a:spcBef>
                <a:spcPts val="1000"/>
              </a:spcBef>
              <a:spcAft>
                <a:spcPts val="0"/>
              </a:spcAft>
              <a:buClr>
                <a:schemeClr val="dk1"/>
              </a:buClr>
              <a:buSzPts val="1800"/>
              <a:buChar char="•"/>
            </a:pPr>
            <a:r>
              <a:rPr lang="en-GB" sz="2000"/>
              <a:t>Moulding and battens are added without respect for the original solutions.</a:t>
            </a:r>
            <a:endParaRPr/>
          </a:p>
          <a:p>
            <a:pPr indent="-342900" lvl="0" marL="457200" rtl="0" algn="l">
              <a:lnSpc>
                <a:spcPct val="90000"/>
              </a:lnSpc>
              <a:spcBef>
                <a:spcPts val="1000"/>
              </a:spcBef>
              <a:spcAft>
                <a:spcPts val="0"/>
              </a:spcAft>
              <a:buClr>
                <a:schemeClr val="dk1"/>
              </a:buClr>
              <a:buSzPts val="1800"/>
              <a:buChar char="•"/>
            </a:pPr>
            <a:r>
              <a:rPr lang="en-GB" sz="2000"/>
              <a:t>New façade boards are "over planed" and the original atmosphere will be lost</a:t>
            </a:r>
            <a:endParaRPr/>
          </a:p>
          <a:p>
            <a:pPr indent="-342900" lvl="0" marL="457200" rtl="0" algn="l">
              <a:lnSpc>
                <a:spcPct val="90000"/>
              </a:lnSpc>
              <a:spcBef>
                <a:spcPts val="1000"/>
              </a:spcBef>
              <a:spcAft>
                <a:spcPts val="0"/>
              </a:spcAft>
              <a:buClr>
                <a:schemeClr val="dk1"/>
              </a:buClr>
              <a:buSzPts val="1800"/>
              <a:buChar char="•"/>
            </a:pPr>
            <a:r>
              <a:rPr lang="en-GB" sz="2000"/>
              <a:t>The doors are ordered as ready-made catalog products and, for example, carpentry services are not used</a:t>
            </a:r>
            <a:endParaRPr/>
          </a:p>
          <a:p>
            <a:pPr indent="-342900" lvl="0" marL="457200" rtl="0" algn="l">
              <a:lnSpc>
                <a:spcPct val="90000"/>
              </a:lnSpc>
              <a:spcBef>
                <a:spcPts val="1000"/>
              </a:spcBef>
              <a:spcAft>
                <a:spcPts val="0"/>
              </a:spcAft>
              <a:buClr>
                <a:schemeClr val="dk1"/>
              </a:buClr>
              <a:buSzPts val="1800"/>
              <a:buChar char="•"/>
            </a:pPr>
            <a:r>
              <a:rPr lang="en-GB" sz="2000"/>
              <a:t>Wood-framed windows are replaced with modern ones, like with aluminium, and in the worst case, the whole window will be replaced with a new catalogue product.</a:t>
            </a:r>
            <a:endParaRPr/>
          </a:p>
          <a:p>
            <a:pPr indent="-342900" lvl="0" marL="457200" rtl="0" algn="l">
              <a:lnSpc>
                <a:spcPct val="90000"/>
              </a:lnSpc>
              <a:spcBef>
                <a:spcPts val="1000"/>
              </a:spcBef>
              <a:spcAft>
                <a:spcPts val="0"/>
              </a:spcAft>
              <a:buClr>
                <a:schemeClr val="dk1"/>
              </a:buClr>
              <a:buSzPts val="1800"/>
              <a:buChar char="•"/>
            </a:pPr>
            <a:r>
              <a:rPr lang="en-GB" sz="2000"/>
              <a:t>The building is painted with plastic-based paint products (e.g. latex paint)</a:t>
            </a:r>
            <a:endParaRPr/>
          </a:p>
        </p:txBody>
      </p:sp>
      <p:sp>
        <p:nvSpPr>
          <p:cNvPr id="544" name="Google Shape;544;p44"/>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lt1"/>
              </a:buClr>
              <a:buSzPts val="1400"/>
              <a:buFont typeface="Calibri"/>
              <a:buNone/>
            </a:pPr>
            <a:fld id="{00000000-1234-1234-1234-123412341234}" type="slidenum">
              <a:rPr lang="en-GB"/>
              <a:t>‹#›</a:t>
            </a:fld>
            <a:endParaRPr/>
          </a:p>
        </p:txBody>
      </p:sp>
      <p:sp>
        <p:nvSpPr>
          <p:cNvPr id="545" name="Google Shape;545;p44"/>
          <p:cNvSpPr txBox="1"/>
          <p:nvPr>
            <p:ph idx="11" type="ftr"/>
          </p:nvPr>
        </p:nvSpPr>
        <p:spPr>
          <a:xfrm>
            <a:off x="838199" y="6334918"/>
            <a:ext cx="5336357"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888888"/>
              </a:buClr>
              <a:buSzPts val="1400"/>
              <a:buFont typeface="Calibri"/>
              <a:buNone/>
            </a:pPr>
            <a:r>
              <a:rPr lang="en-GB"/>
              <a:t>Repair construction of wooden buildings and use of wood in repair construction</a:t>
            </a:r>
            <a:endParaRPr/>
          </a:p>
        </p:txBody>
      </p:sp>
      <p:sp>
        <p:nvSpPr>
          <p:cNvPr id="546" name="Google Shape;546;p44"/>
          <p:cNvSpPr/>
          <p:nvPr/>
        </p:nvSpPr>
        <p:spPr>
          <a:xfrm>
            <a:off x="11044362" y="5978047"/>
            <a:ext cx="959778" cy="356871"/>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t/>
            </a:r>
            <a:endParaRPr b="0" i="0" sz="1000" u="none" cap="none" strike="noStrike">
              <a:solidFill>
                <a:srgbClr val="0D0D0D"/>
              </a:solidFill>
              <a:latin typeface="Calibri"/>
              <a:ea typeface="Calibri"/>
              <a:cs typeface="Calibri"/>
              <a:sym typeface="Calibri"/>
            </a:endParaRPr>
          </a:p>
          <a:p>
            <a:pPr indent="0" lvl="0" marL="0" marR="0" rtl="0" algn="l">
              <a:lnSpc>
                <a:spcPct val="90000"/>
              </a:lnSpc>
              <a:spcBef>
                <a:spcPts val="0"/>
              </a:spcBef>
              <a:spcAft>
                <a:spcPts val="0"/>
              </a:spcAft>
              <a:buNone/>
            </a:pPr>
            <a:r>
              <a:rPr b="0" i="0" lang="en-GB" sz="1000" u="none" cap="none" strike="noStrike">
                <a:solidFill>
                  <a:srgbClr val="000000"/>
                </a:solidFill>
                <a:latin typeface="Calibri"/>
                <a:ea typeface="Calibri"/>
                <a:cs typeface="Calibri"/>
                <a:sym typeface="Calibri"/>
              </a:rPr>
              <a:t>Source: Puuinfo</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sp>
        <p:nvSpPr>
          <p:cNvPr id="163" name="Google Shape;163;p5"/>
          <p:cNvSpPr txBox="1"/>
          <p:nvPr>
            <p:ph type="title"/>
          </p:nvPr>
        </p:nvSpPr>
        <p:spPr>
          <a:xfrm>
            <a:off x="838200" y="365125"/>
            <a:ext cx="10515600" cy="1325563"/>
          </a:xfrm>
          <a:prstGeom prst="rect">
            <a:avLst/>
          </a:prstGeom>
          <a:noFill/>
          <a:ln>
            <a:noFill/>
          </a:ln>
          <a:effectLst>
            <a:outerShdw blurRad="101600" rotWithShape="0" dir="5400000" dist="25400">
              <a:srgbClr val="000000">
                <a:alpha val="4705"/>
              </a:srgbClr>
            </a:outerShdw>
          </a:effectLst>
        </p:spPr>
        <p:txBody>
          <a:bodyPr anchorCtr="0" anchor="ctr" bIns="0" lIns="0" spcFirstLastPara="1" rIns="0" wrap="square" tIns="0">
            <a:normAutofit/>
          </a:bodyPr>
          <a:lstStyle/>
          <a:p>
            <a:pPr indent="0" lvl="0" marL="0" marR="0" rtl="0" algn="l">
              <a:lnSpc>
                <a:spcPct val="90000"/>
              </a:lnSpc>
              <a:spcBef>
                <a:spcPts val="0"/>
              </a:spcBef>
              <a:spcAft>
                <a:spcPts val="0"/>
              </a:spcAft>
              <a:buClr>
                <a:schemeClr val="dk1"/>
              </a:buClr>
              <a:buSzPts val="1800"/>
              <a:buFont typeface="Calibri"/>
              <a:buNone/>
            </a:pPr>
            <a:r>
              <a:rPr b="0" i="0" lang="en-GB" sz="3200" u="none" cap="none" strike="noStrike">
                <a:solidFill>
                  <a:schemeClr val="dk1"/>
                </a:solidFill>
                <a:latin typeface="Calibri"/>
                <a:ea typeface="Calibri"/>
                <a:cs typeface="Calibri"/>
                <a:sym typeface="Calibri"/>
              </a:rPr>
              <a:t>Repairing a wooden building and use of wood in repair construction – contents</a:t>
            </a:r>
            <a:endParaRPr/>
          </a:p>
        </p:txBody>
      </p:sp>
      <p:sp>
        <p:nvSpPr>
          <p:cNvPr id="164" name="Google Shape;164;p5"/>
          <p:cNvSpPr txBox="1"/>
          <p:nvPr>
            <p:ph idx="1" type="body"/>
          </p:nvPr>
        </p:nvSpPr>
        <p:spPr>
          <a:xfrm>
            <a:off x="838200" y="1578820"/>
            <a:ext cx="10515600" cy="5096618"/>
          </a:xfrm>
          <a:prstGeom prst="rect">
            <a:avLst/>
          </a:prstGeom>
          <a:noFill/>
          <a:ln>
            <a:noFill/>
          </a:ln>
        </p:spPr>
        <p:txBody>
          <a:bodyPr anchorCtr="0" anchor="t" bIns="45700" lIns="91425" spcFirstLastPara="1" rIns="91425" wrap="square" tIns="45700">
            <a:normAutofit fontScale="92500" lnSpcReduction="20000"/>
          </a:bodyPr>
          <a:lstStyle/>
          <a:p>
            <a:pPr indent="-342900" lvl="0" marL="342900" rtl="0" algn="l">
              <a:lnSpc>
                <a:spcPct val="100000"/>
              </a:lnSpc>
              <a:spcBef>
                <a:spcPts val="0"/>
              </a:spcBef>
              <a:spcAft>
                <a:spcPts val="0"/>
              </a:spcAft>
              <a:buSzPct val="100000"/>
              <a:buFont typeface="Arial"/>
              <a:buAutoNum type="arabicPeriod"/>
            </a:pPr>
            <a:r>
              <a:rPr b="1" lang="en-GB" sz="1400">
                <a:solidFill>
                  <a:schemeClr val="dk1"/>
                </a:solidFill>
              </a:rPr>
              <a:t>Introduction - Repair construction</a:t>
            </a:r>
            <a:endParaRPr/>
          </a:p>
          <a:p>
            <a:pPr indent="-342900" lvl="0" marL="342900" rtl="0" algn="l">
              <a:lnSpc>
                <a:spcPct val="100000"/>
              </a:lnSpc>
              <a:spcBef>
                <a:spcPts val="0"/>
              </a:spcBef>
              <a:spcAft>
                <a:spcPts val="0"/>
              </a:spcAft>
              <a:buSzPct val="100000"/>
              <a:buFont typeface="Arial"/>
              <a:buAutoNum type="arabicPeriod"/>
            </a:pPr>
            <a:r>
              <a:rPr b="1" lang="en-GB" sz="1400">
                <a:solidFill>
                  <a:schemeClr val="dk1"/>
                </a:solidFill>
              </a:rPr>
              <a:t>Options for using wood in energy renovation projects of suburban blocks of flats and in adding storeys to buildings </a:t>
            </a:r>
            <a:endParaRPr/>
          </a:p>
          <a:p>
            <a:pPr indent="-342931" lvl="1" marL="800100" rtl="0" algn="l">
              <a:lnSpc>
                <a:spcPct val="100000"/>
              </a:lnSpc>
              <a:spcBef>
                <a:spcPts val="0"/>
              </a:spcBef>
              <a:spcAft>
                <a:spcPts val="0"/>
              </a:spcAft>
              <a:buSzPct val="100000"/>
              <a:buChar char="•"/>
            </a:pPr>
            <a:r>
              <a:rPr lang="en-GB" sz="1100">
                <a:solidFill>
                  <a:schemeClr val="dk1"/>
                </a:solidFill>
              </a:rPr>
              <a:t>General information on adding storeys</a:t>
            </a:r>
            <a:endParaRPr/>
          </a:p>
          <a:p>
            <a:pPr indent="-342931" lvl="1" marL="800100" rtl="0" algn="l">
              <a:lnSpc>
                <a:spcPct val="100000"/>
              </a:lnSpc>
              <a:spcBef>
                <a:spcPts val="0"/>
              </a:spcBef>
              <a:spcAft>
                <a:spcPts val="0"/>
              </a:spcAft>
              <a:buSzPct val="100000"/>
              <a:buChar char="•"/>
            </a:pPr>
            <a:r>
              <a:rPr lang="en-GB" sz="1100">
                <a:solidFill>
                  <a:schemeClr val="dk1"/>
                </a:solidFill>
              </a:rPr>
              <a:t>Building systems for adding wooden storeys</a:t>
            </a:r>
            <a:endParaRPr/>
          </a:p>
          <a:p>
            <a:pPr indent="-342931" lvl="1" marL="800100" rtl="0" algn="l">
              <a:lnSpc>
                <a:spcPct val="100000"/>
              </a:lnSpc>
              <a:spcBef>
                <a:spcPts val="0"/>
              </a:spcBef>
              <a:spcAft>
                <a:spcPts val="0"/>
              </a:spcAft>
              <a:buSzPct val="100000"/>
              <a:buChar char="•"/>
            </a:pPr>
            <a:r>
              <a:rPr lang="en-GB" sz="1100">
                <a:solidFill>
                  <a:schemeClr val="dk1"/>
                </a:solidFill>
              </a:rPr>
              <a:t>Architecture competitions – repair construction</a:t>
            </a:r>
            <a:endParaRPr/>
          </a:p>
          <a:p>
            <a:pPr indent="-342931" lvl="1" marL="800100" rtl="0" algn="l">
              <a:lnSpc>
                <a:spcPct val="100000"/>
              </a:lnSpc>
              <a:spcBef>
                <a:spcPts val="0"/>
              </a:spcBef>
              <a:spcAft>
                <a:spcPts val="0"/>
              </a:spcAft>
              <a:buSzPct val="100000"/>
              <a:buChar char="•"/>
            </a:pPr>
            <a:r>
              <a:rPr lang="en-GB" sz="1100">
                <a:solidFill>
                  <a:schemeClr val="dk1"/>
                </a:solidFill>
              </a:rPr>
              <a:t>Stages of an additional storey construction project </a:t>
            </a:r>
            <a:endParaRPr/>
          </a:p>
          <a:p>
            <a:pPr indent="-342900" lvl="0" marL="342900" rtl="0" algn="l">
              <a:lnSpc>
                <a:spcPct val="100000"/>
              </a:lnSpc>
              <a:spcBef>
                <a:spcPts val="0"/>
              </a:spcBef>
              <a:spcAft>
                <a:spcPts val="0"/>
              </a:spcAft>
              <a:buSzPct val="100000"/>
              <a:buFont typeface="Arial"/>
              <a:buAutoNum type="arabicPeriod"/>
            </a:pPr>
            <a:r>
              <a:rPr b="1" lang="en-GB" sz="1400">
                <a:solidFill>
                  <a:schemeClr val="dk1"/>
                </a:solidFill>
              </a:rPr>
              <a:t>Adding heat insulation in a wooden building and using wood in repairing a block of flats made of concrete Adding heat insulation in a wooden building and using wood in repairing a block of flats made of concrete </a:t>
            </a:r>
            <a:endParaRPr/>
          </a:p>
          <a:p>
            <a:pPr indent="-342931" lvl="1" marL="800100" rtl="0" algn="l">
              <a:lnSpc>
                <a:spcPct val="100000"/>
              </a:lnSpc>
              <a:spcBef>
                <a:spcPts val="0"/>
              </a:spcBef>
              <a:spcAft>
                <a:spcPts val="0"/>
              </a:spcAft>
              <a:buSzPct val="100000"/>
              <a:buChar char="•"/>
            </a:pPr>
            <a:r>
              <a:rPr lang="en-GB" sz="1100">
                <a:solidFill>
                  <a:schemeClr val="dk1"/>
                </a:solidFill>
              </a:rPr>
              <a:t>Heat insulation</a:t>
            </a:r>
            <a:endParaRPr/>
          </a:p>
          <a:p>
            <a:pPr indent="-342931" lvl="1" marL="800100" rtl="0" algn="l">
              <a:lnSpc>
                <a:spcPct val="100000"/>
              </a:lnSpc>
              <a:spcBef>
                <a:spcPts val="0"/>
              </a:spcBef>
              <a:spcAft>
                <a:spcPts val="0"/>
              </a:spcAft>
              <a:buSzPct val="100000"/>
              <a:buChar char="•"/>
            </a:pPr>
            <a:r>
              <a:rPr lang="en-GB" sz="1100">
                <a:solidFill>
                  <a:schemeClr val="dk1"/>
                </a:solidFill>
              </a:rPr>
              <a:t>Overall energy review</a:t>
            </a:r>
            <a:endParaRPr/>
          </a:p>
          <a:p>
            <a:pPr indent="-342931" lvl="1" marL="800100" rtl="0" algn="l">
              <a:lnSpc>
                <a:spcPct val="100000"/>
              </a:lnSpc>
              <a:spcBef>
                <a:spcPts val="0"/>
              </a:spcBef>
              <a:spcAft>
                <a:spcPts val="0"/>
              </a:spcAft>
              <a:buSzPct val="100000"/>
              <a:buChar char="•"/>
            </a:pPr>
            <a:r>
              <a:rPr lang="en-GB" sz="1100">
                <a:solidFill>
                  <a:schemeClr val="dk1"/>
                </a:solidFill>
              </a:rPr>
              <a:t>Energy performance requirements</a:t>
            </a:r>
            <a:endParaRPr/>
          </a:p>
          <a:p>
            <a:pPr indent="-342931" lvl="1" marL="800100" rtl="0" algn="l">
              <a:lnSpc>
                <a:spcPct val="100000"/>
              </a:lnSpc>
              <a:spcBef>
                <a:spcPts val="0"/>
              </a:spcBef>
              <a:spcAft>
                <a:spcPts val="0"/>
              </a:spcAft>
              <a:buSzPct val="100000"/>
              <a:buChar char="•"/>
            </a:pPr>
            <a:r>
              <a:rPr lang="en-GB" sz="1100">
                <a:solidFill>
                  <a:schemeClr val="dk1"/>
                </a:solidFill>
              </a:rPr>
              <a:t>Structural types for additional storeys</a:t>
            </a:r>
            <a:endParaRPr/>
          </a:p>
          <a:p>
            <a:pPr indent="-342931" lvl="1" marL="800100" rtl="0" algn="l">
              <a:lnSpc>
                <a:spcPct val="100000"/>
              </a:lnSpc>
              <a:spcBef>
                <a:spcPts val="0"/>
              </a:spcBef>
              <a:spcAft>
                <a:spcPts val="0"/>
              </a:spcAft>
              <a:buSzPct val="100000"/>
              <a:buChar char="•"/>
            </a:pPr>
            <a:r>
              <a:rPr lang="en-GB" sz="1100">
                <a:solidFill>
                  <a:schemeClr val="dk1"/>
                </a:solidFill>
              </a:rPr>
              <a:t>Energy renovation of a suburban building</a:t>
            </a:r>
            <a:endParaRPr/>
          </a:p>
          <a:p>
            <a:pPr indent="-342931" lvl="1" marL="800100" rtl="0" algn="l">
              <a:lnSpc>
                <a:spcPct val="100000"/>
              </a:lnSpc>
              <a:spcBef>
                <a:spcPts val="0"/>
              </a:spcBef>
              <a:spcAft>
                <a:spcPts val="0"/>
              </a:spcAft>
              <a:buSzPct val="100000"/>
              <a:buChar char="•"/>
            </a:pPr>
            <a:r>
              <a:rPr lang="en-GB" sz="1100">
                <a:solidFill>
                  <a:schemeClr val="dk1"/>
                </a:solidFill>
              </a:rPr>
              <a:t>Survey on the actual repair construction potential of Finnish blocks of flats 10/2015 </a:t>
            </a:r>
            <a:endParaRPr/>
          </a:p>
          <a:p>
            <a:pPr indent="-342931" lvl="1" marL="800100" rtl="0" algn="l">
              <a:lnSpc>
                <a:spcPct val="100000"/>
              </a:lnSpc>
              <a:spcBef>
                <a:spcPts val="0"/>
              </a:spcBef>
              <a:spcAft>
                <a:spcPts val="0"/>
              </a:spcAft>
              <a:buSzPct val="100000"/>
              <a:buChar char="•"/>
            </a:pPr>
            <a:r>
              <a:rPr lang="en-GB" sz="1100">
                <a:solidFill>
                  <a:schemeClr val="dk1"/>
                </a:solidFill>
              </a:rPr>
              <a:t>Student projects</a:t>
            </a:r>
            <a:endParaRPr/>
          </a:p>
          <a:p>
            <a:pPr indent="-342900" lvl="0" marL="342900" rtl="0" algn="l">
              <a:lnSpc>
                <a:spcPct val="100000"/>
              </a:lnSpc>
              <a:spcBef>
                <a:spcPts val="0"/>
              </a:spcBef>
              <a:spcAft>
                <a:spcPts val="0"/>
              </a:spcAft>
              <a:buSzPct val="100000"/>
              <a:buFont typeface="Arial"/>
              <a:buAutoNum type="arabicPeriod"/>
            </a:pPr>
            <a:r>
              <a:rPr b="1" lang="en-GB" sz="1400">
                <a:solidFill>
                  <a:schemeClr val="dk1"/>
                </a:solidFill>
              </a:rPr>
              <a:t>Wood façade repair </a:t>
            </a:r>
            <a:endParaRPr/>
          </a:p>
          <a:p>
            <a:pPr indent="-342931" lvl="1" marL="800100" rtl="0" algn="l">
              <a:lnSpc>
                <a:spcPct val="100000"/>
              </a:lnSpc>
              <a:spcBef>
                <a:spcPts val="0"/>
              </a:spcBef>
              <a:spcAft>
                <a:spcPts val="0"/>
              </a:spcAft>
              <a:buSzPct val="100000"/>
              <a:buChar char="•"/>
            </a:pPr>
            <a:r>
              <a:rPr lang="en-GB" sz="1100">
                <a:solidFill>
                  <a:schemeClr val="dk1"/>
                </a:solidFill>
              </a:rPr>
              <a:t>Surface treatment</a:t>
            </a:r>
            <a:endParaRPr/>
          </a:p>
          <a:p>
            <a:pPr indent="-342931" lvl="1" marL="800100" rtl="0" algn="l">
              <a:lnSpc>
                <a:spcPct val="100000"/>
              </a:lnSpc>
              <a:spcBef>
                <a:spcPts val="0"/>
              </a:spcBef>
              <a:spcAft>
                <a:spcPts val="0"/>
              </a:spcAft>
              <a:buSzPct val="100000"/>
              <a:buChar char="•"/>
            </a:pPr>
            <a:r>
              <a:rPr lang="en-GB" sz="1100">
                <a:solidFill>
                  <a:schemeClr val="dk1"/>
                </a:solidFill>
              </a:rPr>
              <a:t>Breathable structure</a:t>
            </a:r>
            <a:endParaRPr/>
          </a:p>
          <a:p>
            <a:pPr indent="-342931" lvl="1" marL="800100" rtl="0" algn="l">
              <a:lnSpc>
                <a:spcPct val="100000"/>
              </a:lnSpc>
              <a:spcBef>
                <a:spcPts val="0"/>
              </a:spcBef>
              <a:spcAft>
                <a:spcPts val="0"/>
              </a:spcAft>
              <a:buSzPct val="100000"/>
              <a:buChar char="•"/>
            </a:pPr>
            <a:r>
              <a:rPr lang="en-GB" sz="1100">
                <a:solidFill>
                  <a:schemeClr val="dk1"/>
                </a:solidFill>
              </a:rPr>
              <a:t>Fixing board cladding</a:t>
            </a:r>
            <a:endParaRPr/>
          </a:p>
          <a:p>
            <a:pPr indent="-342931" lvl="1" marL="800100" rtl="0" algn="l">
              <a:lnSpc>
                <a:spcPct val="100000"/>
              </a:lnSpc>
              <a:spcBef>
                <a:spcPts val="0"/>
              </a:spcBef>
              <a:spcAft>
                <a:spcPts val="0"/>
              </a:spcAft>
              <a:buSzPct val="100000"/>
              <a:buChar char="•"/>
            </a:pPr>
            <a:r>
              <a:rPr lang="en-GB" sz="1100">
                <a:solidFill>
                  <a:schemeClr val="dk1"/>
                </a:solidFill>
              </a:rPr>
              <a:t>Principles of repair work</a:t>
            </a:r>
            <a:endParaRPr/>
          </a:p>
          <a:p>
            <a:pPr indent="-342931" lvl="1" marL="800100" rtl="0" algn="l">
              <a:lnSpc>
                <a:spcPct val="100000"/>
              </a:lnSpc>
              <a:spcBef>
                <a:spcPts val="0"/>
              </a:spcBef>
              <a:spcAft>
                <a:spcPts val="0"/>
              </a:spcAft>
              <a:buSzPct val="100000"/>
              <a:buChar char="•"/>
            </a:pPr>
            <a:r>
              <a:rPr lang="en-GB" sz="1100">
                <a:solidFill>
                  <a:schemeClr val="dk1"/>
                </a:solidFill>
              </a:rPr>
              <a:t>Repair work step by step</a:t>
            </a:r>
            <a:endParaRPr/>
          </a:p>
          <a:p>
            <a:pPr indent="-342900" lvl="0" marL="342900" rtl="0" algn="l">
              <a:lnSpc>
                <a:spcPct val="100000"/>
              </a:lnSpc>
              <a:spcBef>
                <a:spcPts val="0"/>
              </a:spcBef>
              <a:spcAft>
                <a:spcPts val="0"/>
              </a:spcAft>
              <a:buSzPct val="100000"/>
              <a:buFont typeface="Arial"/>
              <a:buAutoNum type="arabicPeriod"/>
            </a:pPr>
            <a:r>
              <a:rPr b="1" lang="en-GB" sz="1400">
                <a:solidFill>
                  <a:schemeClr val="dk1"/>
                </a:solidFill>
              </a:rPr>
              <a:t>Replacing the bottom logs of a log house ("shoeing")</a:t>
            </a:r>
            <a:endParaRPr/>
          </a:p>
          <a:p>
            <a:pPr indent="-342931" lvl="1" marL="800100" rtl="0" algn="l">
              <a:lnSpc>
                <a:spcPct val="100000"/>
              </a:lnSpc>
              <a:spcBef>
                <a:spcPts val="0"/>
              </a:spcBef>
              <a:spcAft>
                <a:spcPts val="0"/>
              </a:spcAft>
              <a:buSzPct val="100000"/>
              <a:buChar char="•"/>
            </a:pPr>
            <a:r>
              <a:rPr lang="en-GB" sz="1100">
                <a:solidFill>
                  <a:schemeClr val="dk1"/>
                </a:solidFill>
              </a:rPr>
              <a:t>Replacing logs</a:t>
            </a:r>
            <a:endParaRPr/>
          </a:p>
          <a:p>
            <a:pPr indent="-342931" lvl="1" marL="800100" rtl="0" algn="l">
              <a:lnSpc>
                <a:spcPct val="100000"/>
              </a:lnSpc>
              <a:spcBef>
                <a:spcPts val="0"/>
              </a:spcBef>
              <a:spcAft>
                <a:spcPts val="0"/>
              </a:spcAft>
              <a:buSzPct val="100000"/>
              <a:buChar char="•"/>
            </a:pPr>
            <a:r>
              <a:rPr lang="en-GB" sz="1100">
                <a:solidFill>
                  <a:schemeClr val="dk1"/>
                </a:solidFill>
              </a:rPr>
              <a:t>Examples</a:t>
            </a:r>
            <a:endParaRPr/>
          </a:p>
          <a:p>
            <a:pPr indent="-342931" lvl="1" marL="800100" rtl="0" algn="l">
              <a:lnSpc>
                <a:spcPct val="100000"/>
              </a:lnSpc>
              <a:spcBef>
                <a:spcPts val="0"/>
              </a:spcBef>
              <a:spcAft>
                <a:spcPts val="0"/>
              </a:spcAft>
              <a:buSzPct val="100000"/>
              <a:buChar char="•"/>
            </a:pPr>
            <a:r>
              <a:rPr lang="en-GB" sz="1100">
                <a:solidFill>
                  <a:schemeClr val="dk1"/>
                </a:solidFill>
              </a:rPr>
              <a:t>Procedures</a:t>
            </a:r>
            <a:endParaRPr/>
          </a:p>
          <a:p>
            <a:pPr indent="-342931" lvl="1" marL="800100" rtl="0" algn="l">
              <a:lnSpc>
                <a:spcPct val="100000"/>
              </a:lnSpc>
              <a:spcBef>
                <a:spcPts val="0"/>
              </a:spcBef>
              <a:spcAft>
                <a:spcPts val="0"/>
              </a:spcAft>
              <a:buSzPct val="100000"/>
              <a:buChar char="•"/>
            </a:pPr>
            <a:r>
              <a:rPr lang="en-GB" sz="1100">
                <a:solidFill>
                  <a:schemeClr val="dk1"/>
                </a:solidFill>
              </a:rPr>
              <a:t>Example sites</a:t>
            </a:r>
            <a:endParaRPr/>
          </a:p>
          <a:p>
            <a:pPr indent="-342900" lvl="0" marL="342900" rtl="0" algn="l">
              <a:lnSpc>
                <a:spcPct val="100000"/>
              </a:lnSpc>
              <a:spcBef>
                <a:spcPts val="0"/>
              </a:spcBef>
              <a:spcAft>
                <a:spcPts val="0"/>
              </a:spcAft>
              <a:buSzPct val="100000"/>
              <a:buFont typeface="Arial"/>
              <a:buAutoNum type="arabicPeriod"/>
            </a:pPr>
            <a:r>
              <a:rPr b="1" lang="en-GB" sz="1400">
                <a:solidFill>
                  <a:schemeClr val="dk1"/>
                </a:solidFill>
              </a:rPr>
              <a:t>Wood structure repair</a:t>
            </a:r>
            <a:endParaRPr/>
          </a:p>
          <a:p>
            <a:pPr indent="-342931" lvl="1" marL="800100" rtl="0" algn="l">
              <a:lnSpc>
                <a:spcPct val="100000"/>
              </a:lnSpc>
              <a:spcBef>
                <a:spcPts val="0"/>
              </a:spcBef>
              <a:spcAft>
                <a:spcPts val="0"/>
              </a:spcAft>
              <a:buSzPct val="100000"/>
              <a:buChar char="•"/>
            </a:pPr>
            <a:r>
              <a:rPr lang="en-GB" sz="1100">
                <a:solidFill>
                  <a:schemeClr val="dk1"/>
                </a:solidFill>
              </a:rPr>
              <a:t>Condition assessment and continuous maintenance</a:t>
            </a:r>
            <a:endParaRPr/>
          </a:p>
          <a:p>
            <a:pPr indent="-342931" lvl="1" marL="800100" rtl="0" algn="l">
              <a:lnSpc>
                <a:spcPct val="100000"/>
              </a:lnSpc>
              <a:spcBef>
                <a:spcPts val="0"/>
              </a:spcBef>
              <a:spcAft>
                <a:spcPts val="0"/>
              </a:spcAft>
              <a:buSzPct val="100000"/>
              <a:buChar char="•"/>
            </a:pPr>
            <a:r>
              <a:rPr lang="en-GB" sz="1100">
                <a:solidFill>
                  <a:schemeClr val="dk1"/>
                </a:solidFill>
              </a:rPr>
              <a:t>Roof</a:t>
            </a:r>
            <a:endParaRPr/>
          </a:p>
          <a:p>
            <a:pPr indent="-342931" lvl="1" marL="800100" rtl="0" algn="l">
              <a:lnSpc>
                <a:spcPct val="100000"/>
              </a:lnSpc>
              <a:spcBef>
                <a:spcPts val="0"/>
              </a:spcBef>
              <a:spcAft>
                <a:spcPts val="0"/>
              </a:spcAft>
              <a:buSzPct val="100000"/>
              <a:buChar char="•"/>
            </a:pPr>
            <a:r>
              <a:rPr lang="en-GB" sz="1100">
                <a:solidFill>
                  <a:schemeClr val="dk1"/>
                </a:solidFill>
              </a:rPr>
              <a:t>Foundations and subsurface drains</a:t>
            </a:r>
            <a:endParaRPr/>
          </a:p>
          <a:p>
            <a:pPr indent="-342931" lvl="1" marL="800100" rtl="0" algn="l">
              <a:lnSpc>
                <a:spcPct val="100000"/>
              </a:lnSpc>
              <a:spcBef>
                <a:spcPts val="0"/>
              </a:spcBef>
              <a:spcAft>
                <a:spcPts val="0"/>
              </a:spcAft>
              <a:buSzPct val="100000"/>
              <a:buChar char="•"/>
            </a:pPr>
            <a:r>
              <a:rPr lang="en-GB" sz="1100">
                <a:solidFill>
                  <a:schemeClr val="dk1"/>
                </a:solidFill>
              </a:rPr>
              <a:t>Load-bearing structures and additional insulation</a:t>
            </a:r>
            <a:endParaRPr/>
          </a:p>
          <a:p>
            <a:pPr indent="-342931" lvl="1" marL="800100" rtl="0" algn="l">
              <a:lnSpc>
                <a:spcPct val="100000"/>
              </a:lnSpc>
              <a:spcBef>
                <a:spcPts val="0"/>
              </a:spcBef>
              <a:spcAft>
                <a:spcPts val="0"/>
              </a:spcAft>
              <a:buSzPct val="100000"/>
              <a:buChar char="•"/>
            </a:pPr>
            <a:r>
              <a:rPr lang="en-GB" sz="1100">
                <a:solidFill>
                  <a:schemeClr val="dk1"/>
                </a:solidFill>
              </a:rPr>
              <a:t>Ground floor</a:t>
            </a:r>
            <a:endParaRPr/>
          </a:p>
          <a:p>
            <a:pPr indent="-342931" lvl="1" marL="800100" rtl="0" algn="l">
              <a:lnSpc>
                <a:spcPct val="100000"/>
              </a:lnSpc>
              <a:spcBef>
                <a:spcPts val="0"/>
              </a:spcBef>
              <a:spcAft>
                <a:spcPts val="0"/>
              </a:spcAft>
              <a:buSzPct val="100000"/>
              <a:buChar char="•"/>
            </a:pPr>
            <a:r>
              <a:rPr lang="en-GB" sz="1100">
                <a:solidFill>
                  <a:schemeClr val="dk1"/>
                </a:solidFill>
              </a:rPr>
              <a:t>Exterior wall</a:t>
            </a:r>
            <a:endParaRPr/>
          </a:p>
          <a:p>
            <a:pPr indent="-342931" lvl="1" marL="800100" rtl="0" algn="l">
              <a:lnSpc>
                <a:spcPct val="100000"/>
              </a:lnSpc>
              <a:spcBef>
                <a:spcPts val="0"/>
              </a:spcBef>
              <a:spcAft>
                <a:spcPts val="0"/>
              </a:spcAft>
              <a:buSzPct val="100000"/>
              <a:buChar char="•"/>
            </a:pPr>
            <a:r>
              <a:rPr lang="en-GB" sz="1100">
                <a:solidFill>
                  <a:schemeClr val="dk1"/>
                </a:solidFill>
              </a:rPr>
              <a:t>Attic floor</a:t>
            </a:r>
            <a:endParaRPr/>
          </a:p>
          <a:p>
            <a:pPr indent="-342931" lvl="1" marL="800100" rtl="0" algn="l">
              <a:lnSpc>
                <a:spcPct val="100000"/>
              </a:lnSpc>
              <a:spcBef>
                <a:spcPts val="0"/>
              </a:spcBef>
              <a:spcAft>
                <a:spcPts val="0"/>
              </a:spcAft>
              <a:buSzPct val="100000"/>
              <a:buChar char="•"/>
            </a:pPr>
            <a:r>
              <a:rPr lang="en-GB" sz="1100">
                <a:solidFill>
                  <a:schemeClr val="dk1"/>
                </a:solidFill>
              </a:rPr>
              <a:t>External cladding</a:t>
            </a:r>
            <a:endParaRPr/>
          </a:p>
          <a:p>
            <a:pPr indent="-342931" lvl="1" marL="800100" rtl="0" algn="l">
              <a:lnSpc>
                <a:spcPct val="100000"/>
              </a:lnSpc>
              <a:spcBef>
                <a:spcPts val="0"/>
              </a:spcBef>
              <a:spcAft>
                <a:spcPts val="0"/>
              </a:spcAft>
              <a:buSzPct val="100000"/>
              <a:buChar char="•"/>
            </a:pPr>
            <a:r>
              <a:rPr lang="en-GB" sz="1100">
                <a:solidFill>
                  <a:schemeClr val="dk1"/>
                </a:solidFill>
              </a:rPr>
              <a:t>Windows</a:t>
            </a:r>
            <a:endParaRPr/>
          </a:p>
        </p:txBody>
      </p:sp>
      <p:sp>
        <p:nvSpPr>
          <p:cNvPr id="165" name="Google Shape;165;p5"/>
          <p:cNvSpPr txBox="1"/>
          <p:nvPr>
            <p:ph idx="11" type="ftr"/>
          </p:nvPr>
        </p:nvSpPr>
        <p:spPr>
          <a:xfrm>
            <a:off x="838199" y="6334918"/>
            <a:ext cx="5553173"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GB" sz="1200" u="none" cap="none" strike="noStrike">
                <a:solidFill>
                  <a:srgbClr val="888888"/>
                </a:solidFill>
                <a:latin typeface="Calibri"/>
                <a:ea typeface="Calibri"/>
                <a:cs typeface="Calibri"/>
                <a:sym typeface="Calibri"/>
              </a:rPr>
              <a:t>Repair construction of wooden buildings and use of wood in repair construction</a:t>
            </a:r>
            <a:endParaRPr/>
          </a:p>
        </p:txBody>
      </p:sp>
      <p:sp>
        <p:nvSpPr>
          <p:cNvPr id="166" name="Google Shape;166;p5"/>
          <p:cNvSpPr txBox="1"/>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fld id="{00000000-1234-1234-1234-123412341234}" type="slidenum">
              <a:rPr b="0" i="0" lang="en-GB" sz="1400" u="none" cap="none" strike="noStrike">
                <a:solidFill>
                  <a:srgbClr val="FFFFFF"/>
                </a:solidFill>
                <a:latin typeface="Calibri"/>
                <a:ea typeface="Calibri"/>
                <a:cs typeface="Calibri"/>
                <a:sym typeface="Calibri"/>
              </a:rPr>
              <a:t>‹#›</a:t>
            </a:fld>
            <a:endParaRPr b="0" i="0" sz="1400" u="none" cap="none" strike="noStrike">
              <a:solidFill>
                <a:srgbClr val="FFFFFF"/>
              </a:solidFill>
              <a:latin typeface="Calibri"/>
              <a:ea typeface="Calibri"/>
              <a:cs typeface="Calibri"/>
              <a:sym typeface="Calibri"/>
            </a:endParaRPr>
          </a:p>
        </p:txBody>
      </p:sp>
      <p:sp>
        <p:nvSpPr>
          <p:cNvPr id="167" name="Google Shape;167;p5"/>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fld id="{00000000-1234-1234-1234-123412341234}" type="slidenum">
              <a:rPr b="0" i="0" lang="en-GB" sz="1400" u="none" cap="none" strike="noStrike">
                <a:solidFill>
                  <a:srgbClr val="FFFFFF"/>
                </a:solidFill>
                <a:latin typeface="Calibri"/>
                <a:ea typeface="Calibri"/>
                <a:cs typeface="Calibri"/>
                <a:sym typeface="Calibri"/>
              </a:rPr>
              <a:t>‹#›</a:t>
            </a:fld>
            <a:endParaRPr b="0" i="0" sz="1400" u="none" cap="none" strike="noStrike">
              <a:solidFill>
                <a:srgbClr val="FFFFFF"/>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sp>
        <p:nvSpPr>
          <p:cNvPr id="172" name="Google Shape;172;p6"/>
          <p:cNvSpPr txBox="1"/>
          <p:nvPr>
            <p:ph type="title"/>
          </p:nvPr>
        </p:nvSpPr>
        <p:spPr>
          <a:xfrm>
            <a:off x="325289" y="2672413"/>
            <a:ext cx="11553959" cy="1255532"/>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4400"/>
              <a:buFont typeface="Calibri"/>
              <a:buNone/>
            </a:pPr>
            <a:r>
              <a:rPr lang="en-GB"/>
              <a:t>Wood structure repair</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sp>
        <p:nvSpPr>
          <p:cNvPr id="177" name="Google Shape;177;p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Font typeface="Calibri"/>
              <a:buNone/>
            </a:pPr>
            <a:r>
              <a:rPr lang="en-GB">
                <a:latin typeface="Calibri"/>
                <a:ea typeface="Calibri"/>
                <a:cs typeface="Calibri"/>
                <a:sym typeface="Calibri"/>
              </a:rPr>
              <a:t>Contents</a:t>
            </a:r>
            <a:endParaRPr/>
          </a:p>
        </p:txBody>
      </p:sp>
      <p:sp>
        <p:nvSpPr>
          <p:cNvPr id="178" name="Google Shape;178;p7"/>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lnSpcReduction="10000"/>
          </a:bodyPr>
          <a:lstStyle/>
          <a:p>
            <a:pPr indent="0" lvl="0" marL="114300" rtl="0" algn="l">
              <a:lnSpc>
                <a:spcPct val="90000"/>
              </a:lnSpc>
              <a:spcBef>
                <a:spcPts val="1000"/>
              </a:spcBef>
              <a:spcAft>
                <a:spcPts val="0"/>
              </a:spcAft>
              <a:buSzPts val="1800"/>
              <a:buNone/>
            </a:pPr>
            <a:r>
              <a:rPr lang="en-GB" sz="3200"/>
              <a:t>Wood structure repair</a:t>
            </a:r>
            <a:endParaRPr/>
          </a:p>
          <a:p>
            <a:pPr indent="-342900" lvl="1" marL="914400" rtl="0" algn="l">
              <a:lnSpc>
                <a:spcPct val="90000"/>
              </a:lnSpc>
              <a:spcBef>
                <a:spcPts val="500"/>
              </a:spcBef>
              <a:spcAft>
                <a:spcPts val="0"/>
              </a:spcAft>
              <a:buSzPts val="1800"/>
              <a:buChar char="•"/>
            </a:pPr>
            <a:r>
              <a:rPr lang="en-GB"/>
              <a:t>Condition assessment and continuous maintenance</a:t>
            </a:r>
            <a:endParaRPr/>
          </a:p>
          <a:p>
            <a:pPr indent="-342900" lvl="1" marL="914400" rtl="0" algn="l">
              <a:lnSpc>
                <a:spcPct val="90000"/>
              </a:lnSpc>
              <a:spcBef>
                <a:spcPts val="500"/>
              </a:spcBef>
              <a:spcAft>
                <a:spcPts val="0"/>
              </a:spcAft>
              <a:buSzPts val="1800"/>
              <a:buChar char="•"/>
            </a:pPr>
            <a:r>
              <a:rPr lang="en-GB"/>
              <a:t>Roof</a:t>
            </a:r>
            <a:endParaRPr/>
          </a:p>
          <a:p>
            <a:pPr indent="-342900" lvl="1" marL="914400" rtl="0" algn="l">
              <a:lnSpc>
                <a:spcPct val="90000"/>
              </a:lnSpc>
              <a:spcBef>
                <a:spcPts val="500"/>
              </a:spcBef>
              <a:spcAft>
                <a:spcPts val="0"/>
              </a:spcAft>
              <a:buSzPts val="1800"/>
              <a:buChar char="•"/>
            </a:pPr>
            <a:r>
              <a:rPr lang="en-GB"/>
              <a:t>Foundations and subsurface drains</a:t>
            </a:r>
            <a:endParaRPr/>
          </a:p>
          <a:p>
            <a:pPr indent="-342900" lvl="1" marL="914400" rtl="0" algn="l">
              <a:lnSpc>
                <a:spcPct val="90000"/>
              </a:lnSpc>
              <a:spcBef>
                <a:spcPts val="500"/>
              </a:spcBef>
              <a:spcAft>
                <a:spcPts val="0"/>
              </a:spcAft>
              <a:buSzPts val="1800"/>
              <a:buChar char="•"/>
            </a:pPr>
            <a:r>
              <a:rPr lang="en-GB"/>
              <a:t>Load-bearing structures and additional insulation</a:t>
            </a:r>
            <a:endParaRPr/>
          </a:p>
          <a:p>
            <a:pPr indent="-342900" lvl="1" marL="914400" rtl="0" algn="l">
              <a:lnSpc>
                <a:spcPct val="90000"/>
              </a:lnSpc>
              <a:spcBef>
                <a:spcPts val="500"/>
              </a:spcBef>
              <a:spcAft>
                <a:spcPts val="0"/>
              </a:spcAft>
              <a:buSzPts val="1800"/>
              <a:buChar char="•"/>
            </a:pPr>
            <a:r>
              <a:rPr lang="en-GB"/>
              <a:t>Ground floor</a:t>
            </a:r>
            <a:endParaRPr/>
          </a:p>
          <a:p>
            <a:pPr indent="-342900" lvl="1" marL="914400" rtl="0" algn="l">
              <a:lnSpc>
                <a:spcPct val="90000"/>
              </a:lnSpc>
              <a:spcBef>
                <a:spcPts val="500"/>
              </a:spcBef>
              <a:spcAft>
                <a:spcPts val="0"/>
              </a:spcAft>
              <a:buSzPts val="1800"/>
              <a:buChar char="•"/>
            </a:pPr>
            <a:r>
              <a:rPr lang="en-GB"/>
              <a:t>Exterior wall</a:t>
            </a:r>
            <a:endParaRPr/>
          </a:p>
          <a:p>
            <a:pPr indent="-342900" lvl="1" marL="914400" rtl="0" algn="l">
              <a:lnSpc>
                <a:spcPct val="90000"/>
              </a:lnSpc>
              <a:spcBef>
                <a:spcPts val="500"/>
              </a:spcBef>
              <a:spcAft>
                <a:spcPts val="0"/>
              </a:spcAft>
              <a:buSzPts val="1800"/>
              <a:buChar char="•"/>
            </a:pPr>
            <a:r>
              <a:rPr lang="en-GB"/>
              <a:t>Attic floor</a:t>
            </a:r>
            <a:endParaRPr/>
          </a:p>
          <a:p>
            <a:pPr indent="-342900" lvl="1" marL="914400" rtl="0" algn="l">
              <a:lnSpc>
                <a:spcPct val="90000"/>
              </a:lnSpc>
              <a:spcBef>
                <a:spcPts val="500"/>
              </a:spcBef>
              <a:spcAft>
                <a:spcPts val="0"/>
              </a:spcAft>
              <a:buSzPts val="1800"/>
              <a:buChar char="•"/>
            </a:pPr>
            <a:r>
              <a:rPr lang="en-GB"/>
              <a:t>External cladding</a:t>
            </a:r>
            <a:endParaRPr/>
          </a:p>
          <a:p>
            <a:pPr indent="-342900" lvl="1" marL="914400" rtl="0" algn="l">
              <a:lnSpc>
                <a:spcPct val="90000"/>
              </a:lnSpc>
              <a:spcBef>
                <a:spcPts val="500"/>
              </a:spcBef>
              <a:spcAft>
                <a:spcPts val="0"/>
              </a:spcAft>
              <a:buSzPts val="1800"/>
              <a:buChar char="•"/>
            </a:pPr>
            <a:r>
              <a:rPr lang="en-GB"/>
              <a:t>Windows</a:t>
            </a:r>
            <a:endParaRPr/>
          </a:p>
          <a:p>
            <a:pPr indent="0" lvl="0" marL="114300" rtl="0" algn="l">
              <a:lnSpc>
                <a:spcPct val="90000"/>
              </a:lnSpc>
              <a:spcBef>
                <a:spcPts val="1000"/>
              </a:spcBef>
              <a:spcAft>
                <a:spcPts val="0"/>
              </a:spcAft>
              <a:buSzPts val="1800"/>
              <a:buNone/>
            </a:pPr>
            <a:r>
              <a:t/>
            </a:r>
            <a:endParaRPr sz="3200"/>
          </a:p>
        </p:txBody>
      </p:sp>
      <p:sp>
        <p:nvSpPr>
          <p:cNvPr id="179" name="Google Shape;179;p7"/>
          <p:cNvSpPr txBox="1"/>
          <p:nvPr>
            <p:ph idx="11" type="ftr"/>
          </p:nvPr>
        </p:nvSpPr>
        <p:spPr>
          <a:xfrm>
            <a:off x="838200" y="6334918"/>
            <a:ext cx="5581454"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888888"/>
              </a:buClr>
              <a:buSzPts val="1400"/>
              <a:buFont typeface="Calibri"/>
              <a:buNone/>
            </a:pPr>
            <a:r>
              <a:rPr lang="en-GB"/>
              <a:t>Repair construction of wooden buildings and use of wood in repair construction</a:t>
            </a:r>
            <a:endParaRPr/>
          </a:p>
        </p:txBody>
      </p:sp>
      <p:sp>
        <p:nvSpPr>
          <p:cNvPr id="180" name="Google Shape;180;p7"/>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lt1"/>
              </a:buClr>
              <a:buSzPts val="1400"/>
              <a:buFont typeface="Calibri"/>
              <a:buNone/>
            </a:pPr>
            <a:fld id="{00000000-1234-1234-1234-123412341234}" type="slidenum">
              <a:rPr lang="en-GB"/>
              <a:t>‹#›</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sp>
        <p:nvSpPr>
          <p:cNvPr id="185" name="Google Shape;185;p8"/>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lt1"/>
              </a:buClr>
              <a:buSzPts val="1400"/>
              <a:buFont typeface="Calibri"/>
              <a:buNone/>
            </a:pPr>
            <a:fld id="{00000000-1234-1234-1234-123412341234}" type="slidenum">
              <a:rPr lang="en-GB"/>
              <a:t>‹#›</a:t>
            </a:fld>
            <a:endParaRPr/>
          </a:p>
        </p:txBody>
      </p:sp>
      <p:sp>
        <p:nvSpPr>
          <p:cNvPr id="186" name="Google Shape;186;p8"/>
          <p:cNvSpPr txBox="1"/>
          <p:nvPr>
            <p:ph idx="11" type="ftr"/>
          </p:nvPr>
        </p:nvSpPr>
        <p:spPr>
          <a:xfrm>
            <a:off x="838199" y="6334918"/>
            <a:ext cx="5760563"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888888"/>
              </a:buClr>
              <a:buSzPts val="1400"/>
              <a:buFont typeface="Calibri"/>
              <a:buNone/>
            </a:pPr>
            <a:r>
              <a:rPr lang="en-GB"/>
              <a:t>Repair construction of wooden buildings and use of wood in repair construction</a:t>
            </a:r>
            <a:endParaRPr/>
          </a:p>
        </p:txBody>
      </p:sp>
      <p:sp>
        <p:nvSpPr>
          <p:cNvPr id="187" name="Google Shape;187;p8"/>
          <p:cNvSpPr/>
          <p:nvPr/>
        </p:nvSpPr>
        <p:spPr>
          <a:xfrm>
            <a:off x="10862244" y="5877281"/>
            <a:ext cx="1008289" cy="553998"/>
          </a:xfrm>
          <a:prstGeom prst="rect">
            <a:avLst/>
          </a:prstGeom>
          <a:noFill/>
          <a:ln>
            <a:noFill/>
          </a:ln>
        </p:spPr>
        <p:txBody>
          <a:bodyPr anchorCtr="0" anchor="t" bIns="0" lIns="0" spcFirstLastPara="1" rIns="0" wrap="square" tIns="0">
            <a:spAutoFit/>
          </a:bodyPr>
          <a:lstStyle/>
          <a:p>
            <a:pPr indent="0" lvl="0" marL="0" marR="0" rtl="0" algn="r">
              <a:lnSpc>
                <a:spcPct val="90000"/>
              </a:lnSpc>
              <a:spcBef>
                <a:spcPts val="0"/>
              </a:spcBef>
              <a:spcAft>
                <a:spcPts val="0"/>
              </a:spcAft>
              <a:buNone/>
            </a:pPr>
            <a:r>
              <a:t/>
            </a:r>
            <a:endParaRPr b="0" i="0" sz="1000" u="none" cap="none" strike="noStrike">
              <a:solidFill>
                <a:srgbClr val="0D0D0D"/>
              </a:solidFill>
              <a:latin typeface="Calibri"/>
              <a:ea typeface="Calibri"/>
              <a:cs typeface="Calibri"/>
              <a:sym typeface="Calibri"/>
            </a:endParaRPr>
          </a:p>
          <a:p>
            <a:pPr indent="0" lvl="0" marL="0" marR="0" rtl="0" algn="r">
              <a:lnSpc>
                <a:spcPct val="90000"/>
              </a:lnSpc>
              <a:spcBef>
                <a:spcPts val="0"/>
              </a:spcBef>
              <a:spcAft>
                <a:spcPts val="0"/>
              </a:spcAft>
              <a:buNone/>
            </a:pPr>
            <a:r>
              <a:rPr b="0" i="0" lang="en-GB" sz="1000" u="none" cap="none" strike="noStrike">
                <a:solidFill>
                  <a:srgbClr val="000000"/>
                </a:solidFill>
                <a:latin typeface="Calibri"/>
                <a:ea typeface="Calibri"/>
                <a:cs typeface="Calibri"/>
                <a:sym typeface="Calibri"/>
              </a:rPr>
              <a:t>Source: Puuinfo</a:t>
            </a:r>
            <a:endParaRPr/>
          </a:p>
          <a:p>
            <a:pPr indent="0" lvl="0" marL="0" marR="0" rtl="0" algn="r">
              <a:lnSpc>
                <a:spcPct val="90000"/>
              </a:lnSpc>
              <a:spcBef>
                <a:spcPts val="0"/>
              </a:spcBef>
              <a:spcAft>
                <a:spcPts val="0"/>
              </a:spcAft>
              <a:buNone/>
            </a:pPr>
            <a:r>
              <a:rPr b="0" i="0" lang="en-GB" sz="1000" u="none" cap="none" strike="noStrike">
                <a:solidFill>
                  <a:srgbClr val="000000"/>
                </a:solidFill>
                <a:latin typeface="Calibri"/>
                <a:ea typeface="Calibri"/>
                <a:cs typeface="Calibri"/>
                <a:sym typeface="Calibri"/>
              </a:rPr>
              <a:t>Image: Jukka Koivula</a:t>
            </a:r>
            <a:endParaRPr/>
          </a:p>
          <a:p>
            <a:pPr indent="0" lvl="0" marL="0" marR="0" rtl="0" algn="r">
              <a:lnSpc>
                <a:spcPct val="90000"/>
              </a:lnSpc>
              <a:spcBef>
                <a:spcPts val="0"/>
              </a:spcBef>
              <a:spcAft>
                <a:spcPts val="0"/>
              </a:spcAft>
              <a:buNone/>
            </a:pPr>
            <a:r>
              <a:t/>
            </a:r>
            <a:endParaRPr b="0" i="0" sz="1000" u="none" cap="none" strike="noStrike">
              <a:solidFill>
                <a:srgbClr val="0D0D0D"/>
              </a:solidFill>
              <a:latin typeface="Calibri"/>
              <a:ea typeface="Calibri"/>
              <a:cs typeface="Calibri"/>
              <a:sym typeface="Calibri"/>
            </a:endParaRPr>
          </a:p>
        </p:txBody>
      </p:sp>
      <p:pic>
        <p:nvPicPr>
          <p:cNvPr id="188" name="Google Shape;188;p8"/>
          <p:cNvPicPr preferRelativeResize="0"/>
          <p:nvPr/>
        </p:nvPicPr>
        <p:blipFill rotWithShape="1">
          <a:blip r:embed="rId3">
            <a:alphaModFix/>
          </a:blip>
          <a:srcRect b="0" l="0" r="0" t="0"/>
          <a:stretch/>
        </p:blipFill>
        <p:spPr>
          <a:xfrm>
            <a:off x="2657316" y="849987"/>
            <a:ext cx="6877368" cy="5158026"/>
          </a:xfrm>
          <a:prstGeom prst="rect">
            <a:avLst/>
          </a:prstGeom>
          <a:noFill/>
          <a:ln>
            <a:noFill/>
          </a:ln>
        </p:spPr>
      </p:pic>
      <p:sp>
        <p:nvSpPr>
          <p:cNvPr id="189" name="Google Shape;189;p8"/>
          <p:cNvSpPr/>
          <p:nvPr/>
        </p:nvSpPr>
        <p:spPr>
          <a:xfrm>
            <a:off x="910881" y="3938395"/>
            <a:ext cx="10370238" cy="1699010"/>
          </a:xfrm>
          <a:prstGeom prst="rect">
            <a:avLst/>
          </a:prstGeom>
          <a:solidFill>
            <a:srgbClr val="9CA65D"/>
          </a:solidFill>
          <a:ln>
            <a:noFill/>
          </a:ln>
        </p:spPr>
        <p:txBody>
          <a:bodyPr anchorCtr="0" anchor="ctr" bIns="0" lIns="0" spcFirstLastPara="1" rIns="0" wrap="square" tIns="0">
            <a:noAutofit/>
          </a:bodyPr>
          <a:lstStyle/>
          <a:p>
            <a:pPr indent="0" lvl="0" marL="0" marR="0" rtl="0" algn="l">
              <a:spcBef>
                <a:spcPts val="0"/>
              </a:spcBef>
              <a:spcAft>
                <a:spcPts val="0"/>
              </a:spcAft>
              <a:buNone/>
            </a:pPr>
            <a:r>
              <a:t/>
            </a:r>
            <a:endParaRPr b="0" i="0" sz="1800" u="none" cap="none" strike="noStrike">
              <a:solidFill>
                <a:srgbClr val="0D0D0D"/>
              </a:solidFill>
              <a:latin typeface="Calibri"/>
              <a:ea typeface="Calibri"/>
              <a:cs typeface="Calibri"/>
              <a:sym typeface="Calibri"/>
            </a:endParaRPr>
          </a:p>
        </p:txBody>
      </p:sp>
      <p:sp>
        <p:nvSpPr>
          <p:cNvPr id="190" name="Google Shape;190;p8"/>
          <p:cNvSpPr/>
          <p:nvPr/>
        </p:nvSpPr>
        <p:spPr>
          <a:xfrm>
            <a:off x="1044607" y="4075429"/>
            <a:ext cx="10102786" cy="1424941"/>
          </a:xfrm>
          <a:prstGeom prst="rect">
            <a:avLst/>
          </a:prstGeom>
          <a:noFill/>
          <a:ln>
            <a:noFill/>
          </a:ln>
        </p:spPr>
        <p:txBody>
          <a:bodyPr anchorCtr="0" anchor="t" bIns="45700" lIns="45700" spcFirstLastPara="1" rIns="45700" wrap="square" tIns="45700">
            <a:spAutoFit/>
          </a:bodyPr>
          <a:lstStyle/>
          <a:p>
            <a:pPr indent="0" lvl="0" marL="0" marR="0" rtl="0" algn="l">
              <a:spcBef>
                <a:spcPts val="0"/>
              </a:spcBef>
              <a:spcAft>
                <a:spcPts val="0"/>
              </a:spcAft>
              <a:buNone/>
            </a:pPr>
            <a:r>
              <a:rPr b="1" i="0" lang="en-GB" sz="1800" u="none" cap="none" strike="noStrike">
                <a:solidFill>
                  <a:srgbClr val="FFFFFF"/>
                </a:solidFill>
                <a:latin typeface="Calibri"/>
                <a:ea typeface="Calibri"/>
                <a:cs typeface="Calibri"/>
                <a:sym typeface="Calibri"/>
              </a:rPr>
              <a:t>Both the old and the new buildings require regular maintenance and servicing.</a:t>
            </a:r>
            <a:r>
              <a:rPr b="0" i="0" lang="en-GB" sz="1800" u="none" cap="none" strike="noStrike">
                <a:solidFill>
                  <a:srgbClr val="FFFFFF"/>
                </a:solidFill>
                <a:latin typeface="Calibri"/>
                <a:ea typeface="Calibri"/>
                <a:cs typeface="Calibri"/>
                <a:sym typeface="Calibri"/>
              </a:rPr>
              <a:t> For example, gutters must be kept clean of leaves and debris. In connection with regular maintenance work, the condition of the building must also be continuously monitored, so that any damage can be detected and repaired well in advance. This will help in avoiding greater damage and costly repairs. Update the condition assessment/service booklet during regular maintenance work.</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sp>
        <p:nvSpPr>
          <p:cNvPr id="195" name="Google Shape;195;p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Font typeface="Calibri"/>
              <a:buNone/>
            </a:pPr>
            <a:r>
              <a:rPr lang="en-GB">
                <a:latin typeface="Calibri"/>
                <a:ea typeface="Calibri"/>
                <a:cs typeface="Calibri"/>
                <a:sym typeface="Calibri"/>
              </a:rPr>
              <a:t>Condition assessment and continuous maintenance</a:t>
            </a:r>
            <a:endParaRPr/>
          </a:p>
        </p:txBody>
      </p:sp>
      <p:sp>
        <p:nvSpPr>
          <p:cNvPr id="196" name="Google Shape;196;p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342900" lvl="0" marL="457200" rtl="0" algn="l">
              <a:lnSpc>
                <a:spcPct val="90000"/>
              </a:lnSpc>
              <a:spcBef>
                <a:spcPts val="1000"/>
              </a:spcBef>
              <a:spcAft>
                <a:spcPts val="0"/>
              </a:spcAft>
              <a:buClr>
                <a:schemeClr val="dk1"/>
              </a:buClr>
              <a:buSzPts val="1800"/>
              <a:buChar char="•"/>
            </a:pPr>
            <a:r>
              <a:rPr lang="en-GB" sz="2400"/>
              <a:t>The condition assessment is a document drawn up on the basis of visual inspection measures, in which observations are compiled on the technical condition and functionality of different parts of the building. Renovations and changes made over the years should also be recorded in it, and it should be updated every few years, preferably annually. The condition assessment also serves as a "maintenance book" and facilitates the anticipation and planning of future repairs. It is also used to assess whether a part of a building requires a more in-depth study, known as a condition survey.</a:t>
            </a:r>
            <a:endParaRPr/>
          </a:p>
          <a:p>
            <a:pPr indent="-342900" lvl="0" marL="457200" rtl="0" algn="l">
              <a:lnSpc>
                <a:spcPct val="90000"/>
              </a:lnSpc>
              <a:spcBef>
                <a:spcPts val="1000"/>
              </a:spcBef>
              <a:spcAft>
                <a:spcPts val="0"/>
              </a:spcAft>
              <a:buClr>
                <a:schemeClr val="dk1"/>
              </a:buClr>
              <a:buSzPts val="1800"/>
              <a:buChar char="•"/>
            </a:pPr>
            <a:r>
              <a:rPr lang="en-GB" sz="2400"/>
              <a:t>When preparing a thorough condition assessment, it is a good idea to use a construction professional. If you are buying an old house, agree with the seller to have a condition assessment carried out by an impartial expert approved by both parties.</a:t>
            </a:r>
            <a:endParaRPr/>
          </a:p>
          <a:p>
            <a:pPr indent="0" lvl="0" marL="114300" rtl="0" algn="l">
              <a:lnSpc>
                <a:spcPct val="90000"/>
              </a:lnSpc>
              <a:spcBef>
                <a:spcPts val="1000"/>
              </a:spcBef>
              <a:spcAft>
                <a:spcPts val="0"/>
              </a:spcAft>
              <a:buSzPts val="1800"/>
              <a:buNone/>
            </a:pPr>
            <a:r>
              <a:t/>
            </a:r>
            <a:endParaRPr sz="3200"/>
          </a:p>
          <a:p>
            <a:pPr indent="0" lvl="0" marL="114300" rtl="0" algn="l">
              <a:lnSpc>
                <a:spcPct val="90000"/>
              </a:lnSpc>
              <a:spcBef>
                <a:spcPts val="1000"/>
              </a:spcBef>
              <a:spcAft>
                <a:spcPts val="0"/>
              </a:spcAft>
              <a:buSzPts val="1800"/>
              <a:buNone/>
            </a:pPr>
            <a:r>
              <a:t/>
            </a:r>
            <a:endParaRPr sz="3200"/>
          </a:p>
        </p:txBody>
      </p:sp>
      <p:sp>
        <p:nvSpPr>
          <p:cNvPr id="197" name="Google Shape;197;p9"/>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lt1"/>
              </a:buClr>
              <a:buSzPts val="1400"/>
              <a:buFont typeface="Calibri"/>
              <a:buNone/>
            </a:pPr>
            <a:fld id="{00000000-1234-1234-1234-123412341234}" type="slidenum">
              <a:rPr lang="en-GB"/>
              <a:t>‹#›</a:t>
            </a:fld>
            <a:endParaRPr/>
          </a:p>
        </p:txBody>
      </p:sp>
      <p:sp>
        <p:nvSpPr>
          <p:cNvPr id="198" name="Google Shape;198;p9"/>
          <p:cNvSpPr txBox="1"/>
          <p:nvPr>
            <p:ph idx="11" type="ftr"/>
          </p:nvPr>
        </p:nvSpPr>
        <p:spPr>
          <a:xfrm>
            <a:off x="838200" y="6334918"/>
            <a:ext cx="5543746"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888888"/>
              </a:buClr>
              <a:buSzPts val="1400"/>
              <a:buFont typeface="Calibri"/>
              <a:buNone/>
            </a:pPr>
            <a:r>
              <a:rPr lang="en-GB"/>
              <a:t>Repair construction of wooden buildings and use of wood in repair construction</a:t>
            </a:r>
            <a:endParaRPr/>
          </a:p>
        </p:txBody>
      </p:sp>
      <p:sp>
        <p:nvSpPr>
          <p:cNvPr id="199" name="Google Shape;199;p9"/>
          <p:cNvSpPr/>
          <p:nvPr/>
        </p:nvSpPr>
        <p:spPr>
          <a:xfrm>
            <a:off x="11044362" y="5978047"/>
            <a:ext cx="959778" cy="356871"/>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t/>
            </a:r>
            <a:endParaRPr b="0" i="0" sz="1000" u="none" cap="none" strike="noStrike">
              <a:solidFill>
                <a:srgbClr val="0D0D0D"/>
              </a:solidFill>
              <a:latin typeface="Calibri"/>
              <a:ea typeface="Calibri"/>
              <a:cs typeface="Calibri"/>
              <a:sym typeface="Calibri"/>
            </a:endParaRPr>
          </a:p>
          <a:p>
            <a:pPr indent="0" lvl="0" marL="0" marR="0" rtl="0" algn="l">
              <a:lnSpc>
                <a:spcPct val="90000"/>
              </a:lnSpc>
              <a:spcBef>
                <a:spcPts val="0"/>
              </a:spcBef>
              <a:spcAft>
                <a:spcPts val="0"/>
              </a:spcAft>
              <a:buNone/>
            </a:pPr>
            <a:r>
              <a:rPr b="0" i="0" lang="en-GB" sz="1000" u="none" cap="none" strike="noStrike">
                <a:solidFill>
                  <a:srgbClr val="000000"/>
                </a:solidFill>
                <a:latin typeface="Calibri"/>
                <a:ea typeface="Calibri"/>
                <a:cs typeface="Calibri"/>
                <a:sym typeface="Calibri"/>
              </a:rPr>
              <a:t>Source: Puuinfo</a:t>
            </a:r>
            <a:endParaRPr/>
          </a:p>
        </p:txBody>
      </p:sp>
    </p:spTree>
  </p:cSld>
  <p:clrMapOvr>
    <a:masterClrMapping/>
  </p:clrMapOvr>
</p:sld>
</file>

<file path=ppt/theme/theme1.xml><?xml version="1.0" encoding="utf-8"?>
<a:theme xmlns:a="http://schemas.openxmlformats.org/drawingml/2006/main" xmlns:r="http://schemas.openxmlformats.org/officeDocument/2006/relationships" name="Default">
  <a:themeElements>
    <a:clrScheme name="Default">
      <a:dk1>
        <a:srgbClr val="0D0D0D"/>
      </a:dk1>
      <a:lt1>
        <a:srgbClr val="FFFFFF"/>
      </a:lt1>
      <a:dk2>
        <a:srgbClr val="A7A7A7"/>
      </a:dk2>
      <a:lt2>
        <a:srgbClr val="535353"/>
      </a:lt2>
      <a:accent1>
        <a:srgbClr val="9CA65D"/>
      </a:accent1>
      <a:accent2>
        <a:srgbClr val="F2AE31"/>
      </a:accent2>
      <a:accent3>
        <a:srgbClr val="44A8F2"/>
      </a:accent3>
      <a:accent4>
        <a:srgbClr val="106141"/>
      </a:accent4>
      <a:accent5>
        <a:srgbClr val="6C733D"/>
      </a:accent5>
      <a:accent6>
        <a:srgbClr val="575D34"/>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Default">
  <a:themeElements>
    <a:clrScheme name="Default">
      <a:dk1>
        <a:srgbClr val="000000"/>
      </a:dk1>
      <a:lt1>
        <a:srgbClr val="FFFFFF"/>
      </a:lt1>
      <a:dk2>
        <a:srgbClr val="A7A7A7"/>
      </a:dk2>
      <a:lt2>
        <a:srgbClr val="535353"/>
      </a:lt2>
      <a:accent1>
        <a:srgbClr val="9CA65D"/>
      </a:accent1>
      <a:accent2>
        <a:srgbClr val="F2AE31"/>
      </a:accent2>
      <a:accent3>
        <a:srgbClr val="44A8F2"/>
      </a:accent3>
      <a:accent4>
        <a:srgbClr val="106141"/>
      </a:accent4>
      <a:accent5>
        <a:srgbClr val="6C733D"/>
      </a:accent5>
      <a:accent6>
        <a:srgbClr val="575D34"/>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teema">
  <a:themeElements>
    <a:clrScheme name="Mukautettu 12">
      <a:dk1>
        <a:srgbClr val="0D0D0D"/>
      </a:dk1>
      <a:lt1>
        <a:srgbClr val="FFFFFF"/>
      </a:lt1>
      <a:dk2>
        <a:srgbClr val="0D0D0D"/>
      </a:dk2>
      <a:lt2>
        <a:srgbClr val="F2F2F2"/>
      </a:lt2>
      <a:accent1>
        <a:srgbClr val="9CA65D"/>
      </a:accent1>
      <a:accent2>
        <a:srgbClr val="F2AE31"/>
      </a:accent2>
      <a:accent3>
        <a:srgbClr val="44A8F2"/>
      </a:accent3>
      <a:accent4>
        <a:srgbClr val="106141"/>
      </a:accent4>
      <a:accent5>
        <a:srgbClr val="6C733D"/>
      </a:accent5>
      <a:accent6>
        <a:srgbClr val="9CA65D"/>
      </a:accent6>
      <a:hlink>
        <a:srgbClr val="A65A4A"/>
      </a:hlink>
      <a:folHlink>
        <a:srgbClr val="8C8D8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Asiakirja" ma:contentTypeID="0x010100E8ADB7D81E548242AADAF4F738AFBBB6" ma:contentTypeVersion="18" ma:contentTypeDescription="Luo uusi asiakirja." ma:contentTypeScope="" ma:versionID="5564902e2418ed2d310d67064791fa18">
  <xsd:schema xmlns:xsd="http://www.w3.org/2001/XMLSchema" xmlns:xs="http://www.w3.org/2001/XMLSchema" xmlns:p="http://schemas.microsoft.com/office/2006/metadata/properties" xmlns:ns2="fc5e7852-1d48-46b2-bc1d-4cc9199c0b03" xmlns:ns3="c1f06602-16da-48b0-838f-ec77d40fd7d9" targetNamespace="http://schemas.microsoft.com/office/2006/metadata/properties" ma:root="true" ma:fieldsID="86e63fbd4f933ea8be9469be68714acf" ns2:_="" ns3:_="">
    <xsd:import namespace="fc5e7852-1d48-46b2-bc1d-4cc9199c0b03"/>
    <xsd:import namespace="c1f06602-16da-48b0-838f-ec77d40fd7d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ObjectDetectorVersions" minOccurs="0"/>
                <xsd:element ref="ns2:MediaServiceLocation" minOccurs="0"/>
                <xsd:element ref="ns2:MediaLengthInSeconds"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5e7852-1d48-46b2-bc1d-4cc9199c0b0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lcf76f155ced4ddcb4097134ff3c332f" ma:index="18" nillable="true" ma:taxonomy="true" ma:internalName="lcf76f155ced4ddcb4097134ff3c332f" ma:taxonomyFieldName="MediaServiceImageTags" ma:displayName="Kuvien tunnisteet" ma:readOnly="false" ma:fieldId="{5cf76f15-5ced-4ddc-b409-7134ff3c332f}" ma:taxonomyMulti="true" ma:sspId="8a690100-20d8-4d2f-b8c5-de4322e574f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1f06602-16da-48b0-838f-ec77d40fd7d9"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a9c604b2-f74f-4e1f-be0e-cfec624efd8d}" ma:internalName="TaxCatchAll" ma:showField="CatchAllData" ma:web="c1f06602-16da-48b0-838f-ec77d40fd7d9">
      <xsd:complexType>
        <xsd:complexContent>
          <xsd:extension base="dms:MultiChoiceLookup">
            <xsd:sequence>
              <xsd:element name="Value" type="dms:Lookup" maxOccurs="unbounded" minOccurs="0" nillable="true"/>
            </xsd:sequence>
          </xsd:extension>
        </xsd:complexContent>
      </xsd:complexType>
    </xsd:element>
    <xsd:element name="SharedWithUsers" ma:index="23" nillable="true" ma:displayName="Jaettu"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4" nillable="true" ma:displayName="Jakamisen tiedot"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fc5e7852-1d48-46b2-bc1d-4cc9199c0b03">
      <Terms xmlns="http://schemas.microsoft.com/office/infopath/2007/PartnerControls"/>
    </lcf76f155ced4ddcb4097134ff3c332f>
    <TaxCatchAll xmlns="c1f06602-16da-48b0-838f-ec77d40fd7d9" xsi:nil="true"/>
  </documentManagement>
</p:properties>
</file>

<file path=customXml/itemProps1.xml><?xml version="1.0" encoding="utf-8"?>
<ds:datastoreItem xmlns:ds="http://schemas.openxmlformats.org/officeDocument/2006/customXml" ds:itemID="{00CFB4DC-ACA0-4A93-AF9D-CFBD45DAED5F}"/>
</file>

<file path=customXml/itemProps2.xml><?xml version="1.0" encoding="utf-8"?>
<ds:datastoreItem xmlns:ds="http://schemas.openxmlformats.org/officeDocument/2006/customXml" ds:itemID="{B8F33FFA-81E5-46F9-B75E-BBFC64B7E518}"/>
</file>

<file path=customXml/itemProps3.xml><?xml version="1.0" encoding="utf-8"?>
<ds:datastoreItem xmlns:ds="http://schemas.openxmlformats.org/officeDocument/2006/customXml" ds:itemID="{7ABC5B2E-63EB-47BB-A5AA-610C8F82767B}"/>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Hilppa Iittiläinen</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0x010100E8ADB7D81E548242AADAF4F738AFBBB6</vt:lpwstr>
  </property>
</Properties>
</file>