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1" roundtripDataSignature="AMtx7mhk4dJAn2di/5mmquM1cSfPg9S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21" Type="http://schemas.openxmlformats.org/officeDocument/2006/relationships/slide" Target="slides/slide16.xml"/><Relationship Id="rId68" Type="http://schemas.openxmlformats.org/officeDocument/2006/relationships/slide" Target="slides/slide63.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45" Type="http://schemas.openxmlformats.org/officeDocument/2006/relationships/slide" Target="slides/slide40.xml"/><Relationship Id="rId32" Type="http://schemas.openxmlformats.org/officeDocument/2006/relationships/slide" Target="slides/slide27.xml"/><Relationship Id="rId37" Type="http://schemas.openxmlformats.org/officeDocument/2006/relationships/slide" Target="slides/slide32.xml"/><Relationship Id="rId66" Type="http://schemas.openxmlformats.org/officeDocument/2006/relationships/slide" Target="slides/slide61.xml"/><Relationship Id="rId24" Type="http://schemas.openxmlformats.org/officeDocument/2006/relationships/slide" Target="slides/slide19.xml"/><Relationship Id="rId53" Type="http://schemas.openxmlformats.org/officeDocument/2006/relationships/slide" Target="slides/slide48.xml"/><Relationship Id="rId11" Type="http://schemas.openxmlformats.org/officeDocument/2006/relationships/slide" Target="slides/slide6.xml"/><Relationship Id="rId58" Type="http://schemas.openxmlformats.org/officeDocument/2006/relationships/slide" Target="slides/slide53.xml"/><Relationship Id="rId5" Type="http://schemas.openxmlformats.org/officeDocument/2006/relationships/notesMaster" Target="notesMasters/notesMaster1.xml"/><Relationship Id="rId61" Type="http://schemas.openxmlformats.org/officeDocument/2006/relationships/slide" Target="slides/slide56.xml"/><Relationship Id="rId19" Type="http://schemas.openxmlformats.org/officeDocument/2006/relationships/slide" Target="slides/slide14.xml"/><Relationship Id="rId43" Type="http://schemas.openxmlformats.org/officeDocument/2006/relationships/slide" Target="slides/slide38.xml"/><Relationship Id="rId48" Type="http://schemas.openxmlformats.org/officeDocument/2006/relationships/slide" Target="slides/slide43.xml"/><Relationship Id="rId30" Type="http://schemas.openxmlformats.org/officeDocument/2006/relationships/slide" Target="slides/slide25.xml"/><Relationship Id="rId35" Type="http://schemas.openxmlformats.org/officeDocument/2006/relationships/slide" Target="slides/slide30.xml"/><Relationship Id="rId64" Type="http://schemas.openxmlformats.org/officeDocument/2006/relationships/slide" Target="slides/slide59.xml"/><Relationship Id="rId22" Type="http://schemas.openxmlformats.org/officeDocument/2006/relationships/slide" Target="slides/slide17.xml"/><Relationship Id="rId69" Type="http://schemas.openxmlformats.org/officeDocument/2006/relationships/slide" Target="slides/slide64.xml"/><Relationship Id="rId27" Type="http://schemas.openxmlformats.org/officeDocument/2006/relationships/slide" Target="slides/slide22.xml"/><Relationship Id="rId56" Type="http://schemas.openxmlformats.org/officeDocument/2006/relationships/slide" Target="slides/slide51.xml"/><Relationship Id="rId14" Type="http://schemas.openxmlformats.org/officeDocument/2006/relationships/slide" Target="slides/slide9.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ustomXml" Target="../customXml/item1.xml"/><Relationship Id="rId3" Type="http://schemas.openxmlformats.org/officeDocument/2006/relationships/slideMaster" Target="slideMasters/slideMaster1.xml"/><Relationship Id="rId46" Type="http://schemas.openxmlformats.org/officeDocument/2006/relationships/slide" Target="slides/slide41.xml"/><Relationship Id="rId33" Type="http://schemas.openxmlformats.org/officeDocument/2006/relationships/slide" Target="slides/slide28.xml"/><Relationship Id="rId38" Type="http://schemas.openxmlformats.org/officeDocument/2006/relationships/slide" Target="slides/slide33.xml"/><Relationship Id="rId67" Type="http://schemas.openxmlformats.org/officeDocument/2006/relationships/slide" Target="slides/slide62.xml"/><Relationship Id="rId25" Type="http://schemas.openxmlformats.org/officeDocument/2006/relationships/slide" Target="slides/slide20.xml"/><Relationship Id="rId12" Type="http://schemas.openxmlformats.org/officeDocument/2006/relationships/slide" Target="slides/slide7.xml"/><Relationship Id="rId59" Type="http://schemas.openxmlformats.org/officeDocument/2006/relationships/slide" Target="slides/slide54.xml"/><Relationship Id="rId17" Type="http://schemas.openxmlformats.org/officeDocument/2006/relationships/slide" Target="slides/slide12.xml"/><Relationship Id="rId41" Type="http://schemas.openxmlformats.org/officeDocument/2006/relationships/slide" Target="slides/slide36.xml"/><Relationship Id="rId70" Type="http://schemas.openxmlformats.org/officeDocument/2006/relationships/slide" Target="slides/slide65.xml"/><Relationship Id="rId62" Type="http://schemas.openxmlformats.org/officeDocument/2006/relationships/slide" Target="slides/slide57.xml"/><Relationship Id="rId20" Type="http://schemas.openxmlformats.org/officeDocument/2006/relationships/slide" Target="slides/slide15.xml"/><Relationship Id="rId54" Type="http://schemas.openxmlformats.org/officeDocument/2006/relationships/slide" Target="slides/slide49.xml"/><Relationship Id="rId1" Type="http://schemas.openxmlformats.org/officeDocument/2006/relationships/theme" Target="theme/theme2.xml"/><Relationship Id="rId6" Type="http://schemas.openxmlformats.org/officeDocument/2006/relationships/slide" Target="slides/slide1.xml"/><Relationship Id="rId49" Type="http://schemas.openxmlformats.org/officeDocument/2006/relationships/slide" Target="slides/slide44.xml"/><Relationship Id="rId36" Type="http://schemas.openxmlformats.org/officeDocument/2006/relationships/slide" Target="slides/slide31.xml"/><Relationship Id="rId23" Type="http://schemas.openxmlformats.org/officeDocument/2006/relationships/slide" Target="slides/slide18.xml"/><Relationship Id="rId28" Type="http://schemas.openxmlformats.org/officeDocument/2006/relationships/slide" Target="slides/slide23.xml"/><Relationship Id="rId57" Type="http://schemas.openxmlformats.org/officeDocument/2006/relationships/slide" Target="slides/slide52.xml"/><Relationship Id="rId15" Type="http://schemas.openxmlformats.org/officeDocument/2006/relationships/slide" Target="slides/slide10.xml"/><Relationship Id="rId44" Type="http://schemas.openxmlformats.org/officeDocument/2006/relationships/slide" Target="slides/slide39.xml"/><Relationship Id="rId31" Type="http://schemas.openxmlformats.org/officeDocument/2006/relationships/slide" Target="slides/slide26.xml"/><Relationship Id="rId65" Type="http://schemas.openxmlformats.org/officeDocument/2006/relationships/slide" Target="slides/slide60.xml"/><Relationship Id="rId60" Type="http://schemas.openxmlformats.org/officeDocument/2006/relationships/slide" Target="slides/slide55.xml"/><Relationship Id="rId52" Type="http://schemas.openxmlformats.org/officeDocument/2006/relationships/slide" Target="slides/slide47.xml"/><Relationship Id="rId10" Type="http://schemas.openxmlformats.org/officeDocument/2006/relationships/slide" Target="slides/slide5.xml"/><Relationship Id="rId73" Type="http://schemas.openxmlformats.org/officeDocument/2006/relationships/customXml" Target="../customXml/item2.xml"/><Relationship Id="rId4" Type="http://schemas.openxmlformats.org/officeDocument/2006/relationships/slideMaster" Target="slideMasters/slideMaster2.xml"/><Relationship Id="rId9" Type="http://schemas.openxmlformats.org/officeDocument/2006/relationships/slide" Target="slides/slide4.xml"/><Relationship Id="rId39" Type="http://schemas.openxmlformats.org/officeDocument/2006/relationships/slide" Target="slides/slide34.xml"/><Relationship Id="rId13" Type="http://schemas.openxmlformats.org/officeDocument/2006/relationships/slide" Target="slides/slide8.xml"/><Relationship Id="rId18" Type="http://schemas.openxmlformats.org/officeDocument/2006/relationships/slide" Target="slides/slide13.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SzPts val="1400"/>
              <a:buNone/>
              <a:defRPr b="0" i="0" sz="2400" u="none" cap="none" strike="noStrike">
                <a:latin typeface="Avenir"/>
                <a:ea typeface="Avenir"/>
                <a:cs typeface="Avenir"/>
                <a:sym typeface="Avenir"/>
              </a:defRPr>
            </a:lvl1pPr>
            <a:lvl2pPr indent="-228600" lvl="1" marL="914400" marR="0" rtl="0" algn="l">
              <a:lnSpc>
                <a:spcPct val="125000"/>
              </a:lnSpc>
              <a:spcBef>
                <a:spcPts val="0"/>
              </a:spcBef>
              <a:spcAft>
                <a:spcPts val="0"/>
              </a:spcAft>
              <a:buSzPts val="1400"/>
              <a:buNone/>
              <a:defRPr b="0" i="0" sz="2400" u="none" cap="none" strike="noStrike">
                <a:latin typeface="Avenir"/>
                <a:ea typeface="Avenir"/>
                <a:cs typeface="Avenir"/>
                <a:sym typeface="Avenir"/>
              </a:defRPr>
            </a:lvl2pPr>
            <a:lvl3pPr indent="-228600" lvl="2" marL="1371600" marR="0" rtl="0" algn="l">
              <a:lnSpc>
                <a:spcPct val="125000"/>
              </a:lnSpc>
              <a:spcBef>
                <a:spcPts val="0"/>
              </a:spcBef>
              <a:spcAft>
                <a:spcPts val="0"/>
              </a:spcAft>
              <a:buSzPts val="1400"/>
              <a:buNone/>
              <a:defRPr b="0" i="0" sz="2400" u="none" cap="none" strike="noStrike">
                <a:latin typeface="Avenir"/>
                <a:ea typeface="Avenir"/>
                <a:cs typeface="Avenir"/>
                <a:sym typeface="Avenir"/>
              </a:defRPr>
            </a:lvl3pPr>
            <a:lvl4pPr indent="-228600" lvl="3" marL="1828800" marR="0" rtl="0" algn="l">
              <a:lnSpc>
                <a:spcPct val="125000"/>
              </a:lnSpc>
              <a:spcBef>
                <a:spcPts val="0"/>
              </a:spcBef>
              <a:spcAft>
                <a:spcPts val="0"/>
              </a:spcAft>
              <a:buSzPts val="1400"/>
              <a:buNone/>
              <a:defRPr b="0" i="0" sz="2400" u="none" cap="none" strike="noStrike">
                <a:latin typeface="Avenir"/>
                <a:ea typeface="Avenir"/>
                <a:cs typeface="Avenir"/>
                <a:sym typeface="Avenir"/>
              </a:defRPr>
            </a:lvl4pPr>
            <a:lvl5pPr indent="-228600" lvl="4" marL="2286000" marR="0" rtl="0" algn="l">
              <a:lnSpc>
                <a:spcPct val="125000"/>
              </a:lnSpc>
              <a:spcBef>
                <a:spcPts val="0"/>
              </a:spcBef>
              <a:spcAft>
                <a:spcPts val="0"/>
              </a:spcAft>
              <a:buSzPts val="1400"/>
              <a:buNone/>
              <a:defRPr b="0" i="0" sz="2400" u="none" cap="none" strike="noStrike">
                <a:latin typeface="Avenir"/>
                <a:ea typeface="Avenir"/>
                <a:cs typeface="Avenir"/>
                <a:sym typeface="Avenir"/>
              </a:defRPr>
            </a:lvl5pPr>
            <a:lvl6pPr indent="-228600" lvl="5" marL="2743200" marR="0" rtl="0" algn="l">
              <a:lnSpc>
                <a:spcPct val="125000"/>
              </a:lnSpc>
              <a:spcBef>
                <a:spcPts val="0"/>
              </a:spcBef>
              <a:spcAft>
                <a:spcPts val="0"/>
              </a:spcAft>
              <a:buSzPts val="1400"/>
              <a:buNone/>
              <a:defRPr b="0" i="0" sz="2400" u="none" cap="none" strike="noStrike">
                <a:latin typeface="Avenir"/>
                <a:ea typeface="Avenir"/>
                <a:cs typeface="Avenir"/>
                <a:sym typeface="Avenir"/>
              </a:defRPr>
            </a:lvl6pPr>
            <a:lvl7pPr indent="-228600" lvl="6" marL="3200400" marR="0" rtl="0" algn="l">
              <a:lnSpc>
                <a:spcPct val="125000"/>
              </a:lnSpc>
              <a:spcBef>
                <a:spcPts val="0"/>
              </a:spcBef>
              <a:spcAft>
                <a:spcPts val="0"/>
              </a:spcAft>
              <a:buSzPts val="1400"/>
              <a:buNone/>
              <a:defRPr b="0" i="0" sz="2400" u="none" cap="none" strike="noStrike">
                <a:latin typeface="Avenir"/>
                <a:ea typeface="Avenir"/>
                <a:cs typeface="Avenir"/>
                <a:sym typeface="Avenir"/>
              </a:defRPr>
            </a:lvl7pPr>
            <a:lvl8pPr indent="-228600" lvl="7" marL="3657600" marR="0" rtl="0" algn="l">
              <a:lnSpc>
                <a:spcPct val="125000"/>
              </a:lnSpc>
              <a:spcBef>
                <a:spcPts val="0"/>
              </a:spcBef>
              <a:spcAft>
                <a:spcPts val="0"/>
              </a:spcAft>
              <a:buSzPts val="1400"/>
              <a:buNone/>
              <a:defRPr b="0" i="0" sz="2400" u="none" cap="none" strike="noStrike">
                <a:latin typeface="Avenir"/>
                <a:ea typeface="Avenir"/>
                <a:cs typeface="Avenir"/>
                <a:sym typeface="Avenir"/>
              </a:defRPr>
            </a:lvl8pPr>
            <a:lvl9pPr indent="-228600" lvl="8" marL="4114800" marR="0" rtl="0" algn="l">
              <a:lnSpc>
                <a:spcPct val="125000"/>
              </a:lnSpc>
              <a:spcBef>
                <a:spcPts val="0"/>
              </a:spcBef>
              <a:spcAft>
                <a:spcPts val="0"/>
              </a:spcAft>
              <a:buSzPts val="1400"/>
              <a:buNone/>
              <a:defRPr b="0" i="0" sz="2400" u="none" cap="none" strike="noStrike">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35" name="Google Shape;13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4: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25000"/>
              </a:lnSpc>
              <a:spcBef>
                <a:spcPts val="0"/>
              </a:spcBef>
              <a:spcAft>
                <a:spcPts val="0"/>
              </a:spcAft>
              <a:buSzPts val="2400"/>
              <a:buFont typeface="Avenir"/>
              <a:buNone/>
            </a:pPr>
            <a:r>
              <a:t/>
            </a:r>
            <a:endParaRPr/>
          </a:p>
        </p:txBody>
      </p:sp>
      <p:sp>
        <p:nvSpPr>
          <p:cNvPr id="152" name="Google Shape;152;p4: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5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5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5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5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5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2" name="Google Shape;68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2400"/>
              <a:buFont typeface="Avenir"/>
              <a:buNone/>
            </a:pPr>
            <a:r>
              <a:t/>
            </a:r>
            <a:endParaRPr/>
          </a:p>
        </p:txBody>
      </p:sp>
      <p:sp>
        <p:nvSpPr>
          <p:cNvPr id="171" name="Google Shape;17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6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2" name="Google Shape;742;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2" name="Google Shape;752;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showMasterSp="0" type="tx">
  <p:cSld name="TITLE_AND_BODY">
    <p:spTree>
      <p:nvGrpSpPr>
        <p:cNvPr id="11" name="Shape 11"/>
        <p:cNvGrpSpPr/>
        <p:nvPr/>
      </p:nvGrpSpPr>
      <p:grpSpPr>
        <a:xfrm>
          <a:off x="0" y="0"/>
          <a:ext cx="0" cy="0"/>
          <a:chOff x="0" y="0"/>
          <a:chExt cx="0" cy="0"/>
        </a:xfrm>
      </p:grpSpPr>
      <p:pic>
        <p:nvPicPr>
          <p:cNvPr id="12" name="Google Shape;12;p67"/>
          <p:cNvPicPr preferRelativeResize="0"/>
          <p:nvPr/>
        </p:nvPicPr>
        <p:blipFill rotWithShape="1">
          <a:blip r:embed="rId2">
            <a:alphaModFix/>
          </a:blip>
          <a:srcRect b="0" l="0" r="0" t="0"/>
          <a:stretch/>
        </p:blipFill>
        <p:spPr>
          <a:xfrm>
            <a:off x="1" y="-673"/>
            <a:ext cx="12190802" cy="6858670"/>
          </a:xfrm>
          <a:prstGeom prst="rect">
            <a:avLst/>
          </a:prstGeom>
          <a:noFill/>
          <a:ln>
            <a:noFill/>
          </a:ln>
        </p:spPr>
      </p:pic>
      <p:pic>
        <p:nvPicPr>
          <p:cNvPr id="13" name="Google Shape;13;p67"/>
          <p:cNvPicPr preferRelativeResize="0"/>
          <p:nvPr/>
        </p:nvPicPr>
        <p:blipFill rotWithShape="1">
          <a:blip r:embed="rId3">
            <a:alphaModFix/>
          </a:blip>
          <a:srcRect b="0" l="0" r="0" t="0"/>
          <a:stretch/>
        </p:blipFill>
        <p:spPr>
          <a:xfrm>
            <a:off x="1" y="-673"/>
            <a:ext cx="12190804" cy="6858673"/>
          </a:xfrm>
          <a:prstGeom prst="rect">
            <a:avLst/>
          </a:prstGeom>
          <a:noFill/>
          <a:ln>
            <a:noFill/>
          </a:ln>
        </p:spPr>
      </p:pic>
      <p:sp>
        <p:nvSpPr>
          <p:cNvPr id="14" name="Google Shape;14;p67"/>
          <p:cNvSpPr txBox="1"/>
          <p:nvPr>
            <p:ph type="title"/>
          </p:nvPr>
        </p:nvSpPr>
        <p:spPr>
          <a:xfrm>
            <a:off x="1524000" y="0"/>
            <a:ext cx="9144000" cy="3915077"/>
          </a:xfrm>
          <a:prstGeom prst="rect">
            <a:avLst/>
          </a:prstGeom>
          <a:noFill/>
          <a:ln>
            <a:noFill/>
          </a:ln>
        </p:spPr>
        <p:txBody>
          <a:bodyPr anchorCtr="0" anchor="b" bIns="0" lIns="0" spcFirstLastPara="1" rIns="0" wrap="square" tIns="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5" name="Google Shape;15;p67"/>
          <p:cNvSpPr txBox="1"/>
          <p:nvPr>
            <p:ph idx="1" type="body"/>
          </p:nvPr>
        </p:nvSpPr>
        <p:spPr>
          <a:xfrm>
            <a:off x="1524000" y="4007151"/>
            <a:ext cx="9144000" cy="2850849"/>
          </a:xfrm>
          <a:prstGeom prst="rect">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16" name="Google Shape;16;p67"/>
          <p:cNvPicPr preferRelativeResize="0"/>
          <p:nvPr/>
        </p:nvPicPr>
        <p:blipFill rotWithShape="1">
          <a:blip r:embed="rId4">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ukautettu asettelu">
  <p:cSld name="6_Mukautettu asettelu">
    <p:spTree>
      <p:nvGrpSpPr>
        <p:cNvPr id="58" name="Shape 58"/>
        <p:cNvGrpSpPr/>
        <p:nvPr/>
      </p:nvGrpSpPr>
      <p:grpSpPr>
        <a:xfrm>
          <a:off x="0" y="0"/>
          <a:ext cx="0" cy="0"/>
          <a:chOff x="0" y="0"/>
          <a:chExt cx="0" cy="0"/>
        </a:xfrm>
      </p:grpSpPr>
      <p:pic>
        <p:nvPicPr>
          <p:cNvPr id="59" name="Google Shape;59;p81"/>
          <p:cNvPicPr preferRelativeResize="0"/>
          <p:nvPr/>
        </p:nvPicPr>
        <p:blipFill rotWithShape="1">
          <a:blip r:embed="rId2">
            <a:alphaModFix/>
          </a:blip>
          <a:srcRect b="0" l="0" r="0" t="0"/>
          <a:stretch/>
        </p:blipFill>
        <p:spPr>
          <a:xfrm>
            <a:off x="1199" y="-670"/>
            <a:ext cx="12190799" cy="6858668"/>
          </a:xfrm>
          <a:prstGeom prst="rect">
            <a:avLst/>
          </a:prstGeom>
          <a:noFill/>
          <a:ln>
            <a:noFill/>
          </a:ln>
        </p:spPr>
      </p:pic>
      <p:sp>
        <p:nvSpPr>
          <p:cNvPr id="60" name="Google Shape;60;p81"/>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1" name="Google Shape;61;p81"/>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haluaamasi diaa hiiren oikealla näppäimellä</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valikosto ”Asettelu”</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Valitse haluamasi diapohja</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howMasterSp="0">
  <p:cSld name="Default">
    <p:spTree>
      <p:nvGrpSpPr>
        <p:cNvPr id="62" name="Shape 62"/>
        <p:cNvGrpSpPr/>
        <p:nvPr/>
      </p:nvGrpSpPr>
      <p:grpSpPr>
        <a:xfrm>
          <a:off x="0" y="0"/>
          <a:ext cx="0" cy="0"/>
          <a:chOff x="0" y="0"/>
          <a:chExt cx="0" cy="0"/>
        </a:xfrm>
      </p:grpSpPr>
      <p:sp>
        <p:nvSpPr>
          <p:cNvPr id="63" name="Google Shape;63;p82"/>
          <p:cNvSpPr txBox="1"/>
          <p:nvPr>
            <p:ph idx="12" type="sldNum"/>
          </p:nvPr>
        </p:nvSpPr>
        <p:spPr>
          <a:xfrm>
            <a:off x="8077200" y="6245225"/>
            <a:ext cx="2133600" cy="288824"/>
          </a:xfrm>
          <a:prstGeom prst="rect">
            <a:avLst/>
          </a:prstGeom>
          <a:noFill/>
          <a:ln>
            <a:noFill/>
          </a:ln>
        </p:spPr>
        <p:txBody>
          <a:bodyPr anchorCtr="0" anchor="t" bIns="0" lIns="0" spcFirstLastPara="1" rIns="0" wrap="square" tIns="0">
            <a:spAutoFit/>
          </a:bodyPr>
          <a:lstStyle>
            <a:lvl1pPr indent="0" lvl="0" marL="0" marR="0" algn="r">
              <a:spcBef>
                <a:spcPts val="0"/>
              </a:spcBef>
              <a:buNone/>
              <a:defRPr>
                <a:solidFill>
                  <a:srgbClr val="000000"/>
                </a:solidFill>
                <a:latin typeface="Arial"/>
                <a:ea typeface="Arial"/>
                <a:cs typeface="Arial"/>
                <a:sym typeface="Arial"/>
              </a:defRPr>
            </a:lvl1pPr>
            <a:lvl2pPr indent="0" lvl="1" marL="0" marR="0" algn="r">
              <a:spcBef>
                <a:spcPts val="0"/>
              </a:spcBef>
              <a:buNone/>
              <a:defRPr>
                <a:solidFill>
                  <a:srgbClr val="000000"/>
                </a:solidFill>
                <a:latin typeface="Arial"/>
                <a:ea typeface="Arial"/>
                <a:cs typeface="Arial"/>
                <a:sym typeface="Arial"/>
              </a:defRPr>
            </a:lvl2pPr>
            <a:lvl3pPr indent="0" lvl="2" marL="0" marR="0" algn="r">
              <a:spcBef>
                <a:spcPts val="0"/>
              </a:spcBef>
              <a:buNone/>
              <a:defRPr>
                <a:solidFill>
                  <a:srgbClr val="000000"/>
                </a:solidFill>
                <a:latin typeface="Arial"/>
                <a:ea typeface="Arial"/>
                <a:cs typeface="Arial"/>
                <a:sym typeface="Arial"/>
              </a:defRPr>
            </a:lvl3pPr>
            <a:lvl4pPr indent="0" lvl="3" marL="0" marR="0" algn="r">
              <a:spcBef>
                <a:spcPts val="0"/>
              </a:spcBef>
              <a:buNone/>
              <a:defRPr>
                <a:solidFill>
                  <a:srgbClr val="000000"/>
                </a:solidFill>
                <a:latin typeface="Arial"/>
                <a:ea typeface="Arial"/>
                <a:cs typeface="Arial"/>
                <a:sym typeface="Arial"/>
              </a:defRPr>
            </a:lvl4pPr>
            <a:lvl5pPr indent="0" lvl="4" marL="0" marR="0" algn="r">
              <a:spcBef>
                <a:spcPts val="0"/>
              </a:spcBef>
              <a:buNone/>
              <a:defRPr>
                <a:solidFill>
                  <a:srgbClr val="000000"/>
                </a:solidFill>
                <a:latin typeface="Arial"/>
                <a:ea typeface="Arial"/>
                <a:cs typeface="Arial"/>
                <a:sym typeface="Arial"/>
              </a:defRPr>
            </a:lvl5pPr>
            <a:lvl6pPr indent="0" lvl="5" marL="0" marR="0" algn="r">
              <a:spcBef>
                <a:spcPts val="0"/>
              </a:spcBef>
              <a:buNone/>
              <a:defRPr>
                <a:solidFill>
                  <a:srgbClr val="000000"/>
                </a:solidFill>
                <a:latin typeface="Arial"/>
                <a:ea typeface="Arial"/>
                <a:cs typeface="Arial"/>
                <a:sym typeface="Arial"/>
              </a:defRPr>
            </a:lvl6pPr>
            <a:lvl7pPr indent="0" lvl="6" marL="0" marR="0" algn="r">
              <a:spcBef>
                <a:spcPts val="0"/>
              </a:spcBef>
              <a:buNone/>
              <a:defRPr>
                <a:solidFill>
                  <a:srgbClr val="000000"/>
                </a:solidFill>
                <a:latin typeface="Arial"/>
                <a:ea typeface="Arial"/>
                <a:cs typeface="Arial"/>
                <a:sym typeface="Arial"/>
              </a:defRPr>
            </a:lvl7pPr>
            <a:lvl8pPr indent="0" lvl="7" marL="0" marR="0" algn="r">
              <a:spcBef>
                <a:spcPts val="0"/>
              </a:spcBef>
              <a:buNone/>
              <a:defRPr>
                <a:solidFill>
                  <a:srgbClr val="000000"/>
                </a:solidFill>
                <a:latin typeface="Arial"/>
                <a:ea typeface="Arial"/>
                <a:cs typeface="Arial"/>
                <a:sym typeface="Arial"/>
              </a:defRPr>
            </a:lvl8pPr>
            <a:lvl9pPr indent="0" lvl="8" marL="0" marR="0" algn="r">
              <a:spcBef>
                <a:spcPts val="0"/>
              </a:spcBef>
              <a:buNone/>
              <a:defRPr>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b="0" i="0" sz="1400" u="none" cap="none" strike="noStrik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71" name="Shape 71"/>
        <p:cNvGrpSpPr/>
        <p:nvPr/>
      </p:nvGrpSpPr>
      <p:grpSpPr>
        <a:xfrm>
          <a:off x="0" y="0"/>
          <a:ext cx="0" cy="0"/>
          <a:chOff x="0" y="0"/>
          <a:chExt cx="0" cy="0"/>
        </a:xfrm>
      </p:grpSpPr>
      <p:sp>
        <p:nvSpPr>
          <p:cNvPr id="72" name="Google Shape;72;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75" name="Google Shape;75;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76" name="Shape 76"/>
        <p:cNvGrpSpPr/>
        <p:nvPr/>
      </p:nvGrpSpPr>
      <p:grpSpPr>
        <a:xfrm>
          <a:off x="0" y="0"/>
          <a:ext cx="0" cy="0"/>
          <a:chOff x="0" y="0"/>
          <a:chExt cx="0" cy="0"/>
        </a:xfrm>
      </p:grpSpPr>
      <p:pic>
        <p:nvPicPr>
          <p:cNvPr id="77" name="Google Shape;77;p72"/>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78" name="Google Shape;78;p72"/>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9" name="Google Shape;79;p72"/>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80" name="Shape 80"/>
        <p:cNvGrpSpPr/>
        <p:nvPr/>
      </p:nvGrpSpPr>
      <p:grpSpPr>
        <a:xfrm>
          <a:off x="0" y="0"/>
          <a:ext cx="0" cy="0"/>
          <a:chOff x="0" y="0"/>
          <a:chExt cx="0" cy="0"/>
        </a:xfrm>
      </p:grpSpPr>
      <p:sp>
        <p:nvSpPr>
          <p:cNvPr id="81" name="Google Shape;81;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2" name="Google Shape;82;p7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83" name="Shape 83"/>
        <p:cNvGrpSpPr/>
        <p:nvPr/>
      </p:nvGrpSpPr>
      <p:grpSpPr>
        <a:xfrm>
          <a:off x="0" y="0"/>
          <a:ext cx="0" cy="0"/>
          <a:chOff x="0" y="0"/>
          <a:chExt cx="0" cy="0"/>
        </a:xfrm>
      </p:grpSpPr>
      <p:sp>
        <p:nvSpPr>
          <p:cNvPr id="84" name="Google Shape;84;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7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7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88" name="Google Shape;88;p7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89" name="Shape 89"/>
        <p:cNvGrpSpPr/>
        <p:nvPr/>
      </p:nvGrpSpPr>
      <p:grpSpPr>
        <a:xfrm>
          <a:off x="0" y="0"/>
          <a:ext cx="0" cy="0"/>
          <a:chOff x="0" y="0"/>
          <a:chExt cx="0" cy="0"/>
        </a:xfrm>
      </p:grpSpPr>
      <p:pic>
        <p:nvPicPr>
          <p:cNvPr id="90" name="Google Shape;90;p83"/>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91" name="Google Shape;91;p83"/>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83"/>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93" name="Google Shape;93;p83"/>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94" name="Shape 94"/>
        <p:cNvGrpSpPr/>
        <p:nvPr/>
      </p:nvGrpSpPr>
      <p:grpSpPr>
        <a:xfrm>
          <a:off x="0" y="0"/>
          <a:ext cx="0" cy="0"/>
          <a:chOff x="0" y="0"/>
          <a:chExt cx="0" cy="0"/>
        </a:xfrm>
      </p:grpSpPr>
      <p:pic>
        <p:nvPicPr>
          <p:cNvPr id="95" name="Google Shape;95;p84"/>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96" name="Google Shape;96;p8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7" name="Google Shape;97;p8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8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8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100" name="Google Shape;100;p84"/>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101" name="Google Shape;101;p84"/>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102" name="Google Shape;102;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3" name="Google Shape;103;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104" name="Shape 104"/>
        <p:cNvGrpSpPr/>
        <p:nvPr/>
      </p:nvGrpSpPr>
      <p:grpSpPr>
        <a:xfrm>
          <a:off x="0" y="0"/>
          <a:ext cx="0" cy="0"/>
          <a:chOff x="0" y="0"/>
          <a:chExt cx="0" cy="0"/>
        </a:xfrm>
      </p:grpSpPr>
      <p:pic>
        <p:nvPicPr>
          <p:cNvPr id="105" name="Google Shape;105;p85"/>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106" name="Google Shape;106;p85"/>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85"/>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8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09" name="Google Shape;109;p8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110" name="Shape 110"/>
        <p:cNvGrpSpPr/>
        <p:nvPr/>
      </p:nvGrpSpPr>
      <p:grpSpPr>
        <a:xfrm>
          <a:off x="0" y="0"/>
          <a:ext cx="0" cy="0"/>
          <a:chOff x="0" y="0"/>
          <a:chExt cx="0" cy="0"/>
        </a:xfrm>
      </p:grpSpPr>
      <p:sp>
        <p:nvSpPr>
          <p:cNvPr id="111" name="Google Shape;111;p8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8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3" name="Google Shape;113;p8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8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5" name="Google Shape;115;p8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8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17" name="Google Shape;117;p8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Calibri"/>
              <a:buNone/>
              <a:defRPr sz="1200">
                <a:solidFill>
                  <a:srgbClr val="888888"/>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7_Mukautettu asettelu">
    <p:spTree>
      <p:nvGrpSpPr>
        <p:cNvPr id="17" name="Shape 17"/>
        <p:cNvGrpSpPr/>
        <p:nvPr/>
      </p:nvGrpSpPr>
      <p:grpSpPr>
        <a:xfrm>
          <a:off x="0" y="0"/>
          <a:ext cx="0" cy="0"/>
          <a:chOff x="0" y="0"/>
          <a:chExt cx="0" cy="0"/>
        </a:xfrm>
      </p:grpSpPr>
      <p:pic>
        <p:nvPicPr>
          <p:cNvPr id="18" name="Google Shape;18;p68"/>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19" name="Google Shape;19;p68"/>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 name="Google Shape;20;p68"/>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 name="Google Shape;21;p68"/>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68"/>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3" name="Google Shape;23;p68"/>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4" name="Google Shape;24;p68"/>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5" name="Google Shape;25;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26" name="Google Shape;26;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2pPr>
            <a:lvl3pPr lvl="2"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3pPr>
            <a:lvl4pPr lvl="3"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4pPr>
            <a:lvl5pPr lvl="4"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5pPr>
            <a:lvl6pPr lvl="5"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6pPr>
            <a:lvl7pPr lvl="6"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7pPr>
            <a:lvl8pPr lvl="7"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8pPr>
            <a:lvl9pPr lvl="8"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9pPr>
          </a:lstStyle>
          <a:p/>
        </p:txBody>
      </p:sp>
      <p:pic>
        <p:nvPicPr>
          <p:cNvPr id="27" name="Google Shape;27;p68"/>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118" name="Shape 118"/>
        <p:cNvGrpSpPr/>
        <p:nvPr/>
      </p:nvGrpSpPr>
      <p:grpSpPr>
        <a:xfrm>
          <a:off x="0" y="0"/>
          <a:ext cx="0" cy="0"/>
          <a:chOff x="0" y="0"/>
          <a:chExt cx="0" cy="0"/>
        </a:xfrm>
      </p:grpSpPr>
      <p:pic>
        <p:nvPicPr>
          <p:cNvPr id="119" name="Google Shape;119;p87"/>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120" name="Google Shape;120;p87"/>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7"/>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san ylätunniste" type="tx">
  <p:cSld name="TITLE_AND_BODY">
    <p:spTree>
      <p:nvGrpSpPr>
        <p:cNvPr id="122" name="Shape 122"/>
        <p:cNvGrpSpPr/>
        <p:nvPr/>
      </p:nvGrpSpPr>
      <p:grpSpPr>
        <a:xfrm>
          <a:off x="0" y="0"/>
          <a:ext cx="0" cy="0"/>
          <a:chOff x="0" y="0"/>
          <a:chExt cx="0" cy="0"/>
        </a:xfrm>
      </p:grpSpPr>
      <p:sp>
        <p:nvSpPr>
          <p:cNvPr id="123" name="Google Shape;123;p8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algn="ctr">
              <a:spcBef>
                <a:spcPts val="0"/>
              </a:spcBef>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p:cSld name="Otsikkodia">
    <p:spTree>
      <p:nvGrpSpPr>
        <p:cNvPr id="28" name="Shape 28"/>
        <p:cNvGrpSpPr/>
        <p:nvPr/>
      </p:nvGrpSpPr>
      <p:grpSpPr>
        <a:xfrm>
          <a:off x="0" y="0"/>
          <a:ext cx="0" cy="0"/>
          <a:chOff x="0" y="0"/>
          <a:chExt cx="0" cy="0"/>
        </a:xfrm>
      </p:grpSpPr>
      <p:pic>
        <p:nvPicPr>
          <p:cNvPr id="29" name="Google Shape;29;p69"/>
          <p:cNvPicPr preferRelativeResize="0"/>
          <p:nvPr/>
        </p:nvPicPr>
        <p:blipFill rotWithShape="1">
          <a:blip r:embed="rId2">
            <a:alphaModFix/>
          </a:blip>
          <a:srcRect b="0" l="0" r="0" t="0"/>
          <a:stretch/>
        </p:blipFill>
        <p:spPr>
          <a:xfrm>
            <a:off x="1" y="-673"/>
            <a:ext cx="12190804" cy="6858673"/>
          </a:xfrm>
          <a:prstGeom prst="rect">
            <a:avLst/>
          </a:prstGeom>
          <a:noFill/>
          <a:ln>
            <a:noFill/>
          </a:ln>
        </p:spPr>
      </p:pic>
      <p:sp>
        <p:nvSpPr>
          <p:cNvPr id="30" name="Google Shape;30;p69"/>
          <p:cNvSpPr txBox="1"/>
          <p:nvPr>
            <p:ph type="title"/>
          </p:nvPr>
        </p:nvSpPr>
        <p:spPr>
          <a:xfrm>
            <a:off x="1524000" y="0"/>
            <a:ext cx="9144000" cy="3915077"/>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SzPts val="1400"/>
              <a:buNone/>
              <a:defRPr sz="6000">
                <a:solidFill>
                  <a:srgbClr val="F2F2F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69"/>
          <p:cNvSpPr txBox="1"/>
          <p:nvPr>
            <p:ph idx="1" type="body"/>
          </p:nvPr>
        </p:nvSpPr>
        <p:spPr>
          <a:xfrm>
            <a:off x="1524000" y="4007151"/>
            <a:ext cx="9144000" cy="2850849"/>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F2F2F2"/>
              </a:buClr>
              <a:buSzPts val="2400"/>
              <a:buFont typeface="Calibri"/>
              <a:buNone/>
              <a:defRPr sz="2400">
                <a:solidFill>
                  <a:srgbClr val="F2F2F2"/>
                </a:solidFill>
              </a:defRPr>
            </a:lvl1pPr>
            <a:lvl2pPr indent="-228600" lvl="1" marL="914400" algn="ctr">
              <a:lnSpc>
                <a:spcPct val="90000"/>
              </a:lnSpc>
              <a:spcBef>
                <a:spcPts val="1000"/>
              </a:spcBef>
              <a:spcAft>
                <a:spcPts val="0"/>
              </a:spcAft>
              <a:buClr>
                <a:srgbClr val="F2F2F2"/>
              </a:buClr>
              <a:buSzPts val="2400"/>
              <a:buFont typeface="Calibri"/>
              <a:buNone/>
              <a:defRPr sz="2400">
                <a:solidFill>
                  <a:srgbClr val="F2F2F2"/>
                </a:solidFill>
              </a:defRPr>
            </a:lvl2pPr>
            <a:lvl3pPr indent="-228600" lvl="2" marL="1371600" algn="ctr">
              <a:lnSpc>
                <a:spcPct val="90000"/>
              </a:lnSpc>
              <a:spcBef>
                <a:spcPts val="1000"/>
              </a:spcBef>
              <a:spcAft>
                <a:spcPts val="0"/>
              </a:spcAft>
              <a:buClr>
                <a:srgbClr val="F2F2F2"/>
              </a:buClr>
              <a:buSzPts val="2400"/>
              <a:buFont typeface="Calibri"/>
              <a:buNone/>
              <a:defRPr sz="2400">
                <a:solidFill>
                  <a:srgbClr val="F2F2F2"/>
                </a:solidFill>
              </a:defRPr>
            </a:lvl3pPr>
            <a:lvl4pPr indent="-228600" lvl="3" marL="1828800" algn="ctr">
              <a:lnSpc>
                <a:spcPct val="90000"/>
              </a:lnSpc>
              <a:spcBef>
                <a:spcPts val="1000"/>
              </a:spcBef>
              <a:spcAft>
                <a:spcPts val="0"/>
              </a:spcAft>
              <a:buClr>
                <a:srgbClr val="F2F2F2"/>
              </a:buClr>
              <a:buSzPts val="2400"/>
              <a:buFont typeface="Calibri"/>
              <a:buNone/>
              <a:defRPr sz="2400">
                <a:solidFill>
                  <a:srgbClr val="F2F2F2"/>
                </a:solidFill>
              </a:defRPr>
            </a:lvl4pPr>
            <a:lvl5pPr indent="-228600" lvl="4" marL="2286000" algn="ctr">
              <a:lnSpc>
                <a:spcPct val="90000"/>
              </a:lnSpc>
              <a:spcBef>
                <a:spcPts val="1000"/>
              </a:spcBef>
              <a:spcAft>
                <a:spcPts val="0"/>
              </a:spcAft>
              <a:buClr>
                <a:srgbClr val="F2F2F2"/>
              </a:buClr>
              <a:buSzPts val="2400"/>
              <a:buFont typeface="Calibri"/>
              <a:buNone/>
              <a:defRPr sz="2400">
                <a:solidFill>
                  <a:srgbClr val="F2F2F2"/>
                </a:solidFill>
              </a:defRPr>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pic>
        <p:nvPicPr>
          <p:cNvPr id="32" name="Google Shape;32;p69"/>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33" name="Shape 33"/>
        <p:cNvGrpSpPr/>
        <p:nvPr/>
      </p:nvGrpSpPr>
      <p:grpSpPr>
        <a:xfrm>
          <a:off x="0" y="0"/>
          <a:ext cx="0" cy="0"/>
          <a:chOff x="0" y="0"/>
          <a:chExt cx="0" cy="0"/>
        </a:xfrm>
      </p:grpSpPr>
      <p:sp>
        <p:nvSpPr>
          <p:cNvPr id="34" name="Google Shape;34;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Calibri"/>
              <a:buNone/>
              <a:defRPr/>
            </a:lvl1pPr>
            <a:lvl2pPr lvl="1" algn="l">
              <a:lnSpc>
                <a:spcPct val="90000"/>
              </a:lnSpc>
              <a:spcBef>
                <a:spcPts val="0"/>
              </a:spcBef>
              <a:spcAft>
                <a:spcPts val="0"/>
              </a:spcAft>
              <a:buClr>
                <a:srgbClr val="0D0D0D"/>
              </a:buClr>
              <a:buSzPts val="1400"/>
              <a:buFont typeface="Calibri"/>
              <a:buNone/>
              <a:defRPr/>
            </a:lvl2pPr>
            <a:lvl3pPr lvl="2" algn="l">
              <a:lnSpc>
                <a:spcPct val="90000"/>
              </a:lnSpc>
              <a:spcBef>
                <a:spcPts val="0"/>
              </a:spcBef>
              <a:spcAft>
                <a:spcPts val="0"/>
              </a:spcAft>
              <a:buClr>
                <a:srgbClr val="0D0D0D"/>
              </a:buClr>
              <a:buSzPts val="1400"/>
              <a:buFont typeface="Calibri"/>
              <a:buNone/>
              <a:defRPr/>
            </a:lvl3pPr>
            <a:lvl4pPr lvl="3" algn="l">
              <a:lnSpc>
                <a:spcPct val="90000"/>
              </a:lnSpc>
              <a:spcBef>
                <a:spcPts val="0"/>
              </a:spcBef>
              <a:spcAft>
                <a:spcPts val="0"/>
              </a:spcAft>
              <a:buClr>
                <a:srgbClr val="0D0D0D"/>
              </a:buClr>
              <a:buSzPts val="1400"/>
              <a:buFont typeface="Calibri"/>
              <a:buNone/>
              <a:defRPr/>
            </a:lvl4pPr>
            <a:lvl5pPr lvl="4" algn="l">
              <a:lnSpc>
                <a:spcPct val="90000"/>
              </a:lnSpc>
              <a:spcBef>
                <a:spcPts val="0"/>
              </a:spcBef>
              <a:spcAft>
                <a:spcPts val="0"/>
              </a:spcAft>
              <a:buClr>
                <a:srgbClr val="0D0D0D"/>
              </a:buClr>
              <a:buSzPts val="1400"/>
              <a:buFont typeface="Calibri"/>
              <a:buNone/>
              <a:defRPr/>
            </a:lvl5pPr>
            <a:lvl6pPr lvl="5" algn="l">
              <a:lnSpc>
                <a:spcPct val="90000"/>
              </a:lnSpc>
              <a:spcBef>
                <a:spcPts val="0"/>
              </a:spcBef>
              <a:spcAft>
                <a:spcPts val="0"/>
              </a:spcAft>
              <a:buClr>
                <a:srgbClr val="0D0D0D"/>
              </a:buClr>
              <a:buSzPts val="1400"/>
              <a:buFont typeface="Calibri"/>
              <a:buNone/>
              <a:defRPr/>
            </a:lvl6pPr>
            <a:lvl7pPr lvl="6" algn="l">
              <a:lnSpc>
                <a:spcPct val="90000"/>
              </a:lnSpc>
              <a:spcBef>
                <a:spcPts val="0"/>
              </a:spcBef>
              <a:spcAft>
                <a:spcPts val="0"/>
              </a:spcAft>
              <a:buClr>
                <a:srgbClr val="0D0D0D"/>
              </a:buClr>
              <a:buSzPts val="1400"/>
              <a:buFont typeface="Calibri"/>
              <a:buNone/>
              <a:defRPr/>
            </a:lvl7pPr>
            <a:lvl8pPr lvl="7" algn="l">
              <a:lnSpc>
                <a:spcPct val="90000"/>
              </a:lnSpc>
              <a:spcBef>
                <a:spcPts val="0"/>
              </a:spcBef>
              <a:spcAft>
                <a:spcPts val="0"/>
              </a:spcAft>
              <a:buClr>
                <a:srgbClr val="0D0D0D"/>
              </a:buClr>
              <a:buSzPts val="1400"/>
              <a:buFont typeface="Calibri"/>
              <a:buNone/>
              <a:defRPr/>
            </a:lvl8pPr>
            <a:lvl9pPr lvl="8" algn="l">
              <a:lnSpc>
                <a:spcPct val="90000"/>
              </a:lnSpc>
              <a:spcBef>
                <a:spcPts val="0"/>
              </a:spcBef>
              <a:spcAft>
                <a:spcPts val="0"/>
              </a:spcAft>
              <a:buClr>
                <a:srgbClr val="0D0D0D"/>
              </a:buClr>
              <a:buSzPts val="1400"/>
              <a:buFont typeface="Calibri"/>
              <a:buNone/>
              <a:defRPr/>
            </a:lvl9pPr>
          </a:lstStyle>
          <a:p/>
        </p:txBody>
      </p:sp>
      <p:sp>
        <p:nvSpPr>
          <p:cNvPr id="35" name="Google Shape;35;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7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7" name="Google Shape;37;p7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2pPr>
            <a:lvl3pPr lvl="2"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3pPr>
            <a:lvl4pPr lvl="3"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4pPr>
            <a:lvl5pPr lvl="4"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5pPr>
            <a:lvl6pPr lvl="5"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6pPr>
            <a:lvl7pPr lvl="6"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7pPr>
            <a:lvl8pPr lvl="7"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8pPr>
            <a:lvl9pPr lvl="8" marR="0" rtl="0" algn="l">
              <a:spcBef>
                <a:spcPts val="0"/>
              </a:spcBef>
              <a:spcAft>
                <a:spcPts val="0"/>
              </a:spcAft>
              <a:buClr>
                <a:srgbClr val="0D0D0D"/>
              </a:buClr>
              <a:buSzPts val="1400"/>
              <a:buFont typeface="Calibri"/>
              <a:buNone/>
              <a:defRPr b="0" i="0" sz="1800" u="none" cap="none" strike="noStrike">
                <a:solidFill>
                  <a:srgbClr val="0D0D0D"/>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38" name="Shape 38"/>
        <p:cNvGrpSpPr/>
        <p:nvPr/>
      </p:nvGrpSpPr>
      <p:grpSpPr>
        <a:xfrm>
          <a:off x="0" y="0"/>
          <a:ext cx="0" cy="0"/>
          <a:chOff x="0" y="0"/>
          <a:chExt cx="0" cy="0"/>
        </a:xfrm>
      </p:grpSpPr>
      <p:sp>
        <p:nvSpPr>
          <p:cNvPr id="39" name="Google Shape;39;p76"/>
          <p:cNvSpPr txBox="1"/>
          <p:nvPr>
            <p:ph type="title"/>
          </p:nvPr>
        </p:nvSpPr>
        <p:spPr>
          <a:xfrm>
            <a:off x="839787" y="365125"/>
            <a:ext cx="10515601" cy="1325563"/>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0" name="Google Shape;40;p76"/>
          <p:cNvSpPr txBox="1"/>
          <p:nvPr>
            <p:ph idx="1" type="body"/>
          </p:nvPr>
        </p:nvSpPr>
        <p:spPr>
          <a:xfrm>
            <a:off x="839787" y="1681163"/>
            <a:ext cx="5157789" cy="823913"/>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2400"/>
              <a:buFont typeface="Calibri"/>
              <a:buNone/>
              <a:defRPr b="1" sz="2400"/>
            </a:lvl1pPr>
            <a:lvl2pPr indent="-228600" lvl="1" marL="914400" algn="l">
              <a:lnSpc>
                <a:spcPct val="90000"/>
              </a:lnSpc>
              <a:spcBef>
                <a:spcPts val="1000"/>
              </a:spcBef>
              <a:spcAft>
                <a:spcPts val="0"/>
              </a:spcAft>
              <a:buClr>
                <a:srgbClr val="0D0D0D"/>
              </a:buClr>
              <a:buSzPts val="2400"/>
              <a:buFont typeface="Calibri"/>
              <a:buNone/>
              <a:defRPr b="1" sz="2400"/>
            </a:lvl2pPr>
            <a:lvl3pPr indent="-228600" lvl="2" marL="1371600" algn="l">
              <a:lnSpc>
                <a:spcPct val="90000"/>
              </a:lnSpc>
              <a:spcBef>
                <a:spcPts val="1000"/>
              </a:spcBef>
              <a:spcAft>
                <a:spcPts val="0"/>
              </a:spcAft>
              <a:buClr>
                <a:srgbClr val="0D0D0D"/>
              </a:buClr>
              <a:buSzPts val="2400"/>
              <a:buFont typeface="Calibri"/>
              <a:buNone/>
              <a:defRPr b="1" sz="2400"/>
            </a:lvl3pPr>
            <a:lvl4pPr indent="-228600" lvl="3" marL="1828800" algn="l">
              <a:lnSpc>
                <a:spcPct val="90000"/>
              </a:lnSpc>
              <a:spcBef>
                <a:spcPts val="1000"/>
              </a:spcBef>
              <a:spcAft>
                <a:spcPts val="0"/>
              </a:spcAft>
              <a:buClr>
                <a:srgbClr val="0D0D0D"/>
              </a:buClr>
              <a:buSzPts val="2400"/>
              <a:buFont typeface="Calibri"/>
              <a:buNone/>
              <a:defRPr b="1" sz="2400"/>
            </a:lvl4pPr>
            <a:lvl5pPr indent="-228600" lvl="4" marL="2286000" algn="l">
              <a:lnSpc>
                <a:spcPct val="90000"/>
              </a:lnSpc>
              <a:spcBef>
                <a:spcPts val="1000"/>
              </a:spcBef>
              <a:spcAft>
                <a:spcPts val="0"/>
              </a:spcAft>
              <a:buClr>
                <a:srgbClr val="0D0D0D"/>
              </a:buClr>
              <a:buSzPts val="2400"/>
              <a:buFont typeface="Calibri"/>
              <a:buNone/>
              <a:defRPr b="1" sz="24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41" name="Google Shape;41;p76"/>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ukautettu asettelu">
  <p:cSld name="3_Mukautettu asettelu">
    <p:spTree>
      <p:nvGrpSpPr>
        <p:cNvPr id="42" name="Shape 42"/>
        <p:cNvGrpSpPr/>
        <p:nvPr/>
      </p:nvGrpSpPr>
      <p:grpSpPr>
        <a:xfrm>
          <a:off x="0" y="0"/>
          <a:ext cx="0" cy="0"/>
          <a:chOff x="0" y="0"/>
          <a:chExt cx="0" cy="0"/>
        </a:xfrm>
      </p:grpSpPr>
      <p:sp>
        <p:nvSpPr>
          <p:cNvPr id="43" name="Google Shape;43;p77"/>
          <p:cNvSpPr txBox="1"/>
          <p:nvPr>
            <p:ph type="title"/>
          </p:nvPr>
        </p:nvSpPr>
        <p:spPr>
          <a:xfrm>
            <a:off x="839787" y="0"/>
            <a:ext cx="3932239" cy="2057400"/>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4" name="Google Shape;44;p77"/>
          <p:cNvSpPr txBox="1"/>
          <p:nvPr>
            <p:ph idx="1" type="body"/>
          </p:nvPr>
        </p:nvSpPr>
        <p:spPr>
          <a:xfrm>
            <a:off x="839787" y="2057400"/>
            <a:ext cx="3932239" cy="48006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
        <p:nvSpPr>
          <p:cNvPr id="45" name="Google Shape;45;p77"/>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algn="ctr">
              <a:spcBef>
                <a:spcPts val="0"/>
              </a:spcBef>
              <a:buNone/>
              <a:defRPr sz="1400">
                <a:solidFill>
                  <a:srgbClr val="FFFFFF"/>
                </a:solidFill>
              </a:defRPr>
            </a:lvl1pPr>
            <a:lvl2pPr indent="0" lvl="1" marL="0" algn="ctr">
              <a:spcBef>
                <a:spcPts val="0"/>
              </a:spcBef>
              <a:buNone/>
              <a:defRPr sz="1400">
                <a:solidFill>
                  <a:srgbClr val="FFFFFF"/>
                </a:solidFill>
              </a:defRPr>
            </a:lvl2pPr>
            <a:lvl3pPr indent="0" lvl="2" marL="0" algn="ctr">
              <a:spcBef>
                <a:spcPts val="0"/>
              </a:spcBef>
              <a:buNone/>
              <a:defRPr sz="1400">
                <a:solidFill>
                  <a:srgbClr val="FFFFFF"/>
                </a:solidFill>
              </a:defRPr>
            </a:lvl3pPr>
            <a:lvl4pPr indent="0" lvl="3" marL="0" algn="ctr">
              <a:spcBef>
                <a:spcPts val="0"/>
              </a:spcBef>
              <a:buNone/>
              <a:defRPr sz="1400">
                <a:solidFill>
                  <a:srgbClr val="FFFFFF"/>
                </a:solidFill>
              </a:defRPr>
            </a:lvl4pPr>
            <a:lvl5pPr indent="0" lvl="4" marL="0" algn="ctr">
              <a:spcBef>
                <a:spcPts val="0"/>
              </a:spcBef>
              <a:buNone/>
              <a:defRPr sz="1400">
                <a:solidFill>
                  <a:srgbClr val="FFFFFF"/>
                </a:solidFill>
              </a:defRPr>
            </a:lvl5pPr>
            <a:lvl6pPr indent="0" lvl="5" marL="0" algn="ctr">
              <a:spcBef>
                <a:spcPts val="0"/>
              </a:spcBef>
              <a:buNone/>
              <a:defRPr sz="1400">
                <a:solidFill>
                  <a:srgbClr val="FFFFFF"/>
                </a:solidFill>
              </a:defRPr>
            </a:lvl6pPr>
            <a:lvl7pPr indent="0" lvl="6" marL="0" algn="ctr">
              <a:spcBef>
                <a:spcPts val="0"/>
              </a:spcBef>
              <a:buNone/>
              <a:defRPr sz="1400">
                <a:solidFill>
                  <a:srgbClr val="FFFFFF"/>
                </a:solidFill>
              </a:defRPr>
            </a:lvl7pPr>
            <a:lvl8pPr indent="0" lvl="7" marL="0" algn="ctr">
              <a:spcBef>
                <a:spcPts val="0"/>
              </a:spcBef>
              <a:buNone/>
              <a:defRPr sz="1400">
                <a:solidFill>
                  <a:srgbClr val="FFFFFF"/>
                </a:solidFill>
              </a:defRPr>
            </a:lvl8pPr>
            <a:lvl9pPr indent="0" lvl="8" marL="0" algn="ctr">
              <a:spcBef>
                <a:spcPts val="0"/>
              </a:spcBef>
              <a:buNone/>
              <a:defRPr sz="1400">
                <a:solidFill>
                  <a:srgbClr val="FFFFFF"/>
                </a:solidFill>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46" name="Shape 46"/>
        <p:cNvGrpSpPr/>
        <p:nvPr/>
      </p:nvGrpSpPr>
      <p:grpSpPr>
        <a:xfrm>
          <a:off x="0" y="0"/>
          <a:ext cx="0" cy="0"/>
          <a:chOff x="0" y="0"/>
          <a:chExt cx="0" cy="0"/>
        </a:xfrm>
      </p:grpSpPr>
      <p:pic>
        <p:nvPicPr>
          <p:cNvPr id="47" name="Google Shape;47;p78"/>
          <p:cNvPicPr preferRelativeResize="0"/>
          <p:nvPr/>
        </p:nvPicPr>
        <p:blipFill rotWithShape="1">
          <a:blip r:embed="rId2">
            <a:alphaModFix/>
          </a:blip>
          <a:srcRect b="0" l="0" r="0" t="0"/>
          <a:stretch/>
        </p:blipFill>
        <p:spPr>
          <a:xfrm>
            <a:off x="1" y="-670"/>
            <a:ext cx="12190801" cy="6858670"/>
          </a:xfrm>
          <a:prstGeom prst="rect">
            <a:avLst/>
          </a:prstGeom>
          <a:noFill/>
          <a:ln>
            <a:noFill/>
          </a:ln>
        </p:spPr>
      </p:pic>
      <p:sp>
        <p:nvSpPr>
          <p:cNvPr id="48" name="Google Shape;48;p78"/>
          <p:cNvSpPr txBox="1"/>
          <p:nvPr>
            <p:ph type="title"/>
          </p:nvPr>
        </p:nvSpPr>
        <p:spPr>
          <a:xfrm>
            <a:off x="352063" y="1805189"/>
            <a:ext cx="11465689" cy="2975880"/>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9" name="Google Shape;49;p78"/>
          <p:cNvSpPr txBox="1"/>
          <p:nvPr>
            <p:ph idx="1" type="body"/>
          </p:nvPr>
        </p:nvSpPr>
        <p:spPr>
          <a:xfrm>
            <a:off x="645069" y="5288162"/>
            <a:ext cx="7609731" cy="1569838"/>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D0D0D"/>
              </a:buClr>
              <a:buSzPts val="1600"/>
              <a:buFont typeface="Calibri"/>
              <a:buNone/>
              <a:defRPr sz="1600"/>
            </a:lvl1pPr>
            <a:lvl2pPr indent="-228600" lvl="1" marL="914400" algn="l">
              <a:lnSpc>
                <a:spcPct val="90000"/>
              </a:lnSpc>
              <a:spcBef>
                <a:spcPts val="1000"/>
              </a:spcBef>
              <a:spcAft>
                <a:spcPts val="0"/>
              </a:spcAft>
              <a:buClr>
                <a:srgbClr val="0D0D0D"/>
              </a:buClr>
              <a:buSzPts val="1600"/>
              <a:buFont typeface="Calibri"/>
              <a:buNone/>
              <a:defRPr sz="1600"/>
            </a:lvl2pPr>
            <a:lvl3pPr indent="-228600" lvl="2" marL="1371600" algn="l">
              <a:lnSpc>
                <a:spcPct val="90000"/>
              </a:lnSpc>
              <a:spcBef>
                <a:spcPts val="1000"/>
              </a:spcBef>
              <a:spcAft>
                <a:spcPts val="0"/>
              </a:spcAft>
              <a:buClr>
                <a:srgbClr val="0D0D0D"/>
              </a:buClr>
              <a:buSzPts val="1600"/>
              <a:buFont typeface="Calibri"/>
              <a:buNone/>
              <a:defRPr sz="1600"/>
            </a:lvl3pPr>
            <a:lvl4pPr indent="-228600" lvl="3" marL="1828800" algn="l">
              <a:lnSpc>
                <a:spcPct val="90000"/>
              </a:lnSpc>
              <a:spcBef>
                <a:spcPts val="1000"/>
              </a:spcBef>
              <a:spcAft>
                <a:spcPts val="0"/>
              </a:spcAft>
              <a:buClr>
                <a:srgbClr val="0D0D0D"/>
              </a:buClr>
              <a:buSzPts val="1600"/>
              <a:buFont typeface="Calibri"/>
              <a:buNone/>
              <a:defRPr sz="1600"/>
            </a:lvl4pPr>
            <a:lvl5pPr indent="-228600" lvl="4" marL="2286000" algn="l">
              <a:lnSpc>
                <a:spcPct val="90000"/>
              </a:lnSpc>
              <a:spcBef>
                <a:spcPts val="1000"/>
              </a:spcBef>
              <a:spcAft>
                <a:spcPts val="0"/>
              </a:spcAft>
              <a:buClr>
                <a:srgbClr val="0D0D0D"/>
              </a:buClr>
              <a:buSzPts val="1600"/>
              <a:buFont typeface="Calibri"/>
              <a:buNone/>
              <a:defRPr sz="1600"/>
            </a:lvl5pPr>
            <a:lvl6pPr indent="-342900" lvl="5" marL="2743200" algn="l">
              <a:lnSpc>
                <a:spcPct val="90000"/>
              </a:lnSpc>
              <a:spcBef>
                <a:spcPts val="1000"/>
              </a:spcBef>
              <a:spcAft>
                <a:spcPts val="0"/>
              </a:spcAft>
              <a:buClr>
                <a:srgbClr val="0D0D0D"/>
              </a:buClr>
              <a:buSzPts val="1800"/>
              <a:buChar char="•"/>
              <a:defRPr/>
            </a:lvl6pPr>
            <a:lvl7pPr indent="-342900" lvl="6" marL="3200400" algn="l">
              <a:lnSpc>
                <a:spcPct val="90000"/>
              </a:lnSpc>
              <a:spcBef>
                <a:spcPts val="1000"/>
              </a:spcBef>
              <a:spcAft>
                <a:spcPts val="0"/>
              </a:spcAft>
              <a:buClr>
                <a:srgbClr val="0D0D0D"/>
              </a:buClr>
              <a:buSzPts val="1800"/>
              <a:buChar char="•"/>
              <a:defRPr/>
            </a:lvl7pPr>
            <a:lvl8pPr indent="-342900" lvl="7" marL="3657600" algn="l">
              <a:lnSpc>
                <a:spcPct val="90000"/>
              </a:lnSpc>
              <a:spcBef>
                <a:spcPts val="1000"/>
              </a:spcBef>
              <a:spcAft>
                <a:spcPts val="0"/>
              </a:spcAft>
              <a:buClr>
                <a:srgbClr val="0D0D0D"/>
              </a:buClr>
              <a:buSzPts val="1800"/>
              <a:buChar char="•"/>
              <a:defRPr/>
            </a:lvl8pPr>
            <a:lvl9pPr indent="-342900" lvl="8" marL="4114800" algn="l">
              <a:lnSpc>
                <a:spcPct val="90000"/>
              </a:lnSpc>
              <a:spcBef>
                <a:spcPts val="1000"/>
              </a:spcBef>
              <a:spcAft>
                <a:spcPts val="0"/>
              </a:spcAft>
              <a:buClr>
                <a:srgbClr val="0D0D0D"/>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vatekstillinen sisältö">
  <p:cSld name="Kuvatekstillinen sisältö">
    <p:spTree>
      <p:nvGrpSpPr>
        <p:cNvPr id="50" name="Shape 50"/>
        <p:cNvGrpSpPr/>
        <p:nvPr/>
      </p:nvGrpSpPr>
      <p:grpSpPr>
        <a:xfrm>
          <a:off x="0" y="0"/>
          <a:ext cx="0" cy="0"/>
          <a:chOff x="0" y="0"/>
          <a:chExt cx="0" cy="0"/>
        </a:xfrm>
      </p:grpSpPr>
      <p:pic>
        <p:nvPicPr>
          <p:cNvPr id="51" name="Google Shape;51;p79"/>
          <p:cNvPicPr preferRelativeResize="0"/>
          <p:nvPr/>
        </p:nvPicPr>
        <p:blipFill rotWithShape="1">
          <a:blip r:embed="rId2">
            <a:alphaModFix/>
          </a:blip>
          <a:srcRect b="0" l="0" r="0" t="0"/>
          <a:stretch/>
        </p:blipFill>
        <p:spPr>
          <a:xfrm>
            <a:off x="1199" y="-670"/>
            <a:ext cx="12190801" cy="6858670"/>
          </a:xfrm>
          <a:prstGeom prst="rect">
            <a:avLst/>
          </a:prstGeom>
          <a:noFill/>
          <a:ln>
            <a:noFill/>
          </a:ln>
        </p:spPr>
      </p:pic>
      <p:sp>
        <p:nvSpPr>
          <p:cNvPr id="52" name="Google Shape;52;p79"/>
          <p:cNvSpPr txBox="1"/>
          <p:nvPr>
            <p:ph type="title"/>
          </p:nvPr>
        </p:nvSpPr>
        <p:spPr>
          <a:xfrm>
            <a:off x="347253" y="1073425"/>
            <a:ext cx="11497493" cy="137557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ukautettu asettelu">
  <p:cSld name="5_Mukautettu asettelu">
    <p:spTree>
      <p:nvGrpSpPr>
        <p:cNvPr id="53" name="Shape 53"/>
        <p:cNvGrpSpPr/>
        <p:nvPr/>
      </p:nvGrpSpPr>
      <p:grpSpPr>
        <a:xfrm>
          <a:off x="0" y="0"/>
          <a:ext cx="0" cy="0"/>
          <a:chOff x="0" y="0"/>
          <a:chExt cx="0" cy="0"/>
        </a:xfrm>
      </p:grpSpPr>
      <p:pic>
        <p:nvPicPr>
          <p:cNvPr id="54" name="Google Shape;54;p80"/>
          <p:cNvPicPr preferRelativeResize="0"/>
          <p:nvPr/>
        </p:nvPicPr>
        <p:blipFill rotWithShape="1">
          <a:blip r:embed="rId2">
            <a:alphaModFix/>
          </a:blip>
          <a:srcRect b="0" l="0" r="0" t="0"/>
          <a:stretch/>
        </p:blipFill>
        <p:spPr>
          <a:xfrm>
            <a:off x="1199" y="-670"/>
            <a:ext cx="12190799" cy="6858670"/>
          </a:xfrm>
          <a:prstGeom prst="rect">
            <a:avLst/>
          </a:prstGeom>
          <a:noFill/>
          <a:ln>
            <a:noFill/>
          </a:ln>
        </p:spPr>
      </p:pic>
      <p:sp>
        <p:nvSpPr>
          <p:cNvPr id="55" name="Google Shape;55;p80"/>
          <p:cNvSpPr txBox="1"/>
          <p:nvPr>
            <p:ph type="title"/>
          </p:nvPr>
        </p:nvSpPr>
        <p:spPr>
          <a:xfrm>
            <a:off x="347253" y="677647"/>
            <a:ext cx="11497493" cy="1200647"/>
          </a:xfrm>
          <a:prstGeom prst="rect">
            <a:avLst/>
          </a:prstGeom>
          <a:noFill/>
          <a:ln>
            <a:noFill/>
          </a:ln>
        </p:spPr>
        <p:txBody>
          <a:bodyPr anchorCtr="0" anchor="ctr" bIns="45700" lIns="45700" spcFirstLastPara="1" rIns="45700" wrap="square" tIns="45700">
            <a:normAutofit/>
          </a:bodyPr>
          <a:lstStyle>
            <a:lvl1pPr lvl="0" algn="ctr">
              <a:lnSpc>
                <a:spcPct val="90000"/>
              </a:lnSpc>
              <a:spcBef>
                <a:spcPts val="0"/>
              </a:spcBef>
              <a:spcAft>
                <a:spcPts val="0"/>
              </a:spcAft>
              <a:buSzPts val="1400"/>
              <a:buNone/>
              <a:defRPr sz="4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 name="Google Shape;56;p80"/>
          <p:cNvSpPr/>
          <p:nvPr/>
        </p:nvSpPr>
        <p:spPr>
          <a:xfrm>
            <a:off x="6466399" y="2677803"/>
            <a:ext cx="6094675" cy="3581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800" u="none" cap="none" strike="noStrike">
                <a:solidFill>
                  <a:srgbClr val="0D0D0D"/>
                </a:solidFill>
                <a:latin typeface="Calibri"/>
                <a:ea typeface="Calibri"/>
                <a:cs typeface="Calibri"/>
                <a:sym typeface="Calibri"/>
              </a:rPr>
              <a:t>Valitse ylävalikosta ”Lisää” -&gt; ”Ylä- ja alatunniste”</a:t>
            </a:r>
            <a:endParaRPr/>
          </a:p>
        </p:txBody>
      </p:sp>
      <p:sp>
        <p:nvSpPr>
          <p:cNvPr id="57" name="Google Shape;57;p80"/>
          <p:cNvSpPr/>
          <p:nvPr/>
        </p:nvSpPr>
        <p:spPr>
          <a:xfrm>
            <a:off x="6535119" y="4753566"/>
            <a:ext cx="5376574" cy="1158241"/>
          </a:xfrm>
          <a:prstGeom prst="rect">
            <a:avLst/>
          </a:prstGeom>
          <a:noFill/>
          <a:ln>
            <a:noFill/>
          </a:ln>
        </p:spPr>
        <p:txBody>
          <a:bodyPr anchorCtr="0" anchor="t" bIns="45700" lIns="45700" spcFirstLastPara="1" rIns="45700" wrap="square" tIns="45700">
            <a:spAutoFit/>
          </a:bodyPr>
          <a:lstStyle/>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avautuvasta valikosta alatunniste-kohtaa.</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Kirjoita kenttään esityksen otsikko</a:t>
            </a:r>
            <a:endParaRPr/>
          </a:p>
          <a:p>
            <a:pPr indent="-285750" lvl="0" marL="285750" marR="0" rtl="0" algn="l">
              <a:spcBef>
                <a:spcPts val="0"/>
              </a:spcBef>
              <a:spcAft>
                <a:spcPts val="0"/>
              </a:spcAft>
              <a:buClr>
                <a:srgbClr val="0D0D0D"/>
              </a:buClr>
              <a:buSzPts val="1800"/>
              <a:buFont typeface="Arial"/>
              <a:buChar char="•"/>
            </a:pPr>
            <a:r>
              <a:rPr b="0" i="0" lang="en-GB" sz="1800" u="none" cap="none" strike="noStrike">
                <a:solidFill>
                  <a:srgbClr val="0D0D0D"/>
                </a:solidFill>
                <a:latin typeface="Calibri"/>
                <a:ea typeface="Calibri"/>
                <a:cs typeface="Calibri"/>
                <a:sym typeface="Calibri"/>
              </a:rPr>
              <a:t>Klikkaa lopuksi ”Käytä kaikissa”.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6.jp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1.xml"/><Relationship Id="rId1" Type="http://schemas.openxmlformats.org/officeDocument/2006/relationships/image" Target="../media/image20.jpg"/><Relationship Id="rId2" Type="http://schemas.openxmlformats.org/officeDocument/2006/relationships/image" Target="../media/image3.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id="6" name="Google Shape;6;p66"/>
          <p:cNvPicPr preferRelativeResize="0"/>
          <p:nvPr/>
        </p:nvPicPr>
        <p:blipFill rotWithShape="1">
          <a:blip r:embed="rId1">
            <a:alphaModFix/>
          </a:blip>
          <a:srcRect b="0" l="0" r="0" t="0"/>
          <a:stretch/>
        </p:blipFill>
        <p:spPr>
          <a:xfrm>
            <a:off x="1" y="-673"/>
            <a:ext cx="12190802" cy="6858670"/>
          </a:xfrm>
          <a:prstGeom prst="rect">
            <a:avLst/>
          </a:prstGeom>
          <a:noFill/>
          <a:ln>
            <a:noFill/>
          </a:ln>
        </p:spPr>
      </p:pic>
      <p:sp>
        <p:nvSpPr>
          <p:cNvPr id="7" name="Google Shape;7;p66"/>
          <p:cNvSpPr txBox="1"/>
          <p:nvPr>
            <p:ph type="title"/>
          </p:nvPr>
        </p:nvSpPr>
        <p:spPr>
          <a:xfrm>
            <a:off x="838200" y="230187"/>
            <a:ext cx="10515600" cy="1595439"/>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rgbClr val="0D0D0D"/>
                </a:solidFill>
                <a:latin typeface="Calibri"/>
                <a:ea typeface="Calibri"/>
                <a:cs typeface="Calibri"/>
                <a:sym typeface="Calibri"/>
              </a:defRPr>
            </a:lvl9pPr>
          </a:lstStyle>
          <a:p/>
        </p:txBody>
      </p:sp>
      <p:sp>
        <p:nvSpPr>
          <p:cNvPr id="8" name="Google Shape;8;p66"/>
          <p:cNvSpPr txBox="1"/>
          <p:nvPr>
            <p:ph idx="1" type="body"/>
          </p:nvPr>
        </p:nvSpPr>
        <p:spPr>
          <a:xfrm>
            <a:off x="838200" y="1825625"/>
            <a:ext cx="10515600" cy="5032375"/>
          </a:xfrm>
          <a:prstGeom prst="rect">
            <a:avLst/>
          </a:prstGeom>
          <a:noFill/>
          <a:ln>
            <a:noFill/>
          </a:ln>
        </p:spPr>
        <p:txBody>
          <a:bodyPr anchorCtr="0" anchor="t" bIns="45700" lIns="45700" spcFirstLastPara="1" rIns="45700" wrap="square" tIns="45700">
            <a:normAutofit/>
          </a:bodyPr>
          <a:lstStyle>
            <a:lvl1pPr indent="-406400" lvl="0" marL="457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D0D0D"/>
              </a:buClr>
              <a:buSzPts val="2800"/>
              <a:buFont typeface="Arial"/>
              <a:buChar char="•"/>
              <a:defRPr b="0" i="0" sz="2800" u="none" cap="none" strike="noStrike">
                <a:solidFill>
                  <a:srgbClr val="0D0D0D"/>
                </a:solidFill>
                <a:latin typeface="Calibri"/>
                <a:ea typeface="Calibri"/>
                <a:cs typeface="Calibri"/>
                <a:sym typeface="Calibri"/>
              </a:defRPr>
            </a:lvl9pPr>
          </a:lstStyle>
          <a:p/>
        </p:txBody>
      </p:sp>
      <p:sp>
        <p:nvSpPr>
          <p:cNvPr id="9" name="Google Shape;9;p66"/>
          <p:cNvSpPr txBox="1"/>
          <p:nvPr>
            <p:ph idx="12" type="sldNum"/>
          </p:nvPr>
        </p:nvSpPr>
        <p:spPr>
          <a:xfrm>
            <a:off x="11044362" y="226232"/>
            <a:ext cx="644056" cy="294641"/>
          </a:xfrm>
          <a:prstGeom prst="rect">
            <a:avLst/>
          </a:prstGeom>
          <a:noFill/>
          <a:ln>
            <a:noFill/>
          </a:ln>
        </p:spPr>
        <p:txBody>
          <a:bodyPr anchorCtr="0" anchor="ctr" bIns="45700" lIns="45700" spcFirstLastPara="1" rIns="45700" wrap="square" tIns="45700">
            <a:spAutoFit/>
          </a:bodyPr>
          <a:lstStyle>
            <a:lvl1pPr indent="0" lvl="0" marL="0" marR="0" rtl="0" algn="ctr">
              <a:spcBef>
                <a:spcPts val="0"/>
              </a:spcBef>
              <a:buNone/>
              <a:defRPr b="0" i="0" sz="1400" u="none" cap="none" strike="noStrike">
                <a:solidFill>
                  <a:srgbClr val="FFFFFF"/>
                </a:solidFill>
                <a:latin typeface="Calibri"/>
                <a:ea typeface="Calibri"/>
                <a:cs typeface="Calibri"/>
                <a:sym typeface="Calibri"/>
              </a:defRPr>
            </a:lvl1pPr>
            <a:lvl2pPr indent="0" lvl="1" marL="0" marR="0" rtl="0" algn="ctr">
              <a:spcBef>
                <a:spcPts val="0"/>
              </a:spcBef>
              <a:buNone/>
              <a:defRPr b="0" i="0" sz="1400" u="none" cap="none" strike="noStrike">
                <a:solidFill>
                  <a:srgbClr val="FFFFFF"/>
                </a:solidFill>
                <a:latin typeface="Calibri"/>
                <a:ea typeface="Calibri"/>
                <a:cs typeface="Calibri"/>
                <a:sym typeface="Calibri"/>
              </a:defRPr>
            </a:lvl2pPr>
            <a:lvl3pPr indent="0" lvl="2" marL="0" marR="0" rtl="0" algn="ctr">
              <a:spcBef>
                <a:spcPts val="0"/>
              </a:spcBef>
              <a:buNone/>
              <a:defRPr b="0" i="0" sz="1400" u="none" cap="none" strike="noStrike">
                <a:solidFill>
                  <a:srgbClr val="FFFFFF"/>
                </a:solidFill>
                <a:latin typeface="Calibri"/>
                <a:ea typeface="Calibri"/>
                <a:cs typeface="Calibri"/>
                <a:sym typeface="Calibri"/>
              </a:defRPr>
            </a:lvl3pPr>
            <a:lvl4pPr indent="0" lvl="3" marL="0" marR="0" rtl="0" algn="ctr">
              <a:spcBef>
                <a:spcPts val="0"/>
              </a:spcBef>
              <a:buNone/>
              <a:defRPr b="0" i="0" sz="1400" u="none" cap="none" strike="noStrike">
                <a:solidFill>
                  <a:srgbClr val="FFFFFF"/>
                </a:solidFill>
                <a:latin typeface="Calibri"/>
                <a:ea typeface="Calibri"/>
                <a:cs typeface="Calibri"/>
                <a:sym typeface="Calibri"/>
              </a:defRPr>
            </a:lvl4pPr>
            <a:lvl5pPr indent="0" lvl="4" marL="0" marR="0" rtl="0" algn="ctr">
              <a:spcBef>
                <a:spcPts val="0"/>
              </a:spcBef>
              <a:buNone/>
              <a:defRPr b="0" i="0" sz="1400" u="none" cap="none" strike="noStrike">
                <a:solidFill>
                  <a:srgbClr val="FFFFFF"/>
                </a:solidFill>
                <a:latin typeface="Calibri"/>
                <a:ea typeface="Calibri"/>
                <a:cs typeface="Calibri"/>
                <a:sym typeface="Calibri"/>
              </a:defRPr>
            </a:lvl5pPr>
            <a:lvl6pPr indent="0" lvl="5" marL="0" marR="0" rtl="0" algn="ctr">
              <a:spcBef>
                <a:spcPts val="0"/>
              </a:spcBef>
              <a:buNone/>
              <a:defRPr b="0" i="0" sz="1400" u="none" cap="none" strike="noStrike">
                <a:solidFill>
                  <a:srgbClr val="FFFFFF"/>
                </a:solidFill>
                <a:latin typeface="Calibri"/>
                <a:ea typeface="Calibri"/>
                <a:cs typeface="Calibri"/>
                <a:sym typeface="Calibri"/>
              </a:defRPr>
            </a:lvl6pPr>
            <a:lvl7pPr indent="0" lvl="6" marL="0" marR="0" rtl="0" algn="ctr">
              <a:spcBef>
                <a:spcPts val="0"/>
              </a:spcBef>
              <a:buNone/>
              <a:defRPr b="0" i="0" sz="1400" u="none" cap="none" strike="noStrike">
                <a:solidFill>
                  <a:srgbClr val="FFFFFF"/>
                </a:solidFill>
                <a:latin typeface="Calibri"/>
                <a:ea typeface="Calibri"/>
                <a:cs typeface="Calibri"/>
                <a:sym typeface="Calibri"/>
              </a:defRPr>
            </a:lvl7pPr>
            <a:lvl8pPr indent="0" lvl="7" marL="0" marR="0" rtl="0" algn="ctr">
              <a:spcBef>
                <a:spcPts val="0"/>
              </a:spcBef>
              <a:buNone/>
              <a:defRPr b="0" i="0" sz="1400" u="none" cap="none" strike="noStrike">
                <a:solidFill>
                  <a:srgbClr val="FFFFFF"/>
                </a:solidFill>
                <a:latin typeface="Calibri"/>
                <a:ea typeface="Calibri"/>
                <a:cs typeface="Calibri"/>
                <a:sym typeface="Calibri"/>
              </a:defRPr>
            </a:lvl8pPr>
            <a:lvl9pPr indent="0" lvl="8" marL="0" marR="0" rtl="0" algn="ctr">
              <a:spcBef>
                <a:spcPts val="0"/>
              </a:spcBef>
              <a:buNone/>
              <a:defRPr b="0" i="0" sz="140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10" name="Google Shape;10;p66"/>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pic>
        <p:nvPicPr>
          <p:cNvPr id="65" name="Google Shape;65;p70"/>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66" name="Google Shape;66;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 name="Google Shape;67;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8" name="Google Shape;68;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9" name="Google Shape;69;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5pPr>
            <a:lvl6pPr indent="0" lvl="5"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6pPr>
            <a:lvl7pPr indent="0" lvl="6"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7pPr>
            <a:lvl8pPr indent="0" lvl="7"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8pPr>
            <a:lvl9pPr indent="0" lvl="8" marL="0" marR="0" rtl="0" algn="ctr">
              <a:spcBef>
                <a:spcPts val="0"/>
              </a:spcBef>
              <a:spcAft>
                <a:spcPts val="0"/>
              </a:spcAft>
              <a:buClr>
                <a:schemeClr val="lt1"/>
              </a:buClr>
              <a:buSzPts val="1400"/>
              <a:buFont typeface="Calibri"/>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pic>
        <p:nvPicPr>
          <p:cNvPr id="70" name="Google Shape;70;p70"/>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2.png"/><Relationship Id="rId5"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4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Kuva, joka sisältää kohteen teksti, puutavara&#10;&#10;Kuvaus luotu automaattisesti" id="128" name="Google Shape;128;p1"/>
          <p:cNvPicPr preferRelativeResize="0"/>
          <p:nvPr/>
        </p:nvPicPr>
        <p:blipFill rotWithShape="1">
          <a:blip r:embed="rId3">
            <a:alphaModFix/>
          </a:blip>
          <a:srcRect b="0" l="0" r="0" t="0"/>
          <a:stretch/>
        </p:blipFill>
        <p:spPr>
          <a:xfrm>
            <a:off x="325289" y="313561"/>
            <a:ext cx="11541422" cy="5744338"/>
          </a:xfrm>
          <a:prstGeom prst="rect">
            <a:avLst/>
          </a:prstGeom>
          <a:noFill/>
          <a:ln>
            <a:noFill/>
          </a:ln>
        </p:spPr>
      </p:pic>
      <p:sp>
        <p:nvSpPr>
          <p:cNvPr id="129" name="Google Shape;129;p1"/>
          <p:cNvSpPr txBox="1"/>
          <p:nvPr>
            <p:ph type="title"/>
          </p:nvPr>
        </p:nvSpPr>
        <p:spPr>
          <a:xfrm>
            <a:off x="1069255" y="1540177"/>
            <a:ext cx="10053490" cy="2387601"/>
          </a:xfrm>
          <a:prstGeom prst="rect">
            <a:avLst/>
          </a:prstGeom>
          <a:noFill/>
          <a:ln>
            <a:noFill/>
          </a:ln>
        </p:spPr>
        <p:txBody>
          <a:bodyPr anchorCtr="0" anchor="b" bIns="0" lIns="0" spcFirstLastPara="1" rIns="0" wrap="square" tIns="0">
            <a:normAutofit/>
          </a:bodyPr>
          <a:lstStyle/>
          <a:p>
            <a:pPr indent="0" lvl="0" marL="0" marR="0" rtl="0" algn="ctr">
              <a:lnSpc>
                <a:spcPct val="90000"/>
              </a:lnSpc>
              <a:spcBef>
                <a:spcPts val="0"/>
              </a:spcBef>
              <a:spcAft>
                <a:spcPts val="0"/>
              </a:spcAft>
              <a:buNone/>
            </a:pPr>
            <a:r>
              <a:rPr b="1" i="0" lang="en-GB" sz="6000" u="none" cap="none" strike="noStrike">
                <a:solidFill>
                  <a:srgbClr val="F2F2F2"/>
                </a:solidFill>
                <a:latin typeface="Calibri"/>
                <a:ea typeface="Calibri"/>
                <a:cs typeface="Calibri"/>
                <a:sym typeface="Calibri"/>
              </a:rPr>
              <a:t>Industrial wood construction</a:t>
            </a:r>
            <a:endParaRPr/>
          </a:p>
        </p:txBody>
      </p:sp>
      <p:sp>
        <p:nvSpPr>
          <p:cNvPr id="130" name="Google Shape;130;p1"/>
          <p:cNvSpPr txBox="1"/>
          <p:nvPr>
            <p:ph idx="1" type="body"/>
          </p:nvPr>
        </p:nvSpPr>
        <p:spPr>
          <a:xfrm>
            <a:off x="1524000" y="4007151"/>
            <a:ext cx="9144000" cy="1655762"/>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rgbClr val="F2F2F2"/>
              </a:buClr>
              <a:buSzPts val="2400"/>
              <a:buNone/>
            </a:pPr>
            <a:r>
              <a:rPr lang="en-GB" sz="2400">
                <a:solidFill>
                  <a:srgbClr val="F2F2F2"/>
                </a:solidFill>
              </a:rPr>
              <a:t>Teaching materials for industrial wood construction education 2022</a:t>
            </a:r>
            <a:endParaRPr/>
          </a:p>
        </p:txBody>
      </p:sp>
      <p:pic>
        <p:nvPicPr>
          <p:cNvPr id="131" name="Google Shape;131;p1"/>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132" name="Google Shape;132;p1"/>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Key aspects that contribute to the long-term durability of external wood cladding:</a:t>
            </a:r>
            <a:endParaRPr/>
          </a:p>
        </p:txBody>
      </p:sp>
      <p:sp>
        <p:nvSpPr>
          <p:cNvPr id="207" name="Google Shape;207;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180504" lvl="0" marL="180473" rtl="0" algn="l">
              <a:lnSpc>
                <a:spcPct val="90000"/>
              </a:lnSpc>
              <a:spcBef>
                <a:spcPts val="1000"/>
              </a:spcBef>
              <a:spcAft>
                <a:spcPts val="0"/>
              </a:spcAft>
              <a:buSzPct val="100000"/>
              <a:buChar char="•"/>
            </a:pPr>
            <a:r>
              <a:rPr lang="en-GB" sz="2100"/>
              <a:t>the cladding board is thick enough (&gt; 25 mm recommended)</a:t>
            </a:r>
            <a:endParaRPr/>
          </a:p>
          <a:p>
            <a:pPr indent="-180504" lvl="0" marL="180473" rtl="0" algn="l">
              <a:lnSpc>
                <a:spcPct val="90000"/>
              </a:lnSpc>
              <a:spcBef>
                <a:spcPts val="1000"/>
              </a:spcBef>
              <a:spcAft>
                <a:spcPts val="0"/>
              </a:spcAft>
              <a:buSzPct val="100000"/>
              <a:buChar char="•"/>
            </a:pPr>
            <a:r>
              <a:rPr lang="en-GB" sz="2100"/>
              <a:t>the quality of the wood is as good as possible (preferably spruce or pine heartwood),</a:t>
            </a:r>
            <a:endParaRPr/>
          </a:p>
          <a:p>
            <a:pPr indent="-180504" lvl="0" marL="180473" rtl="0" algn="l">
              <a:lnSpc>
                <a:spcPct val="90000"/>
              </a:lnSpc>
              <a:spcBef>
                <a:spcPts val="1000"/>
              </a:spcBef>
              <a:spcAft>
                <a:spcPts val="0"/>
              </a:spcAft>
              <a:buSzPct val="100000"/>
              <a:buChar char="•"/>
            </a:pPr>
            <a:r>
              <a:rPr lang="en-GB" sz="2100"/>
              <a:t>the cladding board is sufficiently dry when installed and surface treated (moisture content &lt; 18 %)</a:t>
            </a:r>
            <a:endParaRPr/>
          </a:p>
          <a:p>
            <a:pPr indent="-180504" lvl="0" marL="180473" rtl="0" algn="l">
              <a:lnSpc>
                <a:spcPct val="90000"/>
              </a:lnSpc>
              <a:spcBef>
                <a:spcPts val="1000"/>
              </a:spcBef>
              <a:spcAft>
                <a:spcPts val="0"/>
              </a:spcAft>
              <a:buSzPct val="100000"/>
              <a:buChar char="•"/>
            </a:pPr>
            <a:r>
              <a:rPr lang="en-GB" sz="2100"/>
              <a:t>providing structural protection for the cladding, e.g. eaves and sufficient clearance from the ground for the underside of the cladding (recommended &gt; 500 mm)</a:t>
            </a:r>
            <a:endParaRPr/>
          </a:p>
          <a:p>
            <a:pPr indent="-180504" lvl="0" marL="180473" rtl="0" algn="l">
              <a:lnSpc>
                <a:spcPct val="90000"/>
              </a:lnSpc>
              <a:spcBef>
                <a:spcPts val="1000"/>
              </a:spcBef>
              <a:spcAft>
                <a:spcPts val="0"/>
              </a:spcAft>
              <a:buSzPct val="100000"/>
              <a:buChar char="•"/>
            </a:pPr>
            <a:r>
              <a:rPr lang="en-GB" sz="2100"/>
              <a:t>joints and unprotected board ends that are susceptible to weather are avoided as far as possible.</a:t>
            </a:r>
            <a:endParaRPr/>
          </a:p>
          <a:p>
            <a:pPr indent="-180504" lvl="0" marL="180473" rtl="0" algn="l">
              <a:lnSpc>
                <a:spcPct val="90000"/>
              </a:lnSpc>
              <a:spcBef>
                <a:spcPts val="1000"/>
              </a:spcBef>
              <a:spcAft>
                <a:spcPts val="0"/>
              </a:spcAft>
              <a:buSzPct val="100000"/>
              <a:buChar char="•"/>
            </a:pPr>
            <a:r>
              <a:rPr lang="en-GB" sz="2100"/>
              <a:t>protect the joints and extensions of the wood, preferably also the attachment points</a:t>
            </a:r>
            <a:endParaRPr/>
          </a:p>
          <a:p>
            <a:pPr indent="-180504" lvl="0" marL="180473" rtl="0" algn="l">
              <a:lnSpc>
                <a:spcPct val="90000"/>
              </a:lnSpc>
              <a:spcBef>
                <a:spcPts val="1000"/>
              </a:spcBef>
              <a:spcAft>
                <a:spcPts val="0"/>
              </a:spcAft>
              <a:buSzPct val="100000"/>
              <a:buChar char="•"/>
            </a:pPr>
            <a:r>
              <a:rPr lang="en-GB" sz="2100"/>
              <a:t>wood cladding is free to dry after getting wet and rainwater cannot absorb into the structure (sloping surfaces, drip edges, protective cladding)</a:t>
            </a:r>
            <a:endParaRPr/>
          </a:p>
          <a:p>
            <a:pPr indent="-180504" lvl="0" marL="180473" rtl="0" algn="l">
              <a:lnSpc>
                <a:spcPct val="90000"/>
              </a:lnSpc>
              <a:spcBef>
                <a:spcPts val="1000"/>
              </a:spcBef>
              <a:spcAft>
                <a:spcPts val="0"/>
              </a:spcAft>
              <a:buSzPct val="100000"/>
              <a:buChar char="•"/>
            </a:pPr>
            <a:r>
              <a:rPr lang="en-GB" sz="2100"/>
              <a:t>installations, attachments and surface treatments have been carried out carefully in accordance with the relevant instructions.</a:t>
            </a:r>
            <a:endParaRPr/>
          </a:p>
          <a:p>
            <a:pPr indent="-180504" lvl="0" marL="180473" rtl="0" algn="l">
              <a:lnSpc>
                <a:spcPct val="90000"/>
              </a:lnSpc>
              <a:spcBef>
                <a:spcPts val="1000"/>
              </a:spcBef>
              <a:spcAft>
                <a:spcPts val="0"/>
              </a:spcAft>
              <a:buSzPct val="100000"/>
              <a:buChar char="•"/>
            </a:pPr>
            <a:r>
              <a:rPr lang="en-GB" sz="2100"/>
              <a:t>the external cladding is inspected, repaired and maintained frequently enough. Correct and timely paint maintenance is an essential requirement for the long-term durability of wooden external cladding.</a:t>
            </a:r>
            <a:endParaRPr/>
          </a:p>
          <a:p>
            <a:pPr indent="0" lvl="1" marL="571500" rtl="0" algn="l">
              <a:lnSpc>
                <a:spcPct val="90000"/>
              </a:lnSpc>
              <a:spcBef>
                <a:spcPts val="500"/>
              </a:spcBef>
              <a:spcAft>
                <a:spcPts val="0"/>
              </a:spcAft>
              <a:buSzPct val="69498"/>
              <a:buNone/>
            </a:pPr>
            <a:r>
              <a:t/>
            </a:r>
            <a:endParaRPr/>
          </a:p>
          <a:p>
            <a:pPr indent="0" lvl="1" marL="571500" rtl="0" algn="l">
              <a:lnSpc>
                <a:spcPct val="90000"/>
              </a:lnSpc>
              <a:spcBef>
                <a:spcPts val="500"/>
              </a:spcBef>
              <a:spcAft>
                <a:spcPts val="0"/>
              </a:spcAft>
              <a:buSzPct val="69498"/>
              <a:buNone/>
            </a:pPr>
            <a:r>
              <a:t/>
            </a:r>
            <a:endParaRPr/>
          </a:p>
          <a:p>
            <a:pPr indent="0" lvl="0" marL="114300" rtl="0" algn="l">
              <a:lnSpc>
                <a:spcPct val="90000"/>
              </a:lnSpc>
              <a:spcBef>
                <a:spcPts val="1000"/>
              </a:spcBef>
              <a:spcAft>
                <a:spcPts val="0"/>
              </a:spcAft>
              <a:buSzPct val="60810"/>
              <a:buNone/>
            </a:pPr>
            <a:r>
              <a:t/>
            </a:r>
            <a:endParaRPr sz="3200"/>
          </a:p>
        </p:txBody>
      </p:sp>
      <p:sp>
        <p:nvSpPr>
          <p:cNvPr id="208" name="Google Shape;208;p1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09" name="Google Shape;209;p10"/>
          <p:cNvSpPr txBox="1"/>
          <p:nvPr>
            <p:ph idx="11" type="ftr"/>
          </p:nvPr>
        </p:nvSpPr>
        <p:spPr>
          <a:xfrm>
            <a:off x="838200" y="6334918"/>
            <a:ext cx="577941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Surface treatment outdoors</a:t>
            </a:r>
            <a:endParaRPr/>
          </a:p>
        </p:txBody>
      </p:sp>
      <p:sp>
        <p:nvSpPr>
          <p:cNvPr id="215" name="Google Shape;215;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180473" lvl="0" marL="180473" rtl="0" algn="l">
              <a:lnSpc>
                <a:spcPct val="90000"/>
              </a:lnSpc>
              <a:spcBef>
                <a:spcPts val="1000"/>
              </a:spcBef>
              <a:spcAft>
                <a:spcPts val="0"/>
              </a:spcAft>
              <a:buSzPts val="2100"/>
              <a:buChar char="•"/>
            </a:pPr>
            <a:r>
              <a:rPr lang="en-GB" sz="2100"/>
              <a:t>Wood turns grey when exposed to the sun's ultraviolet rays outdoors. The greying can be prevented and the wood colour can be restored by surface treatment that provides UV protection.</a:t>
            </a:r>
            <a:endParaRPr/>
          </a:p>
          <a:p>
            <a:pPr indent="-180473" lvl="0" marL="180473" rtl="0" algn="l">
              <a:lnSpc>
                <a:spcPct val="90000"/>
              </a:lnSpc>
              <a:spcBef>
                <a:spcPts val="1000"/>
              </a:spcBef>
              <a:spcAft>
                <a:spcPts val="0"/>
              </a:spcAft>
              <a:buSzPts val="2100"/>
              <a:buChar char="•"/>
            </a:pPr>
            <a:r>
              <a:rPr lang="en-GB" sz="2100"/>
              <a:t>Suitable surface treatment includes wood oils, translucent and opaque wood preservatives and protective liquids as well as paints intended for outdoor use. </a:t>
            </a:r>
            <a:endParaRPr/>
          </a:p>
          <a:p>
            <a:pPr indent="-180473" lvl="0" marL="180473" rtl="0" algn="l">
              <a:lnSpc>
                <a:spcPct val="90000"/>
              </a:lnSpc>
              <a:spcBef>
                <a:spcPts val="1000"/>
              </a:spcBef>
              <a:spcAft>
                <a:spcPts val="0"/>
              </a:spcAft>
              <a:buSzPts val="2100"/>
              <a:buChar char="•"/>
            </a:pPr>
            <a:r>
              <a:rPr lang="en-GB" sz="2100"/>
              <a:t>Mould growth can be prevented by treating the surface with an anti-mould agent. The air, paint and the surface to be painted must be at least +5°C and the relative humidity of the air must be less than 80% during surface treatment and drying.</a:t>
            </a:r>
            <a:endParaRPr/>
          </a:p>
          <a:p>
            <a:pPr indent="0" lvl="1" marL="571500" rtl="0" algn="l">
              <a:lnSpc>
                <a:spcPct val="90000"/>
              </a:lnSpc>
              <a:spcBef>
                <a:spcPts val="500"/>
              </a:spcBef>
              <a:spcAft>
                <a:spcPts val="0"/>
              </a:spcAft>
              <a:buSzPts val="1800"/>
              <a:buNone/>
            </a:pPr>
            <a:r>
              <a:t/>
            </a:r>
            <a:endParaRPr/>
          </a:p>
          <a:p>
            <a:pPr indent="0" lvl="1" marL="571500" rtl="0" algn="l">
              <a:lnSpc>
                <a:spcPct val="90000"/>
              </a:lnSpc>
              <a:spcBef>
                <a:spcPts val="5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sz="3200"/>
          </a:p>
        </p:txBody>
      </p:sp>
      <p:sp>
        <p:nvSpPr>
          <p:cNvPr id="216" name="Google Shape;216;p1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17" name="Google Shape;217;p11"/>
          <p:cNvSpPr txBox="1"/>
          <p:nvPr>
            <p:ph idx="11" type="ftr"/>
          </p:nvPr>
        </p:nvSpPr>
        <p:spPr>
          <a:xfrm>
            <a:off x="838199" y="6334918"/>
            <a:ext cx="550603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Surface treatment outdoors</a:t>
            </a:r>
            <a:endParaRPr/>
          </a:p>
        </p:txBody>
      </p:sp>
      <p:sp>
        <p:nvSpPr>
          <p:cNvPr id="223" name="Google Shape;223;p12"/>
          <p:cNvSpPr txBox="1"/>
          <p:nvPr>
            <p:ph idx="1" type="body"/>
          </p:nvPr>
        </p:nvSpPr>
        <p:spPr>
          <a:xfrm>
            <a:off x="691479" y="1170999"/>
            <a:ext cx="10625329"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solidFill>
                  <a:schemeClr val="dk1"/>
                </a:solidFill>
              </a:rPr>
              <a:t>Surface treatment agent should be selected according to the application. Read the surface treatment manufacturer's instructions before processing. You can get help from shops selling paints and wood preservative liquids.</a:t>
            </a:r>
            <a:endParaRPr/>
          </a:p>
          <a:p>
            <a:pPr indent="-342900" lvl="0" marL="457200" rtl="0" algn="l">
              <a:lnSpc>
                <a:spcPct val="90000"/>
              </a:lnSpc>
              <a:spcBef>
                <a:spcPts val="1000"/>
              </a:spcBef>
              <a:spcAft>
                <a:spcPts val="0"/>
              </a:spcAft>
              <a:buClr>
                <a:schemeClr val="dk1"/>
              </a:buClr>
              <a:buSzPts val="1800"/>
              <a:buChar char="•"/>
            </a:pPr>
            <a:r>
              <a:rPr lang="en-GB" sz="1800">
                <a:solidFill>
                  <a:schemeClr val="dk1"/>
                </a:solidFill>
              </a:rPr>
              <a:t>Surface treatment agent must be selected according to the application. Read the surface treatment manufacturer's instructions before processing. You can get help from shops selling paints and wood preservative liquids.</a:t>
            </a:r>
            <a:endParaRPr/>
          </a:p>
          <a:p>
            <a:pPr indent="-228600" lvl="0" marL="457200" rtl="0" algn="l">
              <a:lnSpc>
                <a:spcPct val="90000"/>
              </a:lnSpc>
              <a:spcBef>
                <a:spcPts val="1000"/>
              </a:spcBef>
              <a:spcAft>
                <a:spcPts val="0"/>
              </a:spcAft>
              <a:buClr>
                <a:schemeClr val="dk1"/>
              </a:buClr>
              <a:buSzPts val="1800"/>
              <a:buNone/>
            </a:pPr>
            <a:r>
              <a:t/>
            </a:r>
            <a:endParaRPr sz="2400"/>
          </a:p>
        </p:txBody>
      </p:sp>
      <p:sp>
        <p:nvSpPr>
          <p:cNvPr id="224" name="Google Shape;224;p1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25" name="Google Shape;225;p12"/>
          <p:cNvSpPr txBox="1"/>
          <p:nvPr>
            <p:ph idx="11" type="ftr"/>
          </p:nvPr>
        </p:nvSpPr>
        <p:spPr>
          <a:xfrm>
            <a:off x="838200" y="6334918"/>
            <a:ext cx="544947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26" name="Google Shape;226;p12"/>
          <p:cNvPicPr preferRelativeResize="0"/>
          <p:nvPr/>
        </p:nvPicPr>
        <p:blipFill rotWithShape="1">
          <a:blip r:embed="rId3">
            <a:alphaModFix/>
          </a:blip>
          <a:srcRect b="24387" l="0" r="0" t="25922"/>
          <a:stretch/>
        </p:blipFill>
        <p:spPr>
          <a:xfrm>
            <a:off x="949178" y="2974987"/>
            <a:ext cx="10367630" cy="33599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Surface treatment outdoors</a:t>
            </a:r>
            <a:endParaRPr/>
          </a:p>
        </p:txBody>
      </p:sp>
      <p:sp>
        <p:nvSpPr>
          <p:cNvPr id="232" name="Google Shape;232;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When </a:t>
            </a:r>
            <a:r>
              <a:rPr b="1" lang="en-GB" sz="2000"/>
              <a:t>surface-treating pressure impregnated timber</a:t>
            </a:r>
            <a:r>
              <a:rPr lang="en-GB" sz="2000"/>
              <a:t>, attention must be paid to ensuring that the wood is sufficiently dry. For example, a terrace built in the spring is sufficiently dry for surface treatment in late summer, if the terrace has been protected from rain during the summer. If the construction work is scheduled for summer or autumn, then the surface treatment should not be carried out until the following summer.</a:t>
            </a:r>
            <a:endParaRPr/>
          </a:p>
          <a:p>
            <a:pPr indent="-342900" lvl="0" marL="457200" rtl="0" algn="l">
              <a:lnSpc>
                <a:spcPct val="90000"/>
              </a:lnSpc>
              <a:spcBef>
                <a:spcPts val="1000"/>
              </a:spcBef>
              <a:spcAft>
                <a:spcPts val="0"/>
              </a:spcAft>
              <a:buSzPts val="1800"/>
              <a:buChar char="•"/>
            </a:pPr>
            <a:r>
              <a:rPr b="1" lang="en-GB" sz="2000"/>
              <a:t>Heat-treated wood surfaces</a:t>
            </a:r>
            <a:r>
              <a:rPr lang="en-GB" sz="2000"/>
              <a:t> should be surface-treated immediately upon installation.</a:t>
            </a:r>
            <a:endParaRPr/>
          </a:p>
          <a:p>
            <a:pPr indent="-342900" lvl="0" marL="457200" rtl="0" algn="l">
              <a:lnSpc>
                <a:spcPct val="90000"/>
              </a:lnSpc>
              <a:spcBef>
                <a:spcPts val="1000"/>
              </a:spcBef>
              <a:spcAft>
                <a:spcPts val="0"/>
              </a:spcAft>
              <a:buSzPts val="1800"/>
              <a:buChar char="•"/>
            </a:pPr>
            <a:r>
              <a:rPr lang="en-GB" sz="2000"/>
              <a:t>Special attention should be paid to the </a:t>
            </a:r>
            <a:r>
              <a:rPr b="1" lang="en-GB" sz="2000"/>
              <a:t>surface treatment of cut surfaces</a:t>
            </a:r>
            <a:r>
              <a:rPr lang="en-GB" sz="2000"/>
              <a:t>, as the wood naturally absorbs the most moisture from the longitudinal ends of the piece. If the products are treated before installation, the mounting points must be treated separately with a surface treatment agent after installation.</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33" name="Google Shape;233;p1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34" name="Google Shape;234;p13"/>
          <p:cNvSpPr txBox="1"/>
          <p:nvPr>
            <p:ph idx="11" type="ftr"/>
          </p:nvPr>
        </p:nvSpPr>
        <p:spPr>
          <a:xfrm>
            <a:off x="838200" y="6334918"/>
            <a:ext cx="55626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Paint maintenance of the external cladding</a:t>
            </a:r>
            <a:endParaRPr/>
          </a:p>
        </p:txBody>
      </p:sp>
      <p:sp>
        <p:nvSpPr>
          <p:cNvPr id="240" name="Google Shape;240;p14"/>
          <p:cNvSpPr txBox="1"/>
          <p:nvPr>
            <p:ph idx="1" type="body"/>
          </p:nvPr>
        </p:nvSpPr>
        <p:spPr>
          <a:xfrm>
            <a:off x="838200" y="1619250"/>
            <a:ext cx="10515600" cy="45577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The paint maintenance of the wood façade becomes topical when the previous treatment is worn or damaged to the extent that it has lost its aesthetic or protective significance. Always follow the instructions of the surface treatment manufacturers.</a:t>
            </a:r>
            <a:endParaRPr/>
          </a:p>
          <a:p>
            <a:pPr indent="-342900" lvl="0" marL="457200" rtl="0" algn="l">
              <a:lnSpc>
                <a:spcPct val="90000"/>
              </a:lnSpc>
              <a:spcBef>
                <a:spcPts val="1000"/>
              </a:spcBef>
              <a:spcAft>
                <a:spcPts val="0"/>
              </a:spcAft>
              <a:buSzPts val="1800"/>
              <a:buChar char="•"/>
            </a:pPr>
            <a:r>
              <a:rPr lang="en-GB" sz="2000"/>
              <a:t>If mould or algae are present on an intact paint surface, they can usually be removed by a simple wash. However, the result is more permanent if the washed surface is also painted. Fungal and algal growth are usually found on surfaces with lush vegetation near them.</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41" name="Google Shape;241;p1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42" name="Google Shape;242;p14"/>
          <p:cNvSpPr txBox="1"/>
          <p:nvPr>
            <p:ph idx="11" type="ftr"/>
          </p:nvPr>
        </p:nvSpPr>
        <p:spPr>
          <a:xfrm>
            <a:off x="838200" y="6334918"/>
            <a:ext cx="584540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243" name="Google Shape;243;p14"/>
          <p:cNvPicPr preferRelativeResize="0"/>
          <p:nvPr/>
        </p:nvPicPr>
        <p:blipFill rotWithShape="1">
          <a:blip r:embed="rId3">
            <a:alphaModFix/>
          </a:blip>
          <a:srcRect b="58074" l="6712" r="22652" t="13209"/>
          <a:stretch/>
        </p:blipFill>
        <p:spPr>
          <a:xfrm>
            <a:off x="1238286" y="3685368"/>
            <a:ext cx="9806076" cy="2491595"/>
          </a:xfrm>
          <a:prstGeom prst="rect">
            <a:avLst/>
          </a:prstGeom>
          <a:noFill/>
          <a:ln>
            <a:noFill/>
          </a:ln>
        </p:spPr>
      </p:pic>
      <p:sp>
        <p:nvSpPr>
          <p:cNvPr id="244" name="Google Shape;244;p14"/>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Paint maintenance of the external cladding</a:t>
            </a:r>
            <a:endParaRPr/>
          </a:p>
        </p:txBody>
      </p:sp>
      <p:sp>
        <p:nvSpPr>
          <p:cNvPr id="250" name="Google Shape;250;p15"/>
          <p:cNvSpPr txBox="1"/>
          <p:nvPr>
            <p:ph idx="1" type="body"/>
          </p:nvPr>
        </p:nvSpPr>
        <p:spPr>
          <a:xfrm>
            <a:off x="838200" y="1619250"/>
            <a:ext cx="10515600" cy="45577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b="1" lang="en-GB" sz="2000"/>
              <a:t>The need for paint maintenance</a:t>
            </a:r>
            <a:r>
              <a:rPr lang="en-GB" sz="2000"/>
              <a:t> varies on different façades depending on the direction the façade is facing. The paint on the south façade has a shorter service life than the paint on the north façade. Paint maintenance can only be applied to those wall surfaces that are in immediate need of repair. Remember, however, that even if the same colour and paint type are used, the new paint surface is likely to differ noticeably from the old and mostly slightly faded paint surface.</a:t>
            </a:r>
            <a:endParaRPr/>
          </a:p>
          <a:p>
            <a:pPr indent="-342900" lvl="0" marL="457200" rtl="0" algn="l">
              <a:lnSpc>
                <a:spcPct val="90000"/>
              </a:lnSpc>
              <a:spcBef>
                <a:spcPts val="1000"/>
              </a:spcBef>
              <a:spcAft>
                <a:spcPts val="0"/>
              </a:spcAft>
              <a:buSzPts val="1800"/>
              <a:buChar char="•"/>
            </a:pPr>
            <a:r>
              <a:rPr lang="en-GB" sz="2000"/>
              <a:t>Choose a colour for the exterior cladding that blends well with its surroundings and fits the original character of the building. A change of colour should be considered mainly when the building has at some point been painted in a different colour to the original, a colout that is not in keeping with the old character of the building. Check whether a change in the colour of the façade requires a permit from your local building inspector.</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51" name="Google Shape;251;p1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52" name="Google Shape;252;p15"/>
          <p:cNvSpPr txBox="1"/>
          <p:nvPr>
            <p:ph idx="11" type="ftr"/>
          </p:nvPr>
        </p:nvSpPr>
        <p:spPr>
          <a:xfrm>
            <a:off x="838200" y="6334918"/>
            <a:ext cx="568514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53" name="Google Shape;253;p15"/>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Paint maintenance of the external cladding</a:t>
            </a:r>
            <a:endParaRPr/>
          </a:p>
        </p:txBody>
      </p:sp>
      <p:sp>
        <p:nvSpPr>
          <p:cNvPr id="259" name="Google Shape;259;p16"/>
          <p:cNvSpPr txBox="1"/>
          <p:nvPr>
            <p:ph idx="1" type="body"/>
          </p:nvPr>
        </p:nvSpPr>
        <p:spPr>
          <a:xfrm>
            <a:off x="838200" y="1619250"/>
            <a:ext cx="7340481" cy="45577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Maintenance intervals vary for different paint products. Environmental conditions also cause variations in the durability of the paint surface. As a general rule, finishing paints achieve a longer treatment interval than translucent wood preservatives. This is due to the better coverage and greater film thickness of the finishing paints.</a:t>
            </a:r>
            <a:endParaRPr/>
          </a:p>
          <a:p>
            <a:pPr indent="-342900" lvl="0" marL="457200" rtl="0" algn="l">
              <a:lnSpc>
                <a:spcPct val="90000"/>
              </a:lnSpc>
              <a:spcBef>
                <a:spcPts val="1000"/>
              </a:spcBef>
              <a:spcAft>
                <a:spcPts val="0"/>
              </a:spcAft>
              <a:buSzPts val="1800"/>
              <a:buChar char="•"/>
            </a:pPr>
            <a:r>
              <a:rPr lang="en-GB" sz="2000"/>
              <a:t>The best time for paintwork is from the beginning of May to September. Direct sunshine is usually harmful because the paint dries too quickly. After rain, wood surfaces must be allowed to dry sufficiently. Paint with a brush to ensure that the paint adheres properly to the wood surface.</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60" name="Google Shape;260;p1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61" name="Google Shape;261;p16"/>
          <p:cNvSpPr txBox="1"/>
          <p:nvPr>
            <p:ph idx="11" type="ftr"/>
          </p:nvPr>
        </p:nvSpPr>
        <p:spPr>
          <a:xfrm>
            <a:off x="838199" y="6334918"/>
            <a:ext cx="566629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62" name="Google Shape;262;p16"/>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263" name="Google Shape;263;p16"/>
          <p:cNvPicPr preferRelativeResize="0"/>
          <p:nvPr/>
        </p:nvPicPr>
        <p:blipFill rotWithShape="1">
          <a:blip r:embed="rId3">
            <a:alphaModFix/>
          </a:blip>
          <a:srcRect b="0" l="0" r="65816" t="0"/>
          <a:stretch/>
        </p:blipFill>
        <p:spPr>
          <a:xfrm>
            <a:off x="8178681" y="1213413"/>
            <a:ext cx="2424210" cy="48957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Paint maintenance of the external cladding</a:t>
            </a:r>
            <a:endParaRPr/>
          </a:p>
        </p:txBody>
      </p:sp>
      <p:sp>
        <p:nvSpPr>
          <p:cNvPr id="269" name="Google Shape;269;p17"/>
          <p:cNvSpPr txBox="1"/>
          <p:nvPr>
            <p:ph idx="1" type="body"/>
          </p:nvPr>
        </p:nvSpPr>
        <p:spPr>
          <a:xfrm>
            <a:off x="838200" y="1619250"/>
            <a:ext cx="10515600" cy="45577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b="1" lang="en-GB" sz="1800"/>
              <a:t>When starting paint maintenance</a:t>
            </a:r>
            <a:r>
              <a:rPr lang="en-GB" sz="1800"/>
              <a:t>, determine the previous treatments and paint types used. Choose the paint type that has been used before, provided that the appropriate paint type has been chosen in the first place. Otherwise, the old paint must be completely removed. At all stages, but especially with regard to pre-treatments, careful and thorough work is very important.</a:t>
            </a:r>
            <a:endParaRPr/>
          </a:p>
          <a:p>
            <a:pPr indent="-342900" lvl="0" marL="457200" rtl="0" algn="l">
              <a:lnSpc>
                <a:spcPct val="90000"/>
              </a:lnSpc>
              <a:spcBef>
                <a:spcPts val="1000"/>
              </a:spcBef>
              <a:spcAft>
                <a:spcPts val="0"/>
              </a:spcAft>
              <a:buSzPts val="1800"/>
              <a:buChar char="•"/>
            </a:pPr>
            <a:r>
              <a:rPr lang="en-GB" sz="1800"/>
              <a:t>As it can be difficult to identify the type of paint previously used, always mark the type of paint or paint combination (and colour ) used during the painting work in an inconspicuous but easy-to-find place in the building.</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70" name="Google Shape;270;p1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71" name="Google Shape;271;p17"/>
          <p:cNvSpPr txBox="1"/>
          <p:nvPr>
            <p:ph idx="11" type="ftr"/>
          </p:nvPr>
        </p:nvSpPr>
        <p:spPr>
          <a:xfrm>
            <a:off x="838199" y="6334918"/>
            <a:ext cx="564744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72" name="Google Shape;272;p17"/>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Paint maintenance of the external cladding</a:t>
            </a:r>
            <a:endParaRPr/>
          </a:p>
        </p:txBody>
      </p:sp>
      <p:sp>
        <p:nvSpPr>
          <p:cNvPr id="278" name="Google Shape;278;p1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79" name="Google Shape;279;p18"/>
          <p:cNvSpPr txBox="1"/>
          <p:nvPr>
            <p:ph idx="11" type="ftr"/>
          </p:nvPr>
        </p:nvSpPr>
        <p:spPr>
          <a:xfrm>
            <a:off x="838200" y="6334918"/>
            <a:ext cx="622247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80" name="Google Shape;280;p18"/>
          <p:cNvSpPr/>
          <p:nvPr/>
        </p:nvSpPr>
        <p:spPr>
          <a:xfrm>
            <a:off x="8650065" y="5472429"/>
            <a:ext cx="3045117" cy="6248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00000"/>
                </a:solidFill>
                <a:latin typeface="Calibri"/>
                <a:ea typeface="Calibri"/>
                <a:cs typeface="Calibri"/>
                <a:sym typeface="Calibri"/>
              </a:rPr>
              <a:t>Pitäjäntupa in Mäntsälä was given a red wash of </a:t>
            </a:r>
            <a:r>
              <a:rPr b="1" i="1" lang="en-GB" sz="1200" u="none" cap="none" strike="noStrike">
                <a:solidFill>
                  <a:srgbClr val="000000"/>
                </a:solidFill>
                <a:latin typeface="Calibri"/>
                <a:ea typeface="Calibri"/>
                <a:cs typeface="Calibri"/>
                <a:sym typeface="Calibri"/>
              </a:rPr>
              <a:t>Italian red paint </a:t>
            </a:r>
            <a:r>
              <a:rPr b="0" i="1" lang="en-GB" sz="1200" u="none" cap="none" strike="noStrike">
                <a:solidFill>
                  <a:srgbClr val="000000"/>
                </a:solidFill>
                <a:latin typeface="Calibri"/>
                <a:ea typeface="Calibri"/>
                <a:cs typeface="Calibri"/>
                <a:sym typeface="Calibri"/>
              </a:rPr>
              <a:t>by volunteers.</a:t>
            </a:r>
            <a:endParaRPr/>
          </a:p>
        </p:txBody>
      </p:sp>
      <p:pic>
        <p:nvPicPr>
          <p:cNvPr id="281" name="Google Shape;281;p18"/>
          <p:cNvPicPr preferRelativeResize="0"/>
          <p:nvPr/>
        </p:nvPicPr>
        <p:blipFill rotWithShape="1">
          <a:blip r:embed="rId3">
            <a:alphaModFix/>
          </a:blip>
          <a:srcRect b="0" l="0" r="0" t="0"/>
          <a:stretch/>
        </p:blipFill>
        <p:spPr>
          <a:xfrm>
            <a:off x="653096" y="1288472"/>
            <a:ext cx="7650212" cy="4878615"/>
          </a:xfrm>
          <a:prstGeom prst="rect">
            <a:avLst/>
          </a:prstGeom>
          <a:noFill/>
          <a:ln>
            <a:noFill/>
          </a:ln>
        </p:spPr>
      </p:pic>
      <p:sp>
        <p:nvSpPr>
          <p:cNvPr id="282" name="Google Shape;282;p18"/>
          <p:cNvSpPr/>
          <p:nvPr/>
        </p:nvSpPr>
        <p:spPr>
          <a:xfrm>
            <a:off x="11118232" y="6132195"/>
            <a:ext cx="8413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saatsi.fi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Instructions for investigating old paint treatment</a:t>
            </a:r>
            <a:endParaRPr/>
          </a:p>
        </p:txBody>
      </p:sp>
      <p:sp>
        <p:nvSpPr>
          <p:cNvPr id="288" name="Google Shape;288;p19"/>
          <p:cNvSpPr txBox="1"/>
          <p:nvPr>
            <p:ph idx="1" type="body"/>
          </p:nvPr>
        </p:nvSpPr>
        <p:spPr>
          <a:xfrm>
            <a:off x="838200" y="1619250"/>
            <a:ext cx="10515600" cy="4557713"/>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1800"/>
              <a:t>An old oil paint surface is characterised by:</a:t>
            </a:r>
            <a:endParaRPr/>
          </a:p>
          <a:p>
            <a:pPr indent="-342900" lvl="0" marL="457200" rtl="0" algn="l">
              <a:lnSpc>
                <a:spcPct val="90000"/>
              </a:lnSpc>
              <a:spcBef>
                <a:spcPts val="1000"/>
              </a:spcBef>
              <a:spcAft>
                <a:spcPts val="0"/>
              </a:spcAft>
              <a:buSzPts val="1800"/>
              <a:buChar char="•"/>
            </a:pPr>
            <a:r>
              <a:rPr lang="en-GB" sz="1800"/>
              <a:t>dim, slightly powdery surface</a:t>
            </a:r>
            <a:endParaRPr/>
          </a:p>
          <a:p>
            <a:pPr indent="-342900" lvl="0" marL="457200" rtl="0" algn="l">
              <a:lnSpc>
                <a:spcPct val="90000"/>
              </a:lnSpc>
              <a:spcBef>
                <a:spcPts val="1000"/>
              </a:spcBef>
              <a:spcAft>
                <a:spcPts val="0"/>
              </a:spcAft>
              <a:buSzPts val="1800"/>
              <a:buChar char="•"/>
            </a:pPr>
            <a:r>
              <a:rPr lang="en-GB" sz="1800"/>
              <a:t>fine mesh cracking of the surface</a:t>
            </a:r>
            <a:endParaRPr/>
          </a:p>
          <a:p>
            <a:pPr indent="0" lvl="0" marL="114300" rtl="0" algn="l">
              <a:lnSpc>
                <a:spcPct val="90000"/>
              </a:lnSpc>
              <a:spcBef>
                <a:spcPts val="1000"/>
              </a:spcBef>
              <a:spcAft>
                <a:spcPts val="0"/>
              </a:spcAft>
              <a:buSzPts val="1800"/>
              <a:buNone/>
            </a:pPr>
            <a:r>
              <a:t/>
            </a:r>
            <a:endParaRPr b="1" sz="1800"/>
          </a:p>
          <a:p>
            <a:pPr indent="0" lvl="0" marL="114300" rtl="0" algn="l">
              <a:lnSpc>
                <a:spcPct val="90000"/>
              </a:lnSpc>
              <a:spcBef>
                <a:spcPts val="1000"/>
              </a:spcBef>
              <a:spcAft>
                <a:spcPts val="0"/>
              </a:spcAft>
              <a:buSzPts val="1800"/>
              <a:buNone/>
            </a:pPr>
            <a:r>
              <a:rPr b="1" lang="en-GB" sz="1800"/>
              <a:t>An old dispersion paint surface (latex) is characterised by:</a:t>
            </a:r>
            <a:endParaRPr/>
          </a:p>
          <a:p>
            <a:pPr indent="-342900" lvl="0" marL="457200" rtl="0" algn="l">
              <a:lnSpc>
                <a:spcPct val="90000"/>
              </a:lnSpc>
              <a:spcBef>
                <a:spcPts val="1000"/>
              </a:spcBef>
              <a:spcAft>
                <a:spcPts val="0"/>
              </a:spcAft>
              <a:buSzPts val="1800"/>
              <a:buChar char="•"/>
            </a:pPr>
            <a:r>
              <a:rPr lang="en-GB" sz="1800"/>
              <a:t>dimmed shine</a:t>
            </a:r>
            <a:endParaRPr/>
          </a:p>
          <a:p>
            <a:pPr indent="-342900" lvl="0" marL="457200" rtl="0" algn="l">
              <a:lnSpc>
                <a:spcPct val="90000"/>
              </a:lnSpc>
              <a:spcBef>
                <a:spcPts val="1000"/>
              </a:spcBef>
              <a:spcAft>
                <a:spcPts val="0"/>
              </a:spcAft>
              <a:buSzPts val="1800"/>
              <a:buChar char="•"/>
            </a:pPr>
            <a:r>
              <a:rPr lang="en-GB" sz="1800"/>
              <a:t>surface cracking and paint film detachment</a:t>
            </a:r>
            <a:endParaRPr/>
          </a:p>
          <a:p>
            <a:pPr indent="-342900" lvl="0" marL="457200" rtl="0" algn="l">
              <a:lnSpc>
                <a:spcPct val="90000"/>
              </a:lnSpc>
              <a:spcBef>
                <a:spcPts val="1000"/>
              </a:spcBef>
              <a:spcAft>
                <a:spcPts val="0"/>
              </a:spcAft>
              <a:buSzPts val="1800"/>
              <a:buChar char="•"/>
            </a:pPr>
            <a:r>
              <a:rPr lang="en-GB" sz="1800"/>
              <a:t>in addition, the dispersion paint softens when heated and forms a "rubbery" smell when burnt</a:t>
            </a:r>
            <a:endParaRPr/>
          </a:p>
          <a:p>
            <a:pPr indent="-228600" lvl="0" marL="457200" rtl="0" algn="l">
              <a:lnSpc>
                <a:spcPct val="90000"/>
              </a:lnSpc>
              <a:spcBef>
                <a:spcPts val="1000"/>
              </a:spcBef>
              <a:spcAft>
                <a:spcPts val="0"/>
              </a:spcAft>
              <a:buSzPts val="1800"/>
              <a:buNone/>
            </a:pPr>
            <a:r>
              <a:t/>
            </a:r>
            <a:endParaRPr sz="1400"/>
          </a:p>
          <a:p>
            <a:pPr indent="-228600" lvl="0" marL="457200" rtl="0" algn="l">
              <a:lnSpc>
                <a:spcPct val="90000"/>
              </a:lnSpc>
              <a:spcBef>
                <a:spcPts val="1000"/>
              </a:spcBef>
              <a:spcAft>
                <a:spcPts val="0"/>
              </a:spcAft>
              <a:buClr>
                <a:schemeClr val="dk1"/>
              </a:buClr>
              <a:buSzPts val="1800"/>
              <a:buNone/>
            </a:pPr>
            <a:r>
              <a:t/>
            </a:r>
            <a:endParaRPr/>
          </a:p>
        </p:txBody>
      </p:sp>
      <p:sp>
        <p:nvSpPr>
          <p:cNvPr id="289" name="Google Shape;289;p1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90" name="Google Shape;290;p19"/>
          <p:cNvSpPr txBox="1"/>
          <p:nvPr>
            <p:ph idx="11" type="ftr"/>
          </p:nvPr>
        </p:nvSpPr>
        <p:spPr>
          <a:xfrm>
            <a:off x="838200" y="6334918"/>
            <a:ext cx="527979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91" name="Google Shape;291;p19"/>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Origin of the materials</a:t>
            </a:r>
            <a:endParaRPr/>
          </a:p>
        </p:txBody>
      </p:sp>
      <p:sp>
        <p:nvSpPr>
          <p:cNvPr id="138" name="Google Shape;138;p2"/>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en-GB" sz="1600"/>
              <a:t>Lappia Vocational College,</a:t>
            </a:r>
            <a:endParaRPr/>
          </a:p>
          <a:p>
            <a:pPr indent="-355600" lvl="0" marL="647700" rtl="0" algn="l">
              <a:lnSpc>
                <a:spcPct val="115000"/>
              </a:lnSpc>
              <a:spcBef>
                <a:spcPts val="0"/>
              </a:spcBef>
              <a:spcAft>
                <a:spcPts val="0"/>
              </a:spcAft>
              <a:buClr>
                <a:srgbClr val="272117"/>
              </a:buClr>
              <a:buSzPts val="2000"/>
              <a:buChar char="●"/>
            </a:pPr>
            <a:r>
              <a:rPr lang="en-GB" sz="1600"/>
              <a:t>TTS-Työtehoseura ry</a:t>
            </a:r>
            <a:endParaRPr sz="1600"/>
          </a:p>
          <a:p>
            <a:pPr indent="-355600" lvl="0" marL="647700" rtl="0" algn="l">
              <a:lnSpc>
                <a:spcPct val="115000"/>
              </a:lnSpc>
              <a:spcBef>
                <a:spcPts val="0"/>
              </a:spcBef>
              <a:spcAft>
                <a:spcPts val="0"/>
              </a:spcAft>
              <a:buClr>
                <a:srgbClr val="272117"/>
              </a:buClr>
              <a:buSzPts val="2000"/>
              <a:buChar char="●"/>
            </a:pPr>
            <a:r>
              <a:rPr lang="en-GB"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en-GB"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en-GB"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en-GB"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en-GB"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139" name="Google Shape;139;p2"/>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en-GB"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en-GB" sz="2000"/>
              <a:t>The original materials and any updates to them by Puuinfo will be published on the Library of Open Educational Resources website (aoe.fi) and the Puuinfo.fi website. </a:t>
            </a:r>
            <a:endParaRPr/>
          </a:p>
        </p:txBody>
      </p:sp>
      <p:sp>
        <p:nvSpPr>
          <p:cNvPr id="140" name="Google Shape;140;p2"/>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Use of the materials</a:t>
            </a:r>
            <a:endParaRPr/>
          </a:p>
        </p:txBody>
      </p:sp>
      <p:sp>
        <p:nvSpPr>
          <p:cNvPr id="141" name="Google Shape;141;p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42" name="Google Shape;142;p2"/>
          <p:cNvSpPr txBox="1"/>
          <p:nvPr>
            <p:ph idx="11" type="ftr"/>
          </p:nvPr>
        </p:nvSpPr>
        <p:spPr>
          <a:xfrm>
            <a:off x="838199" y="6334918"/>
            <a:ext cx="574170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2400">
                <a:latin typeface="Calibri"/>
                <a:ea typeface="Calibri"/>
                <a:cs typeface="Calibri"/>
                <a:sym typeface="Calibri"/>
              </a:rPr>
              <a:t>Types of paint suitable for paint maintenance based on previous treatment of the base:</a:t>
            </a:r>
            <a:endParaRPr/>
          </a:p>
        </p:txBody>
      </p:sp>
      <p:sp>
        <p:nvSpPr>
          <p:cNvPr id="297" name="Google Shape;297;p2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298" name="Google Shape;298;p20"/>
          <p:cNvSpPr txBox="1"/>
          <p:nvPr>
            <p:ph idx="11" type="ftr"/>
          </p:nvPr>
        </p:nvSpPr>
        <p:spPr>
          <a:xfrm>
            <a:off x="838199" y="6334918"/>
            <a:ext cx="592081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299" name="Google Shape;299;p20"/>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
        <p:nvSpPr>
          <p:cNvPr id="300" name="Google Shape;300;p20"/>
          <p:cNvSpPr/>
          <p:nvPr/>
        </p:nvSpPr>
        <p:spPr>
          <a:xfrm>
            <a:off x="1938803" y="5986779"/>
            <a:ext cx="92396" cy="276999"/>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t/>
            </a:r>
            <a:endParaRPr b="0" i="1" sz="1200" u="none" cap="none" strike="noStrike">
              <a:solidFill>
                <a:srgbClr val="0D0D0D"/>
              </a:solidFill>
              <a:latin typeface="Calibri"/>
              <a:ea typeface="Calibri"/>
              <a:cs typeface="Calibri"/>
              <a:sym typeface="Calibri"/>
            </a:endParaRPr>
          </a:p>
        </p:txBody>
      </p:sp>
      <p:pic>
        <p:nvPicPr>
          <p:cNvPr id="301" name="Google Shape;301;p20"/>
          <p:cNvPicPr preferRelativeResize="0"/>
          <p:nvPr/>
        </p:nvPicPr>
        <p:blipFill rotWithShape="1">
          <a:blip r:embed="rId3">
            <a:alphaModFix/>
          </a:blip>
          <a:srcRect b="0" l="0" r="0" t="0"/>
          <a:stretch/>
        </p:blipFill>
        <p:spPr>
          <a:xfrm>
            <a:off x="3682095" y="1293118"/>
            <a:ext cx="4827810" cy="48838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Pre-treatment</a:t>
            </a:r>
            <a:endParaRPr/>
          </a:p>
        </p:txBody>
      </p:sp>
      <p:sp>
        <p:nvSpPr>
          <p:cNvPr id="307" name="Google Shape;307;p21"/>
          <p:cNvSpPr txBox="1"/>
          <p:nvPr>
            <p:ph idx="1" type="body"/>
          </p:nvPr>
        </p:nvSpPr>
        <p:spPr>
          <a:xfrm>
            <a:off x="838200" y="1619250"/>
            <a:ext cx="5689384" cy="455771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b="1" lang="en-GB" sz="2000"/>
              <a:t>If the old paint surface is intact</a:t>
            </a:r>
            <a:r>
              <a:rPr lang="en-GB" sz="2000"/>
              <a:t>, it is usually sufficient to remove dust and dirt by brushing and then washing and rinsing. </a:t>
            </a:r>
            <a:endParaRPr/>
          </a:p>
          <a:p>
            <a:pPr indent="-342900" lvl="0" marL="457200" rtl="0" algn="l">
              <a:lnSpc>
                <a:spcPct val="90000"/>
              </a:lnSpc>
              <a:spcBef>
                <a:spcPts val="1000"/>
              </a:spcBef>
              <a:spcAft>
                <a:spcPts val="0"/>
              </a:spcAft>
              <a:buSzPts val="1800"/>
              <a:buChar char="•"/>
            </a:pPr>
            <a:r>
              <a:rPr lang="en-GB" sz="2000"/>
              <a:t>Use a steel scraper to remove all flaking and chipping paint from a worn or damaged paint surface.</a:t>
            </a:r>
            <a:endParaRPr/>
          </a:p>
          <a:p>
            <a:pPr indent="-342900" lvl="0" marL="457200" rtl="0" algn="l">
              <a:lnSpc>
                <a:spcPct val="90000"/>
              </a:lnSpc>
              <a:spcBef>
                <a:spcPts val="1000"/>
              </a:spcBef>
              <a:spcAft>
                <a:spcPts val="0"/>
              </a:spcAft>
              <a:buSzPts val="1800"/>
              <a:buChar char="•"/>
            </a:pPr>
            <a:r>
              <a:rPr lang="en-GB" sz="2000"/>
              <a:t>Remove also any intact paint film that is loosely attached to its base. </a:t>
            </a:r>
            <a:endParaRPr/>
          </a:p>
          <a:p>
            <a:pPr indent="-342900" lvl="0" marL="457200" rtl="0" algn="l">
              <a:lnSpc>
                <a:spcPct val="90000"/>
              </a:lnSpc>
              <a:spcBef>
                <a:spcPts val="1000"/>
              </a:spcBef>
              <a:spcAft>
                <a:spcPts val="0"/>
              </a:spcAft>
              <a:buSzPts val="1800"/>
              <a:buChar char="•"/>
            </a:pPr>
            <a:r>
              <a:rPr lang="en-GB" sz="2000"/>
              <a:t>In addition, brush all over the old paint surfaces with a steel brush. </a:t>
            </a:r>
            <a:endParaRPr/>
          </a:p>
          <a:p>
            <a:pPr indent="-342900" lvl="0" marL="457200" rtl="0" algn="l">
              <a:lnSpc>
                <a:spcPct val="90000"/>
              </a:lnSpc>
              <a:spcBef>
                <a:spcPts val="1000"/>
              </a:spcBef>
              <a:spcAft>
                <a:spcPts val="0"/>
              </a:spcAft>
              <a:buSzPts val="1800"/>
              <a:buChar char="•"/>
            </a:pPr>
            <a:r>
              <a:rPr lang="en-GB" sz="2000"/>
              <a:t>Sand window frames and similar surfaces with sandpaper.</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308" name="Google Shape;308;p2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09" name="Google Shape;309;p21"/>
          <p:cNvSpPr txBox="1"/>
          <p:nvPr>
            <p:ph idx="11" type="ftr"/>
          </p:nvPr>
        </p:nvSpPr>
        <p:spPr>
          <a:xfrm>
            <a:off x="838200" y="6334918"/>
            <a:ext cx="568938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10" name="Google Shape;310;p21"/>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311" name="Google Shape;311;p21"/>
          <p:cNvPicPr preferRelativeResize="0"/>
          <p:nvPr/>
        </p:nvPicPr>
        <p:blipFill rotWithShape="1">
          <a:blip r:embed="rId3">
            <a:alphaModFix/>
          </a:blip>
          <a:srcRect b="0" l="0" r="0" t="0"/>
          <a:stretch/>
        </p:blipFill>
        <p:spPr>
          <a:xfrm>
            <a:off x="6601194" y="1346834"/>
            <a:ext cx="3279943" cy="4675219"/>
          </a:xfrm>
          <a:prstGeom prst="rect">
            <a:avLst/>
          </a:prstGeom>
          <a:noFill/>
          <a:ln>
            <a:noFill/>
          </a:ln>
        </p:spPr>
      </p:pic>
      <p:sp>
        <p:nvSpPr>
          <p:cNvPr id="312" name="Google Shape;312;p21"/>
          <p:cNvSpPr/>
          <p:nvPr/>
        </p:nvSpPr>
        <p:spPr>
          <a:xfrm>
            <a:off x="10809303" y="6038464"/>
            <a:ext cx="108899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Jukka Koivula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Washing</a:t>
            </a:r>
            <a:endParaRPr/>
          </a:p>
        </p:txBody>
      </p:sp>
      <p:sp>
        <p:nvSpPr>
          <p:cNvPr id="318" name="Google Shape;318;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After mechanical cleaning, wash and brush the surfaces to be painted. Washing should preferably be done by hand and the washing solution should be selected according to the paint manufacturer's instructions.</a:t>
            </a:r>
            <a:endParaRPr/>
          </a:p>
          <a:p>
            <a:pPr indent="-342900" lvl="0" marL="457200" rtl="0" algn="l">
              <a:lnSpc>
                <a:spcPct val="90000"/>
              </a:lnSpc>
              <a:spcBef>
                <a:spcPts val="1000"/>
              </a:spcBef>
              <a:spcAft>
                <a:spcPts val="0"/>
              </a:spcAft>
              <a:buSzPts val="1800"/>
              <a:buChar char="•"/>
            </a:pPr>
            <a:r>
              <a:rPr lang="en-GB" sz="2000"/>
              <a:t>If you use a pressure washer, make sure that water does not penetrate the backing structures of the cladding. Pressure washing also requires a longer drying time than manual washing.</a:t>
            </a:r>
            <a:endParaRPr/>
          </a:p>
        </p:txBody>
      </p:sp>
      <p:sp>
        <p:nvSpPr>
          <p:cNvPr id="319" name="Google Shape;319;p2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20" name="Google Shape;320;p22"/>
          <p:cNvSpPr txBox="1"/>
          <p:nvPr>
            <p:ph idx="11" type="ftr"/>
          </p:nvPr>
        </p:nvSpPr>
        <p:spPr>
          <a:xfrm>
            <a:off x="838199" y="6334918"/>
            <a:ext cx="571342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21" name="Google Shape;321;p22"/>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Priming</a:t>
            </a:r>
            <a:endParaRPr/>
          </a:p>
        </p:txBody>
      </p:sp>
      <p:sp>
        <p:nvSpPr>
          <p:cNvPr id="327" name="Google Shape;327;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The primer is determined by both the base and the selected surface treatment:</a:t>
            </a:r>
            <a:endParaRPr/>
          </a:p>
          <a:p>
            <a:pPr indent="-342900" lvl="0" marL="457200" rtl="0" algn="l">
              <a:lnSpc>
                <a:spcPct val="90000"/>
              </a:lnSpc>
              <a:spcBef>
                <a:spcPts val="1000"/>
              </a:spcBef>
              <a:spcAft>
                <a:spcPts val="0"/>
              </a:spcAft>
              <a:buSzPts val="1800"/>
              <a:buChar char="•"/>
            </a:pPr>
            <a:r>
              <a:rPr lang="en-GB" sz="2000"/>
              <a:t>wood preservatives are only suitable for priming surfaces from which the old paint has been completely removed</a:t>
            </a:r>
            <a:endParaRPr/>
          </a:p>
          <a:p>
            <a:pPr indent="-342900" lvl="0" marL="457200" rtl="0" algn="l">
              <a:lnSpc>
                <a:spcPct val="90000"/>
              </a:lnSpc>
              <a:spcBef>
                <a:spcPts val="1000"/>
              </a:spcBef>
              <a:spcAft>
                <a:spcPts val="0"/>
              </a:spcAft>
              <a:buSzPts val="1800"/>
              <a:buChar char="•"/>
            </a:pPr>
            <a:r>
              <a:rPr lang="en-GB" sz="2000"/>
              <a:t>oil and alkyd primers are suitable for priming surfaces previously painted with the same type of paint</a:t>
            </a:r>
            <a:endParaRPr/>
          </a:p>
          <a:p>
            <a:pPr indent="-342900" lvl="0" marL="457200" rtl="0" algn="l">
              <a:lnSpc>
                <a:spcPct val="90000"/>
              </a:lnSpc>
              <a:spcBef>
                <a:spcPts val="1000"/>
              </a:spcBef>
              <a:spcAft>
                <a:spcPts val="0"/>
              </a:spcAft>
              <a:buSzPts val="1800"/>
              <a:buChar char="•"/>
            </a:pPr>
            <a:r>
              <a:rPr lang="en-GB" sz="2000"/>
              <a:t>zinc white primer is only suitable for surfaces from which the old paint has been completely removed and which are to be painted with linseed oil paint.</a:t>
            </a:r>
            <a:endParaRPr/>
          </a:p>
          <a:p>
            <a:pPr indent="-342900" lvl="0" marL="457200" rtl="0" algn="l">
              <a:lnSpc>
                <a:spcPct val="90000"/>
              </a:lnSpc>
              <a:spcBef>
                <a:spcPts val="1000"/>
              </a:spcBef>
              <a:spcAft>
                <a:spcPts val="0"/>
              </a:spcAft>
              <a:buSzPts val="1800"/>
              <a:buChar char="•"/>
            </a:pPr>
            <a:r>
              <a:rPr lang="en-GB" sz="2000"/>
              <a:t>Falu red (red paint) does not require priming</a:t>
            </a:r>
            <a:endParaRPr/>
          </a:p>
        </p:txBody>
      </p:sp>
      <p:sp>
        <p:nvSpPr>
          <p:cNvPr id="328" name="Google Shape;328;p2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29" name="Google Shape;329;p23"/>
          <p:cNvSpPr txBox="1"/>
          <p:nvPr>
            <p:ph idx="11" type="ftr"/>
          </p:nvPr>
        </p:nvSpPr>
        <p:spPr>
          <a:xfrm>
            <a:off x="838199" y="6334918"/>
            <a:ext cx="620362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30" name="Google Shape;330;p23"/>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Surface painting</a:t>
            </a:r>
            <a:endParaRPr/>
          </a:p>
        </p:txBody>
      </p:sp>
      <p:sp>
        <p:nvSpPr>
          <p:cNvPr id="336" name="Google Shape;336;p24"/>
          <p:cNvSpPr txBox="1"/>
          <p:nvPr>
            <p:ph idx="1" type="body"/>
          </p:nvPr>
        </p:nvSpPr>
        <p:spPr>
          <a:xfrm>
            <a:off x="5523084" y="1825625"/>
            <a:ext cx="5830715"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Oil and alkyd oil paints are best suited for wood surfaces previously treated with similar paint products. However, they may also be used on surfaces previously treated with dispersion paints (latex) or solvent-treated wood preservatives.</a:t>
            </a:r>
            <a:endParaRPr/>
          </a:p>
          <a:p>
            <a:pPr indent="-342900" lvl="0" marL="457200" rtl="0" algn="l">
              <a:lnSpc>
                <a:spcPct val="90000"/>
              </a:lnSpc>
              <a:spcBef>
                <a:spcPts val="1000"/>
              </a:spcBef>
              <a:spcAft>
                <a:spcPts val="0"/>
              </a:spcAft>
              <a:buSzPts val="1800"/>
              <a:buChar char="•"/>
            </a:pPr>
            <a:r>
              <a:rPr lang="en-GB" sz="2000"/>
              <a:t>Linseed oil paint adheres well to a cleaned and chalked paint surface. Wear and chalking will also prevent the paint layers from becoming too thick. Linseed oil paint is recommended for use on a surface previously treated with a similar paint product.</a:t>
            </a:r>
            <a:endParaRPr/>
          </a:p>
        </p:txBody>
      </p:sp>
      <p:sp>
        <p:nvSpPr>
          <p:cNvPr id="337" name="Google Shape;337;p2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38" name="Google Shape;338;p24"/>
          <p:cNvSpPr txBox="1"/>
          <p:nvPr>
            <p:ph idx="11" type="ftr"/>
          </p:nvPr>
        </p:nvSpPr>
        <p:spPr>
          <a:xfrm>
            <a:off x="838200" y="6334918"/>
            <a:ext cx="530807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39" name="Google Shape;339;p24"/>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340" name="Google Shape;340;p24"/>
          <p:cNvPicPr preferRelativeResize="0"/>
          <p:nvPr/>
        </p:nvPicPr>
        <p:blipFill rotWithShape="1">
          <a:blip r:embed="rId3">
            <a:alphaModFix/>
          </a:blip>
          <a:srcRect b="0" l="0" r="0" t="0"/>
          <a:stretch/>
        </p:blipFill>
        <p:spPr>
          <a:xfrm>
            <a:off x="881665" y="1825625"/>
            <a:ext cx="4427983" cy="3320987"/>
          </a:xfrm>
          <a:prstGeom prst="rect">
            <a:avLst/>
          </a:prstGeom>
          <a:noFill/>
          <a:ln>
            <a:noFill/>
          </a:ln>
        </p:spPr>
      </p:pic>
      <p:sp>
        <p:nvSpPr>
          <p:cNvPr id="341" name="Google Shape;341;p24"/>
          <p:cNvSpPr/>
          <p:nvPr/>
        </p:nvSpPr>
        <p:spPr>
          <a:xfrm>
            <a:off x="878504" y="5263521"/>
            <a:ext cx="4644581" cy="4470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The binder for this red paint is alkyd, i.e. it is a plastic paint.</a:t>
            </a:r>
            <a:endParaRPr/>
          </a:p>
        </p:txBody>
      </p:sp>
      <p:sp>
        <p:nvSpPr>
          <p:cNvPr id="342" name="Google Shape;342;p24"/>
          <p:cNvSpPr/>
          <p:nvPr/>
        </p:nvSpPr>
        <p:spPr>
          <a:xfrm>
            <a:off x="951184" y="4953402"/>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Photo: saatsi.fi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Calibri"/>
              <a:buNone/>
            </a:pPr>
            <a:r>
              <a:rPr lang="en-GB" sz="3600">
                <a:latin typeface="Calibri"/>
                <a:ea typeface="Calibri"/>
                <a:cs typeface="Calibri"/>
                <a:sym typeface="Calibri"/>
              </a:rPr>
              <a:t>Earth red paint (Falu red)</a:t>
            </a:r>
            <a:endParaRPr/>
          </a:p>
        </p:txBody>
      </p:sp>
      <p:sp>
        <p:nvSpPr>
          <p:cNvPr id="348" name="Google Shape;348;p25"/>
          <p:cNvSpPr txBox="1"/>
          <p:nvPr>
            <p:ph idx="1" type="body"/>
          </p:nvPr>
        </p:nvSpPr>
        <p:spPr>
          <a:xfrm>
            <a:off x="838200" y="1619250"/>
            <a:ext cx="5689384" cy="4557713"/>
          </a:xfrm>
          <a:prstGeom prst="rect">
            <a:avLst/>
          </a:prstGeom>
          <a:noFill/>
          <a:ln>
            <a:noFill/>
          </a:ln>
        </p:spPr>
        <p:txBody>
          <a:bodyPr anchorCtr="0" anchor="t" bIns="45700" lIns="91425" spcFirstLastPara="1" rIns="91425" wrap="square" tIns="45700">
            <a:normAutofit fontScale="92500" lnSpcReduction="10000"/>
          </a:bodyPr>
          <a:lstStyle/>
          <a:p>
            <a:pPr indent="-342900" lvl="0" marL="457200" rtl="0" algn="l">
              <a:lnSpc>
                <a:spcPct val="90000"/>
              </a:lnSpc>
              <a:spcBef>
                <a:spcPts val="1000"/>
              </a:spcBef>
              <a:spcAft>
                <a:spcPts val="0"/>
              </a:spcAft>
              <a:buSzPct val="97297"/>
              <a:buChar char="•"/>
            </a:pPr>
            <a:r>
              <a:rPr lang="en-GB" sz="2000"/>
              <a:t>Mud paint (e.g. earth red paint) is only suitable for wooden surfaces previously treated with mud paint. Pre-treatment involves brushing the old paint layer clean, for example with a root brush. If the old paint has not worn out very badly, one coat is enough.</a:t>
            </a:r>
            <a:endParaRPr/>
          </a:p>
          <a:p>
            <a:pPr indent="-342900" lvl="0" marL="457200" rtl="0" algn="l">
              <a:lnSpc>
                <a:spcPct val="90000"/>
              </a:lnSpc>
              <a:spcBef>
                <a:spcPts val="1000"/>
              </a:spcBef>
              <a:spcAft>
                <a:spcPts val="0"/>
              </a:spcAft>
              <a:buSzPct val="97297"/>
              <a:buChar char="•"/>
            </a:pPr>
            <a:r>
              <a:rPr lang="en-GB" sz="2000"/>
              <a:t>Water- or solvent-based wood preservatives are suitable for use on a wood base previously treated with a similar type of wood preservative. Opaque wood preservative can also be applied to a surface previously treated with a translucent wood preservative, but not vice versa. Opaque water-based wood preservative is also suitable for use on surfaces painted with dispersion paint. Solvent wood preservatives are not recommended for previously treated surfaces covered with water-treated wood preservatives.</a:t>
            </a:r>
            <a:endParaRPr/>
          </a:p>
          <a:p>
            <a:pPr indent="-228600" lvl="0" marL="457200" rtl="0" algn="l">
              <a:lnSpc>
                <a:spcPct val="90000"/>
              </a:lnSpc>
              <a:spcBef>
                <a:spcPts val="1000"/>
              </a:spcBef>
              <a:spcAft>
                <a:spcPts val="0"/>
              </a:spcAft>
              <a:buClr>
                <a:schemeClr val="dk1"/>
              </a:buClr>
              <a:buSzPct val="69498"/>
              <a:buNone/>
            </a:pPr>
            <a:r>
              <a:t/>
            </a:r>
            <a:endParaRPr/>
          </a:p>
        </p:txBody>
      </p:sp>
      <p:sp>
        <p:nvSpPr>
          <p:cNvPr id="349" name="Google Shape;349;p2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50" name="Google Shape;350;p25"/>
          <p:cNvSpPr txBox="1"/>
          <p:nvPr>
            <p:ph idx="11" type="ftr"/>
          </p:nvPr>
        </p:nvSpPr>
        <p:spPr>
          <a:xfrm>
            <a:off x="838200" y="6334918"/>
            <a:ext cx="535521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51" name="Google Shape;351;p25"/>
          <p:cNvSpPr/>
          <p:nvPr/>
        </p:nvSpPr>
        <p:spPr>
          <a:xfrm>
            <a:off x="10953714" y="6176963"/>
            <a:ext cx="870972" cy="138499"/>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Puuinfo</a:t>
            </a:r>
            <a:endParaRPr/>
          </a:p>
        </p:txBody>
      </p:sp>
      <p:pic>
        <p:nvPicPr>
          <p:cNvPr id="352" name="Google Shape;352;p25"/>
          <p:cNvPicPr preferRelativeResize="0"/>
          <p:nvPr/>
        </p:nvPicPr>
        <p:blipFill rotWithShape="1">
          <a:blip r:embed="rId3">
            <a:alphaModFix/>
          </a:blip>
          <a:srcRect b="0" l="0" r="0" t="0"/>
          <a:stretch/>
        </p:blipFill>
        <p:spPr>
          <a:xfrm>
            <a:off x="7196883" y="874179"/>
            <a:ext cx="3835550" cy="5109642"/>
          </a:xfrm>
          <a:prstGeom prst="rect">
            <a:avLst/>
          </a:prstGeom>
          <a:noFill/>
          <a:ln>
            <a:noFill/>
          </a:ln>
        </p:spPr>
      </p:pic>
      <p:sp>
        <p:nvSpPr>
          <p:cNvPr id="353" name="Google Shape;353;p25"/>
          <p:cNvSpPr/>
          <p:nvPr/>
        </p:nvSpPr>
        <p:spPr>
          <a:xfrm>
            <a:off x="7168124" y="6084146"/>
            <a:ext cx="4452773" cy="23114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Making of earth red paint at Renovation Centre Tammela in Rauma.</a:t>
            </a:r>
            <a:endParaRPr/>
          </a:p>
        </p:txBody>
      </p:sp>
      <p:sp>
        <p:nvSpPr>
          <p:cNvPr id="354" name="Google Shape;354;p25"/>
          <p:cNvSpPr/>
          <p:nvPr/>
        </p:nvSpPr>
        <p:spPr>
          <a:xfrm>
            <a:off x="9866469" y="5773778"/>
            <a:ext cx="117789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Photo: Vanhrauma.fi</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Cooking instructions for mud paint:</a:t>
            </a:r>
            <a:endParaRPr/>
          </a:p>
        </p:txBody>
      </p:sp>
      <p:sp>
        <p:nvSpPr>
          <p:cNvPr id="360" name="Google Shape;360;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90000"/>
              </a:lnSpc>
              <a:spcBef>
                <a:spcPts val="1000"/>
              </a:spcBef>
              <a:spcAft>
                <a:spcPts val="0"/>
              </a:spcAft>
              <a:buSzPct val="102857"/>
              <a:buNone/>
            </a:pPr>
            <a:r>
              <a:rPr lang="en-GB"/>
              <a:t>Cooking ingredients:</a:t>
            </a:r>
            <a:endParaRPr/>
          </a:p>
          <a:p>
            <a:pPr indent="-342900" lvl="0" marL="457200" rtl="0" algn="l">
              <a:lnSpc>
                <a:spcPct val="90000"/>
              </a:lnSpc>
              <a:spcBef>
                <a:spcPts val="1000"/>
              </a:spcBef>
              <a:spcAft>
                <a:spcPts val="0"/>
              </a:spcAft>
              <a:buSzPct val="102857"/>
              <a:buChar char="•"/>
            </a:pPr>
            <a:r>
              <a:rPr lang="en-GB"/>
              <a:t>50 l water</a:t>
            </a:r>
            <a:endParaRPr/>
          </a:p>
          <a:p>
            <a:pPr indent="-342900" lvl="0" marL="457200" rtl="0" algn="l">
              <a:lnSpc>
                <a:spcPct val="90000"/>
              </a:lnSpc>
              <a:spcBef>
                <a:spcPts val="1000"/>
              </a:spcBef>
              <a:spcAft>
                <a:spcPts val="0"/>
              </a:spcAft>
              <a:buSzPct val="102857"/>
              <a:buChar char="•"/>
            </a:pPr>
            <a:r>
              <a:rPr lang="en-GB"/>
              <a:t>2 kg of green vitriol (ferrous sulphate)</a:t>
            </a:r>
            <a:endParaRPr/>
          </a:p>
          <a:p>
            <a:pPr indent="-342900" lvl="0" marL="457200" rtl="0" algn="l">
              <a:lnSpc>
                <a:spcPct val="90000"/>
              </a:lnSpc>
              <a:spcBef>
                <a:spcPts val="1000"/>
              </a:spcBef>
              <a:spcAft>
                <a:spcPts val="0"/>
              </a:spcAft>
              <a:buSzPct val="102857"/>
              <a:buChar char="•"/>
            </a:pPr>
            <a:r>
              <a:rPr lang="en-GB"/>
              <a:t>4.5 kg of fine rye or wheat flour</a:t>
            </a:r>
            <a:endParaRPr/>
          </a:p>
          <a:p>
            <a:pPr indent="-342900" lvl="0" marL="457200" rtl="0" algn="l">
              <a:lnSpc>
                <a:spcPct val="90000"/>
              </a:lnSpc>
              <a:spcBef>
                <a:spcPts val="1000"/>
              </a:spcBef>
              <a:spcAft>
                <a:spcPts val="0"/>
              </a:spcAft>
              <a:buSzPct val="102857"/>
              <a:buChar char="•"/>
            </a:pPr>
            <a:r>
              <a:rPr lang="en-GB"/>
              <a:t>8 kg of red mud</a:t>
            </a:r>
            <a:endParaRPr/>
          </a:p>
          <a:p>
            <a:pPr indent="-342900" lvl="0" marL="457200" rtl="0" algn="l">
              <a:lnSpc>
                <a:spcPct val="90000"/>
              </a:lnSpc>
              <a:spcBef>
                <a:spcPts val="1000"/>
              </a:spcBef>
              <a:spcAft>
                <a:spcPts val="0"/>
              </a:spcAft>
              <a:buSzPct val="102857"/>
              <a:buChar char="•"/>
            </a:pPr>
            <a:r>
              <a:rPr lang="en-GB"/>
              <a:t>(salt)</a:t>
            </a:r>
            <a:endParaRPr/>
          </a:p>
          <a:p>
            <a:pPr indent="-228600" lvl="0" marL="457200" rtl="0" algn="l">
              <a:lnSpc>
                <a:spcPct val="90000"/>
              </a:lnSpc>
              <a:spcBef>
                <a:spcPts val="1000"/>
              </a:spcBef>
              <a:spcAft>
                <a:spcPts val="0"/>
              </a:spcAft>
              <a:buSzPct val="102857"/>
              <a:buNone/>
            </a:pPr>
            <a:r>
              <a:t/>
            </a:r>
            <a:endParaRPr/>
          </a:p>
          <a:p>
            <a:pPr indent="0" lvl="0" marL="114300" rtl="0" algn="l">
              <a:lnSpc>
                <a:spcPct val="90000"/>
              </a:lnSpc>
              <a:spcBef>
                <a:spcPts val="1000"/>
              </a:spcBef>
              <a:spcAft>
                <a:spcPts val="0"/>
              </a:spcAft>
              <a:buSzPct val="102857"/>
              <a:buNone/>
            </a:pPr>
            <a:r>
              <a:rPr lang="en-GB"/>
              <a:t>Cooking equipment:</a:t>
            </a:r>
            <a:endParaRPr/>
          </a:p>
          <a:p>
            <a:pPr indent="-342900" lvl="0" marL="457200" rtl="0" algn="l">
              <a:lnSpc>
                <a:spcPct val="90000"/>
              </a:lnSpc>
              <a:spcBef>
                <a:spcPts val="1000"/>
              </a:spcBef>
              <a:spcAft>
                <a:spcPts val="0"/>
              </a:spcAft>
              <a:buSzPct val="102857"/>
              <a:buChar char="•"/>
            </a:pPr>
            <a:r>
              <a:rPr lang="en-GB"/>
              <a:t>Iron barrel (200 l)</a:t>
            </a:r>
            <a:endParaRPr/>
          </a:p>
          <a:p>
            <a:pPr indent="-342900" lvl="0" marL="457200" rtl="0" algn="l">
              <a:lnSpc>
                <a:spcPct val="90000"/>
              </a:lnSpc>
              <a:spcBef>
                <a:spcPts val="1000"/>
              </a:spcBef>
              <a:spcAft>
                <a:spcPts val="0"/>
              </a:spcAft>
              <a:buSzPct val="102857"/>
              <a:buChar char="•"/>
            </a:pPr>
            <a:r>
              <a:rPr lang="en-GB"/>
              <a:t>Bricks or stones</a:t>
            </a:r>
            <a:endParaRPr/>
          </a:p>
          <a:p>
            <a:pPr indent="-342900" lvl="0" marL="457200" rtl="0" algn="l">
              <a:lnSpc>
                <a:spcPct val="90000"/>
              </a:lnSpc>
              <a:spcBef>
                <a:spcPts val="1000"/>
              </a:spcBef>
              <a:spcAft>
                <a:spcPts val="0"/>
              </a:spcAft>
              <a:buSzPct val="102857"/>
              <a:buChar char="•"/>
            </a:pPr>
            <a:r>
              <a:rPr lang="en-GB"/>
              <a:t>Mineral wool carpet, wire yarn</a:t>
            </a:r>
            <a:endParaRPr/>
          </a:p>
          <a:p>
            <a:pPr indent="-342900" lvl="0" marL="457200" rtl="0" algn="l">
              <a:lnSpc>
                <a:spcPct val="90000"/>
              </a:lnSpc>
              <a:spcBef>
                <a:spcPts val="1000"/>
              </a:spcBef>
              <a:spcAft>
                <a:spcPts val="0"/>
              </a:spcAft>
              <a:buSzPct val="102857"/>
              <a:buChar char="•"/>
            </a:pPr>
            <a:r>
              <a:rPr lang="en-GB"/>
              <a:t>Paddle made of a board</a:t>
            </a:r>
            <a:endParaRPr/>
          </a:p>
          <a:p>
            <a:pPr indent="-342900" lvl="0" marL="457200" rtl="0" algn="l">
              <a:lnSpc>
                <a:spcPct val="90000"/>
              </a:lnSpc>
              <a:spcBef>
                <a:spcPts val="1000"/>
              </a:spcBef>
              <a:spcAft>
                <a:spcPts val="0"/>
              </a:spcAft>
              <a:buSzPct val="102857"/>
              <a:buChar char="•"/>
            </a:pPr>
            <a:r>
              <a:rPr lang="en-GB"/>
              <a:t>Buckets</a:t>
            </a:r>
            <a:endParaRPr/>
          </a:p>
          <a:p>
            <a:pPr indent="0" lvl="0" marL="114300" rtl="0" algn="l">
              <a:lnSpc>
                <a:spcPct val="90000"/>
              </a:lnSpc>
              <a:spcBef>
                <a:spcPts val="1000"/>
              </a:spcBef>
              <a:spcAft>
                <a:spcPts val="0"/>
              </a:spcAft>
              <a:buSzPct val="102857"/>
              <a:buNone/>
            </a:pPr>
            <a:r>
              <a:t/>
            </a:r>
            <a:endParaRPr/>
          </a:p>
        </p:txBody>
      </p:sp>
      <p:sp>
        <p:nvSpPr>
          <p:cNvPr id="361" name="Google Shape;361;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47500" lnSpcReduction="20000"/>
          </a:bodyPr>
          <a:lstStyle/>
          <a:p>
            <a:pPr indent="0" lvl="0" marL="114300" rtl="0" algn="l">
              <a:lnSpc>
                <a:spcPct val="90000"/>
              </a:lnSpc>
              <a:spcBef>
                <a:spcPts val="1000"/>
              </a:spcBef>
              <a:spcAft>
                <a:spcPts val="0"/>
              </a:spcAft>
              <a:buSzPct val="100000"/>
              <a:buNone/>
            </a:pPr>
            <a:r>
              <a:rPr lang="en-GB" sz="2900"/>
              <a:t>A large iron barrel opened at the top is a suitable cooking vessel for earth red. Underneath the barrel, a fireplace approximately 20 cm high is made of bricks or stones. A mineral wool mat is wrapped around the barrel with iron wire; the top of the barrel can be left bare.</a:t>
            </a:r>
            <a:endParaRPr/>
          </a:p>
          <a:p>
            <a:pPr indent="-342931" lvl="0" marL="457200" rtl="0" algn="l">
              <a:lnSpc>
                <a:spcPct val="90000"/>
              </a:lnSpc>
              <a:spcBef>
                <a:spcPts val="1000"/>
              </a:spcBef>
              <a:spcAft>
                <a:spcPts val="0"/>
              </a:spcAft>
              <a:buSzPct val="100000"/>
              <a:buChar char="•"/>
            </a:pPr>
            <a:r>
              <a:rPr lang="en-GB" sz="2900"/>
              <a:t>Put 40 litres of water in the pot and light the fire. Boil the water and add 2 kg of green vitriol. </a:t>
            </a:r>
            <a:endParaRPr/>
          </a:p>
          <a:p>
            <a:pPr indent="-342931" lvl="0" marL="457200" rtl="0" algn="l">
              <a:lnSpc>
                <a:spcPct val="90000"/>
              </a:lnSpc>
              <a:spcBef>
                <a:spcPts val="1000"/>
              </a:spcBef>
              <a:spcAft>
                <a:spcPts val="0"/>
              </a:spcAft>
              <a:buSzPct val="100000"/>
              <a:buChar char="•"/>
            </a:pPr>
            <a:r>
              <a:rPr lang="en-GB" sz="2900"/>
              <a:t>In a separate bucket, gradually mix the flour with 10 litres of water. </a:t>
            </a:r>
            <a:endParaRPr/>
          </a:p>
          <a:p>
            <a:pPr indent="-342931" lvl="0" marL="457200" rtl="0" algn="l">
              <a:lnSpc>
                <a:spcPct val="90000"/>
              </a:lnSpc>
              <a:spcBef>
                <a:spcPts val="1000"/>
              </a:spcBef>
              <a:spcAft>
                <a:spcPts val="0"/>
              </a:spcAft>
              <a:buSzPct val="100000"/>
              <a:buChar char="•"/>
            </a:pPr>
            <a:r>
              <a:rPr lang="en-GB" sz="2900"/>
              <a:t>Gradually pour the water and flour mixture into the pot of boiling water, stirring all the time. </a:t>
            </a:r>
            <a:endParaRPr/>
          </a:p>
          <a:p>
            <a:pPr indent="-342931" lvl="0" marL="457200" rtl="0" algn="l">
              <a:lnSpc>
                <a:spcPct val="90000"/>
              </a:lnSpc>
              <a:spcBef>
                <a:spcPts val="1000"/>
              </a:spcBef>
              <a:spcAft>
                <a:spcPts val="0"/>
              </a:spcAft>
              <a:buSzPct val="100000"/>
              <a:buChar char="•"/>
            </a:pPr>
            <a:r>
              <a:rPr lang="en-GB" sz="2900"/>
              <a:t>Add 4.5 kg of fine rye flour. </a:t>
            </a:r>
            <a:endParaRPr/>
          </a:p>
          <a:p>
            <a:pPr indent="-342931" lvl="0" marL="457200" rtl="0" algn="l">
              <a:lnSpc>
                <a:spcPct val="90000"/>
              </a:lnSpc>
              <a:spcBef>
                <a:spcPts val="1000"/>
              </a:spcBef>
              <a:spcAft>
                <a:spcPts val="0"/>
              </a:spcAft>
              <a:buSzPct val="100000"/>
              <a:buChar char="•"/>
            </a:pPr>
            <a:r>
              <a:rPr lang="en-GB" sz="2900"/>
              <a:t>Mix thoroughly (along the bottom) and boil for 2–3 hours. </a:t>
            </a:r>
            <a:endParaRPr/>
          </a:p>
          <a:p>
            <a:pPr indent="-342931" lvl="0" marL="457200" rtl="0" algn="l">
              <a:lnSpc>
                <a:spcPct val="90000"/>
              </a:lnSpc>
              <a:spcBef>
                <a:spcPts val="1000"/>
              </a:spcBef>
              <a:spcAft>
                <a:spcPts val="0"/>
              </a:spcAft>
              <a:buSzPct val="100000"/>
              <a:buChar char="•"/>
            </a:pPr>
            <a:r>
              <a:rPr lang="en-GB" sz="2900"/>
              <a:t>Add red earth (8 kg) at low doses. </a:t>
            </a:r>
            <a:endParaRPr/>
          </a:p>
          <a:p>
            <a:pPr indent="-342931" lvl="0" marL="457200" rtl="0" algn="l">
              <a:lnSpc>
                <a:spcPct val="90000"/>
              </a:lnSpc>
              <a:spcBef>
                <a:spcPts val="1000"/>
              </a:spcBef>
              <a:spcAft>
                <a:spcPts val="0"/>
              </a:spcAft>
              <a:buSzPct val="100000"/>
              <a:buChar char="•"/>
            </a:pPr>
            <a:r>
              <a:rPr lang="en-GB" sz="2900"/>
              <a:t>Cook and mix for ½ to 2 hours on low heat. </a:t>
            </a:r>
            <a:endParaRPr/>
          </a:p>
          <a:p>
            <a:pPr indent="-342931" lvl="0" marL="457200" rtl="0" algn="l">
              <a:lnSpc>
                <a:spcPct val="90000"/>
              </a:lnSpc>
              <a:spcBef>
                <a:spcPts val="1000"/>
              </a:spcBef>
              <a:spcAft>
                <a:spcPts val="0"/>
              </a:spcAft>
              <a:buSzPct val="100000"/>
              <a:buChar char="•"/>
            </a:pPr>
            <a:r>
              <a:rPr lang="en-GB" sz="2900"/>
              <a:t>Leave the mixture to cool down. </a:t>
            </a:r>
            <a:endParaRPr/>
          </a:p>
          <a:p>
            <a:pPr indent="-342931" lvl="0" marL="457200" rtl="0" algn="l">
              <a:lnSpc>
                <a:spcPct val="90000"/>
              </a:lnSpc>
              <a:spcBef>
                <a:spcPts val="1000"/>
              </a:spcBef>
              <a:spcAft>
                <a:spcPts val="0"/>
              </a:spcAft>
              <a:buSzPct val="100000"/>
              <a:buChar char="•"/>
            </a:pPr>
            <a:r>
              <a:rPr lang="en-GB" sz="2900"/>
              <a:t>The paint can be thinned with salt water. If you want to keep the paint for a few days, add half a decilitre of salt to the mixture.</a:t>
            </a:r>
            <a:endParaRPr/>
          </a:p>
          <a:p>
            <a:pPr indent="-228600" lvl="0" marL="457200" rtl="0" algn="l">
              <a:lnSpc>
                <a:spcPct val="90000"/>
              </a:lnSpc>
              <a:spcBef>
                <a:spcPts val="1000"/>
              </a:spcBef>
              <a:spcAft>
                <a:spcPts val="0"/>
              </a:spcAft>
              <a:buClr>
                <a:schemeClr val="dk1"/>
              </a:buClr>
              <a:buSzPct val="135338"/>
              <a:buNone/>
            </a:pPr>
            <a:r>
              <a:t/>
            </a:r>
            <a:endParaRPr/>
          </a:p>
        </p:txBody>
      </p:sp>
      <p:sp>
        <p:nvSpPr>
          <p:cNvPr id="362" name="Google Shape;362;p2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63" name="Google Shape;363;p26"/>
          <p:cNvSpPr txBox="1"/>
          <p:nvPr>
            <p:ph idx="11" type="ftr"/>
          </p:nvPr>
        </p:nvSpPr>
        <p:spPr>
          <a:xfrm>
            <a:off x="838200" y="6334918"/>
            <a:ext cx="576999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64" name="Google Shape;364;p26"/>
          <p:cNvSpPr/>
          <p:nvPr/>
        </p:nvSpPr>
        <p:spPr>
          <a:xfrm>
            <a:off x="9195717" y="6173401"/>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Renovation Centre Tammela, Rauma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7"/>
          <p:cNvPicPr preferRelativeResize="0"/>
          <p:nvPr/>
        </p:nvPicPr>
        <p:blipFill rotWithShape="1">
          <a:blip r:embed="rId3">
            <a:alphaModFix/>
          </a:blip>
          <a:srcRect b="0" l="0" r="0" t="0"/>
          <a:stretch/>
        </p:blipFill>
        <p:spPr>
          <a:xfrm>
            <a:off x="3755885" y="516507"/>
            <a:ext cx="4680230" cy="5721772"/>
          </a:xfrm>
          <a:prstGeom prst="rect">
            <a:avLst/>
          </a:prstGeom>
          <a:noFill/>
          <a:ln>
            <a:noFill/>
          </a:ln>
        </p:spPr>
      </p:pic>
      <p:sp>
        <p:nvSpPr>
          <p:cNvPr id="370" name="Google Shape;370;p2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71" name="Google Shape;371;p27"/>
          <p:cNvSpPr txBox="1"/>
          <p:nvPr>
            <p:ph idx="11" type="ftr"/>
          </p:nvPr>
        </p:nvSpPr>
        <p:spPr>
          <a:xfrm>
            <a:off x="838199" y="6334918"/>
            <a:ext cx="525151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72" name="Google Shape;372;p27"/>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373" name="Google Shape;373;p27"/>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374" name="Google Shape;374;p27"/>
          <p:cNvSpPr/>
          <p:nvPr/>
        </p:nvSpPr>
        <p:spPr>
          <a:xfrm>
            <a:off x="4162086" y="3159696"/>
            <a:ext cx="4400023"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Breathable structure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Breathability does not  mean there are air leaks in the external sheathing!</a:t>
            </a:r>
            <a:endParaRPr/>
          </a:p>
        </p:txBody>
      </p:sp>
      <p:sp>
        <p:nvSpPr>
          <p:cNvPr id="380" name="Google Shape;380;p28"/>
          <p:cNvSpPr txBox="1"/>
          <p:nvPr>
            <p:ph idx="1" type="body"/>
          </p:nvPr>
        </p:nvSpPr>
        <p:spPr>
          <a:xfrm>
            <a:off x="6051550" y="1825625"/>
            <a:ext cx="530225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2000"/>
              <a:t>Breathability</a:t>
            </a:r>
            <a:r>
              <a:rPr lang="en-GB" sz="2000"/>
              <a:t> means that the structures of the building can </a:t>
            </a:r>
            <a:r>
              <a:rPr b="1" lang="en-GB" sz="2000"/>
              <a:t>absorb</a:t>
            </a:r>
            <a:r>
              <a:rPr lang="en-GB" sz="2000"/>
              <a:t> and </a:t>
            </a:r>
            <a:r>
              <a:rPr b="1" lang="en-GB" sz="2000"/>
              <a:t>release</a:t>
            </a:r>
            <a:r>
              <a:rPr lang="en-GB" sz="2000"/>
              <a:t> water in both gaseous and liquid form. As a rule, breathability means that the moisture generated in the room (gaseous water molecules in the air) passes through the structures from the inside to the outside. A four-person family releases about ten litres of water into the air every day. In addition to breathing and sweating, moisture is formed by drying laundry and cooking food.</a:t>
            </a:r>
            <a:endParaRPr/>
          </a:p>
        </p:txBody>
      </p:sp>
      <p:sp>
        <p:nvSpPr>
          <p:cNvPr id="381" name="Google Shape;381;p2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82" name="Google Shape;382;p28"/>
          <p:cNvSpPr txBox="1"/>
          <p:nvPr>
            <p:ph idx="11" type="ftr"/>
          </p:nvPr>
        </p:nvSpPr>
        <p:spPr>
          <a:xfrm>
            <a:off x="838200" y="6334918"/>
            <a:ext cx="526938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383" name="Google Shape;383;p28"/>
          <p:cNvPicPr preferRelativeResize="0"/>
          <p:nvPr/>
        </p:nvPicPr>
        <p:blipFill rotWithShape="1">
          <a:blip r:embed="rId3">
            <a:alphaModFix/>
          </a:blip>
          <a:srcRect b="0" l="0" r="0" t="0"/>
          <a:stretch/>
        </p:blipFill>
        <p:spPr>
          <a:xfrm>
            <a:off x="451045" y="1608783"/>
            <a:ext cx="2992113" cy="4377034"/>
          </a:xfrm>
          <a:prstGeom prst="rect">
            <a:avLst/>
          </a:prstGeom>
          <a:noFill/>
          <a:ln>
            <a:noFill/>
          </a:ln>
        </p:spPr>
      </p:pic>
      <p:sp>
        <p:nvSpPr>
          <p:cNvPr id="384" name="Google Shape;384;p28"/>
          <p:cNvSpPr/>
          <p:nvPr/>
        </p:nvSpPr>
        <p:spPr>
          <a:xfrm>
            <a:off x="3593796" y="5063913"/>
            <a:ext cx="2513784" cy="980441"/>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A traditional corner joint structure with an external board cladding painted with earth red is a healthy structure that binds moisture. Seurasaari, Ivars.</a:t>
            </a:r>
            <a:endParaRPr/>
          </a:p>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Source: SAATSI arkkitehdit</a:t>
            </a:r>
            <a:endParaRPr/>
          </a:p>
        </p:txBody>
      </p:sp>
      <p:sp>
        <p:nvSpPr>
          <p:cNvPr id="385" name="Google Shape;385;p28"/>
          <p:cNvSpPr/>
          <p:nvPr/>
        </p:nvSpPr>
        <p:spPr>
          <a:xfrm>
            <a:off x="10698067" y="6107713"/>
            <a:ext cx="13366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Perinnemestari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Breathable structure</a:t>
            </a:r>
            <a:endParaRPr/>
          </a:p>
        </p:txBody>
      </p:sp>
      <p:sp>
        <p:nvSpPr>
          <p:cNvPr id="391" name="Google Shape;391;p29"/>
          <p:cNvSpPr txBox="1"/>
          <p:nvPr>
            <p:ph idx="1" type="body"/>
          </p:nvPr>
        </p:nvSpPr>
        <p:spPr>
          <a:xfrm>
            <a:off x="838200" y="1825625"/>
            <a:ext cx="677545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Moisture transfer through structures (1, 5 and 6) is strongest in winter, while the equalisation of moisture peaks (2) occurs within a few hours.</a:t>
            </a:r>
            <a:endParaRPr/>
          </a:p>
          <a:p>
            <a:pPr indent="-457200" lvl="0" marL="571500" rtl="0" algn="l">
              <a:lnSpc>
                <a:spcPct val="90000"/>
              </a:lnSpc>
              <a:spcBef>
                <a:spcPts val="1000"/>
              </a:spcBef>
              <a:spcAft>
                <a:spcPts val="0"/>
              </a:spcAft>
              <a:buSzPts val="1800"/>
              <a:buFont typeface="Arial"/>
              <a:buAutoNum type="arabicPeriod"/>
            </a:pPr>
            <a:r>
              <a:rPr lang="en-GB" sz="2000"/>
              <a:t>All layers of the wall are breathable. Moisture moves freely through wallpaper, paste, porous fibreboard, logs or sawdust, tar paper, boarding and linseed oil paint to the outside air.</a:t>
            </a:r>
            <a:endParaRPr/>
          </a:p>
          <a:p>
            <a:pPr indent="-457200" lvl="0" marL="571500" rtl="0" algn="l">
              <a:lnSpc>
                <a:spcPct val="90000"/>
              </a:lnSpc>
              <a:spcBef>
                <a:spcPts val="1000"/>
              </a:spcBef>
              <a:spcAft>
                <a:spcPts val="0"/>
              </a:spcAft>
              <a:buSzPts val="1800"/>
              <a:buFont typeface="Arial"/>
              <a:buAutoNum type="arabicPeriod"/>
            </a:pPr>
            <a:r>
              <a:rPr lang="en-GB" sz="2000"/>
              <a:t>Moisture peaks equalise. When cooking in the kitchen, moisture is absorbed by the wall, and when the meal is over, the moisture returns to the room.</a:t>
            </a:r>
            <a:endParaRPr/>
          </a:p>
          <a:p>
            <a:pPr indent="-457200" lvl="0" marL="571500" rtl="0" algn="l">
              <a:lnSpc>
                <a:spcPct val="90000"/>
              </a:lnSpc>
              <a:spcBef>
                <a:spcPts val="1000"/>
              </a:spcBef>
              <a:spcAft>
                <a:spcPts val="0"/>
              </a:spcAft>
              <a:buSzPts val="1800"/>
              <a:buFont typeface="Arial"/>
              <a:buAutoNum type="arabicPeriod"/>
            </a:pPr>
            <a:r>
              <a:rPr lang="en-GB" sz="2000"/>
              <a:t>The wall is covered with plastic wallpaper and moisture does not penetrate the wall. It does not affect the house, but it does reduce the quality of indoor air.</a:t>
            </a:r>
            <a:endParaRPr/>
          </a:p>
        </p:txBody>
      </p:sp>
      <p:sp>
        <p:nvSpPr>
          <p:cNvPr id="392" name="Google Shape;392;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393" name="Google Shape;393;p29"/>
          <p:cNvSpPr txBox="1"/>
          <p:nvPr>
            <p:ph idx="11" type="ftr"/>
          </p:nvPr>
        </p:nvSpPr>
        <p:spPr>
          <a:xfrm>
            <a:off x="838200" y="6334918"/>
            <a:ext cx="5260942"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394" name="Google Shape;394;p29"/>
          <p:cNvSpPr/>
          <p:nvPr/>
        </p:nvSpPr>
        <p:spPr>
          <a:xfrm>
            <a:off x="10698067" y="6107713"/>
            <a:ext cx="13366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Perinnemestari</a:t>
            </a:r>
            <a:endParaRPr/>
          </a:p>
        </p:txBody>
      </p:sp>
      <p:pic>
        <p:nvPicPr>
          <p:cNvPr id="395" name="Google Shape;395;p29"/>
          <p:cNvPicPr preferRelativeResize="0"/>
          <p:nvPr/>
        </p:nvPicPr>
        <p:blipFill rotWithShape="1">
          <a:blip r:embed="rId3">
            <a:alphaModFix/>
          </a:blip>
          <a:srcRect b="0" l="0" r="0" t="0"/>
          <a:stretch/>
        </p:blipFill>
        <p:spPr>
          <a:xfrm>
            <a:off x="7756261" y="1095677"/>
            <a:ext cx="3808412" cy="46666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3"/>
          <p:cNvPicPr preferRelativeResize="0"/>
          <p:nvPr/>
        </p:nvPicPr>
        <p:blipFill rotWithShape="1">
          <a:blip r:embed="rId3">
            <a:alphaModFix/>
          </a:blip>
          <a:srcRect b="9271" l="0" r="0" t="0"/>
          <a:stretch/>
        </p:blipFill>
        <p:spPr>
          <a:xfrm>
            <a:off x="2778" y="0"/>
            <a:ext cx="12186372" cy="6248114"/>
          </a:xfrm>
          <a:prstGeom prst="rect">
            <a:avLst/>
          </a:prstGeom>
          <a:noFill/>
          <a:ln>
            <a:noFill/>
          </a:ln>
        </p:spPr>
      </p:pic>
      <p:sp>
        <p:nvSpPr>
          <p:cNvPr id="148" name="Google Shape;148;p3"/>
          <p:cNvSpPr txBox="1"/>
          <p:nvPr>
            <p:ph type="title"/>
          </p:nvPr>
        </p:nvSpPr>
        <p:spPr>
          <a:xfrm>
            <a:off x="1174214" y="1819577"/>
            <a:ext cx="9843642" cy="2387601"/>
          </a:xfrm>
          <a:prstGeom prst="rect">
            <a:avLst/>
          </a:prstGeom>
          <a:noFill/>
          <a:ln>
            <a:noFill/>
          </a:ln>
        </p:spPr>
        <p:txBody>
          <a:bodyPr anchorCtr="0" anchor="b" bIns="0" lIns="0" spcFirstLastPara="1" rIns="0" wrap="square" tIns="0">
            <a:normAutofit/>
          </a:bodyPr>
          <a:lstStyle/>
          <a:p>
            <a:pPr indent="0" lvl="0" marL="0" rtl="0" algn="ctr">
              <a:lnSpc>
                <a:spcPct val="90000"/>
              </a:lnSpc>
              <a:spcBef>
                <a:spcPts val="0"/>
              </a:spcBef>
              <a:spcAft>
                <a:spcPts val="0"/>
              </a:spcAft>
              <a:buNone/>
            </a:pPr>
            <a:r>
              <a:t/>
            </a:r>
            <a:endParaRPr b="1" sz="2730">
              <a:solidFill>
                <a:srgbClr val="FFFFFF"/>
              </a:solidFill>
              <a:latin typeface="Calibri"/>
              <a:ea typeface="Calibri"/>
              <a:cs typeface="Calibri"/>
              <a:sym typeface="Calibri"/>
            </a:endParaRPr>
          </a:p>
          <a:p>
            <a:pPr indent="0" lvl="0" marL="0" rtl="0" algn="ctr">
              <a:lnSpc>
                <a:spcPct val="90000"/>
              </a:lnSpc>
              <a:spcBef>
                <a:spcPts val="0"/>
              </a:spcBef>
              <a:spcAft>
                <a:spcPts val="0"/>
              </a:spcAft>
              <a:buNone/>
            </a:pPr>
            <a:r>
              <a:rPr b="1" lang="en-GB" sz="4400">
                <a:latin typeface="Calibri"/>
                <a:ea typeface="Calibri"/>
                <a:cs typeface="Calibri"/>
                <a:sym typeface="Calibri"/>
              </a:rPr>
              <a:t>Repair construction of wooden buildings and use of wood in repair construction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Breathable structure</a:t>
            </a:r>
            <a:endParaRPr/>
          </a:p>
        </p:txBody>
      </p:sp>
      <p:sp>
        <p:nvSpPr>
          <p:cNvPr id="401" name="Google Shape;401;p30"/>
          <p:cNvSpPr txBox="1"/>
          <p:nvPr>
            <p:ph idx="1" type="body"/>
          </p:nvPr>
        </p:nvSpPr>
        <p:spPr>
          <a:xfrm>
            <a:off x="838200" y="1825625"/>
            <a:ext cx="677545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Font typeface="Arial"/>
              <a:buAutoNum type="arabicPeriod" startAt="4"/>
            </a:pPr>
            <a:r>
              <a:rPr lang="en-GB" sz="2000"/>
              <a:t>Moisture enters the wall, but is trapped behind the plastic paint on the exterior wall, allowing microbial growth.</a:t>
            </a:r>
            <a:endParaRPr/>
          </a:p>
          <a:p>
            <a:pPr indent="-342900" lvl="0" marL="457200" rtl="0" algn="l">
              <a:lnSpc>
                <a:spcPct val="90000"/>
              </a:lnSpc>
              <a:spcBef>
                <a:spcPts val="1000"/>
              </a:spcBef>
              <a:spcAft>
                <a:spcPts val="0"/>
              </a:spcAft>
              <a:buSzPts val="1800"/>
              <a:buFont typeface="Arial"/>
              <a:buAutoNum type="arabicPeriod" startAt="4"/>
            </a:pPr>
            <a:r>
              <a:rPr lang="en-GB" sz="2000"/>
              <a:t>Moisture rises from the ground and slowly moves through the floor into the apartment. The floor will not get wet because moisture will not be trapped inside it.</a:t>
            </a:r>
            <a:endParaRPr/>
          </a:p>
          <a:p>
            <a:pPr indent="-342900" lvl="0" marL="457200" rtl="0" algn="l">
              <a:lnSpc>
                <a:spcPct val="90000"/>
              </a:lnSpc>
              <a:spcBef>
                <a:spcPts val="1000"/>
              </a:spcBef>
              <a:spcAft>
                <a:spcPts val="0"/>
              </a:spcAft>
              <a:buSzPts val="1800"/>
              <a:buFont typeface="Arial"/>
              <a:buAutoNum type="arabicPeriod" startAt="4"/>
            </a:pPr>
            <a:r>
              <a:rPr lang="en-GB" sz="2000"/>
              <a:t>The moisture generated in the apartment is also transferred to the attic. The surfaces on the room side slow down the penetration of moisture into the attic floor. In the attic, there should not be a dense layer of insulation to prevent moisture from being trapped underneath.</a:t>
            </a:r>
            <a:endParaRPr/>
          </a:p>
        </p:txBody>
      </p:sp>
      <p:sp>
        <p:nvSpPr>
          <p:cNvPr id="402" name="Google Shape;402;p3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03" name="Google Shape;403;p30"/>
          <p:cNvSpPr txBox="1"/>
          <p:nvPr>
            <p:ph idx="11" type="ftr"/>
          </p:nvPr>
        </p:nvSpPr>
        <p:spPr>
          <a:xfrm>
            <a:off x="838200" y="6334918"/>
            <a:ext cx="554374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04" name="Google Shape;404;p30"/>
          <p:cNvSpPr/>
          <p:nvPr/>
        </p:nvSpPr>
        <p:spPr>
          <a:xfrm>
            <a:off x="10698067" y="6107713"/>
            <a:ext cx="13366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Perinnemestari</a:t>
            </a:r>
            <a:endParaRPr/>
          </a:p>
        </p:txBody>
      </p:sp>
      <p:pic>
        <p:nvPicPr>
          <p:cNvPr id="405" name="Google Shape;405;p30"/>
          <p:cNvPicPr preferRelativeResize="0"/>
          <p:nvPr/>
        </p:nvPicPr>
        <p:blipFill rotWithShape="1">
          <a:blip r:embed="rId3">
            <a:alphaModFix/>
          </a:blip>
          <a:srcRect b="0" l="0" r="0" t="0"/>
          <a:stretch/>
        </p:blipFill>
        <p:spPr>
          <a:xfrm>
            <a:off x="7756261" y="1095677"/>
            <a:ext cx="3808412" cy="46666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Breathable structure</a:t>
            </a:r>
            <a:endParaRPr/>
          </a:p>
        </p:txBody>
      </p:sp>
      <p:sp>
        <p:nvSpPr>
          <p:cNvPr id="411" name="Google Shape;411;p31"/>
          <p:cNvSpPr txBox="1"/>
          <p:nvPr>
            <p:ph idx="1" type="body"/>
          </p:nvPr>
        </p:nvSpPr>
        <p:spPr>
          <a:xfrm>
            <a:off x="838200" y="1825625"/>
            <a:ext cx="677545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2000"/>
              <a:t>Breathability is not ventilation. </a:t>
            </a:r>
            <a:r>
              <a:rPr lang="en-GB" sz="2000"/>
              <a:t>Breathability is also not about air flowing in through the cracks. Controlled ventilation is handled with exhaust and replacement air valves (7). With ventilation, there is plenty of moisture in the apartment in the summer and hardly any in winter temperatures. During heating, air is changed and moisture is removed through the firebox (8a). When the fire is extinguished, the air is exhausted through the star valve (8b) or the ventilation valve in the chimney.</a:t>
            </a:r>
            <a:endParaRPr/>
          </a:p>
          <a:p>
            <a:pPr indent="0" lvl="0" marL="114300" rtl="0" algn="l">
              <a:lnSpc>
                <a:spcPct val="90000"/>
              </a:lnSpc>
              <a:spcBef>
                <a:spcPts val="1000"/>
              </a:spcBef>
              <a:spcAft>
                <a:spcPts val="0"/>
              </a:spcAft>
              <a:buSzPts val="1800"/>
              <a:buNone/>
            </a:pPr>
            <a:r>
              <a:rPr lang="en-GB" sz="2000"/>
              <a:t>Breathable materials also serve as an insurance. If water leaks or condenses anywhere in the house, it will be exposed. For example, water from a leaking roof (9) drains through the attic floor and is visible in the ceiling. If there were plastic in between, water would accumulate for months or years.</a:t>
            </a:r>
            <a:endParaRPr/>
          </a:p>
        </p:txBody>
      </p:sp>
      <p:sp>
        <p:nvSpPr>
          <p:cNvPr id="412" name="Google Shape;412;p3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13" name="Google Shape;413;p31"/>
          <p:cNvSpPr txBox="1"/>
          <p:nvPr>
            <p:ph idx="11" type="ftr"/>
          </p:nvPr>
        </p:nvSpPr>
        <p:spPr>
          <a:xfrm>
            <a:off x="838199" y="6334918"/>
            <a:ext cx="538349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14" name="Google Shape;414;p31"/>
          <p:cNvSpPr/>
          <p:nvPr/>
        </p:nvSpPr>
        <p:spPr>
          <a:xfrm>
            <a:off x="10698067" y="6107713"/>
            <a:ext cx="13366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Perinnemestari</a:t>
            </a:r>
            <a:endParaRPr/>
          </a:p>
        </p:txBody>
      </p:sp>
      <p:pic>
        <p:nvPicPr>
          <p:cNvPr id="415" name="Google Shape;415;p31"/>
          <p:cNvPicPr preferRelativeResize="0"/>
          <p:nvPr/>
        </p:nvPicPr>
        <p:blipFill rotWithShape="1">
          <a:blip r:embed="rId3">
            <a:alphaModFix/>
          </a:blip>
          <a:srcRect b="0" l="0" r="0" t="0"/>
          <a:stretch/>
        </p:blipFill>
        <p:spPr>
          <a:xfrm>
            <a:off x="7756261" y="1095677"/>
            <a:ext cx="3808412" cy="46666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32"/>
          <p:cNvPicPr preferRelativeResize="0"/>
          <p:nvPr/>
        </p:nvPicPr>
        <p:blipFill rotWithShape="1">
          <a:blip r:embed="rId3">
            <a:alphaModFix/>
          </a:blip>
          <a:srcRect b="0" l="0" r="0" t="0"/>
          <a:stretch/>
        </p:blipFill>
        <p:spPr>
          <a:xfrm>
            <a:off x="2616081" y="981074"/>
            <a:ext cx="7091716" cy="4895722"/>
          </a:xfrm>
          <a:prstGeom prst="rect">
            <a:avLst/>
          </a:prstGeom>
          <a:noFill/>
          <a:ln>
            <a:noFill/>
          </a:ln>
        </p:spPr>
      </p:pic>
      <p:sp>
        <p:nvSpPr>
          <p:cNvPr id="421" name="Google Shape;421;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22" name="Google Shape;422;p32"/>
          <p:cNvSpPr txBox="1"/>
          <p:nvPr>
            <p:ph idx="11" type="ftr"/>
          </p:nvPr>
        </p:nvSpPr>
        <p:spPr>
          <a:xfrm>
            <a:off x="838200" y="6334918"/>
            <a:ext cx="532693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23" name="Google Shape;423;p32"/>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424" name="Google Shape;424;p32"/>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425" name="Google Shape;425;p32"/>
          <p:cNvSpPr/>
          <p:nvPr/>
        </p:nvSpPr>
        <p:spPr>
          <a:xfrm>
            <a:off x="4414405" y="3159696"/>
            <a:ext cx="5753100"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Fixing board cladding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External cladding</a:t>
            </a:r>
            <a:endParaRPr/>
          </a:p>
        </p:txBody>
      </p:sp>
      <p:sp>
        <p:nvSpPr>
          <p:cNvPr id="431" name="Google Shape;431;p33"/>
          <p:cNvSpPr txBox="1"/>
          <p:nvPr>
            <p:ph idx="1" type="body"/>
          </p:nvPr>
        </p:nvSpPr>
        <p:spPr>
          <a:xfrm>
            <a:off x="7656509" y="1825625"/>
            <a:ext cx="4031907" cy="4351338"/>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90000"/>
              </a:lnSpc>
              <a:spcBef>
                <a:spcPts val="1000"/>
              </a:spcBef>
              <a:spcAft>
                <a:spcPts val="0"/>
              </a:spcAft>
              <a:buSzPct val="97297"/>
              <a:buNone/>
            </a:pPr>
            <a:r>
              <a:rPr lang="en-GB" sz="2000"/>
              <a:t>The earliest external cladding in Finland were built on public buildings in the late 1600s. In urban residential buildings and rural manors, cladding became more common only a hundred years later. The cladding protected the logds, allowed the wall retain heat better and made the building look more beautiful and prosperous. Initially, only the most important parts of the façade were protected: the corners susceptible to rot and the sun-damaged south side. The cladding could also be used to highlight the building's façade or streetscape.</a:t>
            </a:r>
            <a:endParaRPr/>
          </a:p>
        </p:txBody>
      </p:sp>
      <p:sp>
        <p:nvSpPr>
          <p:cNvPr id="432" name="Google Shape;432;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33" name="Google Shape;433;p33"/>
          <p:cNvSpPr txBox="1"/>
          <p:nvPr>
            <p:ph idx="11" type="ftr"/>
          </p:nvPr>
        </p:nvSpPr>
        <p:spPr>
          <a:xfrm>
            <a:off x="838200" y="6334918"/>
            <a:ext cx="565686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34" name="Google Shape;434;p33"/>
          <p:cNvPicPr preferRelativeResize="0"/>
          <p:nvPr/>
        </p:nvPicPr>
        <p:blipFill rotWithShape="1">
          <a:blip r:embed="rId3">
            <a:alphaModFix/>
          </a:blip>
          <a:srcRect b="0" l="0" r="0" t="0"/>
          <a:stretch/>
        </p:blipFill>
        <p:spPr>
          <a:xfrm>
            <a:off x="952423" y="1447000"/>
            <a:ext cx="6661227" cy="4446600"/>
          </a:xfrm>
          <a:prstGeom prst="rect">
            <a:avLst/>
          </a:prstGeom>
          <a:noFill/>
          <a:ln>
            <a:noFill/>
          </a:ln>
        </p:spPr>
      </p:pic>
      <p:sp>
        <p:nvSpPr>
          <p:cNvPr id="435" name="Google Shape;435;p33"/>
          <p:cNvSpPr/>
          <p:nvPr/>
        </p:nvSpPr>
        <p:spPr>
          <a:xfrm>
            <a:off x="1046955" y="5390358"/>
            <a:ext cx="3697289" cy="415498"/>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Akola Manor</a:t>
            </a:r>
            <a:endParaRPr/>
          </a:p>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JKMM Arkkitehdit</a:t>
            </a:r>
            <a:endParaRPr/>
          </a:p>
          <a:p>
            <a:pPr indent="0" lvl="0" marL="0" marR="0" rtl="0" algn="l">
              <a:lnSpc>
                <a:spcPct val="90000"/>
              </a:lnSpc>
              <a:spcBef>
                <a:spcPts val="0"/>
              </a:spcBef>
              <a:spcAft>
                <a:spcPts val="0"/>
              </a:spcAft>
              <a:buNone/>
            </a:pPr>
            <a:r>
              <a:rPr b="0" i="0" lang="en-GB" sz="1000" u="none" cap="none" strike="noStrike">
                <a:solidFill>
                  <a:schemeClr val="lt1"/>
                </a:solidFill>
                <a:latin typeface="Calibri"/>
                <a:ea typeface="Calibri"/>
                <a:cs typeface="Calibri"/>
                <a:sym typeface="Calibri"/>
              </a:rPr>
              <a:t>Image: Teemu Kurkela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Cladding types and painting</a:t>
            </a:r>
            <a:endParaRPr/>
          </a:p>
        </p:txBody>
      </p:sp>
      <p:sp>
        <p:nvSpPr>
          <p:cNvPr id="441" name="Google Shape;441;p34"/>
          <p:cNvSpPr txBox="1"/>
          <p:nvPr>
            <p:ph idx="1" type="body"/>
          </p:nvPr>
        </p:nvSpPr>
        <p:spPr>
          <a:xfrm>
            <a:off x="838200" y="1825625"/>
            <a:ext cx="6400765"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400"/>
              <a:t>The first type of external cladding was smooth vertical boarding. When the closed seams of the boards opened and began to collect water, the gaps were covered with thin, often profiled cover strips. The surface of the wood was protected by painting, which also strengthened the idea of a stone building.</a:t>
            </a:r>
            <a:endParaRPr/>
          </a:p>
        </p:txBody>
      </p:sp>
      <p:sp>
        <p:nvSpPr>
          <p:cNvPr id="442" name="Google Shape;442;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43" name="Google Shape;443;p34"/>
          <p:cNvSpPr txBox="1"/>
          <p:nvPr>
            <p:ph idx="11" type="ftr"/>
          </p:nvPr>
        </p:nvSpPr>
        <p:spPr>
          <a:xfrm>
            <a:off x="838200" y="6334918"/>
            <a:ext cx="575113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44" name="Google Shape;444;p34"/>
          <p:cNvSpPr/>
          <p:nvPr/>
        </p:nvSpPr>
        <p:spPr>
          <a:xfrm>
            <a:off x="9426804" y="6117441"/>
            <a:ext cx="2440661"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pic>
        <p:nvPicPr>
          <p:cNvPr id="445" name="Google Shape;445;p34"/>
          <p:cNvPicPr preferRelativeResize="0"/>
          <p:nvPr/>
        </p:nvPicPr>
        <p:blipFill rotWithShape="1">
          <a:blip r:embed="rId3">
            <a:alphaModFix/>
          </a:blip>
          <a:srcRect b="0" l="0" r="0" t="0"/>
          <a:stretch/>
        </p:blipFill>
        <p:spPr>
          <a:xfrm>
            <a:off x="7238965" y="980101"/>
            <a:ext cx="4628500" cy="5047480"/>
          </a:xfrm>
          <a:prstGeom prst="rect">
            <a:avLst/>
          </a:prstGeom>
          <a:noFill/>
          <a:ln>
            <a:noFill/>
          </a:ln>
        </p:spPr>
      </p:pic>
      <p:sp>
        <p:nvSpPr>
          <p:cNvPr id="446" name="Google Shape;446;p34"/>
          <p:cNvSpPr/>
          <p:nvPr/>
        </p:nvSpPr>
        <p:spPr>
          <a:xfrm>
            <a:off x="4086055" y="4741679"/>
            <a:ext cx="3064010" cy="1514261"/>
          </a:xfrm>
          <a:prstGeom prst="rect">
            <a:avLst/>
          </a:prstGeom>
          <a:noFill/>
          <a:ln>
            <a:noFill/>
          </a:ln>
        </p:spPr>
        <p:txBody>
          <a:bodyPr anchorCtr="0" anchor="t" bIns="45700" lIns="45700" spcFirstLastPara="1" rIns="45700" wrap="square" tIns="45700">
            <a:spAutoFit/>
          </a:bodyPr>
          <a:lstStyle/>
          <a:p>
            <a:pPr indent="0" lvl="0" marL="0" marR="0" rtl="0" algn="r">
              <a:spcBef>
                <a:spcPts val="0"/>
              </a:spcBef>
              <a:spcAft>
                <a:spcPts val="0"/>
              </a:spcAft>
              <a:buNone/>
            </a:pPr>
            <a:r>
              <a:rPr b="0" i="1" lang="en-GB" sz="1200" u="none" cap="none" strike="noStrike">
                <a:solidFill>
                  <a:srgbClr val="0D0D0D"/>
                </a:solidFill>
                <a:latin typeface="Calibri"/>
                <a:ea typeface="Calibri"/>
                <a:cs typeface="Calibri"/>
                <a:sym typeface="Calibri"/>
              </a:rPr>
              <a:t>An example of a beautifully refurbished façade with a beautifully ageing façade painted with an Italian-red mud paint and with its windows refurbished.</a:t>
            </a:r>
            <a:endParaRPr/>
          </a:p>
          <a:p>
            <a:pPr indent="0" lvl="0" marL="0" marR="0" rtl="0" algn="r">
              <a:lnSpc>
                <a:spcPct val="90000"/>
              </a:lnSpc>
              <a:spcBef>
                <a:spcPts val="0"/>
              </a:spcBef>
              <a:spcAft>
                <a:spcPts val="0"/>
              </a:spcAft>
              <a:buNone/>
            </a:pPr>
            <a:r>
              <a:t/>
            </a:r>
            <a:endParaRPr b="0" i="1" sz="1200" u="none" cap="none" strike="noStrike">
              <a:solidFill>
                <a:srgbClr val="0D0D0D"/>
              </a:solidFill>
              <a:latin typeface="Calibri"/>
              <a:ea typeface="Calibri"/>
              <a:cs typeface="Calibri"/>
              <a:sym typeface="Calibri"/>
            </a:endParaRPr>
          </a:p>
          <a:p>
            <a:pPr indent="0" lvl="0" marL="0" marR="0" rtl="0" algn="r">
              <a:lnSpc>
                <a:spcPct val="90000"/>
              </a:lnSpc>
              <a:spcBef>
                <a:spcPts val="0"/>
              </a:spcBef>
              <a:spcAft>
                <a:spcPts val="0"/>
              </a:spcAft>
              <a:buNone/>
            </a:pPr>
            <a:r>
              <a:rPr b="0" i="1" lang="en-GB" sz="1200" u="none" cap="none" strike="noStrike">
                <a:solidFill>
                  <a:srgbClr val="0D0D0D"/>
                </a:solidFill>
                <a:latin typeface="Calibri"/>
                <a:ea typeface="Calibri"/>
                <a:cs typeface="Calibri"/>
                <a:sym typeface="Calibri"/>
              </a:rPr>
              <a:t>SAATSI arkkitehdit</a:t>
            </a:r>
            <a:endParaRPr/>
          </a:p>
          <a:p>
            <a:pPr indent="0" lvl="0" marL="0" marR="0" rtl="0" algn="r">
              <a:lnSpc>
                <a:spcPct val="90000"/>
              </a:lnSpc>
              <a:spcBef>
                <a:spcPts val="0"/>
              </a:spcBef>
              <a:spcAft>
                <a:spcPts val="0"/>
              </a:spcAft>
              <a:buNone/>
            </a:pPr>
            <a:r>
              <a:rPr b="0" i="1" lang="en-GB" sz="1200" u="none" cap="none" strike="noStrike">
                <a:solidFill>
                  <a:srgbClr val="0D0D0D"/>
                </a:solidFill>
                <a:latin typeface="Calibri"/>
                <a:ea typeface="Calibri"/>
                <a:cs typeface="Calibri"/>
                <a:sym typeface="Calibri"/>
              </a:rPr>
              <a:t>The Suojanen House</a:t>
            </a:r>
            <a:endParaRPr/>
          </a:p>
          <a:p>
            <a:pPr indent="0" lvl="0" marL="0" marR="0" rtl="0" algn="l">
              <a:spcBef>
                <a:spcPts val="0"/>
              </a:spcBef>
              <a:spcAft>
                <a:spcPts val="0"/>
              </a:spcAft>
              <a:buNone/>
            </a:pPr>
            <a:r>
              <a:t/>
            </a:r>
            <a:endParaRPr b="0" i="1" sz="1200" u="none" cap="none" strike="noStrike">
              <a:solidFill>
                <a:srgbClr val="0D0D0D"/>
              </a:solidFill>
              <a:latin typeface="Calibri"/>
              <a:ea typeface="Calibri"/>
              <a:cs typeface="Calibri"/>
              <a:sym typeface="Calibri"/>
            </a:endParaRPr>
          </a:p>
        </p:txBody>
      </p:sp>
      <p:sp>
        <p:nvSpPr>
          <p:cNvPr id="447" name="Google Shape;447;p34"/>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Cladding types and painting</a:t>
            </a:r>
            <a:endParaRPr/>
          </a:p>
        </p:txBody>
      </p:sp>
      <p:sp>
        <p:nvSpPr>
          <p:cNvPr id="453" name="Google Shape;45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The use of planed horizontal cladding became more common in the early decades of the 19th century with the advent of Empire architecture. This new cladding type was protected by oil paint. The mouldings of windows, corners and eaves were highlighted with light colours. Towards the end of the 19th century, both vertical and horizontal boarding was combined on the same façade, usually structured with dark, strong moulding. </a:t>
            </a:r>
            <a:endParaRPr/>
          </a:p>
          <a:p>
            <a:pPr indent="-342900" lvl="0" marL="457200" rtl="0" algn="l">
              <a:lnSpc>
                <a:spcPct val="90000"/>
              </a:lnSpc>
              <a:spcBef>
                <a:spcPts val="1000"/>
              </a:spcBef>
              <a:spcAft>
                <a:spcPts val="0"/>
              </a:spcAft>
              <a:buClr>
                <a:schemeClr val="dk1"/>
              </a:buClr>
              <a:buSzPts val="1800"/>
              <a:buChar char="•"/>
            </a:pPr>
            <a:r>
              <a:rPr lang="en-GB" sz="2000"/>
              <a:t>As industrial planing became more common, the size of the boards became narrower and profiling became more common. In this century, the horizontal narrow rebate board and the vertical board with cover strips have become the most common cladding type and the use of ornamentation has declined. A new type introduced in the 1930s was the horizontal narrow overlap siding. The colours have usually been quite light.</a:t>
            </a:r>
            <a:endParaRPr/>
          </a:p>
          <a:p>
            <a:pPr indent="-228600" lvl="0" marL="457200" rtl="0" algn="l">
              <a:lnSpc>
                <a:spcPct val="90000"/>
              </a:lnSpc>
              <a:spcBef>
                <a:spcPts val="1000"/>
              </a:spcBef>
              <a:spcAft>
                <a:spcPts val="0"/>
              </a:spcAft>
              <a:buClr>
                <a:schemeClr val="dk1"/>
              </a:buClr>
              <a:buSzPts val="1800"/>
              <a:buNone/>
            </a:pPr>
            <a:r>
              <a:t/>
            </a:r>
            <a:endParaRPr sz="1100"/>
          </a:p>
        </p:txBody>
      </p:sp>
      <p:sp>
        <p:nvSpPr>
          <p:cNvPr id="454" name="Google Shape;454;p3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55" name="Google Shape;455;p35"/>
          <p:cNvSpPr txBox="1"/>
          <p:nvPr>
            <p:ph idx="11" type="ftr"/>
          </p:nvPr>
        </p:nvSpPr>
        <p:spPr>
          <a:xfrm>
            <a:off x="838200" y="6334918"/>
            <a:ext cx="558145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56" name="Google Shape;456;p35"/>
          <p:cNvSpPr/>
          <p:nvPr/>
        </p:nvSpPr>
        <p:spPr>
          <a:xfrm>
            <a:off x="9913456" y="6117441"/>
            <a:ext cx="195400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457" name="Google Shape;457;p35"/>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63" name="Google Shape;463;p36"/>
          <p:cNvSpPr txBox="1"/>
          <p:nvPr>
            <p:ph idx="11" type="ftr"/>
          </p:nvPr>
        </p:nvSpPr>
        <p:spPr>
          <a:xfrm>
            <a:off x="838199" y="6334918"/>
            <a:ext cx="537314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64" name="Google Shape;464;p36"/>
          <p:cNvSpPr/>
          <p:nvPr/>
        </p:nvSpPr>
        <p:spPr>
          <a:xfrm>
            <a:off x="9351390" y="6117441"/>
            <a:ext cx="2516075" cy="141957"/>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465" name="Google Shape;465;p36"/>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
        <p:nvSpPr>
          <p:cNvPr id="466" name="Google Shape;466;p36"/>
          <p:cNvSpPr/>
          <p:nvPr/>
        </p:nvSpPr>
        <p:spPr>
          <a:xfrm>
            <a:off x="9056978" y="5063832"/>
            <a:ext cx="3064010"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Buildings built by Enso Gutzeit Oy in Säynätsalo, Jyväskylä.</a:t>
            </a:r>
            <a:endParaRPr/>
          </a:p>
          <a:p>
            <a:pPr indent="0" lvl="0" marL="0" marR="0" rtl="0" algn="l">
              <a:spcBef>
                <a:spcPts val="0"/>
              </a:spcBef>
              <a:spcAft>
                <a:spcPts val="0"/>
              </a:spcAft>
              <a:buNone/>
            </a:pPr>
            <a:r>
              <a:t/>
            </a:r>
            <a:endParaRPr b="0" i="1" sz="1200" u="none" cap="none" strike="noStrike">
              <a:solidFill>
                <a:srgbClr val="0D0D0D"/>
              </a:solidFill>
              <a:latin typeface="Calibri"/>
              <a:ea typeface="Calibri"/>
              <a:cs typeface="Calibri"/>
              <a:sym typeface="Calibri"/>
            </a:endParaRPr>
          </a:p>
          <a:p>
            <a:pPr indent="0" lvl="0" marL="0" marR="0" rtl="0" algn="l">
              <a:spcBef>
                <a:spcPts val="0"/>
              </a:spcBef>
              <a:spcAft>
                <a:spcPts val="0"/>
              </a:spcAft>
              <a:buNone/>
            </a:pPr>
            <a:r>
              <a:rPr b="0" i="0" lang="en-GB" sz="1200" u="none" cap="none" strike="noStrike">
                <a:solidFill>
                  <a:srgbClr val="0D0D0D"/>
                </a:solidFill>
                <a:latin typeface="Calibri"/>
                <a:ea typeface="Calibri"/>
                <a:cs typeface="Calibri"/>
                <a:sym typeface="Calibri"/>
              </a:rPr>
              <a:t>Image: wikiwand</a:t>
            </a:r>
            <a:endParaRPr/>
          </a:p>
        </p:txBody>
      </p:sp>
      <p:pic>
        <p:nvPicPr>
          <p:cNvPr id="467" name="Google Shape;467;p36"/>
          <p:cNvPicPr preferRelativeResize="0"/>
          <p:nvPr/>
        </p:nvPicPr>
        <p:blipFill rotWithShape="1">
          <a:blip r:embed="rId3">
            <a:alphaModFix/>
          </a:blip>
          <a:srcRect b="0" l="0" r="0" t="0"/>
          <a:stretch/>
        </p:blipFill>
        <p:spPr>
          <a:xfrm>
            <a:off x="3289279" y="1592414"/>
            <a:ext cx="5613442" cy="42100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Façade decorations</a:t>
            </a:r>
            <a:endParaRPr/>
          </a:p>
        </p:txBody>
      </p:sp>
      <p:sp>
        <p:nvSpPr>
          <p:cNvPr id="473" name="Google Shape;473;p37"/>
          <p:cNvSpPr txBox="1"/>
          <p:nvPr>
            <p:ph idx="1" type="body"/>
          </p:nvPr>
        </p:nvSpPr>
        <p:spPr>
          <a:xfrm>
            <a:off x="7656509" y="1825625"/>
            <a:ext cx="4031907"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t>The type of panelling and decorative mouldings are an essential part of the unique character of the building. The neo-renaissance, which imitated 19th-century plasterwork, favoured abundant classical decoration. In the mid-century Swiss style and later in the so-called Arts and Crafts style, wood construction was emphasised with bevelled, turned, drilled and sawn decorations.</a:t>
            </a:r>
            <a:endParaRPr/>
          </a:p>
        </p:txBody>
      </p:sp>
      <p:sp>
        <p:nvSpPr>
          <p:cNvPr id="474" name="Google Shape;474;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75" name="Google Shape;475;p37"/>
          <p:cNvSpPr txBox="1"/>
          <p:nvPr>
            <p:ph idx="11" type="ftr"/>
          </p:nvPr>
        </p:nvSpPr>
        <p:spPr>
          <a:xfrm>
            <a:off x="838199" y="6334918"/>
            <a:ext cx="541177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476" name="Google Shape;476;p37"/>
          <p:cNvPicPr preferRelativeResize="0"/>
          <p:nvPr/>
        </p:nvPicPr>
        <p:blipFill rotWithShape="1">
          <a:blip r:embed="rId3">
            <a:alphaModFix/>
          </a:blip>
          <a:srcRect b="13452" l="30533" r="15611" t="22864"/>
          <a:stretch/>
        </p:blipFill>
        <p:spPr>
          <a:xfrm>
            <a:off x="1107164" y="1245327"/>
            <a:ext cx="5909305" cy="4367346"/>
          </a:xfrm>
          <a:prstGeom prst="rect">
            <a:avLst/>
          </a:prstGeom>
          <a:noFill/>
          <a:ln>
            <a:noFill/>
          </a:ln>
        </p:spPr>
      </p:pic>
      <p:sp>
        <p:nvSpPr>
          <p:cNvPr id="477" name="Google Shape;477;p37"/>
          <p:cNvSpPr/>
          <p:nvPr/>
        </p:nvSpPr>
        <p:spPr>
          <a:xfrm>
            <a:off x="1107163" y="5465964"/>
            <a:ext cx="6268011" cy="830997"/>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1200" u="none" cap="none" strike="noStrike">
                <a:solidFill>
                  <a:srgbClr val="0D0D0D"/>
                </a:solidFill>
                <a:latin typeface="Calibri"/>
                <a:ea typeface="Calibri"/>
                <a:cs typeface="Calibri"/>
                <a:sym typeface="Calibri"/>
              </a:rPr>
              <a:t>The Swiss style, which began in the 1850s, emphasised a wooden building's own material for the first time. The difference between stone buildings was achieved with an abundance of lace-like decorations. A Swiss-style villa designed by architect G.T.P.Chiewitz in Ruissalo. </a:t>
            </a:r>
            <a:endParaRPr/>
          </a:p>
          <a:p>
            <a:pPr indent="0" lvl="0" marL="0" marR="0" rtl="0" algn="l">
              <a:spcBef>
                <a:spcPts val="0"/>
              </a:spcBef>
              <a:spcAft>
                <a:spcPts val="0"/>
              </a:spcAft>
              <a:buNone/>
            </a:pPr>
            <a:r>
              <a:rPr b="0" i="0" lang="en-GB" sz="1200" u="none" cap="none" strike="noStrike">
                <a:solidFill>
                  <a:srgbClr val="0D0D0D"/>
                </a:solidFill>
                <a:latin typeface="Calibri"/>
                <a:ea typeface="Calibri"/>
                <a:cs typeface="Calibri"/>
                <a:sym typeface="Calibri"/>
              </a:rPr>
              <a:t>Image: Tidskrift för praktisk byggnadskonst, 1851</a:t>
            </a:r>
            <a:endParaRPr/>
          </a:p>
        </p:txBody>
      </p:sp>
      <p:sp>
        <p:nvSpPr>
          <p:cNvPr id="478" name="Google Shape;478;p37"/>
          <p:cNvSpPr/>
          <p:nvPr/>
        </p:nvSpPr>
        <p:spPr>
          <a:xfrm>
            <a:off x="9502219" y="6173401"/>
            <a:ext cx="2467531"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Breathable structure</a:t>
            </a:r>
            <a:endParaRPr/>
          </a:p>
        </p:txBody>
      </p:sp>
      <p:sp>
        <p:nvSpPr>
          <p:cNvPr id="484" name="Google Shape;484;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Boarding was usually fixed directly to the log surface. Bark, rag felt or tar paper was used as wind and moisture protection under the cladding. Later building guides recommended ventilating the cladding, i.e. leaving an air gap between the tar paper and the boards. In practice, the air gap was often not implemented. Only as the use of sealed latex and alkyd paints became more common in the 1960s, it was found necessary to ventilate wood cladding. In the wood-framed and shaving-insulated houses of this century, cladding was part of the house construction from the start. The lining boards were usually attached to diagonal boarding protected by tar paper.</a:t>
            </a:r>
            <a:endParaRPr/>
          </a:p>
        </p:txBody>
      </p:sp>
      <p:sp>
        <p:nvSpPr>
          <p:cNvPr id="485" name="Google Shape;485;p3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86" name="Google Shape;486;p38"/>
          <p:cNvSpPr txBox="1"/>
          <p:nvPr>
            <p:ph idx="11" type="ftr"/>
          </p:nvPr>
        </p:nvSpPr>
        <p:spPr>
          <a:xfrm>
            <a:off x="838199" y="6334918"/>
            <a:ext cx="571342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87" name="Google Shape;487;p38"/>
          <p:cNvSpPr/>
          <p:nvPr/>
        </p:nvSpPr>
        <p:spPr>
          <a:xfrm>
            <a:off x="9473938" y="6117441"/>
            <a:ext cx="2393527"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488" name="Google Shape;488;p38"/>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39"/>
          <p:cNvPicPr preferRelativeResize="0"/>
          <p:nvPr/>
        </p:nvPicPr>
        <p:blipFill rotWithShape="1">
          <a:blip r:embed="rId3">
            <a:alphaModFix/>
          </a:blip>
          <a:srcRect b="7716" l="17475" r="17474" t="14915"/>
          <a:stretch/>
        </p:blipFill>
        <p:spPr>
          <a:xfrm>
            <a:off x="2527101" y="724482"/>
            <a:ext cx="7137600" cy="5305922"/>
          </a:xfrm>
          <a:prstGeom prst="rect">
            <a:avLst/>
          </a:prstGeom>
          <a:noFill/>
          <a:ln>
            <a:noFill/>
          </a:ln>
        </p:spPr>
      </p:pic>
      <p:sp>
        <p:nvSpPr>
          <p:cNvPr id="494" name="Google Shape;494;p3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495" name="Google Shape;495;p39"/>
          <p:cNvSpPr txBox="1"/>
          <p:nvPr>
            <p:ph idx="11" type="ftr"/>
          </p:nvPr>
        </p:nvSpPr>
        <p:spPr>
          <a:xfrm>
            <a:off x="838199" y="6334918"/>
            <a:ext cx="574170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496" name="Google Shape;496;p39"/>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497" name="Google Shape;497;p39"/>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498" name="Google Shape;498;p39"/>
          <p:cNvSpPr/>
          <p:nvPr/>
        </p:nvSpPr>
        <p:spPr>
          <a:xfrm>
            <a:off x="3219450" y="3159696"/>
            <a:ext cx="5753100" cy="5386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GB" sz="3500" u="none" cap="none" strike="noStrike">
                <a:solidFill>
                  <a:srgbClr val="FFFFFF"/>
                </a:solidFill>
                <a:latin typeface="Calibri"/>
                <a:ea typeface="Calibri"/>
                <a:cs typeface="Calibri"/>
                <a:sym typeface="Calibri"/>
              </a:rPr>
              <a:t>The principle of repair work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GB"/>
              <a:t>Authors</a:t>
            </a:r>
            <a:endParaRPr/>
          </a:p>
        </p:txBody>
      </p:sp>
      <p:sp>
        <p:nvSpPr>
          <p:cNvPr id="155" name="Google Shape;155;p4"/>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000">
                <a:solidFill>
                  <a:schemeClr val="dk1"/>
                </a:solidFill>
              </a:rPr>
              <a:t>Markku Karjalainen, Architect D.Sc. (Tech.), Professor</a:t>
            </a:r>
            <a:endParaRPr/>
          </a:p>
          <a:p>
            <a:pPr indent="0" lvl="0" marL="114300" rtl="0" algn="l">
              <a:lnSpc>
                <a:spcPct val="90000"/>
              </a:lnSpc>
              <a:spcBef>
                <a:spcPts val="1000"/>
              </a:spcBef>
              <a:spcAft>
                <a:spcPts val="0"/>
              </a:spcAft>
              <a:buSzPts val="1800"/>
              <a:buNone/>
            </a:pPr>
            <a:r>
              <a:rPr lang="en-GB" sz="2000">
                <a:solidFill>
                  <a:schemeClr val="dk1"/>
                </a:solidFill>
              </a:rPr>
              <a:t>Henri Käpynen, Architect, Researcher</a:t>
            </a:r>
            <a:endParaRPr/>
          </a:p>
          <a:p>
            <a:pPr indent="0" lvl="0" marL="114300" rtl="0" algn="l">
              <a:lnSpc>
                <a:spcPct val="90000"/>
              </a:lnSpc>
              <a:spcBef>
                <a:spcPts val="1000"/>
              </a:spcBef>
              <a:spcAft>
                <a:spcPts val="0"/>
              </a:spcAft>
              <a:buSzPts val="1800"/>
              <a:buNone/>
            </a:pPr>
            <a:r>
              <a:t/>
            </a:r>
            <a:endParaRPr sz="2000">
              <a:solidFill>
                <a:schemeClr val="dk1"/>
              </a:solidFill>
            </a:endParaRPr>
          </a:p>
          <a:p>
            <a:pPr indent="0" lvl="0" marL="114300" rtl="0" algn="l">
              <a:lnSpc>
                <a:spcPct val="90000"/>
              </a:lnSpc>
              <a:spcBef>
                <a:spcPts val="1000"/>
              </a:spcBef>
              <a:spcAft>
                <a:spcPts val="0"/>
              </a:spcAft>
              <a:buSzPts val="1800"/>
              <a:buNone/>
            </a:pPr>
            <a:r>
              <a:rPr lang="en-GB" sz="2000">
                <a:solidFill>
                  <a:schemeClr val="dk1"/>
                </a:solidFill>
              </a:rPr>
              <a:t>University of Tampere</a:t>
            </a:r>
            <a:endParaRPr/>
          </a:p>
        </p:txBody>
      </p:sp>
      <p:sp>
        <p:nvSpPr>
          <p:cNvPr id="156" name="Google Shape;156;p4"/>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GB" sz="2000"/>
              <a:t>Release date: 29/06/2022 </a:t>
            </a:r>
            <a:endParaRPr/>
          </a:p>
        </p:txBody>
      </p:sp>
      <p:sp>
        <p:nvSpPr>
          <p:cNvPr id="157" name="Google Shape;157;p4"/>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58" name="Google Shape;158;p4"/>
          <p:cNvSpPr txBox="1"/>
          <p:nvPr>
            <p:ph idx="11" type="ftr"/>
          </p:nvPr>
        </p:nvSpPr>
        <p:spPr>
          <a:xfrm>
            <a:off x="838200" y="6334918"/>
            <a:ext cx="548718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59" name="Google Shape;159;p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The principle of repair work</a:t>
            </a:r>
            <a:endParaRPr/>
          </a:p>
        </p:txBody>
      </p:sp>
      <p:sp>
        <p:nvSpPr>
          <p:cNvPr id="504" name="Google Shape;504;p40"/>
          <p:cNvSpPr txBox="1"/>
          <p:nvPr>
            <p:ph idx="1" type="body"/>
          </p:nvPr>
        </p:nvSpPr>
        <p:spPr>
          <a:xfrm>
            <a:off x="6310519" y="1825625"/>
            <a:ext cx="5377898"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t>When renovating the exterior of a building of cultural and historical value, the </a:t>
            </a:r>
            <a:r>
              <a:rPr b="1" lang="en-GB" sz="1800"/>
              <a:t>objective is to preserve the existing boarding and mouldings with as few changes as possible</a:t>
            </a:r>
            <a:r>
              <a:rPr lang="en-GB" sz="1800"/>
              <a:t>. Only damaged parts of the external cladding are replaced. The entire cladding should not be replaced when only the south side or the lower part of the cladding is in need of repair. If the different façades of the building are different, there is no need to harmonise them. Nor is there any reason to make them any finer than they have been. By repairing them, the most successful outcome can be achieved: a building with genuine materials and a multifaceted look at its history.</a:t>
            </a:r>
            <a:endParaRPr/>
          </a:p>
        </p:txBody>
      </p:sp>
      <p:sp>
        <p:nvSpPr>
          <p:cNvPr id="505" name="Google Shape;505;p4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06" name="Google Shape;506;p40"/>
          <p:cNvSpPr txBox="1"/>
          <p:nvPr>
            <p:ph idx="11" type="ftr"/>
          </p:nvPr>
        </p:nvSpPr>
        <p:spPr>
          <a:xfrm>
            <a:off x="838199" y="6334918"/>
            <a:ext cx="537789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07" name="Google Shape;507;p40"/>
          <p:cNvSpPr/>
          <p:nvPr/>
        </p:nvSpPr>
        <p:spPr>
          <a:xfrm>
            <a:off x="9464511" y="6173401"/>
            <a:ext cx="250523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pic>
        <p:nvPicPr>
          <p:cNvPr id="508" name="Google Shape;508;p40"/>
          <p:cNvPicPr preferRelativeResize="0"/>
          <p:nvPr/>
        </p:nvPicPr>
        <p:blipFill rotWithShape="1">
          <a:blip r:embed="rId3">
            <a:alphaModFix/>
          </a:blip>
          <a:srcRect b="0" l="0" r="0" t="0"/>
          <a:stretch/>
        </p:blipFill>
        <p:spPr>
          <a:xfrm>
            <a:off x="838200" y="1690688"/>
            <a:ext cx="5377899" cy="4042916"/>
          </a:xfrm>
          <a:prstGeom prst="rect">
            <a:avLst/>
          </a:prstGeom>
          <a:noFill/>
          <a:ln>
            <a:noFill/>
          </a:ln>
        </p:spPr>
      </p:pic>
      <p:sp>
        <p:nvSpPr>
          <p:cNvPr id="509" name="Google Shape;509;p40"/>
          <p:cNvSpPr/>
          <p:nvPr/>
        </p:nvSpPr>
        <p:spPr>
          <a:xfrm>
            <a:off x="838200" y="5803119"/>
            <a:ext cx="1601972" cy="2311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000" u="none" cap="none" strike="noStrike">
                <a:solidFill>
                  <a:srgbClr val="0D0D0D"/>
                </a:solidFill>
                <a:latin typeface="Calibri"/>
                <a:ea typeface="Calibri"/>
                <a:cs typeface="Calibri"/>
                <a:sym typeface="Calibri"/>
              </a:rPr>
              <a:t>Photo: perinnemestari.com</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Changes in the external cladding</a:t>
            </a:r>
            <a:endParaRPr/>
          </a:p>
        </p:txBody>
      </p:sp>
      <p:sp>
        <p:nvSpPr>
          <p:cNvPr id="515" name="Google Shape;515;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The façade of a building may have been altered over time. In general, changes should not be reinstated and façades should not be unified. The history of the house is written on the old exterior walls: the relocation of windows and doors, extensions, patching and other changes can be seen there. Above all, the ageing of the cladding indicates the time elapsed. Renewing the entire cladding would destroy these temporal deposits in the building. A new external cladding made according to the original model has no historical value.</a:t>
            </a:r>
            <a:endParaRPr/>
          </a:p>
          <a:p>
            <a:pPr indent="-342900" lvl="0" marL="457200" rtl="0" algn="l">
              <a:lnSpc>
                <a:spcPct val="90000"/>
              </a:lnSpc>
              <a:spcBef>
                <a:spcPts val="1000"/>
              </a:spcBef>
              <a:spcAft>
                <a:spcPts val="0"/>
              </a:spcAft>
              <a:buSzPts val="1800"/>
              <a:buChar char="•"/>
            </a:pPr>
            <a:r>
              <a:rPr lang="en-GB" sz="2000"/>
              <a:t>The exception is for particularly disruptive, relatively recent changes. If the cladding is covered with asbestos cement tiles, for example, it is worth considering bringing out the wooden façade underneath. In this case, it should be remembered that when removing asbestos cement plates, you must protect yourself appropriately or turn to an asbestos renovation specialist. Usually the boarding has survived quite intact underneath the plating.</a:t>
            </a:r>
            <a:endParaRPr/>
          </a:p>
          <a:p>
            <a:pPr indent="-228600" lvl="0" marL="457200" rtl="0" algn="l">
              <a:lnSpc>
                <a:spcPct val="90000"/>
              </a:lnSpc>
              <a:spcBef>
                <a:spcPts val="1000"/>
              </a:spcBef>
              <a:spcAft>
                <a:spcPts val="0"/>
              </a:spcAft>
              <a:buSzPts val="1800"/>
              <a:buNone/>
            </a:pPr>
            <a:r>
              <a:t/>
            </a:r>
            <a:endParaRPr sz="2000"/>
          </a:p>
        </p:txBody>
      </p:sp>
      <p:sp>
        <p:nvSpPr>
          <p:cNvPr id="516" name="Google Shape;516;p4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17" name="Google Shape;517;p41"/>
          <p:cNvSpPr txBox="1"/>
          <p:nvPr>
            <p:ph idx="11" type="ftr"/>
          </p:nvPr>
        </p:nvSpPr>
        <p:spPr>
          <a:xfrm>
            <a:off x="838200" y="6334918"/>
            <a:ext cx="5609734"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18" name="Google Shape;518;p41"/>
          <p:cNvSpPr/>
          <p:nvPr/>
        </p:nvSpPr>
        <p:spPr>
          <a:xfrm>
            <a:off x="9473938" y="6117442"/>
            <a:ext cx="2393527"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19" name="Google Shape;519;p41"/>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Replacement of siding</a:t>
            </a:r>
            <a:endParaRPr/>
          </a:p>
        </p:txBody>
      </p:sp>
      <p:sp>
        <p:nvSpPr>
          <p:cNvPr id="525" name="Google Shape;525;p42"/>
          <p:cNvSpPr txBox="1"/>
          <p:nvPr>
            <p:ph idx="1" type="body"/>
          </p:nvPr>
        </p:nvSpPr>
        <p:spPr>
          <a:xfrm>
            <a:off x="838200" y="1825625"/>
            <a:ext cx="4955808"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t>Replacing the boarding on the whole building or on one façade will only be considered in exceptional cases. Before deciding to renovate, all the historical, economic, structural and aesthetic considerations must be weighed up. When renovating one façade, carefully remove the external cladding and save those in good condition for the repairing of other walls.</a:t>
            </a:r>
            <a:endParaRPr/>
          </a:p>
          <a:p>
            <a:pPr indent="0" lvl="0" marL="114300" rtl="0" algn="l">
              <a:lnSpc>
                <a:spcPct val="90000"/>
              </a:lnSpc>
              <a:spcBef>
                <a:spcPts val="1000"/>
              </a:spcBef>
              <a:spcAft>
                <a:spcPts val="0"/>
              </a:spcAft>
              <a:buSzPts val="1800"/>
              <a:buNone/>
            </a:pPr>
            <a:r>
              <a:t/>
            </a:r>
            <a:endParaRPr sz="2000"/>
          </a:p>
        </p:txBody>
      </p:sp>
      <p:sp>
        <p:nvSpPr>
          <p:cNvPr id="526" name="Google Shape;526;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27" name="Google Shape;527;p42"/>
          <p:cNvSpPr txBox="1"/>
          <p:nvPr>
            <p:ph idx="11" type="ftr"/>
          </p:nvPr>
        </p:nvSpPr>
        <p:spPr>
          <a:xfrm>
            <a:off x="838199" y="6334918"/>
            <a:ext cx="609050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28" name="Google Shape;528;p42"/>
          <p:cNvSpPr/>
          <p:nvPr/>
        </p:nvSpPr>
        <p:spPr>
          <a:xfrm>
            <a:off x="9455086" y="6117441"/>
            <a:ext cx="2412380" cy="141957"/>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29" name="Google Shape;529;p42"/>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530" name="Google Shape;530;p42"/>
          <p:cNvPicPr preferRelativeResize="0"/>
          <p:nvPr/>
        </p:nvPicPr>
        <p:blipFill rotWithShape="1">
          <a:blip r:embed="rId3">
            <a:alphaModFix/>
          </a:blip>
          <a:srcRect b="0" l="0" r="0" t="0"/>
          <a:stretch/>
        </p:blipFill>
        <p:spPr>
          <a:xfrm>
            <a:off x="5794008" y="1976573"/>
            <a:ext cx="5935977" cy="382592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Additional thermal insulation</a:t>
            </a:r>
            <a:endParaRPr/>
          </a:p>
        </p:txBody>
      </p:sp>
      <p:sp>
        <p:nvSpPr>
          <p:cNvPr id="536" name="Google Shape;536;p43"/>
          <p:cNvSpPr txBox="1"/>
          <p:nvPr>
            <p:ph idx="1" type="body"/>
          </p:nvPr>
        </p:nvSpPr>
        <p:spPr>
          <a:xfrm>
            <a:off x="5207000" y="1825625"/>
            <a:ext cx="61468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t>Additional thermal insulation is an expensive and laborious measure that should always be carefully considered. Additional external thermal insulation always changes the appearance of the building: windows remain recessed and the thickness of the walls changes. Economic savings are also questionable – the construction costs are so high that the savings in heat consumption are not recovered. It is therefore not worth undertaking a façade renovation for the sake of additional insulation. On the other hand, if the boarding has to be replaced due to its particularly poor condition, the windproofing of the house can be improved. </a:t>
            </a:r>
            <a:endParaRPr/>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rPr lang="en-GB" sz="1800"/>
              <a:t>For these reasons, additional external thermal insulation is generally not an option when renovating buildings of cultural and historical value. </a:t>
            </a:r>
            <a:endParaRPr/>
          </a:p>
          <a:p>
            <a:pPr indent="0" lvl="0" marL="114300" rtl="0" algn="l">
              <a:lnSpc>
                <a:spcPct val="90000"/>
              </a:lnSpc>
              <a:spcBef>
                <a:spcPts val="1000"/>
              </a:spcBef>
              <a:spcAft>
                <a:spcPts val="0"/>
              </a:spcAft>
              <a:buSzPts val="1800"/>
              <a:buNone/>
            </a:pPr>
            <a:r>
              <a:t/>
            </a:r>
            <a:endParaRPr sz="2000"/>
          </a:p>
        </p:txBody>
      </p:sp>
      <p:sp>
        <p:nvSpPr>
          <p:cNvPr id="537" name="Google Shape;537;p4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38" name="Google Shape;538;p43"/>
          <p:cNvSpPr txBox="1"/>
          <p:nvPr>
            <p:ph idx="11" type="ftr"/>
          </p:nvPr>
        </p:nvSpPr>
        <p:spPr>
          <a:xfrm>
            <a:off x="838200" y="6334918"/>
            <a:ext cx="575113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39" name="Google Shape;539;p43"/>
          <p:cNvSpPr/>
          <p:nvPr/>
        </p:nvSpPr>
        <p:spPr>
          <a:xfrm>
            <a:off x="9464512" y="6117441"/>
            <a:ext cx="240295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40" name="Google Shape;540;p43"/>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541" name="Google Shape;541;p43"/>
          <p:cNvPicPr preferRelativeResize="0"/>
          <p:nvPr/>
        </p:nvPicPr>
        <p:blipFill rotWithShape="1">
          <a:blip r:embed="rId3">
            <a:alphaModFix/>
          </a:blip>
          <a:srcRect b="0" l="25943" r="30592" t="8019"/>
          <a:stretch/>
        </p:blipFill>
        <p:spPr>
          <a:xfrm>
            <a:off x="886482" y="1675399"/>
            <a:ext cx="3879697" cy="4079616"/>
          </a:xfrm>
          <a:prstGeom prst="rect">
            <a:avLst/>
          </a:prstGeom>
          <a:noFill/>
          <a:ln>
            <a:noFill/>
          </a:ln>
        </p:spPr>
      </p:pic>
      <p:sp>
        <p:nvSpPr>
          <p:cNvPr id="542" name="Google Shape;542;p43"/>
          <p:cNvSpPr/>
          <p:nvPr/>
        </p:nvSpPr>
        <p:spPr>
          <a:xfrm>
            <a:off x="824043" y="5847688"/>
            <a:ext cx="4189413" cy="2692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A detached house with additional thermal insulation.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Panel types</a:t>
            </a:r>
            <a:endParaRPr/>
          </a:p>
        </p:txBody>
      </p:sp>
      <p:sp>
        <p:nvSpPr>
          <p:cNvPr id="548" name="Google Shape;548;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2000"/>
              <a:t>When repairing the old façade, the size, surface and profile of boards and mouldings used for patching must be accurate. Modern timber can be used in extension parts and sometimes also when renewing the whole façade. </a:t>
            </a:r>
            <a:endParaRPr/>
          </a:p>
          <a:p>
            <a:pPr indent="-342900" lvl="0" marL="457200" rtl="0" algn="l">
              <a:lnSpc>
                <a:spcPct val="90000"/>
              </a:lnSpc>
              <a:spcBef>
                <a:spcPts val="1000"/>
              </a:spcBef>
              <a:spcAft>
                <a:spcPts val="0"/>
              </a:spcAft>
              <a:buSzPts val="1800"/>
              <a:buChar char="•"/>
            </a:pPr>
            <a:r>
              <a:rPr lang="en-GB" sz="2000"/>
              <a:t>If panels have to be commissioned, it is advisable to check if the sawmill has a suitable blade available. When planing a panel, it costs quite a lot to commission a planer blade, so the price per metre of board evens out as the quantity ordered increases. It is cheaper to commission a hand planer blade, so if you are only planing a few boards, it's worth planing them by hand. </a:t>
            </a:r>
            <a:endParaRPr/>
          </a:p>
          <a:p>
            <a:pPr indent="-342900" lvl="0" marL="457200" rtl="0" algn="l">
              <a:lnSpc>
                <a:spcPct val="90000"/>
              </a:lnSpc>
              <a:spcBef>
                <a:spcPts val="1000"/>
              </a:spcBef>
              <a:spcAft>
                <a:spcPts val="0"/>
              </a:spcAft>
              <a:buSzPts val="1800"/>
              <a:buChar char="•"/>
            </a:pPr>
            <a:r>
              <a:rPr lang="en-GB" sz="2000"/>
              <a:t>If a façade made of timber of varying widths, unmeasured or untrimmed, has to be repaired or the boarding completely replaced, it is advisable to use timber of similar dimensions and variety. The use of regular and narrow boards will greatly change the appearance of the building.</a:t>
            </a:r>
            <a:endParaRPr/>
          </a:p>
          <a:p>
            <a:pPr indent="-228600" lvl="0" marL="457200" rtl="0" algn="l">
              <a:lnSpc>
                <a:spcPct val="90000"/>
              </a:lnSpc>
              <a:spcBef>
                <a:spcPts val="1000"/>
              </a:spcBef>
              <a:spcAft>
                <a:spcPts val="0"/>
              </a:spcAft>
              <a:buSzPts val="1800"/>
              <a:buNone/>
            </a:pPr>
            <a:r>
              <a:t/>
            </a:r>
            <a:endParaRPr sz="2000"/>
          </a:p>
        </p:txBody>
      </p:sp>
      <p:sp>
        <p:nvSpPr>
          <p:cNvPr id="549" name="Google Shape;549;p4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50" name="Google Shape;550;p44"/>
          <p:cNvSpPr txBox="1"/>
          <p:nvPr>
            <p:ph idx="11" type="ftr"/>
          </p:nvPr>
        </p:nvSpPr>
        <p:spPr>
          <a:xfrm>
            <a:off x="838200" y="6334918"/>
            <a:ext cx="565686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51" name="Google Shape;551;p44"/>
          <p:cNvSpPr/>
          <p:nvPr/>
        </p:nvSpPr>
        <p:spPr>
          <a:xfrm>
            <a:off x="9455086" y="6117441"/>
            <a:ext cx="2412380"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52" name="Google Shape;552;p44"/>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Examples of vertical and horizontal cladding board types</a:t>
            </a:r>
            <a:endParaRPr/>
          </a:p>
        </p:txBody>
      </p:sp>
      <p:sp>
        <p:nvSpPr>
          <p:cNvPr id="558" name="Google Shape;558;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59" name="Google Shape;559;p45"/>
          <p:cNvSpPr txBox="1"/>
          <p:nvPr>
            <p:ph idx="11" type="ftr"/>
          </p:nvPr>
        </p:nvSpPr>
        <p:spPr>
          <a:xfrm>
            <a:off x="838199" y="6334918"/>
            <a:ext cx="549235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60" name="Google Shape;560;p45"/>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
        <p:nvSpPr>
          <p:cNvPr id="561" name="Google Shape;561;p45"/>
          <p:cNvSpPr/>
          <p:nvPr/>
        </p:nvSpPr>
        <p:spPr>
          <a:xfrm>
            <a:off x="1597919" y="5585925"/>
            <a:ext cx="1334659" cy="338554"/>
          </a:xfrm>
          <a:prstGeom prst="rect">
            <a:avLst/>
          </a:prstGeom>
          <a:noFill/>
          <a:ln>
            <a:noFill/>
          </a:ln>
        </p:spPr>
        <p:txBody>
          <a:bodyPr anchorCtr="0" anchor="t" bIns="45700" lIns="45700" spcFirstLastPara="1" rIns="45700" wrap="square" tIns="45700">
            <a:spAutoFit/>
          </a:bodyPr>
          <a:lstStyle/>
          <a:p>
            <a:pPr indent="0" lvl="0" marL="0" marR="0" rtl="0" algn="l">
              <a:spcBef>
                <a:spcPts val="0"/>
              </a:spcBef>
              <a:spcAft>
                <a:spcPts val="0"/>
              </a:spcAft>
              <a:buNone/>
            </a:pPr>
            <a:r>
              <a:rPr b="0" i="0" lang="en-GB" sz="800" u="none" cap="none" strike="noStrike">
                <a:solidFill>
                  <a:srgbClr val="000000"/>
                </a:solidFill>
                <a:latin typeface="Arial"/>
                <a:ea typeface="Arial"/>
                <a:cs typeface="Arial"/>
                <a:sym typeface="Arial"/>
              </a:rPr>
              <a:t>Source: Talo kautta aikojen,</a:t>
            </a:r>
            <a:endParaRPr/>
          </a:p>
          <a:p>
            <a:pPr indent="0" lvl="0" marL="0" marR="0" rtl="0" algn="l">
              <a:spcBef>
                <a:spcPts val="0"/>
              </a:spcBef>
              <a:spcAft>
                <a:spcPts val="0"/>
              </a:spcAft>
              <a:buNone/>
            </a:pPr>
            <a:r>
              <a:rPr b="0" i="0" lang="en-GB" sz="800" u="none" cap="none" strike="noStrike">
                <a:solidFill>
                  <a:srgbClr val="000000"/>
                </a:solidFill>
                <a:latin typeface="Arial"/>
                <a:ea typeface="Arial"/>
                <a:cs typeface="Arial"/>
                <a:sym typeface="Arial"/>
              </a:rPr>
              <a:t>julkisivujen historia, 1987.</a:t>
            </a:r>
            <a:endParaRPr/>
          </a:p>
        </p:txBody>
      </p:sp>
      <p:pic>
        <p:nvPicPr>
          <p:cNvPr id="562" name="Google Shape;562;p45"/>
          <p:cNvPicPr preferRelativeResize="0"/>
          <p:nvPr/>
        </p:nvPicPr>
        <p:blipFill rotWithShape="1">
          <a:blip r:embed="rId3">
            <a:alphaModFix/>
          </a:blip>
          <a:srcRect b="2076" l="29527" r="20538" t="12442"/>
          <a:stretch/>
        </p:blipFill>
        <p:spPr>
          <a:xfrm>
            <a:off x="6330553" y="1406173"/>
            <a:ext cx="4162475" cy="4008275"/>
          </a:xfrm>
          <a:prstGeom prst="rect">
            <a:avLst/>
          </a:prstGeom>
          <a:noFill/>
          <a:ln>
            <a:noFill/>
          </a:ln>
        </p:spPr>
      </p:pic>
      <p:pic>
        <p:nvPicPr>
          <p:cNvPr id="563" name="Google Shape;563;p45"/>
          <p:cNvPicPr preferRelativeResize="0"/>
          <p:nvPr/>
        </p:nvPicPr>
        <p:blipFill rotWithShape="1">
          <a:blip r:embed="rId4">
            <a:alphaModFix/>
          </a:blip>
          <a:srcRect b="2411" l="23819" r="20296" t="16115"/>
          <a:stretch/>
        </p:blipFill>
        <p:spPr>
          <a:xfrm>
            <a:off x="1079497" y="1633888"/>
            <a:ext cx="4655324" cy="381778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Wood material used for renovation</a:t>
            </a:r>
            <a:endParaRPr/>
          </a:p>
        </p:txBody>
      </p:sp>
      <p:sp>
        <p:nvSpPr>
          <p:cNvPr id="569" name="Google Shape;569;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1800"/>
              <a:t>Old cladding boards are often sawn from good quality timber, planed and carefully fixed. The quality of the timber, the density of the growth  rings and, in the case of pine boards, especially the amount of pithwood, are still worth paying attention to when choosing timber for renovation or replacement. </a:t>
            </a:r>
            <a:endParaRPr/>
          </a:p>
          <a:p>
            <a:pPr indent="-342900" lvl="0" marL="457200" rtl="0" algn="l">
              <a:lnSpc>
                <a:spcPct val="90000"/>
              </a:lnSpc>
              <a:spcBef>
                <a:spcPts val="1000"/>
              </a:spcBef>
              <a:spcAft>
                <a:spcPts val="0"/>
              </a:spcAft>
              <a:buSzPts val="1800"/>
              <a:buChar char="•"/>
            </a:pPr>
            <a:r>
              <a:rPr lang="en-GB" sz="1800"/>
              <a:t>The species of wood used in the external cladding should be the same as in the original cladding, which is most commonly pine or spruce in Finland. To replace the old sawn, carved or planed surface, the existing fine-sawn or rough-sawn board can be used. Planed wood is always used as the lining strips for windows and doors. The sawn surface is easily soiled and will soon look unclean.</a:t>
            </a:r>
            <a:endParaRPr/>
          </a:p>
          <a:p>
            <a:pPr indent="-342900" lvl="0" marL="457200" rtl="0" algn="l">
              <a:lnSpc>
                <a:spcPct val="90000"/>
              </a:lnSpc>
              <a:spcBef>
                <a:spcPts val="1000"/>
              </a:spcBef>
              <a:spcAft>
                <a:spcPts val="0"/>
              </a:spcAft>
              <a:buSzPts val="1800"/>
              <a:buChar char="•"/>
            </a:pPr>
            <a:r>
              <a:rPr lang="en-GB" sz="1800"/>
              <a:t>When using new wood, the wood must be dry outside. Internally dry wood is not suitable for external cladding due to swelling, but it must also not be fresh due to shrinkage caused by drying. Preparations should be made well in advance for the repair of the external cladding by storing the boards in a warehouse, where they will be allowed to dry slowly, preferably for a few years. </a:t>
            </a:r>
            <a:endParaRPr/>
          </a:p>
          <a:p>
            <a:pPr indent="-342900" lvl="0" marL="457200" rtl="0" algn="l">
              <a:lnSpc>
                <a:spcPct val="90000"/>
              </a:lnSpc>
              <a:spcBef>
                <a:spcPts val="1000"/>
              </a:spcBef>
              <a:spcAft>
                <a:spcPts val="0"/>
              </a:spcAft>
              <a:buSzPts val="1800"/>
              <a:buChar char="•"/>
            </a:pPr>
            <a:r>
              <a:rPr lang="en-GB" sz="1800"/>
              <a:t>Pressure-impregnated wood is not used for the external cladding of buildings. In moisture-prone areas, such as weatherboards, it is recommended to use pine pithwood.</a:t>
            </a:r>
            <a:endParaRPr/>
          </a:p>
        </p:txBody>
      </p:sp>
      <p:sp>
        <p:nvSpPr>
          <p:cNvPr id="570" name="Google Shape;570;p4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71" name="Google Shape;571;p46"/>
          <p:cNvSpPr txBox="1"/>
          <p:nvPr>
            <p:ph idx="11" type="ftr"/>
          </p:nvPr>
        </p:nvSpPr>
        <p:spPr>
          <a:xfrm>
            <a:off x="838199" y="6334918"/>
            <a:ext cx="552489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72" name="Google Shape;572;p46"/>
          <p:cNvSpPr/>
          <p:nvPr/>
        </p:nvSpPr>
        <p:spPr>
          <a:xfrm>
            <a:off x="9473938" y="6117441"/>
            <a:ext cx="2393527"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73" name="Google Shape;573;p46"/>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Work stages</a:t>
            </a:r>
            <a:endParaRPr/>
          </a:p>
        </p:txBody>
      </p:sp>
      <p:sp>
        <p:nvSpPr>
          <p:cNvPr id="579" name="Google Shape;579;p47"/>
          <p:cNvSpPr txBox="1"/>
          <p:nvPr>
            <p:ph idx="1" type="body"/>
          </p:nvPr>
        </p:nvSpPr>
        <p:spPr>
          <a:xfrm>
            <a:off x="838200" y="1825625"/>
            <a:ext cx="4557183"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2000"/>
              <a:t>The following chapters describe the work stages for renovating the external cladding. </a:t>
            </a:r>
            <a:endParaRPr/>
          </a:p>
          <a:p>
            <a:pPr indent="0" lvl="0" marL="114300" rtl="0" algn="l">
              <a:lnSpc>
                <a:spcPct val="90000"/>
              </a:lnSpc>
              <a:spcBef>
                <a:spcPts val="1000"/>
              </a:spcBef>
              <a:spcAft>
                <a:spcPts val="0"/>
              </a:spcAft>
              <a:buSzPts val="1800"/>
              <a:buNone/>
            </a:pPr>
            <a:r>
              <a:rPr lang="en-GB" sz="2000"/>
              <a:t>Not all façades need thorough renovation; the need for renovation must be considered separately for each façade.</a:t>
            </a:r>
            <a:endParaRPr/>
          </a:p>
        </p:txBody>
      </p:sp>
      <p:sp>
        <p:nvSpPr>
          <p:cNvPr id="580" name="Google Shape;580;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81" name="Google Shape;581;p47"/>
          <p:cNvSpPr txBox="1"/>
          <p:nvPr>
            <p:ph idx="11" type="ftr"/>
          </p:nvPr>
        </p:nvSpPr>
        <p:spPr>
          <a:xfrm>
            <a:off x="838200" y="6334918"/>
            <a:ext cx="562858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82" name="Google Shape;582;p47"/>
          <p:cNvSpPr/>
          <p:nvPr/>
        </p:nvSpPr>
        <p:spPr>
          <a:xfrm>
            <a:off x="9492792" y="6117441"/>
            <a:ext cx="237467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583" name="Google Shape;583;p47"/>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
        <p:nvSpPr>
          <p:cNvPr id="584" name="Google Shape;584;p47"/>
          <p:cNvSpPr/>
          <p:nvPr/>
        </p:nvSpPr>
        <p:spPr>
          <a:xfrm>
            <a:off x="10704417" y="5959486"/>
            <a:ext cx="132394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Image: Perinnemestari</a:t>
            </a:r>
            <a:endParaRPr/>
          </a:p>
        </p:txBody>
      </p:sp>
      <p:pic>
        <p:nvPicPr>
          <p:cNvPr id="585" name="Google Shape;585;p47"/>
          <p:cNvPicPr preferRelativeResize="0"/>
          <p:nvPr/>
        </p:nvPicPr>
        <p:blipFill rotWithShape="1">
          <a:blip r:embed="rId3">
            <a:alphaModFix/>
          </a:blip>
          <a:srcRect b="0" l="0" r="0" t="0"/>
          <a:stretch/>
        </p:blipFill>
        <p:spPr>
          <a:xfrm>
            <a:off x="5395383" y="1691989"/>
            <a:ext cx="6335733" cy="415458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48"/>
          <p:cNvPicPr preferRelativeResize="0"/>
          <p:nvPr/>
        </p:nvPicPr>
        <p:blipFill rotWithShape="1">
          <a:blip r:embed="rId3">
            <a:alphaModFix/>
          </a:blip>
          <a:srcRect b="0" l="0" r="0" t="0"/>
          <a:stretch/>
        </p:blipFill>
        <p:spPr>
          <a:xfrm>
            <a:off x="3333302" y="1800376"/>
            <a:ext cx="5525396" cy="3679263"/>
          </a:xfrm>
          <a:prstGeom prst="rect">
            <a:avLst/>
          </a:prstGeom>
          <a:noFill/>
          <a:ln>
            <a:noFill/>
          </a:ln>
        </p:spPr>
      </p:pic>
      <p:sp>
        <p:nvSpPr>
          <p:cNvPr id="591" name="Google Shape;591;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592" name="Google Shape;592;p48"/>
          <p:cNvSpPr txBox="1"/>
          <p:nvPr>
            <p:ph idx="11" type="ftr"/>
          </p:nvPr>
        </p:nvSpPr>
        <p:spPr>
          <a:xfrm>
            <a:off x="838200" y="6334918"/>
            <a:ext cx="551546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593" name="Google Shape;593;p48"/>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594" name="Google Shape;594;p48"/>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595" name="Google Shape;595;p48"/>
          <p:cNvSpPr/>
          <p:nvPr/>
        </p:nvSpPr>
        <p:spPr>
          <a:xfrm>
            <a:off x="3219450" y="3159696"/>
            <a:ext cx="5753100" cy="5386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GB" sz="3500" u="none" cap="none" strike="noStrike">
                <a:solidFill>
                  <a:srgbClr val="FFFFFF"/>
                </a:solidFill>
                <a:latin typeface="Calibri"/>
                <a:ea typeface="Calibri"/>
                <a:cs typeface="Calibri"/>
                <a:sym typeface="Calibri"/>
              </a:rPr>
              <a:t>Condition assessment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Condition assessment</a:t>
            </a:r>
            <a:endParaRPr/>
          </a:p>
        </p:txBody>
      </p:sp>
      <p:sp>
        <p:nvSpPr>
          <p:cNvPr id="601" name="Google Shape;60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GB" sz="1800"/>
              <a:t>The repair work is based on a survey of the condition of the external cladding. The aim is to get the most accurate picture of the condition of different façades and thus avoid unnecessary repairs. Based on the condition assessment, a summary of the necessary repair measures and their scope is drawn up. </a:t>
            </a:r>
            <a:endParaRPr/>
          </a:p>
          <a:p>
            <a:pPr indent="-342900" lvl="0" marL="457200" rtl="0" algn="l">
              <a:lnSpc>
                <a:spcPct val="90000"/>
              </a:lnSpc>
              <a:spcBef>
                <a:spcPts val="1000"/>
              </a:spcBef>
              <a:spcAft>
                <a:spcPts val="0"/>
              </a:spcAft>
              <a:buSzPts val="1800"/>
              <a:buChar char="•"/>
            </a:pPr>
            <a:r>
              <a:rPr lang="en-GB" sz="1800"/>
              <a:t>Each façade is studied separately. The condition of the upper and lower parts of the façade is specified. The boarding is usually in the most unfit condition in the lower part of the southern part of the house, and in the best condition in the upper part of the north façade. The boarding on the south side may have had to be replaced while the boarding on the north side may still be original. </a:t>
            </a:r>
            <a:endParaRPr/>
          </a:p>
          <a:p>
            <a:pPr indent="-342900" lvl="0" marL="457200" rtl="0" algn="l">
              <a:lnSpc>
                <a:spcPct val="90000"/>
              </a:lnSpc>
              <a:spcBef>
                <a:spcPts val="1000"/>
              </a:spcBef>
              <a:spcAft>
                <a:spcPts val="0"/>
              </a:spcAft>
              <a:buSzPts val="1800"/>
              <a:buChar char="•"/>
            </a:pPr>
            <a:r>
              <a:rPr lang="en-GB" sz="1800"/>
              <a:t>In connection with the condition assessment, it is advisable to examine the original cladding method, possible differences in boarding in different parts of the house, additions and changes, and the original colour of the house. </a:t>
            </a:r>
            <a:endParaRPr/>
          </a:p>
        </p:txBody>
      </p:sp>
      <p:sp>
        <p:nvSpPr>
          <p:cNvPr id="602" name="Google Shape;602;p4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03" name="Google Shape;603;p49"/>
          <p:cNvSpPr txBox="1"/>
          <p:nvPr>
            <p:ph idx="11" type="ftr"/>
          </p:nvPr>
        </p:nvSpPr>
        <p:spPr>
          <a:xfrm>
            <a:off x="838200" y="6334918"/>
            <a:ext cx="551546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04" name="Google Shape;604;p49"/>
          <p:cNvSpPr/>
          <p:nvPr/>
        </p:nvSpPr>
        <p:spPr>
          <a:xfrm>
            <a:off x="9483366" y="6117441"/>
            <a:ext cx="2384100"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05" name="Google Shape;605;p49"/>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txBox="1"/>
          <p:nvPr>
            <p:ph type="title"/>
          </p:nvPr>
        </p:nvSpPr>
        <p:spPr>
          <a:xfrm>
            <a:off x="838200" y="365125"/>
            <a:ext cx="10515600" cy="1325563"/>
          </a:xfrm>
          <a:prstGeom prst="rect">
            <a:avLst/>
          </a:prstGeom>
          <a:noFill/>
          <a:ln>
            <a:noFill/>
          </a:ln>
          <a:effectLst>
            <a:outerShdw blurRad="101600" rotWithShape="0" dir="5400000" dist="25400">
              <a:srgbClr val="000000">
                <a:alpha val="4705"/>
              </a:srgb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Calibri"/>
              <a:buNone/>
            </a:pPr>
            <a:r>
              <a:rPr b="0" i="0" lang="en-GB" sz="3200" u="none" cap="none" strike="noStrike">
                <a:solidFill>
                  <a:schemeClr val="dk1"/>
                </a:solidFill>
                <a:latin typeface="Calibri"/>
                <a:ea typeface="Calibri"/>
                <a:cs typeface="Calibri"/>
                <a:sym typeface="Calibri"/>
              </a:rPr>
              <a:t>Repairing a wooden building and use of wood in repair construction – contents</a:t>
            </a:r>
            <a:endParaRPr/>
          </a:p>
        </p:txBody>
      </p:sp>
      <p:sp>
        <p:nvSpPr>
          <p:cNvPr id="165" name="Google Shape;165;p5"/>
          <p:cNvSpPr txBox="1"/>
          <p:nvPr>
            <p:ph idx="1" type="body"/>
          </p:nvPr>
        </p:nvSpPr>
        <p:spPr>
          <a:xfrm>
            <a:off x="838200" y="1578820"/>
            <a:ext cx="10515600" cy="5096618"/>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Introduction - Repair construction</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Options for using wood in energy renovation projects of suburban blocks of flats and in adding storeys to buildings </a:t>
            </a:r>
            <a:endParaRPr/>
          </a:p>
          <a:p>
            <a:pPr indent="-342931" lvl="1" marL="800100" rtl="0" algn="l">
              <a:lnSpc>
                <a:spcPct val="100000"/>
              </a:lnSpc>
              <a:spcBef>
                <a:spcPts val="0"/>
              </a:spcBef>
              <a:spcAft>
                <a:spcPts val="0"/>
              </a:spcAft>
              <a:buSzPct val="100000"/>
              <a:buChar char="•"/>
            </a:pPr>
            <a:r>
              <a:rPr lang="en-GB" sz="1100">
                <a:solidFill>
                  <a:schemeClr val="dk1"/>
                </a:solidFill>
              </a:rPr>
              <a:t>General information on adding storeys</a:t>
            </a:r>
            <a:endParaRPr/>
          </a:p>
          <a:p>
            <a:pPr indent="-342931" lvl="1" marL="800100" rtl="0" algn="l">
              <a:lnSpc>
                <a:spcPct val="100000"/>
              </a:lnSpc>
              <a:spcBef>
                <a:spcPts val="0"/>
              </a:spcBef>
              <a:spcAft>
                <a:spcPts val="0"/>
              </a:spcAft>
              <a:buSzPct val="100000"/>
              <a:buChar char="•"/>
            </a:pPr>
            <a:r>
              <a:rPr lang="en-GB" sz="1100">
                <a:solidFill>
                  <a:schemeClr val="dk1"/>
                </a:solidFill>
              </a:rPr>
              <a:t>Building systems for adding wooden storeys</a:t>
            </a:r>
            <a:endParaRPr/>
          </a:p>
          <a:p>
            <a:pPr indent="-342931" lvl="1" marL="800100" rtl="0" algn="l">
              <a:lnSpc>
                <a:spcPct val="100000"/>
              </a:lnSpc>
              <a:spcBef>
                <a:spcPts val="0"/>
              </a:spcBef>
              <a:spcAft>
                <a:spcPts val="0"/>
              </a:spcAft>
              <a:buSzPct val="100000"/>
              <a:buChar char="•"/>
            </a:pPr>
            <a:r>
              <a:rPr lang="en-GB" sz="1100">
                <a:solidFill>
                  <a:schemeClr val="dk1"/>
                </a:solidFill>
              </a:rPr>
              <a:t>Architecture competitions – repair construction</a:t>
            </a:r>
            <a:endParaRPr/>
          </a:p>
          <a:p>
            <a:pPr indent="-342931" lvl="1" marL="800100" rtl="0" algn="l">
              <a:lnSpc>
                <a:spcPct val="100000"/>
              </a:lnSpc>
              <a:spcBef>
                <a:spcPts val="0"/>
              </a:spcBef>
              <a:spcAft>
                <a:spcPts val="0"/>
              </a:spcAft>
              <a:buSzPct val="100000"/>
              <a:buChar char="•"/>
            </a:pPr>
            <a:r>
              <a:rPr lang="en-GB" sz="1100">
                <a:solidFill>
                  <a:schemeClr val="dk1"/>
                </a:solidFill>
              </a:rPr>
              <a:t>Stages of an additional storey construction project </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Adding heat insulation in a wooden building and using wood in repairing a block of flats made of concrete Adding heat insulation in a wooden building and using wood in repairing a block of flats made of concrete </a:t>
            </a:r>
            <a:endParaRPr/>
          </a:p>
          <a:p>
            <a:pPr indent="-342931" lvl="1" marL="800100" rtl="0" algn="l">
              <a:lnSpc>
                <a:spcPct val="100000"/>
              </a:lnSpc>
              <a:spcBef>
                <a:spcPts val="0"/>
              </a:spcBef>
              <a:spcAft>
                <a:spcPts val="0"/>
              </a:spcAft>
              <a:buSzPct val="100000"/>
              <a:buChar char="•"/>
            </a:pPr>
            <a:r>
              <a:rPr lang="en-GB" sz="1100">
                <a:solidFill>
                  <a:schemeClr val="dk1"/>
                </a:solidFill>
              </a:rPr>
              <a:t>Heat insulation</a:t>
            </a:r>
            <a:endParaRPr/>
          </a:p>
          <a:p>
            <a:pPr indent="-342931" lvl="1" marL="800100" rtl="0" algn="l">
              <a:lnSpc>
                <a:spcPct val="100000"/>
              </a:lnSpc>
              <a:spcBef>
                <a:spcPts val="0"/>
              </a:spcBef>
              <a:spcAft>
                <a:spcPts val="0"/>
              </a:spcAft>
              <a:buSzPct val="100000"/>
              <a:buChar char="•"/>
            </a:pPr>
            <a:r>
              <a:rPr lang="en-GB" sz="1100">
                <a:solidFill>
                  <a:schemeClr val="dk1"/>
                </a:solidFill>
              </a:rPr>
              <a:t>Overall energy review</a:t>
            </a:r>
            <a:endParaRPr/>
          </a:p>
          <a:p>
            <a:pPr indent="-342931" lvl="1" marL="800100" rtl="0" algn="l">
              <a:lnSpc>
                <a:spcPct val="100000"/>
              </a:lnSpc>
              <a:spcBef>
                <a:spcPts val="0"/>
              </a:spcBef>
              <a:spcAft>
                <a:spcPts val="0"/>
              </a:spcAft>
              <a:buSzPct val="100000"/>
              <a:buChar char="•"/>
            </a:pPr>
            <a:r>
              <a:rPr lang="en-GB" sz="1100">
                <a:solidFill>
                  <a:schemeClr val="dk1"/>
                </a:solidFill>
              </a:rPr>
              <a:t>Energy performance requirements</a:t>
            </a:r>
            <a:endParaRPr/>
          </a:p>
          <a:p>
            <a:pPr indent="-342931" lvl="1" marL="800100" rtl="0" algn="l">
              <a:lnSpc>
                <a:spcPct val="100000"/>
              </a:lnSpc>
              <a:spcBef>
                <a:spcPts val="0"/>
              </a:spcBef>
              <a:spcAft>
                <a:spcPts val="0"/>
              </a:spcAft>
              <a:buSzPct val="100000"/>
              <a:buChar char="•"/>
            </a:pPr>
            <a:r>
              <a:rPr lang="en-GB" sz="1100">
                <a:solidFill>
                  <a:schemeClr val="dk1"/>
                </a:solidFill>
              </a:rPr>
              <a:t>Structural types for additional storeys</a:t>
            </a:r>
            <a:endParaRPr/>
          </a:p>
          <a:p>
            <a:pPr indent="-342931" lvl="1" marL="800100" rtl="0" algn="l">
              <a:lnSpc>
                <a:spcPct val="100000"/>
              </a:lnSpc>
              <a:spcBef>
                <a:spcPts val="0"/>
              </a:spcBef>
              <a:spcAft>
                <a:spcPts val="0"/>
              </a:spcAft>
              <a:buSzPct val="100000"/>
              <a:buChar char="•"/>
            </a:pPr>
            <a:r>
              <a:rPr lang="en-GB" sz="1100">
                <a:solidFill>
                  <a:schemeClr val="dk1"/>
                </a:solidFill>
              </a:rPr>
              <a:t>Energy renovation of a suburban building</a:t>
            </a:r>
            <a:endParaRPr/>
          </a:p>
          <a:p>
            <a:pPr indent="-342931" lvl="1" marL="800100" rtl="0" algn="l">
              <a:lnSpc>
                <a:spcPct val="100000"/>
              </a:lnSpc>
              <a:spcBef>
                <a:spcPts val="0"/>
              </a:spcBef>
              <a:spcAft>
                <a:spcPts val="0"/>
              </a:spcAft>
              <a:buSzPct val="100000"/>
              <a:buChar char="•"/>
            </a:pPr>
            <a:r>
              <a:rPr lang="en-GB" sz="1100">
                <a:solidFill>
                  <a:schemeClr val="dk1"/>
                </a:solidFill>
              </a:rPr>
              <a:t>Survey on the actual repair construction potential of Finnish blocks of flats 10/2015 </a:t>
            </a:r>
            <a:endParaRPr/>
          </a:p>
          <a:p>
            <a:pPr indent="-342931" lvl="1" marL="800100" rtl="0" algn="l">
              <a:lnSpc>
                <a:spcPct val="100000"/>
              </a:lnSpc>
              <a:spcBef>
                <a:spcPts val="0"/>
              </a:spcBef>
              <a:spcAft>
                <a:spcPts val="0"/>
              </a:spcAft>
              <a:buSzPct val="100000"/>
              <a:buChar char="•"/>
            </a:pPr>
            <a:r>
              <a:rPr lang="en-GB" sz="1100">
                <a:solidFill>
                  <a:schemeClr val="dk1"/>
                </a:solidFill>
              </a:rPr>
              <a:t>Student projects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façade repair </a:t>
            </a:r>
            <a:endParaRPr/>
          </a:p>
          <a:p>
            <a:pPr indent="-342931" lvl="1" marL="800100" rtl="0" algn="l">
              <a:lnSpc>
                <a:spcPct val="100000"/>
              </a:lnSpc>
              <a:spcBef>
                <a:spcPts val="0"/>
              </a:spcBef>
              <a:spcAft>
                <a:spcPts val="0"/>
              </a:spcAft>
              <a:buSzPct val="100000"/>
              <a:buChar char="•"/>
            </a:pPr>
            <a:r>
              <a:rPr lang="en-GB" sz="1100">
                <a:solidFill>
                  <a:schemeClr val="dk1"/>
                </a:solidFill>
              </a:rPr>
              <a:t>Surface treatment</a:t>
            </a:r>
            <a:endParaRPr/>
          </a:p>
          <a:p>
            <a:pPr indent="-342931" lvl="1" marL="800100" rtl="0" algn="l">
              <a:lnSpc>
                <a:spcPct val="100000"/>
              </a:lnSpc>
              <a:spcBef>
                <a:spcPts val="0"/>
              </a:spcBef>
              <a:spcAft>
                <a:spcPts val="0"/>
              </a:spcAft>
              <a:buSzPct val="100000"/>
              <a:buChar char="•"/>
            </a:pPr>
            <a:r>
              <a:rPr lang="en-GB" sz="1100">
                <a:solidFill>
                  <a:schemeClr val="dk1"/>
                </a:solidFill>
              </a:rPr>
              <a:t>Breathable structure</a:t>
            </a:r>
            <a:endParaRPr/>
          </a:p>
          <a:p>
            <a:pPr indent="-342931" lvl="1" marL="800100" rtl="0" algn="l">
              <a:lnSpc>
                <a:spcPct val="100000"/>
              </a:lnSpc>
              <a:spcBef>
                <a:spcPts val="0"/>
              </a:spcBef>
              <a:spcAft>
                <a:spcPts val="0"/>
              </a:spcAft>
              <a:buSzPct val="100000"/>
              <a:buChar char="•"/>
            </a:pPr>
            <a:r>
              <a:rPr lang="en-GB" sz="1100">
                <a:solidFill>
                  <a:schemeClr val="dk1"/>
                </a:solidFill>
              </a:rPr>
              <a:t>Fixing board cladding</a:t>
            </a:r>
            <a:endParaRPr/>
          </a:p>
          <a:p>
            <a:pPr indent="-342931" lvl="1" marL="800100" rtl="0" algn="l">
              <a:lnSpc>
                <a:spcPct val="100000"/>
              </a:lnSpc>
              <a:spcBef>
                <a:spcPts val="0"/>
              </a:spcBef>
              <a:spcAft>
                <a:spcPts val="0"/>
              </a:spcAft>
              <a:buSzPct val="100000"/>
              <a:buChar char="•"/>
            </a:pPr>
            <a:r>
              <a:rPr lang="en-GB" sz="1100">
                <a:solidFill>
                  <a:schemeClr val="dk1"/>
                </a:solidFill>
              </a:rPr>
              <a:t>Principles of repair work</a:t>
            </a:r>
            <a:endParaRPr/>
          </a:p>
          <a:p>
            <a:pPr indent="-342931" lvl="1" marL="800100" rtl="0" algn="l">
              <a:lnSpc>
                <a:spcPct val="100000"/>
              </a:lnSpc>
              <a:spcBef>
                <a:spcPts val="0"/>
              </a:spcBef>
              <a:spcAft>
                <a:spcPts val="0"/>
              </a:spcAft>
              <a:buSzPct val="100000"/>
              <a:buChar char="•"/>
            </a:pPr>
            <a:r>
              <a:rPr lang="en-GB" sz="1100">
                <a:solidFill>
                  <a:schemeClr val="dk1"/>
                </a:solidFill>
              </a:rPr>
              <a:t>Repair work step by step</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Replacing the bottom logs of a log house ("shoeing")</a:t>
            </a:r>
            <a:endParaRPr/>
          </a:p>
          <a:p>
            <a:pPr indent="-342931" lvl="1" marL="800100" rtl="0" algn="l">
              <a:lnSpc>
                <a:spcPct val="100000"/>
              </a:lnSpc>
              <a:spcBef>
                <a:spcPts val="0"/>
              </a:spcBef>
              <a:spcAft>
                <a:spcPts val="0"/>
              </a:spcAft>
              <a:buSzPct val="100000"/>
              <a:buChar char="•"/>
            </a:pPr>
            <a:r>
              <a:rPr lang="en-GB" sz="1100">
                <a:solidFill>
                  <a:schemeClr val="dk1"/>
                </a:solidFill>
              </a:rPr>
              <a:t>Replacing logs</a:t>
            </a:r>
            <a:endParaRPr/>
          </a:p>
          <a:p>
            <a:pPr indent="-342931" lvl="1" marL="800100" rtl="0" algn="l">
              <a:lnSpc>
                <a:spcPct val="100000"/>
              </a:lnSpc>
              <a:spcBef>
                <a:spcPts val="0"/>
              </a:spcBef>
              <a:spcAft>
                <a:spcPts val="0"/>
              </a:spcAft>
              <a:buSzPct val="100000"/>
              <a:buChar char="•"/>
            </a:pPr>
            <a:r>
              <a:rPr lang="en-GB" sz="1100">
                <a:solidFill>
                  <a:schemeClr val="dk1"/>
                </a:solidFill>
              </a:rPr>
              <a:t>Examples</a:t>
            </a:r>
            <a:endParaRPr/>
          </a:p>
          <a:p>
            <a:pPr indent="-342931" lvl="1" marL="800100" rtl="0" algn="l">
              <a:lnSpc>
                <a:spcPct val="100000"/>
              </a:lnSpc>
              <a:spcBef>
                <a:spcPts val="0"/>
              </a:spcBef>
              <a:spcAft>
                <a:spcPts val="0"/>
              </a:spcAft>
              <a:buSzPct val="100000"/>
              <a:buChar char="•"/>
            </a:pPr>
            <a:r>
              <a:rPr lang="en-GB" sz="1100">
                <a:solidFill>
                  <a:schemeClr val="dk1"/>
                </a:solidFill>
              </a:rPr>
              <a:t>Procedures</a:t>
            </a:r>
            <a:endParaRPr/>
          </a:p>
          <a:p>
            <a:pPr indent="-342931" lvl="1" marL="800100" rtl="0" algn="l">
              <a:lnSpc>
                <a:spcPct val="100000"/>
              </a:lnSpc>
              <a:spcBef>
                <a:spcPts val="0"/>
              </a:spcBef>
              <a:spcAft>
                <a:spcPts val="0"/>
              </a:spcAft>
              <a:buSzPct val="100000"/>
              <a:buChar char="•"/>
            </a:pPr>
            <a:r>
              <a:rPr lang="en-GB" sz="1100">
                <a:solidFill>
                  <a:schemeClr val="dk1"/>
                </a:solidFill>
              </a:rPr>
              <a:t>Example sites</a:t>
            </a:r>
            <a:endParaRPr/>
          </a:p>
          <a:p>
            <a:pPr indent="-342900" lvl="0" marL="342900" rtl="0" algn="l">
              <a:lnSpc>
                <a:spcPct val="100000"/>
              </a:lnSpc>
              <a:spcBef>
                <a:spcPts val="0"/>
              </a:spcBef>
              <a:spcAft>
                <a:spcPts val="0"/>
              </a:spcAft>
              <a:buSzPct val="100000"/>
              <a:buFont typeface="Arial"/>
              <a:buAutoNum type="arabicPeriod"/>
            </a:pPr>
            <a:r>
              <a:rPr b="1" lang="en-GB" sz="1400">
                <a:solidFill>
                  <a:schemeClr val="dk1"/>
                </a:solidFill>
              </a:rPr>
              <a:t>Wood structure repair</a:t>
            </a:r>
            <a:endParaRPr/>
          </a:p>
          <a:p>
            <a:pPr indent="-342931" lvl="1" marL="800100" rtl="0" algn="l">
              <a:lnSpc>
                <a:spcPct val="100000"/>
              </a:lnSpc>
              <a:spcBef>
                <a:spcPts val="0"/>
              </a:spcBef>
              <a:spcAft>
                <a:spcPts val="0"/>
              </a:spcAft>
              <a:buSzPct val="100000"/>
              <a:buChar char="•"/>
            </a:pPr>
            <a:r>
              <a:rPr lang="en-GB" sz="1100">
                <a:solidFill>
                  <a:schemeClr val="dk1"/>
                </a:solidFill>
              </a:rPr>
              <a:t>Condition assessment and continuous maintenance</a:t>
            </a:r>
            <a:endParaRPr/>
          </a:p>
          <a:p>
            <a:pPr indent="-342931" lvl="1" marL="800100" rtl="0" algn="l">
              <a:lnSpc>
                <a:spcPct val="100000"/>
              </a:lnSpc>
              <a:spcBef>
                <a:spcPts val="0"/>
              </a:spcBef>
              <a:spcAft>
                <a:spcPts val="0"/>
              </a:spcAft>
              <a:buSzPct val="100000"/>
              <a:buChar char="•"/>
            </a:pPr>
            <a:r>
              <a:rPr lang="en-GB" sz="1100">
                <a:solidFill>
                  <a:schemeClr val="dk1"/>
                </a:solidFill>
              </a:rPr>
              <a:t>Roof</a:t>
            </a:r>
            <a:endParaRPr/>
          </a:p>
          <a:p>
            <a:pPr indent="-342931" lvl="1" marL="800100" rtl="0" algn="l">
              <a:lnSpc>
                <a:spcPct val="100000"/>
              </a:lnSpc>
              <a:spcBef>
                <a:spcPts val="0"/>
              </a:spcBef>
              <a:spcAft>
                <a:spcPts val="0"/>
              </a:spcAft>
              <a:buSzPct val="100000"/>
              <a:buChar char="•"/>
            </a:pPr>
            <a:r>
              <a:rPr lang="en-GB" sz="1100">
                <a:solidFill>
                  <a:schemeClr val="dk1"/>
                </a:solidFill>
              </a:rPr>
              <a:t>Foundations and subsurface drains</a:t>
            </a:r>
            <a:endParaRPr/>
          </a:p>
          <a:p>
            <a:pPr indent="-342931" lvl="1" marL="800100" rtl="0" algn="l">
              <a:lnSpc>
                <a:spcPct val="100000"/>
              </a:lnSpc>
              <a:spcBef>
                <a:spcPts val="0"/>
              </a:spcBef>
              <a:spcAft>
                <a:spcPts val="0"/>
              </a:spcAft>
              <a:buSzPct val="100000"/>
              <a:buChar char="•"/>
            </a:pPr>
            <a:r>
              <a:rPr lang="en-GB" sz="1100">
                <a:solidFill>
                  <a:schemeClr val="dk1"/>
                </a:solidFill>
              </a:rPr>
              <a:t>Load-bearing structures and additional insulation</a:t>
            </a:r>
            <a:endParaRPr/>
          </a:p>
          <a:p>
            <a:pPr indent="-342931" lvl="1" marL="800100" rtl="0" algn="l">
              <a:lnSpc>
                <a:spcPct val="100000"/>
              </a:lnSpc>
              <a:spcBef>
                <a:spcPts val="0"/>
              </a:spcBef>
              <a:spcAft>
                <a:spcPts val="0"/>
              </a:spcAft>
              <a:buSzPct val="100000"/>
              <a:buChar char="•"/>
            </a:pPr>
            <a:r>
              <a:rPr lang="en-GB" sz="1100">
                <a:solidFill>
                  <a:schemeClr val="dk1"/>
                </a:solidFill>
              </a:rPr>
              <a:t>Ground floor</a:t>
            </a:r>
            <a:endParaRPr/>
          </a:p>
          <a:p>
            <a:pPr indent="-342931" lvl="1" marL="800100" rtl="0" algn="l">
              <a:lnSpc>
                <a:spcPct val="100000"/>
              </a:lnSpc>
              <a:spcBef>
                <a:spcPts val="0"/>
              </a:spcBef>
              <a:spcAft>
                <a:spcPts val="0"/>
              </a:spcAft>
              <a:buSzPct val="100000"/>
              <a:buChar char="•"/>
            </a:pPr>
            <a:r>
              <a:rPr lang="en-GB" sz="1100">
                <a:solidFill>
                  <a:schemeClr val="dk1"/>
                </a:solidFill>
              </a:rPr>
              <a:t>Exterior wall</a:t>
            </a:r>
            <a:endParaRPr/>
          </a:p>
          <a:p>
            <a:pPr indent="-342931" lvl="1" marL="800100" rtl="0" algn="l">
              <a:lnSpc>
                <a:spcPct val="100000"/>
              </a:lnSpc>
              <a:spcBef>
                <a:spcPts val="0"/>
              </a:spcBef>
              <a:spcAft>
                <a:spcPts val="0"/>
              </a:spcAft>
              <a:buSzPct val="100000"/>
              <a:buChar char="•"/>
            </a:pPr>
            <a:r>
              <a:rPr lang="en-GB" sz="1100">
                <a:solidFill>
                  <a:schemeClr val="dk1"/>
                </a:solidFill>
              </a:rPr>
              <a:t>Attic floor</a:t>
            </a:r>
            <a:endParaRPr/>
          </a:p>
          <a:p>
            <a:pPr indent="-342931" lvl="1" marL="800100" rtl="0" algn="l">
              <a:lnSpc>
                <a:spcPct val="100000"/>
              </a:lnSpc>
              <a:spcBef>
                <a:spcPts val="0"/>
              </a:spcBef>
              <a:spcAft>
                <a:spcPts val="0"/>
              </a:spcAft>
              <a:buSzPct val="100000"/>
              <a:buChar char="•"/>
            </a:pPr>
            <a:r>
              <a:rPr lang="en-GB" sz="1100">
                <a:solidFill>
                  <a:schemeClr val="dk1"/>
                </a:solidFill>
              </a:rPr>
              <a:t>External cladding</a:t>
            </a:r>
            <a:endParaRPr/>
          </a:p>
          <a:p>
            <a:pPr indent="-342931" lvl="1" marL="800100" rtl="0" algn="l">
              <a:lnSpc>
                <a:spcPct val="100000"/>
              </a:lnSpc>
              <a:spcBef>
                <a:spcPts val="0"/>
              </a:spcBef>
              <a:spcAft>
                <a:spcPts val="0"/>
              </a:spcAft>
              <a:buSzPct val="100000"/>
              <a:buChar char="•"/>
            </a:pPr>
            <a:r>
              <a:rPr lang="en-GB" sz="1100">
                <a:solidFill>
                  <a:schemeClr val="dk1"/>
                </a:solidFill>
              </a:rPr>
              <a:t>Windows</a:t>
            </a:r>
            <a:endParaRPr/>
          </a:p>
        </p:txBody>
      </p:sp>
      <p:sp>
        <p:nvSpPr>
          <p:cNvPr id="166" name="Google Shape;166;p5"/>
          <p:cNvSpPr txBox="1"/>
          <p:nvPr>
            <p:ph idx="11" type="ftr"/>
          </p:nvPr>
        </p:nvSpPr>
        <p:spPr>
          <a:xfrm>
            <a:off x="838199" y="6334918"/>
            <a:ext cx="5364637"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200" u="none" cap="none" strike="noStrike">
                <a:solidFill>
                  <a:srgbClr val="888888"/>
                </a:solidFill>
                <a:latin typeface="Calibri"/>
                <a:ea typeface="Calibri"/>
                <a:cs typeface="Calibri"/>
                <a:sym typeface="Calibri"/>
              </a:rPr>
              <a:t>Repair construction of wooden buildings and use of wood in repair construction</a:t>
            </a:r>
            <a:endParaRPr/>
          </a:p>
        </p:txBody>
      </p:sp>
      <p:sp>
        <p:nvSpPr>
          <p:cNvPr id="167" name="Google Shape;167;p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68" name="Google Shape;168;p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Condition assessment</a:t>
            </a:r>
            <a:endParaRPr/>
          </a:p>
        </p:txBody>
      </p:sp>
      <p:sp>
        <p:nvSpPr>
          <p:cNvPr id="611" name="Google Shape;6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GB" sz="1800"/>
              <a:t>Damages</a:t>
            </a:r>
            <a:endParaRPr/>
          </a:p>
          <a:p>
            <a:pPr indent="-342900" lvl="0" marL="457200" rtl="0" algn="l">
              <a:lnSpc>
                <a:spcPct val="90000"/>
              </a:lnSpc>
              <a:spcBef>
                <a:spcPts val="1000"/>
              </a:spcBef>
              <a:spcAft>
                <a:spcPts val="0"/>
              </a:spcAft>
              <a:buClr>
                <a:schemeClr val="dk1"/>
              </a:buClr>
              <a:buSzPts val="1800"/>
              <a:buChar char="•"/>
            </a:pPr>
            <a:r>
              <a:rPr lang="en-GB" sz="1800"/>
              <a:t>The cause of the damage will be identified and, where possible, the cause removed. If the damage is repaired and the cause is not removed, the repair work must be repeated in due course.</a:t>
            </a:r>
            <a:endParaRPr/>
          </a:p>
          <a:p>
            <a:pPr indent="0" lvl="0" marL="114300" rtl="0" algn="l">
              <a:lnSpc>
                <a:spcPct val="90000"/>
              </a:lnSpc>
              <a:spcBef>
                <a:spcPts val="1000"/>
              </a:spcBef>
              <a:spcAft>
                <a:spcPts val="0"/>
              </a:spcAft>
              <a:buSzPts val="1800"/>
              <a:buNone/>
            </a:pPr>
            <a:r>
              <a:rPr b="1" lang="en-GB" sz="1800"/>
              <a:t>Wear</a:t>
            </a:r>
            <a:endParaRPr/>
          </a:p>
          <a:p>
            <a:pPr indent="-342900" lvl="0" marL="457200" rtl="0" algn="l">
              <a:lnSpc>
                <a:spcPct val="90000"/>
              </a:lnSpc>
              <a:spcBef>
                <a:spcPts val="1000"/>
              </a:spcBef>
              <a:spcAft>
                <a:spcPts val="0"/>
              </a:spcAft>
              <a:buClr>
                <a:schemeClr val="dk1"/>
              </a:buClr>
              <a:buSzPts val="1800"/>
              <a:buChar char="•"/>
            </a:pPr>
            <a:r>
              <a:rPr lang="en-GB" sz="1800"/>
              <a:t>Wear is usually an acceptable ageing process that does not necessarily require action. On the other hand, a worn-out paint surface, for example, may be in need of repainting in order to protect the wood.</a:t>
            </a:r>
            <a:endParaRPr/>
          </a:p>
          <a:p>
            <a:pPr indent="-228600" lvl="0" marL="4572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rPr b="1" lang="en-GB" sz="1800"/>
              <a:t>Additions and changes</a:t>
            </a:r>
            <a:endParaRPr/>
          </a:p>
          <a:p>
            <a:pPr indent="-342900" lvl="0" marL="457200" rtl="0" algn="l">
              <a:lnSpc>
                <a:spcPct val="90000"/>
              </a:lnSpc>
              <a:spcBef>
                <a:spcPts val="1000"/>
              </a:spcBef>
              <a:spcAft>
                <a:spcPts val="0"/>
              </a:spcAft>
              <a:buSzPts val="1800"/>
              <a:buChar char="•"/>
            </a:pPr>
            <a:r>
              <a:rPr lang="en-GB" sz="1800"/>
              <a:t>Planned additions and changes are recorded in the condition assessment – for example, a new porch.</a:t>
            </a:r>
            <a:endParaRPr/>
          </a:p>
        </p:txBody>
      </p:sp>
      <p:sp>
        <p:nvSpPr>
          <p:cNvPr id="612" name="Google Shape;612;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13" name="Google Shape;613;p50"/>
          <p:cNvSpPr txBox="1"/>
          <p:nvPr>
            <p:ph idx="11" type="ftr"/>
          </p:nvPr>
        </p:nvSpPr>
        <p:spPr>
          <a:xfrm>
            <a:off x="838199" y="6334918"/>
            <a:ext cx="590196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14" name="Google Shape;614;p50"/>
          <p:cNvSpPr/>
          <p:nvPr/>
        </p:nvSpPr>
        <p:spPr>
          <a:xfrm>
            <a:off x="9464512" y="6117441"/>
            <a:ext cx="240295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15" name="Google Shape;615;p50"/>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Surface wear and cracking</a:t>
            </a:r>
            <a:br>
              <a:rPr lang="en-GB" sz="3600">
                <a:latin typeface="Calibri"/>
                <a:ea typeface="Calibri"/>
                <a:cs typeface="Calibri"/>
                <a:sym typeface="Calibri"/>
              </a:rPr>
            </a:br>
            <a:endParaRPr sz="3600">
              <a:latin typeface="Calibri"/>
              <a:ea typeface="Calibri"/>
              <a:cs typeface="Calibri"/>
              <a:sym typeface="Calibri"/>
            </a:endParaRPr>
          </a:p>
        </p:txBody>
      </p:sp>
      <p:sp>
        <p:nvSpPr>
          <p:cNvPr id="621" name="Google Shape;621;p51"/>
          <p:cNvSpPr txBox="1"/>
          <p:nvPr>
            <p:ph idx="1" type="body"/>
          </p:nvPr>
        </p:nvSpPr>
        <p:spPr>
          <a:xfrm>
            <a:off x="838200" y="1238250"/>
            <a:ext cx="10515600" cy="4938713"/>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t>The surface of untreated wood left in the open air develops a greyish or brown layer full of cracks. The grey wood is soft and fuzzy. This is natural wear that should not be confused with rot damage. If the fuzzy wood is to be painted with oil paint, the surface must first be sanded to make it solid. Earth red is capable of remaining intact on a fuzzy surface.</a:t>
            </a:r>
            <a:endParaRPr/>
          </a:p>
          <a:p>
            <a:pPr indent="0" lvl="0" marL="114300" rtl="0" algn="l">
              <a:lnSpc>
                <a:spcPct val="90000"/>
              </a:lnSpc>
              <a:spcBef>
                <a:spcPts val="1000"/>
              </a:spcBef>
              <a:spcAft>
                <a:spcPts val="0"/>
              </a:spcAft>
              <a:buSzPts val="1800"/>
              <a:buNone/>
            </a:pPr>
            <a:r>
              <a:rPr lang="en-GB" sz="1800"/>
              <a:t>On the south side of the building, rapid changes in humidity and temperature stress the wood, causing cracking and warping. Sun-facing façades always require more maintenance and repair than shade-facing façades. Cracking occurs when the paint has worn away; the darker and more heat-absorbent the surface, the more it will crack. In other words, a dark and translucent treatment speeds up the destruction of the wood.</a:t>
            </a:r>
            <a:endParaRPr/>
          </a:p>
        </p:txBody>
      </p:sp>
      <p:sp>
        <p:nvSpPr>
          <p:cNvPr id="622" name="Google Shape;622;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23" name="Google Shape;623;p51"/>
          <p:cNvSpPr txBox="1"/>
          <p:nvPr>
            <p:ph idx="11" type="ftr"/>
          </p:nvPr>
        </p:nvSpPr>
        <p:spPr>
          <a:xfrm>
            <a:off x="838200" y="6334918"/>
            <a:ext cx="521380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24" name="Google Shape;624;p51"/>
          <p:cNvSpPr/>
          <p:nvPr/>
        </p:nvSpPr>
        <p:spPr>
          <a:xfrm>
            <a:off x="9436232" y="6117441"/>
            <a:ext cx="243123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25" name="Google Shape;625;p51"/>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626" name="Google Shape;626;p51"/>
          <p:cNvPicPr preferRelativeResize="0"/>
          <p:nvPr/>
        </p:nvPicPr>
        <p:blipFill rotWithShape="1">
          <a:blip r:embed="rId3">
            <a:alphaModFix/>
          </a:blip>
          <a:srcRect b="31655" l="5950" r="14711" t="37509"/>
          <a:stretch/>
        </p:blipFill>
        <p:spPr>
          <a:xfrm>
            <a:off x="896977" y="3642159"/>
            <a:ext cx="10398148" cy="252583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Surface wear and cracking</a:t>
            </a:r>
            <a:endParaRPr/>
          </a:p>
        </p:txBody>
      </p:sp>
      <p:sp>
        <p:nvSpPr>
          <p:cNvPr id="632" name="Google Shape;632;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If the wood gets wet and is not allowed to dry out, damage caused by wood-rotting fungus will gradually develop. The most common causes of rot damage on the external cladding are an overly compact paint finish, incorrect window structure, an improperly built foundation, a leaking gutter or downspout.</a:t>
            </a:r>
            <a:endParaRPr/>
          </a:p>
          <a:p>
            <a:pPr indent="-342900" lvl="0" marL="457200" rtl="0" algn="l">
              <a:lnSpc>
                <a:spcPct val="90000"/>
              </a:lnSpc>
              <a:spcBef>
                <a:spcPts val="1000"/>
              </a:spcBef>
              <a:spcAft>
                <a:spcPts val="0"/>
              </a:spcAft>
              <a:buClr>
                <a:schemeClr val="dk1"/>
              </a:buClr>
              <a:buSzPts val="1800"/>
              <a:buChar char="•"/>
            </a:pPr>
            <a:r>
              <a:rPr lang="en-GB" sz="2000"/>
              <a:t>Other common causes of damage include the ground rising to the level of the cladding, vegetation growing too close to the wall, snow and ice, faulty construction or, for example, a flagpole or ladder attached to the wall whose brackets allow water to run down the façade. Damage to a wall can also be caused by moisture from the inside, most commonly by condensation from indoor air. </a:t>
            </a:r>
            <a:endParaRPr/>
          </a:p>
          <a:p>
            <a:pPr indent="-342900" lvl="0" marL="457200" rtl="0" algn="l">
              <a:lnSpc>
                <a:spcPct val="90000"/>
              </a:lnSpc>
              <a:spcBef>
                <a:spcPts val="1000"/>
              </a:spcBef>
              <a:spcAft>
                <a:spcPts val="0"/>
              </a:spcAft>
              <a:buClr>
                <a:schemeClr val="dk1"/>
              </a:buClr>
              <a:buSzPts val="1800"/>
              <a:buChar char="•"/>
            </a:pPr>
            <a:r>
              <a:rPr lang="en-GB" sz="2000"/>
              <a:t>Further decay must be prevented, but there is no need to remove wood that has been only slightly damaged by decay.</a:t>
            </a:r>
            <a:endParaRPr/>
          </a:p>
        </p:txBody>
      </p:sp>
      <p:sp>
        <p:nvSpPr>
          <p:cNvPr id="633" name="Google Shape;633;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34" name="Google Shape;634;p52"/>
          <p:cNvSpPr txBox="1"/>
          <p:nvPr>
            <p:ph idx="11" type="ftr"/>
          </p:nvPr>
        </p:nvSpPr>
        <p:spPr>
          <a:xfrm>
            <a:off x="838199" y="6334918"/>
            <a:ext cx="537314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35" name="Google Shape;635;p52"/>
          <p:cNvSpPr/>
          <p:nvPr/>
        </p:nvSpPr>
        <p:spPr>
          <a:xfrm>
            <a:off x="9445658" y="6117441"/>
            <a:ext cx="2421807"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36" name="Google Shape;636;p52"/>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Rotten skirt</a:t>
            </a:r>
            <a:br>
              <a:rPr lang="en-GB" sz="3600">
                <a:latin typeface="Calibri"/>
                <a:ea typeface="Calibri"/>
                <a:cs typeface="Calibri"/>
                <a:sym typeface="Calibri"/>
              </a:rPr>
            </a:br>
            <a:endParaRPr sz="3600">
              <a:latin typeface="Calibri"/>
              <a:ea typeface="Calibri"/>
              <a:cs typeface="Calibri"/>
              <a:sym typeface="Calibri"/>
            </a:endParaRPr>
          </a:p>
        </p:txBody>
      </p:sp>
      <p:sp>
        <p:nvSpPr>
          <p:cNvPr id="642" name="Google Shape;642;p53"/>
          <p:cNvSpPr txBox="1"/>
          <p:nvPr>
            <p:ph idx="1" type="body"/>
          </p:nvPr>
        </p:nvSpPr>
        <p:spPr>
          <a:xfrm>
            <a:off x="838200" y="1123950"/>
            <a:ext cx="10515600" cy="5053013"/>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1800"/>
              <a:t>The most vulnerable point in the façade is the lower part of the cladding, especially its junction with the foundation. In the worst case, the plinth made of natural stones is covered with concrete and the lowest part of the external cladding is inside it. In this case, water runs along the cladding boards down inbetween the plinth and the logs and rots not only the lower part of the cladding but also the lowest logs of the building.</a:t>
            </a:r>
            <a:endParaRPr/>
          </a:p>
          <a:p>
            <a:pPr indent="0" lvl="0" marL="114300" rtl="0" algn="l">
              <a:lnSpc>
                <a:spcPct val="90000"/>
              </a:lnSpc>
              <a:spcBef>
                <a:spcPts val="1000"/>
              </a:spcBef>
              <a:spcAft>
                <a:spcPts val="0"/>
              </a:spcAft>
              <a:buSzPts val="1800"/>
              <a:buNone/>
            </a:pPr>
            <a:r>
              <a:rPr lang="en-GB" sz="1800"/>
              <a:t>Without such a false plinth, the lowest joist and the ends of the cladding boards of the vertical boarding are also susceptible to rot. The wood cells absorb water best along the length of the trunk. The lower end of the vertical board, which is often still attached to the water board, stays damp the longest after rain and allows water to penetrate it. When painting the exterior, the lower end of the board should also be painted.</a:t>
            </a:r>
            <a:endParaRPr/>
          </a:p>
          <a:p>
            <a:pPr indent="0" lvl="0" marL="114300" rtl="0" algn="l">
              <a:lnSpc>
                <a:spcPct val="90000"/>
              </a:lnSpc>
              <a:spcBef>
                <a:spcPts val="1000"/>
              </a:spcBef>
              <a:spcAft>
                <a:spcPts val="0"/>
              </a:spcAft>
              <a:buSzPts val="1800"/>
              <a:buNone/>
            </a:pPr>
            <a:r>
              <a:t/>
            </a:r>
            <a:endParaRPr sz="2000"/>
          </a:p>
        </p:txBody>
      </p:sp>
      <p:sp>
        <p:nvSpPr>
          <p:cNvPr id="643" name="Google Shape;643;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44" name="Google Shape;644;p53"/>
          <p:cNvSpPr txBox="1"/>
          <p:nvPr>
            <p:ph idx="11" type="ftr"/>
          </p:nvPr>
        </p:nvSpPr>
        <p:spPr>
          <a:xfrm>
            <a:off x="838199" y="6334918"/>
            <a:ext cx="537314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45" name="Google Shape;645;p53"/>
          <p:cNvSpPr/>
          <p:nvPr/>
        </p:nvSpPr>
        <p:spPr>
          <a:xfrm>
            <a:off x="9426804" y="6117441"/>
            <a:ext cx="2440661"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46" name="Google Shape;646;p53"/>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647" name="Google Shape;647;p53"/>
          <p:cNvPicPr preferRelativeResize="0"/>
          <p:nvPr/>
        </p:nvPicPr>
        <p:blipFill rotWithShape="1">
          <a:blip r:embed="rId3">
            <a:alphaModFix/>
          </a:blip>
          <a:srcRect b="32318" l="8124" r="20413" t="39139"/>
          <a:stretch/>
        </p:blipFill>
        <p:spPr>
          <a:xfrm>
            <a:off x="884585" y="3436592"/>
            <a:ext cx="10422830" cy="260187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Insect damage</a:t>
            </a:r>
            <a:endParaRPr/>
          </a:p>
        </p:txBody>
      </p:sp>
      <p:sp>
        <p:nvSpPr>
          <p:cNvPr id="653" name="Google Shape;653;p54"/>
          <p:cNvSpPr txBox="1"/>
          <p:nvPr>
            <p:ph idx="1" type="body"/>
          </p:nvPr>
        </p:nvSpPr>
        <p:spPr>
          <a:xfrm>
            <a:off x="4953000" y="1825625"/>
            <a:ext cx="6400800" cy="435133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chemeClr val="dk1"/>
              </a:buClr>
              <a:buSzPct val="97297"/>
              <a:buChar char="•"/>
            </a:pPr>
            <a:r>
              <a:rPr lang="en-GB" sz="2000"/>
              <a:t>Insect infestation can be identified by holes on the surface of the wood and by the wood turning into a fine powder inside. Insect damage usually occurs together with wood-rotting fungi. Therefore, damage is more common in the logs than in the cladding, and if traces are visible in the boarding, the log frame itself should definitely be inspected. </a:t>
            </a:r>
            <a:endParaRPr/>
          </a:p>
          <a:p>
            <a:pPr indent="-342900" lvl="0" marL="457200" rtl="0" algn="l">
              <a:lnSpc>
                <a:spcPct val="90000"/>
              </a:lnSpc>
              <a:spcBef>
                <a:spcPts val="1000"/>
              </a:spcBef>
              <a:spcAft>
                <a:spcPts val="0"/>
              </a:spcAft>
              <a:buClr>
                <a:schemeClr val="dk1"/>
              </a:buClr>
              <a:buSzPct val="97297"/>
              <a:buChar char="•"/>
            </a:pPr>
            <a:r>
              <a:rPr lang="en-GB" sz="2000"/>
              <a:t>The wood may have either old eating marks or ongoing insect damage. The ongoing destruction can be identified by flight holes that appear on the surface of the wood in the spring and which are pale inside. Holes can be marked in a certain area, and over the summer we will see if new ones appear.</a:t>
            </a:r>
            <a:endParaRPr/>
          </a:p>
          <a:p>
            <a:pPr indent="-342900" lvl="0" marL="457200" rtl="0" algn="l">
              <a:lnSpc>
                <a:spcPct val="90000"/>
              </a:lnSpc>
              <a:spcBef>
                <a:spcPts val="1000"/>
              </a:spcBef>
              <a:spcAft>
                <a:spcPts val="0"/>
              </a:spcAft>
              <a:buClr>
                <a:schemeClr val="dk1"/>
              </a:buClr>
              <a:buSzPct val="97297"/>
              <a:buChar char="•"/>
            </a:pPr>
            <a:r>
              <a:rPr lang="en-GB" sz="2000"/>
              <a:t>Old insect damage does not require control; the boarding is repaired by patching if it has become too weak. Depending on the species and the situation, the ongoing destruction can be prevented. To control insects, it is often enough to simply dry the wood.</a:t>
            </a:r>
            <a:endParaRPr/>
          </a:p>
        </p:txBody>
      </p:sp>
      <p:sp>
        <p:nvSpPr>
          <p:cNvPr id="654" name="Google Shape;654;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55" name="Google Shape;655;p54"/>
          <p:cNvSpPr txBox="1"/>
          <p:nvPr>
            <p:ph idx="11" type="ftr"/>
          </p:nvPr>
        </p:nvSpPr>
        <p:spPr>
          <a:xfrm>
            <a:off x="838199" y="6334918"/>
            <a:ext cx="5270369"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56" name="Google Shape;656;p54"/>
          <p:cNvSpPr/>
          <p:nvPr/>
        </p:nvSpPr>
        <p:spPr>
          <a:xfrm>
            <a:off x="9417378" y="6117441"/>
            <a:ext cx="2450088"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57" name="Google Shape;657;p54"/>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pic>
        <p:nvPicPr>
          <p:cNvPr id="658" name="Google Shape;658;p54"/>
          <p:cNvPicPr preferRelativeResize="0"/>
          <p:nvPr/>
        </p:nvPicPr>
        <p:blipFill rotWithShape="1">
          <a:blip r:embed="rId3">
            <a:alphaModFix/>
          </a:blip>
          <a:srcRect b="10460" l="20558" r="25538" t="14548"/>
          <a:stretch/>
        </p:blipFill>
        <p:spPr>
          <a:xfrm>
            <a:off x="622201" y="1746648"/>
            <a:ext cx="4260870" cy="3704753"/>
          </a:xfrm>
          <a:prstGeom prst="rect">
            <a:avLst/>
          </a:prstGeom>
          <a:noFill/>
          <a:ln>
            <a:noFill/>
          </a:ln>
        </p:spPr>
      </p:pic>
      <p:sp>
        <p:nvSpPr>
          <p:cNvPr id="659" name="Google Shape;659;p54"/>
          <p:cNvSpPr/>
          <p:nvPr/>
        </p:nvSpPr>
        <p:spPr>
          <a:xfrm>
            <a:off x="575076" y="5611269"/>
            <a:ext cx="4189413" cy="269241"/>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1" lang="en-GB" sz="1200" u="none" cap="none" strike="noStrike">
                <a:solidFill>
                  <a:srgbClr val="0D0D0D"/>
                </a:solidFill>
                <a:latin typeface="Calibri"/>
                <a:ea typeface="Calibri"/>
                <a:cs typeface="Calibri"/>
                <a:sym typeface="Calibri"/>
              </a:rPr>
              <a:t>Sawdust from the nest of a black carpenter ant.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Examining rot damage</a:t>
            </a:r>
            <a:endParaRPr/>
          </a:p>
        </p:txBody>
      </p:sp>
      <p:sp>
        <p:nvSpPr>
          <p:cNvPr id="665" name="Google Shape;665;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The damage is examined with a knife, screwdriver or spike. The blade is used to determine whether the wood is also soft on the inside, or whether the wood is just worn or cracked on the surface. If the external cladding is painted with a dense plastic-based paint that shows cracks, it is worth investigating whether the wood is rotting underneath the solid-looking paint.</a:t>
            </a:r>
            <a:endParaRPr/>
          </a:p>
          <a:p>
            <a:pPr indent="-342900" lvl="0" marL="457200" rtl="0" algn="l">
              <a:lnSpc>
                <a:spcPct val="90000"/>
              </a:lnSpc>
              <a:spcBef>
                <a:spcPts val="1000"/>
              </a:spcBef>
              <a:spcAft>
                <a:spcPts val="0"/>
              </a:spcAft>
              <a:buClr>
                <a:schemeClr val="dk1"/>
              </a:buClr>
              <a:buSzPts val="1800"/>
              <a:buChar char="•"/>
            </a:pPr>
            <a:r>
              <a:rPr lang="en-GB" sz="2000"/>
              <a:t>Humidity can be measured with an electronic capacitance meter without damaging the surface. Prolonged humidity above 20% allows the growth of wood-rotting fungi in the wood.</a:t>
            </a:r>
            <a:endParaRPr/>
          </a:p>
        </p:txBody>
      </p:sp>
      <p:sp>
        <p:nvSpPr>
          <p:cNvPr id="666" name="Google Shape;666;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67" name="Google Shape;667;p55"/>
          <p:cNvSpPr txBox="1"/>
          <p:nvPr>
            <p:ph idx="11" type="ftr"/>
          </p:nvPr>
        </p:nvSpPr>
        <p:spPr>
          <a:xfrm>
            <a:off x="838199" y="6334918"/>
            <a:ext cx="537314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68" name="Google Shape;668;p55"/>
          <p:cNvSpPr/>
          <p:nvPr/>
        </p:nvSpPr>
        <p:spPr>
          <a:xfrm>
            <a:off x="9407952" y="6117442"/>
            <a:ext cx="245951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69" name="Google Shape;669;p55"/>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56"/>
          <p:cNvPicPr preferRelativeResize="0"/>
          <p:nvPr/>
        </p:nvPicPr>
        <p:blipFill rotWithShape="1">
          <a:blip r:embed="rId3">
            <a:alphaModFix/>
          </a:blip>
          <a:srcRect b="10895" l="16490" r="44381" t="18174"/>
          <a:stretch/>
        </p:blipFill>
        <p:spPr>
          <a:xfrm>
            <a:off x="3949303" y="856535"/>
            <a:ext cx="4293434" cy="4864339"/>
          </a:xfrm>
          <a:prstGeom prst="rect">
            <a:avLst/>
          </a:prstGeom>
          <a:noFill/>
          <a:ln>
            <a:noFill/>
          </a:ln>
        </p:spPr>
      </p:pic>
      <p:sp>
        <p:nvSpPr>
          <p:cNvPr id="675" name="Google Shape;675;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76" name="Google Shape;676;p56"/>
          <p:cNvSpPr txBox="1"/>
          <p:nvPr>
            <p:ph idx="11" type="ftr"/>
          </p:nvPr>
        </p:nvSpPr>
        <p:spPr>
          <a:xfrm>
            <a:off x="838200" y="6334918"/>
            <a:ext cx="586425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77" name="Google Shape;677;p56"/>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678" name="Google Shape;678;p56"/>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679" name="Google Shape;679;p56"/>
          <p:cNvSpPr/>
          <p:nvPr/>
        </p:nvSpPr>
        <p:spPr>
          <a:xfrm>
            <a:off x="3219450" y="3159696"/>
            <a:ext cx="5753100" cy="5386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GB" sz="3500" u="none" cap="none" strike="noStrike">
                <a:solidFill>
                  <a:srgbClr val="FFFFFF"/>
                </a:solidFill>
                <a:latin typeface="Calibri"/>
                <a:ea typeface="Calibri"/>
                <a:cs typeface="Calibri"/>
                <a:sym typeface="Calibri"/>
              </a:rPr>
              <a:t>Removing boards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Removing boards</a:t>
            </a:r>
            <a:endParaRPr/>
          </a:p>
        </p:txBody>
      </p:sp>
      <p:sp>
        <p:nvSpPr>
          <p:cNvPr id="685" name="Google Shape;685;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en-GB" sz="2000"/>
              <a:t>Exterior boarding may need to be removed for repair work, for example. Careful removal rewards the effort because of the quality of old timber; of course, the most important thing is to keep the boards because of their historical value. </a:t>
            </a:r>
            <a:endParaRPr/>
          </a:p>
          <a:p>
            <a:pPr indent="-342900" lvl="0" marL="457200" rtl="0" algn="l">
              <a:lnSpc>
                <a:spcPct val="90000"/>
              </a:lnSpc>
              <a:spcBef>
                <a:spcPts val="1000"/>
              </a:spcBef>
              <a:spcAft>
                <a:spcPts val="0"/>
              </a:spcAft>
              <a:buClr>
                <a:schemeClr val="dk1"/>
              </a:buClr>
              <a:buSzPts val="1800"/>
              <a:buChar char="•"/>
            </a:pPr>
            <a:r>
              <a:rPr lang="en-GB" sz="2000"/>
              <a:t>If the entire façade has to be replaced, the tongued and grooved boards are removed in the opposite order to that in which they were first fixed to the wall, so from top to bottom in the case of horizontal boarding. Nails are best removed by hammering long, loose wooden wedges under the boarding next to the nails.</a:t>
            </a:r>
            <a:endParaRPr/>
          </a:p>
          <a:p>
            <a:pPr indent="-342900" lvl="0" marL="457200" rtl="0" algn="l">
              <a:lnSpc>
                <a:spcPct val="90000"/>
              </a:lnSpc>
              <a:spcBef>
                <a:spcPts val="1000"/>
              </a:spcBef>
              <a:spcAft>
                <a:spcPts val="0"/>
              </a:spcAft>
              <a:buSzPts val="1800"/>
              <a:buChar char="•"/>
            </a:pPr>
            <a:r>
              <a:rPr lang="en-GB" sz="2000"/>
              <a:t>If the wood is hard, the nails can be gently lifted out of the board by twisting, then the board is pressed down and the nails are removed with a crowbar. The board is protected by a wooden block placed under the crowbar. If the nails are rusted, they can be sawed off from behind the board with a hacksaw. Sometimes a rusted nail can be loosened by tapping it with a hammer. If the board tears at the nail, the hole is patched or the damaged part is cut out of the board.</a:t>
            </a:r>
            <a:endParaRPr/>
          </a:p>
          <a:p>
            <a:pPr indent="-342900" lvl="0" marL="457200" rtl="0" algn="l">
              <a:lnSpc>
                <a:spcPct val="90000"/>
              </a:lnSpc>
              <a:spcBef>
                <a:spcPts val="1000"/>
              </a:spcBef>
              <a:spcAft>
                <a:spcPts val="0"/>
              </a:spcAft>
              <a:buSzPts val="1800"/>
              <a:buChar char="•"/>
            </a:pPr>
            <a:r>
              <a:rPr lang="en-GB" sz="2000"/>
              <a:t>When removing boards that have been fastened with nails, the valuable, hand-forged nails are carefully pulled out, recovered and reused to fasten the old boards.</a:t>
            </a:r>
            <a:endParaRPr/>
          </a:p>
          <a:p>
            <a:pPr indent="-228600" lvl="0" marL="457200" rtl="0" algn="l">
              <a:lnSpc>
                <a:spcPct val="90000"/>
              </a:lnSpc>
              <a:spcBef>
                <a:spcPts val="1000"/>
              </a:spcBef>
              <a:spcAft>
                <a:spcPts val="0"/>
              </a:spcAft>
              <a:buClr>
                <a:schemeClr val="dk1"/>
              </a:buClr>
              <a:buSzPts val="1800"/>
              <a:buNone/>
            </a:pPr>
            <a:r>
              <a:t/>
            </a:r>
            <a:endParaRPr sz="2000"/>
          </a:p>
        </p:txBody>
      </p:sp>
      <p:sp>
        <p:nvSpPr>
          <p:cNvPr id="686" name="Google Shape;686;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87" name="Google Shape;687;p57"/>
          <p:cNvSpPr txBox="1"/>
          <p:nvPr>
            <p:ph idx="11" type="ftr"/>
          </p:nvPr>
        </p:nvSpPr>
        <p:spPr>
          <a:xfrm>
            <a:off x="838200" y="6334918"/>
            <a:ext cx="548718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88" name="Google Shape;688;p57"/>
          <p:cNvSpPr/>
          <p:nvPr/>
        </p:nvSpPr>
        <p:spPr>
          <a:xfrm>
            <a:off x="9389098" y="6117441"/>
            <a:ext cx="2478368"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689" name="Google Shape;689;p57"/>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58"/>
          <p:cNvPicPr preferRelativeResize="0"/>
          <p:nvPr/>
        </p:nvPicPr>
        <p:blipFill rotWithShape="1">
          <a:blip r:embed="rId3">
            <a:alphaModFix/>
          </a:blip>
          <a:srcRect b="10164" l="38568" r="18472" t="14372"/>
          <a:stretch/>
        </p:blipFill>
        <p:spPr>
          <a:xfrm>
            <a:off x="3739157" y="841375"/>
            <a:ext cx="4713686" cy="5175251"/>
          </a:xfrm>
          <a:prstGeom prst="rect">
            <a:avLst/>
          </a:prstGeom>
          <a:noFill/>
          <a:ln>
            <a:noFill/>
          </a:ln>
        </p:spPr>
      </p:pic>
      <p:sp>
        <p:nvSpPr>
          <p:cNvPr id="695" name="Google Shape;695;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696" name="Google Shape;696;p58"/>
          <p:cNvSpPr txBox="1"/>
          <p:nvPr>
            <p:ph idx="11" type="ftr"/>
          </p:nvPr>
        </p:nvSpPr>
        <p:spPr>
          <a:xfrm>
            <a:off x="838199" y="6334918"/>
            <a:ext cx="528922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697" name="Google Shape;697;p58"/>
          <p:cNvSpPr/>
          <p:nvPr/>
        </p:nvSpPr>
        <p:spPr>
          <a:xfrm>
            <a:off x="674124" y="432308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698" name="Google Shape;698;p58"/>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699" name="Google Shape;699;p58"/>
          <p:cNvSpPr/>
          <p:nvPr/>
        </p:nvSpPr>
        <p:spPr>
          <a:xfrm>
            <a:off x="2982693" y="4499546"/>
            <a:ext cx="5753100" cy="5386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GB" sz="3500" u="none" cap="none" strike="noStrike">
                <a:solidFill>
                  <a:srgbClr val="FFFFFF"/>
                </a:solidFill>
                <a:latin typeface="Calibri"/>
                <a:ea typeface="Calibri"/>
                <a:cs typeface="Calibri"/>
                <a:sym typeface="Calibri"/>
              </a:rPr>
              <a:t>Patching</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Cracks</a:t>
            </a:r>
            <a:endParaRPr/>
          </a:p>
        </p:txBody>
      </p:sp>
      <p:sp>
        <p:nvSpPr>
          <p:cNvPr id="705" name="Google Shape;705;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Small cracks and crevices that collect water, for example on horizontal surfaces, are filled with oil putty. Puttying is always done on a primed surface, otherwise the oil putty will soak into the wood and the putty will come off the wood surface. A hard, low-oil finish putty can be painted over while still fresh. Oil paint put over the soft putty will wrinkle. The putty can be made firmer by adding chalk to it. </a:t>
            </a:r>
            <a:endParaRPr/>
          </a:p>
          <a:p>
            <a:pPr indent="-342900" lvl="0" marL="457200" rtl="0" algn="l">
              <a:lnSpc>
                <a:spcPct val="90000"/>
              </a:lnSpc>
              <a:spcBef>
                <a:spcPts val="1000"/>
              </a:spcBef>
              <a:spcAft>
                <a:spcPts val="0"/>
              </a:spcAft>
              <a:buClr>
                <a:schemeClr val="dk1"/>
              </a:buClr>
              <a:buSzPts val="1800"/>
              <a:buChar char="•"/>
            </a:pPr>
            <a:r>
              <a:rPr lang="en-GB" sz="2000"/>
              <a:t>Gaps of more than half a centimetre are repaired with wooden strips. The gaps are first half-filled with oil putty, then a piece of wood of the appropriate size is pressed into the gap and the excess putty is scraped off. The patch is fixed in place with thin nails.</a:t>
            </a:r>
            <a:endParaRPr/>
          </a:p>
          <a:p>
            <a:pPr indent="-228600" lvl="0" marL="457200" rtl="0" algn="l">
              <a:lnSpc>
                <a:spcPct val="90000"/>
              </a:lnSpc>
              <a:spcBef>
                <a:spcPts val="1000"/>
              </a:spcBef>
              <a:spcAft>
                <a:spcPts val="0"/>
              </a:spcAft>
              <a:buClr>
                <a:schemeClr val="dk1"/>
              </a:buClr>
              <a:buSzPts val="1800"/>
              <a:buNone/>
            </a:pPr>
            <a:r>
              <a:t/>
            </a:r>
            <a:endParaRPr sz="2000"/>
          </a:p>
        </p:txBody>
      </p:sp>
      <p:sp>
        <p:nvSpPr>
          <p:cNvPr id="706" name="Google Shape;706;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07" name="Google Shape;707;p59"/>
          <p:cNvSpPr txBox="1"/>
          <p:nvPr>
            <p:ph idx="11" type="ftr"/>
          </p:nvPr>
        </p:nvSpPr>
        <p:spPr>
          <a:xfrm>
            <a:off x="838199" y="6334918"/>
            <a:ext cx="5289223"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08" name="Google Shape;708;p59"/>
          <p:cNvSpPr/>
          <p:nvPr/>
        </p:nvSpPr>
        <p:spPr>
          <a:xfrm>
            <a:off x="9436232" y="6117441"/>
            <a:ext cx="243123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09" name="Google Shape;709;p59"/>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GB"/>
              <a:t>Wood façade repair</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Areas</a:t>
            </a:r>
            <a:endParaRPr/>
          </a:p>
        </p:txBody>
      </p:sp>
      <p:sp>
        <p:nvSpPr>
          <p:cNvPr id="715" name="Google Shape;715;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Large areas of the façade that have been damaged by decay may need to be repaired: the undersides of the windows, gutter backs, junctions between horizontal mouldings or canopies, or blocked windows or door openings. The condition of the joists underneath decayed cladding boards – usually below the mantle and window – is checked and repaired if necessary.</a:t>
            </a:r>
            <a:endParaRPr/>
          </a:p>
          <a:p>
            <a:pPr indent="-342900" lvl="0" marL="457200" rtl="0" algn="l">
              <a:lnSpc>
                <a:spcPct val="90000"/>
              </a:lnSpc>
              <a:spcBef>
                <a:spcPts val="1000"/>
              </a:spcBef>
              <a:spcAft>
                <a:spcPts val="0"/>
              </a:spcAft>
              <a:buClr>
                <a:schemeClr val="dk1"/>
              </a:buClr>
              <a:buSzPts val="1800"/>
              <a:buChar char="•"/>
            </a:pPr>
            <a:r>
              <a:rPr lang="en-GB" sz="2000"/>
              <a:t>The timber used for patching is as similar as possible to that originally used in the wall. For example, on the one hand, timber in good condition removed from the exterior of the building or old timber purchased elsewhere. At the point to be patched, the ends of the boards are sealed with oil putty or paint. </a:t>
            </a:r>
            <a:endParaRPr/>
          </a:p>
          <a:p>
            <a:pPr indent="-228600" lvl="0" marL="457200" rtl="0" algn="l">
              <a:lnSpc>
                <a:spcPct val="90000"/>
              </a:lnSpc>
              <a:spcBef>
                <a:spcPts val="1000"/>
              </a:spcBef>
              <a:spcAft>
                <a:spcPts val="0"/>
              </a:spcAft>
              <a:buClr>
                <a:schemeClr val="dk1"/>
              </a:buClr>
              <a:buSzPts val="1800"/>
              <a:buNone/>
            </a:pPr>
            <a:r>
              <a:t/>
            </a:r>
            <a:endParaRPr sz="2000"/>
          </a:p>
        </p:txBody>
      </p:sp>
      <p:sp>
        <p:nvSpPr>
          <p:cNvPr id="716" name="Google Shape;716;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17" name="Google Shape;717;p60"/>
          <p:cNvSpPr txBox="1"/>
          <p:nvPr>
            <p:ph idx="11" type="ftr"/>
          </p:nvPr>
        </p:nvSpPr>
        <p:spPr>
          <a:xfrm>
            <a:off x="838199" y="6334918"/>
            <a:ext cx="566629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18" name="Google Shape;718;p60"/>
          <p:cNvSpPr/>
          <p:nvPr/>
        </p:nvSpPr>
        <p:spPr>
          <a:xfrm>
            <a:off x="9492792" y="6117441"/>
            <a:ext cx="237467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19" name="Google Shape;719;p60"/>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Vertical cladding</a:t>
            </a:r>
            <a:endParaRPr/>
          </a:p>
        </p:txBody>
      </p:sp>
      <p:sp>
        <p:nvSpPr>
          <p:cNvPr id="725" name="Google Shape;725;p6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000"/>
              <a:t>The lower part of the cladding can be patched in several ways. It is necessary to consider the solution that best preserves the old cladding and fits the architecture of the building. A good way to do this is to replace only the decaying parts by patching them up. The decayed part is cut off at an angle, the patch is fitted in place, and the gap is covered with oil putty. After painting, the patches do not stand out too much from the overall façade. Seams can be broken up at different heights in the façade or be placed in the same straight line. These methods are most likely to produce an architecturally satisfactory result. </a:t>
            </a:r>
            <a:endParaRPr/>
          </a:p>
          <a:p>
            <a:pPr indent="-342900" lvl="0" marL="457200" rtl="0" algn="l">
              <a:lnSpc>
                <a:spcPct val="90000"/>
              </a:lnSpc>
              <a:spcBef>
                <a:spcPts val="1000"/>
              </a:spcBef>
              <a:spcAft>
                <a:spcPts val="0"/>
              </a:spcAft>
              <a:buClr>
                <a:schemeClr val="dk1"/>
              </a:buClr>
              <a:buSzPts val="1800"/>
              <a:buChar char="•"/>
            </a:pPr>
            <a:r>
              <a:rPr lang="en-GB" sz="2000"/>
              <a:t>Another way is to saw through the vertical boarding diagonally across from the top of the rotten part. A water board is placed in the sawed area, well away from the ends of the vertical cladding, and the lower part is lined with horizontal boards, preferably wider than the vertical boards. </a:t>
            </a:r>
            <a:endParaRPr/>
          </a:p>
          <a:p>
            <a:pPr indent="-228600" lvl="0" marL="457200" rtl="0" algn="l">
              <a:lnSpc>
                <a:spcPct val="90000"/>
              </a:lnSpc>
              <a:spcBef>
                <a:spcPts val="1000"/>
              </a:spcBef>
              <a:spcAft>
                <a:spcPts val="0"/>
              </a:spcAft>
              <a:buClr>
                <a:schemeClr val="dk1"/>
              </a:buClr>
              <a:buSzPts val="1800"/>
              <a:buNone/>
            </a:pPr>
            <a:r>
              <a:t/>
            </a:r>
            <a:endParaRPr sz="2000"/>
          </a:p>
        </p:txBody>
      </p:sp>
      <p:sp>
        <p:nvSpPr>
          <p:cNvPr id="726" name="Google Shape;726;p6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27" name="Google Shape;727;p61"/>
          <p:cNvSpPr txBox="1"/>
          <p:nvPr>
            <p:ph idx="11" type="ftr"/>
          </p:nvPr>
        </p:nvSpPr>
        <p:spPr>
          <a:xfrm>
            <a:off x="838200" y="6334918"/>
            <a:ext cx="5213808"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28" name="Google Shape;728;p61"/>
          <p:cNvSpPr/>
          <p:nvPr/>
        </p:nvSpPr>
        <p:spPr>
          <a:xfrm>
            <a:off x="9492792" y="6117442"/>
            <a:ext cx="2374673"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29" name="Google Shape;729;p61"/>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Horizontal cladding</a:t>
            </a:r>
            <a:endParaRPr/>
          </a:p>
        </p:txBody>
      </p:sp>
      <p:sp>
        <p:nvSpPr>
          <p:cNvPr id="735" name="Google Shape;735;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2400"/>
              <a:t>It is easier to renew the horizontal cladding: </a:t>
            </a:r>
            <a:endParaRPr/>
          </a:p>
          <a:p>
            <a:pPr indent="-342900" lvl="0" marL="457200" rtl="0" algn="l">
              <a:lnSpc>
                <a:spcPct val="90000"/>
              </a:lnSpc>
              <a:spcBef>
                <a:spcPts val="1000"/>
              </a:spcBef>
              <a:spcAft>
                <a:spcPts val="0"/>
              </a:spcAft>
              <a:buClr>
                <a:schemeClr val="dk1"/>
              </a:buClr>
              <a:buSzPts val="1800"/>
              <a:buChar char="•"/>
            </a:pPr>
            <a:r>
              <a:rPr lang="en-GB" sz="2400"/>
              <a:t>boards in poor condition are carefully removed and replaced with new ones. The horizontal boards must be mounted on the same level as the old cladding.</a:t>
            </a:r>
            <a:endParaRPr/>
          </a:p>
          <a:p>
            <a:pPr indent="-228600" lvl="0" marL="457200" rtl="0" algn="l">
              <a:lnSpc>
                <a:spcPct val="90000"/>
              </a:lnSpc>
              <a:spcBef>
                <a:spcPts val="1000"/>
              </a:spcBef>
              <a:spcAft>
                <a:spcPts val="0"/>
              </a:spcAft>
              <a:buClr>
                <a:schemeClr val="dk1"/>
              </a:buClr>
              <a:buSzPts val="1800"/>
              <a:buNone/>
            </a:pPr>
            <a:r>
              <a:t/>
            </a:r>
            <a:endParaRPr sz="2000"/>
          </a:p>
        </p:txBody>
      </p:sp>
      <p:sp>
        <p:nvSpPr>
          <p:cNvPr id="736" name="Google Shape;736;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37" name="Google Shape;737;p62"/>
          <p:cNvSpPr txBox="1"/>
          <p:nvPr>
            <p:ph idx="11" type="ftr"/>
          </p:nvPr>
        </p:nvSpPr>
        <p:spPr>
          <a:xfrm>
            <a:off x="838199" y="6334918"/>
            <a:ext cx="519495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38" name="Google Shape;738;p62"/>
          <p:cNvSpPr/>
          <p:nvPr/>
        </p:nvSpPr>
        <p:spPr>
          <a:xfrm>
            <a:off x="9464512" y="6117442"/>
            <a:ext cx="2402954"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39" name="Google Shape;739;p62"/>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Damage to a tongued and grooved board</a:t>
            </a:r>
            <a:endParaRPr/>
          </a:p>
        </p:txBody>
      </p:sp>
      <p:sp>
        <p:nvSpPr>
          <p:cNvPr id="745" name="Google Shape;745;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At the bottom of a smooth, tongued and grooved vertical board, the tongue will easily come off when the board cracks. </a:t>
            </a:r>
            <a:endParaRPr/>
          </a:p>
          <a:p>
            <a:pPr indent="-342900" lvl="0" marL="457200" rtl="0" algn="l">
              <a:lnSpc>
                <a:spcPct val="90000"/>
              </a:lnSpc>
              <a:spcBef>
                <a:spcPts val="1000"/>
              </a:spcBef>
              <a:spcAft>
                <a:spcPts val="0"/>
              </a:spcAft>
              <a:buClr>
                <a:schemeClr val="dk1"/>
              </a:buClr>
              <a:buSzPts val="1800"/>
              <a:buChar char="•"/>
            </a:pPr>
            <a:r>
              <a:rPr lang="en-GB" sz="2400"/>
              <a:t>This is corrected by nailing the tongue closed or by making a narrow list to replace the lost tongue. </a:t>
            </a:r>
            <a:endParaRPr/>
          </a:p>
          <a:p>
            <a:pPr indent="-342900" lvl="0" marL="457200" rtl="0" algn="l">
              <a:lnSpc>
                <a:spcPct val="90000"/>
              </a:lnSpc>
              <a:spcBef>
                <a:spcPts val="1000"/>
              </a:spcBef>
              <a:spcAft>
                <a:spcPts val="0"/>
              </a:spcAft>
              <a:buClr>
                <a:schemeClr val="dk1"/>
              </a:buClr>
              <a:buSzPts val="1800"/>
              <a:buChar char="•"/>
            </a:pPr>
            <a:r>
              <a:rPr lang="en-GB" sz="2400"/>
              <a:t>The horizontal boarding that has come loose from its tongues and grooves will be repaired in the same way, by using small strips of wood. Once the wall is painted, this kind of patch is almost invisible.</a:t>
            </a:r>
            <a:endParaRPr/>
          </a:p>
          <a:p>
            <a:pPr indent="0" lvl="0" marL="114300" rtl="0" algn="l">
              <a:lnSpc>
                <a:spcPct val="90000"/>
              </a:lnSpc>
              <a:spcBef>
                <a:spcPts val="1000"/>
              </a:spcBef>
              <a:spcAft>
                <a:spcPts val="0"/>
              </a:spcAft>
              <a:buSzPts val="1800"/>
              <a:buNone/>
            </a:pPr>
            <a:r>
              <a:t/>
            </a:r>
            <a:endParaRPr sz="2000"/>
          </a:p>
        </p:txBody>
      </p:sp>
      <p:sp>
        <p:nvSpPr>
          <p:cNvPr id="746" name="Google Shape;746;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47" name="Google Shape;747;p63"/>
          <p:cNvSpPr txBox="1"/>
          <p:nvPr>
            <p:ph idx="11" type="ftr"/>
          </p:nvPr>
        </p:nvSpPr>
        <p:spPr>
          <a:xfrm>
            <a:off x="838200" y="6334918"/>
            <a:ext cx="579827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48" name="Google Shape;748;p63"/>
          <p:cNvSpPr/>
          <p:nvPr/>
        </p:nvSpPr>
        <p:spPr>
          <a:xfrm>
            <a:off x="9483366" y="6117441"/>
            <a:ext cx="2384100"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49" name="Google Shape;749;p63"/>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id="754" name="Google Shape;754;p64"/>
          <p:cNvPicPr preferRelativeResize="0"/>
          <p:nvPr/>
        </p:nvPicPr>
        <p:blipFill rotWithShape="1">
          <a:blip r:embed="rId3">
            <a:alphaModFix/>
          </a:blip>
          <a:srcRect b="0" l="0" r="0" t="0"/>
          <a:stretch/>
        </p:blipFill>
        <p:spPr>
          <a:xfrm>
            <a:off x="3000444" y="1050263"/>
            <a:ext cx="6191112" cy="4654260"/>
          </a:xfrm>
          <a:prstGeom prst="rect">
            <a:avLst/>
          </a:prstGeom>
          <a:noFill/>
          <a:ln>
            <a:noFill/>
          </a:ln>
        </p:spPr>
      </p:pic>
      <p:sp>
        <p:nvSpPr>
          <p:cNvPr id="755" name="Google Shape;755;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56" name="Google Shape;756;p64"/>
          <p:cNvSpPr txBox="1"/>
          <p:nvPr>
            <p:ph idx="11" type="ftr"/>
          </p:nvPr>
        </p:nvSpPr>
        <p:spPr>
          <a:xfrm>
            <a:off x="838200" y="6334918"/>
            <a:ext cx="575113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57" name="Google Shape;757;p64"/>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758" name="Google Shape;758;p64"/>
          <p:cNvSpPr/>
          <p:nvPr/>
        </p:nvSpPr>
        <p:spPr>
          <a:xfrm>
            <a:off x="4805048" y="3159696"/>
            <a:ext cx="2581904"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 </a:t>
            </a:r>
            <a:endParaRPr/>
          </a:p>
        </p:txBody>
      </p:sp>
      <p:sp>
        <p:nvSpPr>
          <p:cNvPr id="759" name="Google Shape;759;p64"/>
          <p:cNvSpPr/>
          <p:nvPr/>
        </p:nvSpPr>
        <p:spPr>
          <a:xfrm>
            <a:off x="3219450" y="3159696"/>
            <a:ext cx="5753100" cy="53860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i="0" lang="en-GB" sz="3500" u="none" cap="none" strike="noStrike">
                <a:solidFill>
                  <a:srgbClr val="FFFFFF"/>
                </a:solidFill>
                <a:latin typeface="Calibri"/>
                <a:ea typeface="Calibri"/>
                <a:cs typeface="Calibri"/>
                <a:sym typeface="Calibri"/>
              </a:rPr>
              <a:t>Attachment of boards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sz="3600">
                <a:latin typeface="Calibri"/>
                <a:ea typeface="Calibri"/>
                <a:cs typeface="Calibri"/>
                <a:sym typeface="Calibri"/>
              </a:rPr>
              <a:t>Attachment of boards</a:t>
            </a:r>
            <a:endParaRPr/>
          </a:p>
        </p:txBody>
      </p:sp>
      <p:sp>
        <p:nvSpPr>
          <p:cNvPr id="765" name="Google Shape;765;p6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en-GB" sz="2400"/>
              <a:t>The board is fixed to the façade with the pith side facing outwards and the vertical board with the sawed fuzz facing downwards. This way, the most durable part of the wood is facing outwards and water runs down the board's surface.</a:t>
            </a:r>
            <a:endParaRPr/>
          </a:p>
          <a:p>
            <a:pPr indent="-342900" lvl="0" marL="457200" rtl="0" algn="l">
              <a:lnSpc>
                <a:spcPct val="90000"/>
              </a:lnSpc>
              <a:spcBef>
                <a:spcPts val="1000"/>
              </a:spcBef>
              <a:spcAft>
                <a:spcPts val="0"/>
              </a:spcAft>
              <a:buClr>
                <a:schemeClr val="dk1"/>
              </a:buClr>
              <a:buSzPts val="1800"/>
              <a:buChar char="•"/>
            </a:pPr>
            <a:r>
              <a:rPr lang="en-GB" sz="2400"/>
              <a:t>If the base and top sides of the boards are alternated, the surface and pithside must also be alternated as an outer surface. The sawed fuzz should always be placed facing downwards.</a:t>
            </a:r>
            <a:endParaRPr/>
          </a:p>
          <a:p>
            <a:pPr indent="-342900" lvl="0" marL="457200" rtl="0" algn="l">
              <a:lnSpc>
                <a:spcPct val="90000"/>
              </a:lnSpc>
              <a:spcBef>
                <a:spcPts val="1000"/>
              </a:spcBef>
              <a:spcAft>
                <a:spcPts val="0"/>
              </a:spcAft>
              <a:buClr>
                <a:schemeClr val="dk1"/>
              </a:buClr>
              <a:buSzPts val="1800"/>
              <a:buChar char="•"/>
            </a:pPr>
            <a:r>
              <a:rPr lang="en-GB" sz="2400"/>
              <a:t>Removed, reusable boards are nailed in the same way as before. According to the old instructions, the nail should be three times as long as the thickness of the board to be nailed.</a:t>
            </a:r>
            <a:endParaRPr/>
          </a:p>
          <a:p>
            <a:pPr indent="0" lvl="0" marL="114300" rtl="0" algn="l">
              <a:lnSpc>
                <a:spcPct val="90000"/>
              </a:lnSpc>
              <a:spcBef>
                <a:spcPts val="1000"/>
              </a:spcBef>
              <a:spcAft>
                <a:spcPts val="0"/>
              </a:spcAft>
              <a:buSzPts val="1800"/>
              <a:buNone/>
            </a:pPr>
            <a:r>
              <a:t/>
            </a:r>
            <a:endParaRPr sz="2000"/>
          </a:p>
        </p:txBody>
      </p:sp>
      <p:sp>
        <p:nvSpPr>
          <p:cNvPr id="766" name="Google Shape;766;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767" name="Google Shape;767;p65"/>
          <p:cNvSpPr txBox="1"/>
          <p:nvPr>
            <p:ph idx="11" type="ftr"/>
          </p:nvPr>
        </p:nvSpPr>
        <p:spPr>
          <a:xfrm>
            <a:off x="838199" y="6334918"/>
            <a:ext cx="5666295"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768" name="Google Shape;768;p65"/>
          <p:cNvSpPr/>
          <p:nvPr/>
        </p:nvSpPr>
        <p:spPr>
          <a:xfrm>
            <a:off x="9445658" y="6117441"/>
            <a:ext cx="2421807"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Source: Finnish Heritage Agency, Repair Cards</a:t>
            </a:r>
            <a:endParaRPr/>
          </a:p>
        </p:txBody>
      </p:sp>
      <p:sp>
        <p:nvSpPr>
          <p:cNvPr id="769" name="Google Shape;769;p65"/>
          <p:cNvSpPr/>
          <p:nvPr/>
        </p:nvSpPr>
        <p:spPr>
          <a:xfrm>
            <a:off x="6211345" y="5663997"/>
            <a:ext cx="369728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t/>
            </a:r>
            <a:endParaRPr b="0" i="0" sz="1000" u="none" cap="none" strike="noStrike">
              <a:solidFill>
                <a:srgbClr val="0D0D0D"/>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n-GB">
                <a:latin typeface="Calibri"/>
                <a:ea typeface="Calibri"/>
                <a:cs typeface="Calibri"/>
                <a:sym typeface="Calibri"/>
              </a:rPr>
              <a:t>Contents</a:t>
            </a:r>
            <a:endParaRPr/>
          </a:p>
        </p:txBody>
      </p:sp>
      <p:sp>
        <p:nvSpPr>
          <p:cNvPr id="179" name="Google Shape;17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en-GB" sz="3200"/>
              <a:t>Wood façade repair</a:t>
            </a:r>
            <a:endParaRPr/>
          </a:p>
          <a:p>
            <a:pPr indent="-342900" lvl="1" marL="914400" rtl="0" algn="l">
              <a:lnSpc>
                <a:spcPct val="90000"/>
              </a:lnSpc>
              <a:spcBef>
                <a:spcPts val="500"/>
              </a:spcBef>
              <a:spcAft>
                <a:spcPts val="0"/>
              </a:spcAft>
              <a:buSzPts val="1800"/>
              <a:buChar char="•"/>
            </a:pPr>
            <a:r>
              <a:rPr lang="en-GB"/>
              <a:t>Surface treatment</a:t>
            </a:r>
            <a:endParaRPr/>
          </a:p>
          <a:p>
            <a:pPr indent="-342900" lvl="1" marL="914400" rtl="0" algn="l">
              <a:lnSpc>
                <a:spcPct val="90000"/>
              </a:lnSpc>
              <a:spcBef>
                <a:spcPts val="500"/>
              </a:spcBef>
              <a:spcAft>
                <a:spcPts val="0"/>
              </a:spcAft>
              <a:buSzPts val="1800"/>
              <a:buChar char="•"/>
            </a:pPr>
            <a:r>
              <a:rPr lang="en-GB"/>
              <a:t>Breathable structure</a:t>
            </a:r>
            <a:endParaRPr/>
          </a:p>
          <a:p>
            <a:pPr indent="-342900" lvl="1" marL="914400" rtl="0" algn="l">
              <a:lnSpc>
                <a:spcPct val="90000"/>
              </a:lnSpc>
              <a:spcBef>
                <a:spcPts val="500"/>
              </a:spcBef>
              <a:spcAft>
                <a:spcPts val="0"/>
              </a:spcAft>
              <a:buSzPts val="1800"/>
              <a:buChar char="•"/>
            </a:pPr>
            <a:r>
              <a:rPr lang="en-GB"/>
              <a:t>Fixing board cladding</a:t>
            </a:r>
            <a:endParaRPr/>
          </a:p>
          <a:p>
            <a:pPr indent="-342900" lvl="1" marL="914400" rtl="0" algn="l">
              <a:lnSpc>
                <a:spcPct val="90000"/>
              </a:lnSpc>
              <a:spcBef>
                <a:spcPts val="500"/>
              </a:spcBef>
              <a:spcAft>
                <a:spcPts val="0"/>
              </a:spcAft>
              <a:buSzPts val="1800"/>
              <a:buChar char="•"/>
            </a:pPr>
            <a:r>
              <a:rPr lang="en-GB"/>
              <a:t>Principles of repair work</a:t>
            </a:r>
            <a:endParaRPr/>
          </a:p>
          <a:p>
            <a:pPr indent="-342900" lvl="1" marL="914400" rtl="0" algn="l">
              <a:lnSpc>
                <a:spcPct val="90000"/>
              </a:lnSpc>
              <a:spcBef>
                <a:spcPts val="500"/>
              </a:spcBef>
              <a:spcAft>
                <a:spcPts val="0"/>
              </a:spcAft>
              <a:buSzPts val="1800"/>
              <a:buChar char="•"/>
            </a:pPr>
            <a:r>
              <a:rPr lang="en-GB"/>
              <a:t>Repair work step by step</a:t>
            </a:r>
            <a:endParaRPr/>
          </a:p>
          <a:p>
            <a:pPr indent="-342900" lvl="2" marL="1371600" rtl="0" algn="l">
              <a:lnSpc>
                <a:spcPct val="90000"/>
              </a:lnSpc>
              <a:spcBef>
                <a:spcPts val="500"/>
              </a:spcBef>
              <a:spcAft>
                <a:spcPts val="0"/>
              </a:spcAft>
              <a:buSzPts val="1800"/>
              <a:buChar char="•"/>
            </a:pPr>
            <a:r>
              <a:rPr lang="en-GB"/>
              <a:t>Condition assessment</a:t>
            </a:r>
            <a:endParaRPr/>
          </a:p>
          <a:p>
            <a:pPr indent="-342900" lvl="2" marL="1371600" rtl="0" algn="l">
              <a:lnSpc>
                <a:spcPct val="90000"/>
              </a:lnSpc>
              <a:spcBef>
                <a:spcPts val="500"/>
              </a:spcBef>
              <a:spcAft>
                <a:spcPts val="0"/>
              </a:spcAft>
              <a:buSzPts val="1800"/>
              <a:buChar char="•"/>
            </a:pPr>
            <a:r>
              <a:rPr lang="en-GB"/>
              <a:t>Removing boards</a:t>
            </a:r>
            <a:endParaRPr/>
          </a:p>
          <a:p>
            <a:pPr indent="-342900" lvl="2" marL="1371600" rtl="0" algn="l">
              <a:lnSpc>
                <a:spcPct val="90000"/>
              </a:lnSpc>
              <a:spcBef>
                <a:spcPts val="500"/>
              </a:spcBef>
              <a:spcAft>
                <a:spcPts val="0"/>
              </a:spcAft>
              <a:buSzPts val="1800"/>
              <a:buChar char="•"/>
            </a:pPr>
            <a:r>
              <a:rPr lang="en-GB"/>
              <a:t>Attachment of boards</a:t>
            </a:r>
            <a:endParaRPr/>
          </a:p>
          <a:p>
            <a:pPr indent="-342900" lvl="2" marL="1371600" rtl="0" algn="l">
              <a:lnSpc>
                <a:spcPct val="90000"/>
              </a:lnSpc>
              <a:spcBef>
                <a:spcPts val="500"/>
              </a:spcBef>
              <a:spcAft>
                <a:spcPts val="0"/>
              </a:spcAft>
              <a:buSzPts val="1800"/>
              <a:buChar char="•"/>
            </a:pPr>
            <a:r>
              <a:rPr lang="en-GB"/>
              <a:t>Patching</a:t>
            </a:r>
            <a:endParaRPr/>
          </a:p>
          <a:p>
            <a:pPr indent="-228600" lvl="2" marL="1371600" rtl="0" algn="l">
              <a:lnSpc>
                <a:spcPct val="90000"/>
              </a:lnSpc>
              <a:spcBef>
                <a:spcPts val="500"/>
              </a:spcBef>
              <a:spcAft>
                <a:spcPts val="0"/>
              </a:spcAft>
              <a:buSzPts val="1800"/>
              <a:buNone/>
            </a:pPr>
            <a:r>
              <a:t/>
            </a:r>
            <a:endParaRPr/>
          </a:p>
          <a:p>
            <a:pPr indent="-228600" lvl="2" marL="1371600" rtl="0" algn="l">
              <a:lnSpc>
                <a:spcPct val="90000"/>
              </a:lnSpc>
              <a:spcBef>
                <a:spcPts val="500"/>
              </a:spcBef>
              <a:spcAft>
                <a:spcPts val="0"/>
              </a:spcAft>
              <a:buSzPts val="1800"/>
              <a:buNone/>
            </a:pPr>
            <a:r>
              <a:t/>
            </a:r>
            <a:endParaRPr/>
          </a:p>
          <a:p>
            <a:pPr indent="0" lvl="0" marL="114300" rtl="0" algn="l">
              <a:lnSpc>
                <a:spcPct val="90000"/>
              </a:lnSpc>
              <a:spcBef>
                <a:spcPts val="1000"/>
              </a:spcBef>
              <a:spcAft>
                <a:spcPts val="0"/>
              </a:spcAft>
              <a:buSzPts val="1800"/>
              <a:buNone/>
            </a:pPr>
            <a:r>
              <a:t/>
            </a:r>
            <a:endParaRPr sz="3200"/>
          </a:p>
        </p:txBody>
      </p:sp>
      <p:sp>
        <p:nvSpPr>
          <p:cNvPr id="180" name="Google Shape;180;p7"/>
          <p:cNvSpPr txBox="1"/>
          <p:nvPr>
            <p:ph idx="11" type="ftr"/>
          </p:nvPr>
        </p:nvSpPr>
        <p:spPr>
          <a:xfrm>
            <a:off x="838199" y="6334918"/>
            <a:ext cx="5883111"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sp>
        <p:nvSpPr>
          <p:cNvPr id="181" name="Google Shape;181;p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87" name="Google Shape;187;p8"/>
          <p:cNvSpPr txBox="1"/>
          <p:nvPr>
            <p:ph idx="11" type="ftr"/>
          </p:nvPr>
        </p:nvSpPr>
        <p:spPr>
          <a:xfrm>
            <a:off x="838199" y="6334918"/>
            <a:ext cx="5807697"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188" name="Google Shape;188;p8"/>
          <p:cNvPicPr preferRelativeResize="0"/>
          <p:nvPr/>
        </p:nvPicPr>
        <p:blipFill rotWithShape="1">
          <a:blip r:embed="rId3">
            <a:alphaModFix/>
          </a:blip>
          <a:srcRect b="0" l="0" r="0" t="0"/>
          <a:stretch/>
        </p:blipFill>
        <p:spPr>
          <a:xfrm>
            <a:off x="3656971" y="938364"/>
            <a:ext cx="4878058" cy="4878058"/>
          </a:xfrm>
          <a:prstGeom prst="rect">
            <a:avLst/>
          </a:prstGeom>
          <a:noFill/>
          <a:ln>
            <a:noFill/>
          </a:ln>
        </p:spPr>
      </p:pic>
      <p:sp>
        <p:nvSpPr>
          <p:cNvPr id="189" name="Google Shape;189;p8"/>
          <p:cNvSpPr/>
          <p:nvPr/>
        </p:nvSpPr>
        <p:spPr>
          <a:xfrm>
            <a:off x="910881" y="2983230"/>
            <a:ext cx="10370238"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190" name="Google Shape;190;p8"/>
          <p:cNvSpPr/>
          <p:nvPr/>
        </p:nvSpPr>
        <p:spPr>
          <a:xfrm>
            <a:off x="4430974" y="3159695"/>
            <a:ext cx="3729981" cy="53860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GB" sz="3500" u="none" cap="none" strike="noStrike">
                <a:solidFill>
                  <a:srgbClr val="FFFFFF"/>
                </a:solidFill>
                <a:latin typeface="Calibri"/>
                <a:ea typeface="Calibri"/>
                <a:cs typeface="Calibri"/>
                <a:sym typeface="Calibri"/>
              </a:rPr>
              <a:t>Surface treatment</a:t>
            </a:r>
            <a:endParaRPr/>
          </a:p>
        </p:txBody>
      </p:sp>
      <p:sp>
        <p:nvSpPr>
          <p:cNvPr id="191" name="Google Shape;191;p8"/>
          <p:cNvSpPr/>
          <p:nvPr/>
        </p:nvSpPr>
        <p:spPr>
          <a:xfrm>
            <a:off x="8886857" y="6118341"/>
            <a:ext cx="3697289" cy="231141"/>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GB" sz="1000" u="none" cap="none" strike="noStrike">
                <a:solidFill>
                  <a:srgbClr val="000000"/>
                </a:solidFill>
                <a:latin typeface="Calibri"/>
                <a:ea typeface="Calibri"/>
                <a:cs typeface="Calibri"/>
                <a:sym typeface="Calibri"/>
              </a:rPr>
              <a:t>Photo: saatsi.fi</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400"/>
              <a:buFont typeface="Calibri"/>
              <a:buNone/>
            </a:pPr>
            <a:fld id="{00000000-1234-1234-1234-123412341234}" type="slidenum">
              <a:rPr lang="en-GB"/>
              <a:t>‹#›</a:t>
            </a:fld>
            <a:endParaRPr/>
          </a:p>
        </p:txBody>
      </p:sp>
      <p:sp>
        <p:nvSpPr>
          <p:cNvPr id="197" name="Google Shape;197;p9"/>
          <p:cNvSpPr txBox="1"/>
          <p:nvPr>
            <p:ph idx="11" type="ftr"/>
          </p:nvPr>
        </p:nvSpPr>
        <p:spPr>
          <a:xfrm>
            <a:off x="838200" y="6334918"/>
            <a:ext cx="5515466"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Calibri"/>
              <a:buNone/>
            </a:pPr>
            <a:r>
              <a:rPr lang="en-GB"/>
              <a:t>Repair construction of wooden buildings and use of wood in repair construction</a:t>
            </a:r>
            <a:endParaRPr/>
          </a:p>
        </p:txBody>
      </p:sp>
      <p:pic>
        <p:nvPicPr>
          <p:cNvPr id="198" name="Google Shape;198;p9"/>
          <p:cNvPicPr preferRelativeResize="0"/>
          <p:nvPr/>
        </p:nvPicPr>
        <p:blipFill rotWithShape="1">
          <a:blip r:embed="rId3">
            <a:alphaModFix amt="40401"/>
          </a:blip>
          <a:srcRect b="19121" l="0" r="0" t="17688"/>
          <a:stretch/>
        </p:blipFill>
        <p:spPr>
          <a:xfrm>
            <a:off x="-21762" y="570232"/>
            <a:ext cx="12235524" cy="5798611"/>
          </a:xfrm>
          <a:prstGeom prst="rect">
            <a:avLst/>
          </a:prstGeom>
          <a:noFill/>
          <a:ln>
            <a:noFill/>
          </a:ln>
        </p:spPr>
      </p:pic>
      <p:sp>
        <p:nvSpPr>
          <p:cNvPr id="199" name="Google Shape;199;p9"/>
          <p:cNvSpPr/>
          <p:nvPr/>
        </p:nvSpPr>
        <p:spPr>
          <a:xfrm>
            <a:off x="1204912" y="2983230"/>
            <a:ext cx="9782176" cy="891541"/>
          </a:xfrm>
          <a:prstGeom prst="rect">
            <a:avLst/>
          </a:prstGeom>
          <a:solidFill>
            <a:srgbClr val="9CA65D"/>
          </a:solid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i="0" sz="1800" u="none" cap="none" strike="noStrike">
              <a:solidFill>
                <a:srgbClr val="0D0D0D"/>
              </a:solidFill>
              <a:latin typeface="Calibri"/>
              <a:ea typeface="Calibri"/>
              <a:cs typeface="Calibri"/>
              <a:sym typeface="Calibri"/>
            </a:endParaRPr>
          </a:p>
        </p:txBody>
      </p:sp>
      <p:sp>
        <p:nvSpPr>
          <p:cNvPr id="200" name="Google Shape;200;p9"/>
          <p:cNvSpPr/>
          <p:nvPr/>
        </p:nvSpPr>
        <p:spPr>
          <a:xfrm>
            <a:off x="2178221" y="3152001"/>
            <a:ext cx="7835558" cy="55399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800" u="none" cap="none" strike="noStrike">
                <a:solidFill>
                  <a:srgbClr val="FFFFFF"/>
                </a:solidFill>
                <a:latin typeface="Calibri"/>
                <a:ea typeface="Calibri"/>
                <a:cs typeface="Calibri"/>
                <a:sym typeface="Calibri"/>
              </a:rPr>
              <a:t>Exterior wood cladding can have a considerable service life and a maintenance paint interval of 10 to 15 years when following the relevant </a:t>
            </a:r>
            <a:r>
              <a:rPr b="1" i="0" lang="en-GB" sz="1800" u="none" cap="none" strike="noStrike">
                <a:solidFill>
                  <a:srgbClr val="FFFFFF"/>
                </a:solidFill>
                <a:latin typeface="Calibri"/>
                <a:ea typeface="Calibri"/>
                <a:cs typeface="Calibri"/>
                <a:sym typeface="Calibri"/>
              </a:rPr>
              <a:t>instructions</a:t>
            </a:r>
            <a:r>
              <a:rPr b="0" i="0" lang="en-GB" sz="1800" u="none" cap="none" strike="noStrike">
                <a:solidFill>
                  <a:srgbClr val="FFFFFF"/>
                </a:solidFill>
                <a:latin typeface="Calibri"/>
                <a:ea typeface="Calibri"/>
                <a:cs typeface="Calibri"/>
                <a:sym typeface="Calibri"/>
              </a:rPr>
              <a:t>.</a:t>
            </a:r>
            <a:endParaRPr/>
          </a:p>
        </p:txBody>
      </p:sp>
      <p:sp>
        <p:nvSpPr>
          <p:cNvPr id="201" name="Google Shape;201;p9"/>
          <p:cNvSpPr/>
          <p:nvPr/>
        </p:nvSpPr>
        <p:spPr>
          <a:xfrm>
            <a:off x="81503" y="6118491"/>
            <a:ext cx="2378856" cy="16927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GB" sz="1100" u="none" cap="none" strike="noStrike">
                <a:solidFill>
                  <a:schemeClr val="dk1"/>
                </a:solidFill>
                <a:latin typeface="Calibri"/>
                <a:ea typeface="Calibri"/>
                <a:cs typeface="Calibri"/>
                <a:sym typeface="Calibri"/>
              </a:rPr>
              <a:t>Image: Jukka Koivula, Sandhouse, Sotkamo</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Default">
      <a:dk1>
        <a:srgbClr val="0D0D0D"/>
      </a:dk1>
      <a:lt1>
        <a:srgbClr val="FFFFFF"/>
      </a:lt1>
      <a:dk2>
        <a:srgbClr val="A7A7A7"/>
      </a:dk2>
      <a:lt2>
        <a:srgbClr val="535353"/>
      </a:lt2>
      <a:accent1>
        <a:srgbClr val="9CA65D"/>
      </a:accent1>
      <a:accent2>
        <a:srgbClr val="F2AE31"/>
      </a:accent2>
      <a:accent3>
        <a:srgbClr val="44A8F2"/>
      </a:accent3>
      <a:accent4>
        <a:srgbClr val="106141"/>
      </a:accent4>
      <a:accent5>
        <a:srgbClr val="6C733D"/>
      </a:accent5>
      <a:accent6>
        <a:srgbClr val="575D34"/>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CC4426-3C61-4A65-A3AF-ED6306DFA049}"/>
</file>

<file path=customXml/itemProps2.xml><?xml version="1.0" encoding="utf-8"?>
<ds:datastoreItem xmlns:ds="http://schemas.openxmlformats.org/officeDocument/2006/customXml" ds:itemID="{8D4B402A-7114-46AD-A18D-47D3FA13F203}"/>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Hilppa Iittiläinen</dc:creator>
</cp:coreProperties>
</file>