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3"/>
    <p:sldMasterId id="2147483662" r:id="rId4"/>
  </p:sldMasterIdLst>
  <p:notesMasterIdLst>
    <p:notesMasterId r:id="rId5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ie1oPjJmR+ISR3zUrSu/Kf9HTe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3E5595-6DFC-4FC1-BEDD-5D1C9755279F}">
  <a:tblStyle styleId="{6B3E5595-6DFC-4FC1-BEDD-5D1C9755279F}"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0E9"/>
          </a:solidFill>
        </a:fill>
      </a:tcStyle>
    </a:wholeTbl>
    <a:band1H>
      <a:tcTxStyle/>
      <a:tcStyle>
        <a:tcBdr/>
        <a:fill>
          <a:solidFill>
            <a:srgbClr val="DEE0D1"/>
          </a:solidFill>
        </a:fill>
      </a:tcStyle>
    </a:band1H>
    <a:band2H>
      <a:tcTxStyle/>
      <a:tcStyle>
        <a:tcBdr/>
      </a:tcStyle>
    </a:band2H>
    <a:band1V>
      <a:tcTxStyle/>
      <a:tcStyle>
        <a:tcBdr/>
        <a:fill>
          <a:solidFill>
            <a:srgbClr val="DEE0D1"/>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4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customschemas.google.com/relationships/presentationmetadata" Target="meta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1pPr>
            <a:lvl2pPr marL="914400" marR="0" lvl="1"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2pPr>
            <a:lvl3pPr marL="1371600" marR="0" lvl="2"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3pPr>
            <a:lvl4pPr marL="1828800" marR="0" lvl="3"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4pPr>
            <a:lvl5pPr marL="2286000" marR="0" lvl="4"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5pPr>
            <a:lvl6pPr marL="2743200" marR="0" lvl="5"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6pPr>
            <a:lvl7pPr marL="3200400" marR="0" lvl="6"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7pPr>
            <a:lvl8pPr marL="3657600" marR="0" lvl="7"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8pPr>
            <a:lvl9pPr marL="4114800" marR="0" lvl="8"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2400"/>
              <a:buFont typeface="Avenir"/>
              <a:buNone/>
            </a:pPr>
            <a:endParaRPr/>
          </a:p>
        </p:txBody>
      </p:sp>
      <p:sp>
        <p:nvSpPr>
          <p:cNvPr id="248" name="Google Shape;2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2400"/>
              <a:buFont typeface="Avenir"/>
              <a:buNone/>
            </a:pPr>
            <a:endParaRPr/>
          </a:p>
        </p:txBody>
      </p:sp>
      <p:sp>
        <p:nvSpPr>
          <p:cNvPr id="284" name="Google Shape;2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2400"/>
              <a:buFont typeface="Avenir"/>
              <a:buNone/>
            </a:pPr>
            <a:endParaRPr/>
          </a:p>
        </p:txBody>
      </p:sp>
      <p:sp>
        <p:nvSpPr>
          <p:cNvPr id="146" name="Google Shape;14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2400"/>
              <a:buFont typeface="Avenir"/>
              <a:buNone/>
            </a:pPr>
            <a:endParaRPr/>
          </a:p>
        </p:txBody>
      </p:sp>
      <p:sp>
        <p:nvSpPr>
          <p:cNvPr id="504" name="Google Shape;50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4:notes"/>
          <p:cNvSpPr txBox="1">
            <a:spLocks noGrp="1"/>
          </p:cNvSpPr>
          <p:nvPr>
            <p:ph type="body" idx="1"/>
          </p:nvPr>
        </p:nvSpPr>
        <p:spPr>
          <a:xfrm>
            <a:off x="640080" y="5644317"/>
            <a:ext cx="5120640" cy="4618077"/>
          </a:xfrm>
          <a:prstGeom prst="rect">
            <a:avLst/>
          </a:prstGeom>
          <a:noFill/>
          <a:ln>
            <a:noFill/>
          </a:ln>
        </p:spPr>
        <p:txBody>
          <a:bodyPr spcFirstLastPara="1" wrap="square" lIns="99025" tIns="49500" rIns="99025" bIns="49500" anchor="t" anchorCtr="0">
            <a:noAutofit/>
          </a:bodyPr>
          <a:lstStyle/>
          <a:p>
            <a:pPr marL="0" lvl="0" indent="0" algn="l" rtl="0">
              <a:lnSpc>
                <a:spcPct val="125000"/>
              </a:lnSpc>
              <a:spcBef>
                <a:spcPts val="0"/>
              </a:spcBef>
              <a:spcAft>
                <a:spcPts val="0"/>
              </a:spcAft>
              <a:buSzPts val="2400"/>
              <a:buFont typeface="Avenir"/>
              <a:buNone/>
            </a:pPr>
            <a:endParaRPr/>
          </a:p>
        </p:txBody>
      </p:sp>
      <p:sp>
        <p:nvSpPr>
          <p:cNvPr id="162" name="Google Shape;162;p4:notes"/>
          <p:cNvSpPr txBox="1">
            <a:spLocks noGrp="1"/>
          </p:cNvSpPr>
          <p:nvPr>
            <p:ph type="sldNum" idx="12"/>
          </p:nvPr>
        </p:nvSpPr>
        <p:spPr>
          <a:xfrm>
            <a:off x="3625639" y="11139994"/>
            <a:ext cx="2773680" cy="588458"/>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2400"/>
              <a:buFont typeface="Avenir"/>
              <a:buNone/>
            </a:pPr>
            <a:endParaRPr/>
          </a:p>
        </p:txBody>
      </p:sp>
      <p:sp>
        <p:nvSpPr>
          <p:cNvPr id="566" name="Google Shape;56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2400"/>
              <a:buFont typeface="Avenir"/>
              <a:buNone/>
            </a:pPr>
            <a:endParaRPr/>
          </a:p>
        </p:txBody>
      </p:sp>
      <p:sp>
        <p:nvSpPr>
          <p:cNvPr id="181" name="Google Shape;1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tsikkodia" type="tx">
  <p:cSld name="TITLE_AND_BODY">
    <p:spTree>
      <p:nvGrpSpPr>
        <p:cNvPr id="1" name="Shape 11"/>
        <p:cNvGrpSpPr/>
        <p:nvPr/>
      </p:nvGrpSpPr>
      <p:grpSpPr>
        <a:xfrm>
          <a:off x="0" y="0"/>
          <a:ext cx="0" cy="0"/>
          <a:chOff x="0" y="0"/>
          <a:chExt cx="0" cy="0"/>
        </a:xfrm>
      </p:grpSpPr>
      <p:pic>
        <p:nvPicPr>
          <p:cNvPr id="12" name="Google Shape;12;p53"/>
          <p:cNvPicPr preferRelativeResize="0"/>
          <p:nvPr/>
        </p:nvPicPr>
        <p:blipFill rotWithShape="1">
          <a:blip r:embed="rId2">
            <a:alphaModFix/>
          </a:blip>
          <a:srcRect/>
          <a:stretch/>
        </p:blipFill>
        <p:spPr>
          <a:xfrm>
            <a:off x="1" y="-673"/>
            <a:ext cx="12190802" cy="6858670"/>
          </a:xfrm>
          <a:prstGeom prst="rect">
            <a:avLst/>
          </a:prstGeom>
          <a:noFill/>
          <a:ln>
            <a:noFill/>
          </a:ln>
        </p:spPr>
      </p:pic>
      <p:pic>
        <p:nvPicPr>
          <p:cNvPr id="13" name="Google Shape;13;p53"/>
          <p:cNvPicPr preferRelativeResize="0"/>
          <p:nvPr/>
        </p:nvPicPr>
        <p:blipFill rotWithShape="1">
          <a:blip r:embed="rId3">
            <a:alphaModFix/>
          </a:blip>
          <a:srcRect/>
          <a:stretch/>
        </p:blipFill>
        <p:spPr>
          <a:xfrm>
            <a:off x="1" y="-673"/>
            <a:ext cx="12190804" cy="6858673"/>
          </a:xfrm>
          <a:prstGeom prst="rect">
            <a:avLst/>
          </a:prstGeom>
          <a:noFill/>
          <a:ln>
            <a:noFill/>
          </a:ln>
        </p:spPr>
      </p:pic>
      <p:sp>
        <p:nvSpPr>
          <p:cNvPr id="14" name="Google Shape;14;p53"/>
          <p:cNvSpPr txBox="1">
            <a:spLocks noGrp="1"/>
          </p:cNvSpPr>
          <p:nvPr>
            <p:ph type="title"/>
          </p:nvPr>
        </p:nvSpPr>
        <p:spPr>
          <a:xfrm>
            <a:off x="1524000" y="0"/>
            <a:ext cx="9144000" cy="3915077"/>
          </a:xfrm>
          <a:prstGeom prst="rect">
            <a:avLst/>
          </a:prstGeom>
          <a:noFill/>
          <a:ln>
            <a:noFill/>
          </a:ln>
        </p:spPr>
        <p:txBody>
          <a:bodyPr spcFirstLastPara="1" wrap="square" lIns="0" tIns="0" rIns="0" bIns="0" anchor="b" anchorCtr="0">
            <a:normAutofit/>
          </a:bodyPr>
          <a:lstStyle>
            <a:lvl1pPr lvl="0" algn="ctr">
              <a:lnSpc>
                <a:spcPct val="90000"/>
              </a:lnSpc>
              <a:spcBef>
                <a:spcPts val="0"/>
              </a:spcBef>
              <a:spcAft>
                <a:spcPts val="0"/>
              </a:spcAft>
              <a:buSzPts val="1400"/>
              <a:buNone/>
              <a:defRPr sz="6000">
                <a:solidFill>
                  <a:srgbClr val="F2F2F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5" name="Google Shape;15;p53"/>
          <p:cNvSpPr txBox="1">
            <a:spLocks noGrp="1"/>
          </p:cNvSpPr>
          <p:nvPr>
            <p:ph type="body" idx="1"/>
          </p:nvPr>
        </p:nvSpPr>
        <p:spPr>
          <a:xfrm>
            <a:off x="1524000" y="4007151"/>
            <a:ext cx="9144000" cy="2850849"/>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rgbClr val="F2F2F2"/>
              </a:buClr>
              <a:buSzPts val="2400"/>
              <a:buFont typeface="Calibri"/>
              <a:buNone/>
              <a:defRPr sz="2400">
                <a:solidFill>
                  <a:srgbClr val="F2F2F2"/>
                </a:solidFill>
              </a:defRPr>
            </a:lvl1pPr>
            <a:lvl2pPr marL="914400" lvl="1" indent="-228600" algn="ctr">
              <a:lnSpc>
                <a:spcPct val="90000"/>
              </a:lnSpc>
              <a:spcBef>
                <a:spcPts val="1000"/>
              </a:spcBef>
              <a:spcAft>
                <a:spcPts val="0"/>
              </a:spcAft>
              <a:buClr>
                <a:srgbClr val="F2F2F2"/>
              </a:buClr>
              <a:buSzPts val="2400"/>
              <a:buFont typeface="Calibri"/>
              <a:buNone/>
              <a:defRPr sz="2400">
                <a:solidFill>
                  <a:srgbClr val="F2F2F2"/>
                </a:solidFill>
              </a:defRPr>
            </a:lvl2pPr>
            <a:lvl3pPr marL="1371600" lvl="2" indent="-228600" algn="ctr">
              <a:lnSpc>
                <a:spcPct val="90000"/>
              </a:lnSpc>
              <a:spcBef>
                <a:spcPts val="1000"/>
              </a:spcBef>
              <a:spcAft>
                <a:spcPts val="0"/>
              </a:spcAft>
              <a:buClr>
                <a:srgbClr val="F2F2F2"/>
              </a:buClr>
              <a:buSzPts val="2400"/>
              <a:buFont typeface="Calibri"/>
              <a:buNone/>
              <a:defRPr sz="2400">
                <a:solidFill>
                  <a:srgbClr val="F2F2F2"/>
                </a:solidFill>
              </a:defRPr>
            </a:lvl3pPr>
            <a:lvl4pPr marL="1828800" lvl="3" indent="-228600" algn="ctr">
              <a:lnSpc>
                <a:spcPct val="90000"/>
              </a:lnSpc>
              <a:spcBef>
                <a:spcPts val="1000"/>
              </a:spcBef>
              <a:spcAft>
                <a:spcPts val="0"/>
              </a:spcAft>
              <a:buClr>
                <a:srgbClr val="F2F2F2"/>
              </a:buClr>
              <a:buSzPts val="2400"/>
              <a:buFont typeface="Calibri"/>
              <a:buNone/>
              <a:defRPr sz="2400">
                <a:solidFill>
                  <a:srgbClr val="F2F2F2"/>
                </a:solidFill>
              </a:defRPr>
            </a:lvl4pPr>
            <a:lvl5pPr marL="2286000" lvl="4" indent="-228600" algn="ctr">
              <a:lnSpc>
                <a:spcPct val="90000"/>
              </a:lnSpc>
              <a:spcBef>
                <a:spcPts val="1000"/>
              </a:spcBef>
              <a:spcAft>
                <a:spcPts val="0"/>
              </a:spcAft>
              <a:buClr>
                <a:srgbClr val="F2F2F2"/>
              </a:buClr>
              <a:buSzPts val="2400"/>
              <a:buFont typeface="Calibri"/>
              <a:buNone/>
              <a:defRPr sz="2400">
                <a:solidFill>
                  <a:srgbClr val="F2F2F2"/>
                </a:solidFill>
              </a:defRPr>
            </a:lvl5pPr>
            <a:lvl6pPr marL="2743200" lvl="5" indent="-342900" algn="l">
              <a:lnSpc>
                <a:spcPct val="90000"/>
              </a:lnSpc>
              <a:spcBef>
                <a:spcPts val="1000"/>
              </a:spcBef>
              <a:spcAft>
                <a:spcPts val="0"/>
              </a:spcAft>
              <a:buClr>
                <a:srgbClr val="0D0D0D"/>
              </a:buClr>
              <a:buSzPts val="1800"/>
              <a:buChar char="•"/>
              <a:defRPr/>
            </a:lvl6pPr>
            <a:lvl7pPr marL="3200400" lvl="6" indent="-342900" algn="l">
              <a:lnSpc>
                <a:spcPct val="90000"/>
              </a:lnSpc>
              <a:spcBef>
                <a:spcPts val="1000"/>
              </a:spcBef>
              <a:spcAft>
                <a:spcPts val="0"/>
              </a:spcAft>
              <a:buClr>
                <a:srgbClr val="0D0D0D"/>
              </a:buClr>
              <a:buSzPts val="1800"/>
              <a:buChar char="•"/>
              <a:defRPr/>
            </a:lvl7pPr>
            <a:lvl8pPr marL="3657600" lvl="7" indent="-342900" algn="l">
              <a:lnSpc>
                <a:spcPct val="90000"/>
              </a:lnSpc>
              <a:spcBef>
                <a:spcPts val="1000"/>
              </a:spcBef>
              <a:spcAft>
                <a:spcPts val="0"/>
              </a:spcAft>
              <a:buClr>
                <a:srgbClr val="0D0D0D"/>
              </a:buClr>
              <a:buSzPts val="1800"/>
              <a:buChar char="•"/>
              <a:defRPr/>
            </a:lvl8pPr>
            <a:lvl9pPr marL="4114800" lvl="8" indent="-342900" algn="l">
              <a:lnSpc>
                <a:spcPct val="90000"/>
              </a:lnSpc>
              <a:spcBef>
                <a:spcPts val="1000"/>
              </a:spcBef>
              <a:spcAft>
                <a:spcPts val="0"/>
              </a:spcAft>
              <a:buClr>
                <a:srgbClr val="0D0D0D"/>
              </a:buClr>
              <a:buSzPts val="1800"/>
              <a:buChar char="•"/>
              <a:defRPr/>
            </a:lvl9pPr>
          </a:lstStyle>
          <a:p>
            <a:endParaRPr/>
          </a:p>
        </p:txBody>
      </p:sp>
      <p:pic>
        <p:nvPicPr>
          <p:cNvPr id="16" name="Google Shape;16;p53"/>
          <p:cNvPicPr preferRelativeResize="0"/>
          <p:nvPr/>
        </p:nvPicPr>
        <p:blipFill rotWithShape="1">
          <a:blip r:embed="rId4">
            <a:alphaModFix/>
          </a:blip>
          <a:srcRect/>
          <a:stretch/>
        </p:blipFill>
        <p:spPr>
          <a:xfrm>
            <a:off x="8886280" y="6347443"/>
            <a:ext cx="3004968" cy="5018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Kuvatekstillinen sisältö">
  <p:cSld name="Kuvatekstillinen sisältö">
    <p:spTree>
      <p:nvGrpSpPr>
        <p:cNvPr id="1" name="Shape 59"/>
        <p:cNvGrpSpPr/>
        <p:nvPr/>
      </p:nvGrpSpPr>
      <p:grpSpPr>
        <a:xfrm>
          <a:off x="0" y="0"/>
          <a:ext cx="0" cy="0"/>
          <a:chOff x="0" y="0"/>
          <a:chExt cx="0" cy="0"/>
        </a:xfrm>
      </p:grpSpPr>
      <p:pic>
        <p:nvPicPr>
          <p:cNvPr id="60" name="Google Shape;60;p67"/>
          <p:cNvPicPr preferRelativeResize="0"/>
          <p:nvPr/>
        </p:nvPicPr>
        <p:blipFill rotWithShape="1">
          <a:blip r:embed="rId2">
            <a:alphaModFix/>
          </a:blip>
          <a:srcRect/>
          <a:stretch/>
        </p:blipFill>
        <p:spPr>
          <a:xfrm>
            <a:off x="1199" y="-670"/>
            <a:ext cx="12190801" cy="6858670"/>
          </a:xfrm>
          <a:prstGeom prst="rect">
            <a:avLst/>
          </a:prstGeom>
          <a:noFill/>
          <a:ln>
            <a:noFill/>
          </a:ln>
        </p:spPr>
      </p:pic>
      <p:sp>
        <p:nvSpPr>
          <p:cNvPr id="61" name="Google Shape;61;p67"/>
          <p:cNvSpPr txBox="1">
            <a:spLocks noGrp="1"/>
          </p:cNvSpPr>
          <p:nvPr>
            <p:ph type="title"/>
          </p:nvPr>
        </p:nvSpPr>
        <p:spPr>
          <a:xfrm>
            <a:off x="347253" y="1073425"/>
            <a:ext cx="11497493" cy="1375577"/>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SzPts val="1400"/>
              <a:buNone/>
              <a:defRPr sz="4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Mukautettu asettelu">
  <p:cSld name="5_Mukautettu asettelu">
    <p:spTree>
      <p:nvGrpSpPr>
        <p:cNvPr id="1" name="Shape 62"/>
        <p:cNvGrpSpPr/>
        <p:nvPr/>
      </p:nvGrpSpPr>
      <p:grpSpPr>
        <a:xfrm>
          <a:off x="0" y="0"/>
          <a:ext cx="0" cy="0"/>
          <a:chOff x="0" y="0"/>
          <a:chExt cx="0" cy="0"/>
        </a:xfrm>
      </p:grpSpPr>
      <p:pic>
        <p:nvPicPr>
          <p:cNvPr id="63" name="Google Shape;63;p68"/>
          <p:cNvPicPr preferRelativeResize="0"/>
          <p:nvPr/>
        </p:nvPicPr>
        <p:blipFill rotWithShape="1">
          <a:blip r:embed="rId2">
            <a:alphaModFix/>
          </a:blip>
          <a:srcRect/>
          <a:stretch/>
        </p:blipFill>
        <p:spPr>
          <a:xfrm>
            <a:off x="1199" y="-670"/>
            <a:ext cx="12190799" cy="6858670"/>
          </a:xfrm>
          <a:prstGeom prst="rect">
            <a:avLst/>
          </a:prstGeom>
          <a:noFill/>
          <a:ln>
            <a:noFill/>
          </a:ln>
        </p:spPr>
      </p:pic>
      <p:sp>
        <p:nvSpPr>
          <p:cNvPr id="64" name="Google Shape;64;p68"/>
          <p:cNvSpPr txBox="1">
            <a:spLocks noGrp="1"/>
          </p:cNvSpPr>
          <p:nvPr>
            <p:ph type="title"/>
          </p:nvPr>
        </p:nvSpPr>
        <p:spPr>
          <a:xfrm>
            <a:off x="347253" y="677647"/>
            <a:ext cx="11497493" cy="1200647"/>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SzPts val="1400"/>
              <a:buNone/>
              <a:defRPr sz="4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5" name="Google Shape;65;p68"/>
          <p:cNvSpPr/>
          <p:nvPr/>
        </p:nvSpPr>
        <p:spPr>
          <a:xfrm>
            <a:off x="6466399" y="2677803"/>
            <a:ext cx="6094675" cy="358141"/>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GB" sz="1800" b="0" i="0" u="none" strike="noStrike" cap="none">
                <a:solidFill>
                  <a:srgbClr val="0D0D0D"/>
                </a:solidFill>
                <a:latin typeface="Calibri"/>
                <a:ea typeface="Calibri"/>
                <a:cs typeface="Calibri"/>
                <a:sym typeface="Calibri"/>
              </a:rPr>
              <a:t>Valitse ylävalikosta ”Lisää” -&gt; ”Ylä- ja alatunniste”</a:t>
            </a:r>
            <a:endParaRPr/>
          </a:p>
        </p:txBody>
      </p:sp>
      <p:sp>
        <p:nvSpPr>
          <p:cNvPr id="66" name="Google Shape;66;p68"/>
          <p:cNvSpPr/>
          <p:nvPr/>
        </p:nvSpPr>
        <p:spPr>
          <a:xfrm>
            <a:off x="6535119" y="4753566"/>
            <a:ext cx="5376574" cy="1158241"/>
          </a:xfrm>
          <a:prstGeom prst="rect">
            <a:avLst/>
          </a:prstGeom>
          <a:noFill/>
          <a:ln>
            <a:noFill/>
          </a:ln>
        </p:spPr>
        <p:txBody>
          <a:bodyPr spcFirstLastPara="1" wrap="square" lIns="45700" tIns="45700" rIns="45700" bIns="45700" anchor="t" anchorCtr="0">
            <a:spAutoFit/>
          </a:bodyPr>
          <a:lstStyle/>
          <a:p>
            <a:pPr marL="285750" marR="0" lvl="0" indent="-285750" algn="l" rtl="0">
              <a:spcBef>
                <a:spcPts val="0"/>
              </a:spcBef>
              <a:spcAft>
                <a:spcPts val="0"/>
              </a:spcAft>
              <a:buClr>
                <a:srgbClr val="0D0D0D"/>
              </a:buClr>
              <a:buSzPts val="1800"/>
              <a:buFont typeface="Arial"/>
              <a:buChar char="•"/>
            </a:pPr>
            <a:r>
              <a:rPr lang="en-GB" sz="1800" b="0" i="0" u="none" strike="noStrike" cap="none">
                <a:solidFill>
                  <a:srgbClr val="0D0D0D"/>
                </a:solidFill>
                <a:latin typeface="Calibri"/>
                <a:ea typeface="Calibri"/>
                <a:cs typeface="Calibri"/>
                <a:sym typeface="Calibri"/>
              </a:rPr>
              <a:t>Klikkaa avautuvasta valikosta alatunniste-kohtaa.</a:t>
            </a:r>
            <a:endParaRPr/>
          </a:p>
          <a:p>
            <a:pPr marL="285750" marR="0" lvl="0" indent="-285750" algn="l" rtl="0">
              <a:spcBef>
                <a:spcPts val="0"/>
              </a:spcBef>
              <a:spcAft>
                <a:spcPts val="0"/>
              </a:spcAft>
              <a:buClr>
                <a:srgbClr val="0D0D0D"/>
              </a:buClr>
              <a:buSzPts val="1800"/>
              <a:buFont typeface="Arial"/>
              <a:buChar char="•"/>
            </a:pPr>
            <a:r>
              <a:rPr lang="en-GB" sz="1800" b="0" i="0" u="none" strike="noStrike" cap="none">
                <a:solidFill>
                  <a:srgbClr val="0D0D0D"/>
                </a:solidFill>
                <a:latin typeface="Calibri"/>
                <a:ea typeface="Calibri"/>
                <a:cs typeface="Calibri"/>
                <a:sym typeface="Calibri"/>
              </a:rPr>
              <a:t>Kirjoita kenttään esityksen otsikko</a:t>
            </a:r>
            <a:endParaRPr/>
          </a:p>
          <a:p>
            <a:pPr marL="285750" marR="0" lvl="0" indent="-285750" algn="l" rtl="0">
              <a:spcBef>
                <a:spcPts val="0"/>
              </a:spcBef>
              <a:spcAft>
                <a:spcPts val="0"/>
              </a:spcAft>
              <a:buClr>
                <a:srgbClr val="0D0D0D"/>
              </a:buClr>
              <a:buSzPts val="1800"/>
              <a:buFont typeface="Arial"/>
              <a:buChar char="•"/>
            </a:pPr>
            <a:r>
              <a:rPr lang="en-GB" sz="1800" b="0" i="0" u="none" strike="noStrike" cap="none">
                <a:solidFill>
                  <a:srgbClr val="0D0D0D"/>
                </a:solidFill>
                <a:latin typeface="Calibri"/>
                <a:ea typeface="Calibri"/>
                <a:cs typeface="Calibri"/>
                <a:sym typeface="Calibri"/>
              </a:rPr>
              <a:t>Klikkaa lopuksi ”Käytä kaikissa”.</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Mukautettu asettelu">
  <p:cSld name="6_Mukautettu asettelu">
    <p:spTree>
      <p:nvGrpSpPr>
        <p:cNvPr id="1" name="Shape 67"/>
        <p:cNvGrpSpPr/>
        <p:nvPr/>
      </p:nvGrpSpPr>
      <p:grpSpPr>
        <a:xfrm>
          <a:off x="0" y="0"/>
          <a:ext cx="0" cy="0"/>
          <a:chOff x="0" y="0"/>
          <a:chExt cx="0" cy="0"/>
        </a:xfrm>
      </p:grpSpPr>
      <p:pic>
        <p:nvPicPr>
          <p:cNvPr id="68" name="Google Shape;68;p69"/>
          <p:cNvPicPr preferRelativeResize="0"/>
          <p:nvPr/>
        </p:nvPicPr>
        <p:blipFill rotWithShape="1">
          <a:blip r:embed="rId2">
            <a:alphaModFix/>
          </a:blip>
          <a:srcRect/>
          <a:stretch/>
        </p:blipFill>
        <p:spPr>
          <a:xfrm>
            <a:off x="1199" y="-670"/>
            <a:ext cx="12190799" cy="6858668"/>
          </a:xfrm>
          <a:prstGeom prst="rect">
            <a:avLst/>
          </a:prstGeom>
          <a:noFill/>
          <a:ln>
            <a:noFill/>
          </a:ln>
        </p:spPr>
      </p:pic>
      <p:sp>
        <p:nvSpPr>
          <p:cNvPr id="69" name="Google Shape;69;p69"/>
          <p:cNvSpPr txBox="1">
            <a:spLocks noGrp="1"/>
          </p:cNvSpPr>
          <p:nvPr>
            <p:ph type="title"/>
          </p:nvPr>
        </p:nvSpPr>
        <p:spPr>
          <a:xfrm>
            <a:off x="347253" y="677647"/>
            <a:ext cx="11497493" cy="1200647"/>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SzPts val="1400"/>
              <a:buNone/>
              <a:defRPr sz="4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0" name="Google Shape;70;p69"/>
          <p:cNvSpPr/>
          <p:nvPr/>
        </p:nvSpPr>
        <p:spPr>
          <a:xfrm>
            <a:off x="6535119" y="4753566"/>
            <a:ext cx="5376574" cy="1158241"/>
          </a:xfrm>
          <a:prstGeom prst="rect">
            <a:avLst/>
          </a:prstGeom>
          <a:noFill/>
          <a:ln>
            <a:noFill/>
          </a:ln>
        </p:spPr>
        <p:txBody>
          <a:bodyPr spcFirstLastPara="1" wrap="square" lIns="45700" tIns="45700" rIns="45700" bIns="45700" anchor="t" anchorCtr="0">
            <a:spAutoFit/>
          </a:bodyPr>
          <a:lstStyle/>
          <a:p>
            <a:pPr marL="285750" marR="0" lvl="0" indent="-285750" algn="l" rtl="0">
              <a:spcBef>
                <a:spcPts val="0"/>
              </a:spcBef>
              <a:spcAft>
                <a:spcPts val="0"/>
              </a:spcAft>
              <a:buClr>
                <a:srgbClr val="0D0D0D"/>
              </a:buClr>
              <a:buSzPts val="1800"/>
              <a:buFont typeface="Arial"/>
              <a:buChar char="•"/>
            </a:pPr>
            <a:r>
              <a:rPr lang="en-GB" sz="1800" b="0" i="0" u="none" strike="noStrike" cap="none">
                <a:solidFill>
                  <a:srgbClr val="0D0D0D"/>
                </a:solidFill>
                <a:latin typeface="Calibri"/>
                <a:ea typeface="Calibri"/>
                <a:cs typeface="Calibri"/>
                <a:sym typeface="Calibri"/>
              </a:rPr>
              <a:t>Klikkaa haluaamasi diaa hiiren oikealla näppäimellä</a:t>
            </a:r>
            <a:endParaRPr/>
          </a:p>
          <a:p>
            <a:pPr marL="285750" marR="0" lvl="0" indent="-285750" algn="l" rtl="0">
              <a:spcBef>
                <a:spcPts val="0"/>
              </a:spcBef>
              <a:spcAft>
                <a:spcPts val="0"/>
              </a:spcAft>
              <a:buClr>
                <a:srgbClr val="0D0D0D"/>
              </a:buClr>
              <a:buSzPts val="1800"/>
              <a:buFont typeface="Arial"/>
              <a:buChar char="•"/>
            </a:pPr>
            <a:r>
              <a:rPr lang="en-GB" sz="1800" b="0" i="0" u="none" strike="noStrike" cap="none">
                <a:solidFill>
                  <a:srgbClr val="0D0D0D"/>
                </a:solidFill>
                <a:latin typeface="Calibri"/>
                <a:ea typeface="Calibri"/>
                <a:cs typeface="Calibri"/>
                <a:sym typeface="Calibri"/>
              </a:rPr>
              <a:t>Valitse valikosto ”Asettelu”</a:t>
            </a:r>
            <a:endParaRPr/>
          </a:p>
          <a:p>
            <a:pPr marL="285750" marR="0" lvl="0" indent="-285750" algn="l" rtl="0">
              <a:spcBef>
                <a:spcPts val="0"/>
              </a:spcBef>
              <a:spcAft>
                <a:spcPts val="0"/>
              </a:spcAft>
              <a:buClr>
                <a:srgbClr val="0D0D0D"/>
              </a:buClr>
              <a:buSzPts val="1800"/>
              <a:buFont typeface="Arial"/>
              <a:buChar char="•"/>
            </a:pPr>
            <a:r>
              <a:rPr lang="en-GB" sz="1800" b="0" i="0" u="none" strike="noStrike" cap="none">
                <a:solidFill>
                  <a:srgbClr val="0D0D0D"/>
                </a:solidFill>
                <a:latin typeface="Calibri"/>
                <a:ea typeface="Calibri"/>
                <a:cs typeface="Calibri"/>
                <a:sym typeface="Calibri"/>
              </a:rPr>
              <a:t>Valitse haluamasi diapohja</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Default">
  <p:cSld name="Default">
    <p:spTree>
      <p:nvGrpSpPr>
        <p:cNvPr id="1" name="Shape 71"/>
        <p:cNvGrpSpPr/>
        <p:nvPr/>
      </p:nvGrpSpPr>
      <p:grpSpPr>
        <a:xfrm>
          <a:off x="0" y="0"/>
          <a:ext cx="0" cy="0"/>
          <a:chOff x="0" y="0"/>
          <a:chExt cx="0" cy="0"/>
        </a:xfrm>
      </p:grpSpPr>
      <p:sp>
        <p:nvSpPr>
          <p:cNvPr id="72" name="Google Shape;72;p70"/>
          <p:cNvSpPr txBox="1">
            <a:spLocks noGrp="1"/>
          </p:cNvSpPr>
          <p:nvPr>
            <p:ph type="sldNum" idx="12"/>
          </p:nvPr>
        </p:nvSpPr>
        <p:spPr>
          <a:xfrm>
            <a:off x="8077200" y="6245225"/>
            <a:ext cx="2133600" cy="288824"/>
          </a:xfrm>
          <a:prstGeom prst="rect">
            <a:avLst/>
          </a:prstGeom>
          <a:noFill/>
          <a:ln>
            <a:noFill/>
          </a:ln>
        </p:spPr>
        <p:txBody>
          <a:bodyPr spcFirstLastPara="1" wrap="square" lIns="0" tIns="0" rIns="0" bIns="0" anchor="t" anchorCtr="0">
            <a:spAutoFit/>
          </a:bodyPr>
          <a:lstStyle>
            <a:lvl1pPr marL="0" marR="0" lvl="0" indent="0" algn="r">
              <a:spcBef>
                <a:spcPts val="0"/>
              </a:spcBef>
              <a:buNone/>
              <a:defRPr>
                <a:solidFill>
                  <a:srgbClr val="000000"/>
                </a:solidFill>
                <a:latin typeface="Arial"/>
                <a:ea typeface="Arial"/>
                <a:cs typeface="Arial"/>
                <a:sym typeface="Arial"/>
              </a:defRPr>
            </a:lvl1pPr>
            <a:lvl2pPr marL="0" marR="0" lvl="1" indent="0" algn="r">
              <a:spcBef>
                <a:spcPts val="0"/>
              </a:spcBef>
              <a:buNone/>
              <a:defRPr>
                <a:solidFill>
                  <a:srgbClr val="000000"/>
                </a:solidFill>
                <a:latin typeface="Arial"/>
                <a:ea typeface="Arial"/>
                <a:cs typeface="Arial"/>
                <a:sym typeface="Arial"/>
              </a:defRPr>
            </a:lvl2pPr>
            <a:lvl3pPr marL="0" marR="0" lvl="2" indent="0" algn="r">
              <a:spcBef>
                <a:spcPts val="0"/>
              </a:spcBef>
              <a:buNone/>
              <a:defRPr>
                <a:solidFill>
                  <a:srgbClr val="000000"/>
                </a:solidFill>
                <a:latin typeface="Arial"/>
                <a:ea typeface="Arial"/>
                <a:cs typeface="Arial"/>
                <a:sym typeface="Arial"/>
              </a:defRPr>
            </a:lvl3pPr>
            <a:lvl4pPr marL="0" marR="0" lvl="3" indent="0" algn="r">
              <a:spcBef>
                <a:spcPts val="0"/>
              </a:spcBef>
              <a:buNone/>
              <a:defRPr>
                <a:solidFill>
                  <a:srgbClr val="000000"/>
                </a:solidFill>
                <a:latin typeface="Arial"/>
                <a:ea typeface="Arial"/>
                <a:cs typeface="Arial"/>
                <a:sym typeface="Arial"/>
              </a:defRPr>
            </a:lvl4pPr>
            <a:lvl5pPr marL="0" marR="0" lvl="4" indent="0" algn="r">
              <a:spcBef>
                <a:spcPts val="0"/>
              </a:spcBef>
              <a:buNone/>
              <a:defRPr>
                <a:solidFill>
                  <a:srgbClr val="000000"/>
                </a:solidFill>
                <a:latin typeface="Arial"/>
                <a:ea typeface="Arial"/>
                <a:cs typeface="Arial"/>
                <a:sym typeface="Arial"/>
              </a:defRPr>
            </a:lvl5pPr>
            <a:lvl6pPr marL="0" marR="0" lvl="5" indent="0" algn="r">
              <a:spcBef>
                <a:spcPts val="0"/>
              </a:spcBef>
              <a:buNone/>
              <a:defRPr>
                <a:solidFill>
                  <a:srgbClr val="000000"/>
                </a:solidFill>
                <a:latin typeface="Arial"/>
                <a:ea typeface="Arial"/>
                <a:cs typeface="Arial"/>
                <a:sym typeface="Arial"/>
              </a:defRPr>
            </a:lvl6pPr>
            <a:lvl7pPr marL="0" marR="0" lvl="6" indent="0" algn="r">
              <a:spcBef>
                <a:spcPts val="0"/>
              </a:spcBef>
              <a:buNone/>
              <a:defRPr>
                <a:solidFill>
                  <a:srgbClr val="000000"/>
                </a:solidFill>
                <a:latin typeface="Arial"/>
                <a:ea typeface="Arial"/>
                <a:cs typeface="Arial"/>
                <a:sym typeface="Arial"/>
              </a:defRPr>
            </a:lvl7pPr>
            <a:lvl8pPr marL="0" marR="0" lvl="7" indent="0" algn="r">
              <a:spcBef>
                <a:spcPts val="0"/>
              </a:spcBef>
              <a:buNone/>
              <a:defRPr>
                <a:solidFill>
                  <a:srgbClr val="000000"/>
                </a:solidFill>
                <a:latin typeface="Arial"/>
                <a:ea typeface="Arial"/>
                <a:cs typeface="Arial"/>
                <a:sym typeface="Arial"/>
              </a:defRPr>
            </a:lvl8pPr>
            <a:lvl9pPr marL="0" marR="0" lvl="8" indent="0" algn="r">
              <a:spcBef>
                <a:spcPts val="0"/>
              </a:spcBef>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400" b="0" i="0" u="none" strike="noStrike" cap="non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80"/>
        <p:cNvGrpSpPr/>
        <p:nvPr/>
      </p:nvGrpSpPr>
      <p:grpSpPr>
        <a:xfrm>
          <a:off x="0" y="0"/>
          <a:ext cx="0" cy="0"/>
          <a:chOff x="0" y="0"/>
          <a:chExt cx="0" cy="0"/>
        </a:xfrm>
      </p:grpSpPr>
      <p:sp>
        <p:nvSpPr>
          <p:cNvPr id="81" name="Google Shape;81;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marR="0" lvl="1"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marR="0" lvl="2"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marR="0" lvl="3"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marR="0" lvl="4"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marR="0" lvl="5"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marR="0" lvl="6"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marR="0" lvl="7"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marR="0" lvl="8"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84" name="Google Shape;84;p5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pic>
        <p:nvPicPr>
          <p:cNvPr id="85" name="Google Shape;85;p57"/>
          <p:cNvPicPr preferRelativeResize="0"/>
          <p:nvPr/>
        </p:nvPicPr>
        <p:blipFill rotWithShape="1">
          <a:blip r:embed="rId2">
            <a:alphaModFix/>
          </a:blip>
          <a:srcRect/>
          <a:stretch/>
        </p:blipFill>
        <p:spPr>
          <a:xfrm>
            <a:off x="8886280" y="6347443"/>
            <a:ext cx="3004968" cy="5018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Shape 86"/>
        <p:cNvGrpSpPr/>
        <p:nvPr/>
      </p:nvGrpSpPr>
      <p:grpSpPr>
        <a:xfrm>
          <a:off x="0" y="0"/>
          <a:ext cx="0" cy="0"/>
          <a:chOff x="0" y="0"/>
          <a:chExt cx="0" cy="0"/>
        </a:xfrm>
      </p:grpSpPr>
      <p:pic>
        <p:nvPicPr>
          <p:cNvPr id="87" name="Google Shape;87;p58"/>
          <p:cNvPicPr preferRelativeResize="0"/>
          <p:nvPr/>
        </p:nvPicPr>
        <p:blipFill rotWithShape="1">
          <a:blip r:embed="rId2">
            <a:alphaModFix/>
          </a:blip>
          <a:srcRect/>
          <a:stretch/>
        </p:blipFill>
        <p:spPr>
          <a:xfrm>
            <a:off x="1" y="-672"/>
            <a:ext cx="12190803" cy="6858670"/>
          </a:xfrm>
          <a:prstGeom prst="rect">
            <a:avLst/>
          </a:prstGeom>
          <a:noFill/>
          <a:ln>
            <a:noFill/>
          </a:ln>
        </p:spPr>
      </p:pic>
      <p:sp>
        <p:nvSpPr>
          <p:cNvPr id="88" name="Google Shape;88;p58"/>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9" name="Google Shape;89;p58"/>
          <p:cNvPicPr preferRelativeResize="0"/>
          <p:nvPr/>
        </p:nvPicPr>
        <p:blipFill rotWithShape="1">
          <a:blip r:embed="rId3">
            <a:alphaModFix/>
          </a:blip>
          <a:srcRect/>
          <a:stretch/>
        </p:blipFill>
        <p:spPr>
          <a:xfrm>
            <a:off x="8886280" y="6347443"/>
            <a:ext cx="3004968" cy="50182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Mukautettu asettelu">
  <p:cSld name="2_Mukautettu asettelu">
    <p:spTree>
      <p:nvGrpSpPr>
        <p:cNvPr id="1" name="Shape 90"/>
        <p:cNvGrpSpPr/>
        <p:nvPr/>
      </p:nvGrpSpPr>
      <p:grpSpPr>
        <a:xfrm>
          <a:off x="0" y="0"/>
          <a:ext cx="0" cy="0"/>
          <a:chOff x="0" y="0"/>
          <a:chExt cx="0" cy="0"/>
        </a:xfrm>
      </p:grpSpPr>
      <p:sp>
        <p:nvSpPr>
          <p:cNvPr id="91" name="Google Shape;91;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5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5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5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marR="0" lvl="1"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marR="0" lvl="2"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marR="0" lvl="3"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marR="0" lvl="4"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marR="0" lvl="5"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marR="0" lvl="6"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marR="0" lvl="7"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marR="0" lvl="8"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95" name="Google Shape;95;p5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pic>
        <p:nvPicPr>
          <p:cNvPr id="96" name="Google Shape;96;p59"/>
          <p:cNvPicPr preferRelativeResize="0"/>
          <p:nvPr/>
        </p:nvPicPr>
        <p:blipFill rotWithShape="1">
          <a:blip r:embed="rId2">
            <a:alphaModFix/>
          </a:blip>
          <a:srcRect/>
          <a:stretch/>
        </p:blipFill>
        <p:spPr>
          <a:xfrm>
            <a:off x="8886280" y="6347443"/>
            <a:ext cx="3004968" cy="50182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ain otsikko">
  <p:cSld name="Vain otsikko">
    <p:spTree>
      <p:nvGrpSpPr>
        <p:cNvPr id="1" name="Shape 97"/>
        <p:cNvGrpSpPr/>
        <p:nvPr/>
      </p:nvGrpSpPr>
      <p:grpSpPr>
        <a:xfrm>
          <a:off x="0" y="0"/>
          <a:ext cx="0" cy="0"/>
          <a:chOff x="0" y="0"/>
          <a:chExt cx="0" cy="0"/>
        </a:xfrm>
      </p:grpSpPr>
      <p:pic>
        <p:nvPicPr>
          <p:cNvPr id="98" name="Google Shape;98;p60"/>
          <p:cNvPicPr preferRelativeResize="0"/>
          <p:nvPr/>
        </p:nvPicPr>
        <p:blipFill rotWithShape="1">
          <a:blip r:embed="rId2">
            <a:alphaModFix/>
          </a:blip>
          <a:srcRect/>
          <a:stretch/>
        </p:blipFill>
        <p:spPr>
          <a:xfrm>
            <a:off x="2" y="-672"/>
            <a:ext cx="12190800" cy="6858669"/>
          </a:xfrm>
          <a:prstGeom prst="rect">
            <a:avLst/>
          </a:prstGeom>
          <a:noFill/>
          <a:ln>
            <a:noFill/>
          </a:ln>
        </p:spPr>
      </p:pic>
      <p:sp>
        <p:nvSpPr>
          <p:cNvPr id="99" name="Google Shape;99;p60"/>
          <p:cNvSpPr txBox="1">
            <a:spLocks noGrp="1"/>
          </p:cNvSpPr>
          <p:nvPr>
            <p:ph type="title"/>
          </p:nvPr>
        </p:nvSpPr>
        <p:spPr>
          <a:xfrm>
            <a:off x="919223" y="2268899"/>
            <a:ext cx="4023167" cy="23202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60"/>
          <p:cNvSpPr txBox="1">
            <a:spLocks noGrp="1"/>
          </p:cNvSpPr>
          <p:nvPr>
            <p:ph type="body" idx="1"/>
          </p:nvPr>
        </p:nvSpPr>
        <p:spPr>
          <a:xfrm>
            <a:off x="6096000" y="853352"/>
            <a:ext cx="5791200" cy="51307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6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marR="0" lvl="1"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marR="0" lvl="2"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marR="0" lvl="3"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marR="0" lvl="4"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marR="0" lvl="5"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marR="0" lvl="6"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marR="0" lvl="7"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marR="0" lvl="8"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102" name="Google Shape;102;p60"/>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pic>
        <p:nvPicPr>
          <p:cNvPr id="103" name="Google Shape;103;p60"/>
          <p:cNvPicPr preferRelativeResize="0"/>
          <p:nvPr/>
        </p:nvPicPr>
        <p:blipFill rotWithShape="1">
          <a:blip r:embed="rId3">
            <a:alphaModFix/>
          </a:blip>
          <a:srcRect/>
          <a:stretch/>
        </p:blipFill>
        <p:spPr>
          <a:xfrm>
            <a:off x="8886280" y="6347443"/>
            <a:ext cx="3004968" cy="50182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04"/>
        <p:cNvGrpSpPr/>
        <p:nvPr/>
      </p:nvGrpSpPr>
      <p:grpSpPr>
        <a:xfrm>
          <a:off x="0" y="0"/>
          <a:ext cx="0" cy="0"/>
          <a:chOff x="0" y="0"/>
          <a:chExt cx="0" cy="0"/>
        </a:xfrm>
      </p:grpSpPr>
      <p:pic>
        <p:nvPicPr>
          <p:cNvPr id="105" name="Google Shape;105;p71"/>
          <p:cNvPicPr preferRelativeResize="0"/>
          <p:nvPr/>
        </p:nvPicPr>
        <p:blipFill rotWithShape="1">
          <a:blip r:embed="rId2">
            <a:alphaModFix/>
          </a:blip>
          <a:srcRect/>
          <a:stretch/>
        </p:blipFill>
        <p:spPr>
          <a:xfrm>
            <a:off x="1" y="-672"/>
            <a:ext cx="12190803" cy="6858671"/>
          </a:xfrm>
          <a:prstGeom prst="rect">
            <a:avLst/>
          </a:prstGeom>
          <a:noFill/>
          <a:ln>
            <a:noFill/>
          </a:ln>
        </p:spPr>
      </p:pic>
      <p:sp>
        <p:nvSpPr>
          <p:cNvPr id="106" name="Google Shape;106;p71"/>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2F2F2"/>
              </a:buClr>
              <a:buSzPts val="6000"/>
              <a:buFont typeface="Calibri"/>
              <a:buNone/>
              <a:defRPr sz="6000" b="1">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71"/>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ukautettu asettelu">
  <p:cSld name="Mukautettu asettelu">
    <p:spTree>
      <p:nvGrpSpPr>
        <p:cNvPr id="1" name="Shape 108"/>
        <p:cNvGrpSpPr/>
        <p:nvPr/>
      </p:nvGrpSpPr>
      <p:grpSpPr>
        <a:xfrm>
          <a:off x="0" y="0"/>
          <a:ext cx="0" cy="0"/>
          <a:chOff x="0" y="0"/>
          <a:chExt cx="0" cy="0"/>
        </a:xfrm>
      </p:grpSpPr>
      <p:pic>
        <p:nvPicPr>
          <p:cNvPr id="109" name="Google Shape;109;p72"/>
          <p:cNvPicPr preferRelativeResize="0"/>
          <p:nvPr/>
        </p:nvPicPr>
        <p:blipFill rotWithShape="1">
          <a:blip r:embed="rId2">
            <a:alphaModFix/>
          </a:blip>
          <a:srcRect/>
          <a:stretch/>
        </p:blipFill>
        <p:spPr>
          <a:xfrm>
            <a:off x="1" y="-672"/>
            <a:ext cx="12190802" cy="6858670"/>
          </a:xfrm>
          <a:prstGeom prst="rect">
            <a:avLst/>
          </a:prstGeom>
          <a:noFill/>
          <a:ln>
            <a:noFill/>
          </a:ln>
        </p:spPr>
      </p:pic>
      <p:sp>
        <p:nvSpPr>
          <p:cNvPr id="110" name="Google Shape;110;p72"/>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1" name="Google Shape;111;p72"/>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72"/>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72"/>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114" name="Google Shape;114;p72"/>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115" name="Google Shape;115;p72"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116" name="Google Shape;116;p7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marR="0" lvl="1"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marR="0" lvl="2"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marR="0" lvl="3"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marR="0" lvl="4"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marR="0" lvl="5"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marR="0" lvl="6"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marR="0" lvl="7"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marR="0" lvl="8"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117" name="Google Shape;117;p7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ukautettu asettelu">
  <p:cSld name="7_Mukautettu asettelu">
    <p:spTree>
      <p:nvGrpSpPr>
        <p:cNvPr id="1" name="Shape 17"/>
        <p:cNvGrpSpPr/>
        <p:nvPr/>
      </p:nvGrpSpPr>
      <p:grpSpPr>
        <a:xfrm>
          <a:off x="0" y="0"/>
          <a:ext cx="0" cy="0"/>
          <a:chOff x="0" y="0"/>
          <a:chExt cx="0" cy="0"/>
        </a:xfrm>
      </p:grpSpPr>
      <p:pic>
        <p:nvPicPr>
          <p:cNvPr id="18" name="Google Shape;18;p54"/>
          <p:cNvPicPr preferRelativeResize="0"/>
          <p:nvPr/>
        </p:nvPicPr>
        <p:blipFill rotWithShape="1">
          <a:blip r:embed="rId2">
            <a:alphaModFix/>
          </a:blip>
          <a:srcRect/>
          <a:stretch/>
        </p:blipFill>
        <p:spPr>
          <a:xfrm>
            <a:off x="1" y="-672"/>
            <a:ext cx="12190802" cy="6858670"/>
          </a:xfrm>
          <a:prstGeom prst="rect">
            <a:avLst/>
          </a:prstGeom>
          <a:noFill/>
          <a:ln>
            <a:noFill/>
          </a:ln>
        </p:spPr>
      </p:pic>
      <p:sp>
        <p:nvSpPr>
          <p:cNvPr id="19" name="Google Shape;19;p54"/>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 name="Google Shape;20;p54"/>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54"/>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54"/>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3" name="Google Shape;23;p54"/>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24" name="Google Shape;24;p54"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25" name="Google Shape;25;p5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marR="0" lvl="1"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marR="0" lvl="2"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marR="0" lvl="3"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marR="0" lvl="4"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marR="0" lvl="5"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marR="0" lvl="6"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marR="0" lvl="7"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marR="0" lvl="8"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26" name="Google Shape;26;p5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2pPr>
            <a:lvl3pPr marR="0" lvl="2"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3pPr>
            <a:lvl4pPr marR="0" lvl="3"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4pPr>
            <a:lvl5pPr marR="0" lvl="4"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5pPr>
            <a:lvl6pPr marR="0" lvl="5"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6pPr>
            <a:lvl7pPr marR="0" lvl="6"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7pPr>
            <a:lvl8pPr marR="0" lvl="7"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8pPr>
            <a:lvl9pPr marR="0" lvl="8"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9pPr>
          </a:lstStyle>
          <a:p>
            <a:endParaRPr/>
          </a:p>
        </p:txBody>
      </p:sp>
      <p:pic>
        <p:nvPicPr>
          <p:cNvPr id="27" name="Google Shape;27;p54"/>
          <p:cNvPicPr preferRelativeResize="0"/>
          <p:nvPr/>
        </p:nvPicPr>
        <p:blipFill rotWithShape="1">
          <a:blip r:embed="rId5">
            <a:alphaModFix/>
          </a:blip>
          <a:srcRect/>
          <a:stretch/>
        </p:blipFill>
        <p:spPr>
          <a:xfrm>
            <a:off x="8886280" y="6347443"/>
            <a:ext cx="3004968" cy="5018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san ylätunniste">
  <p:cSld name="Osan ylätunniste">
    <p:spTree>
      <p:nvGrpSpPr>
        <p:cNvPr id="1" name="Shape 118"/>
        <p:cNvGrpSpPr/>
        <p:nvPr/>
      </p:nvGrpSpPr>
      <p:grpSpPr>
        <a:xfrm>
          <a:off x="0" y="0"/>
          <a:ext cx="0" cy="0"/>
          <a:chOff x="0" y="0"/>
          <a:chExt cx="0" cy="0"/>
        </a:xfrm>
      </p:grpSpPr>
      <p:sp>
        <p:nvSpPr>
          <p:cNvPr id="119" name="Google Shape;119;p7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marR="0" lvl="1"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marR="0" lvl="2"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marR="0" lvl="3"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marR="0" lvl="4"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marR="0" lvl="5"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marR="0" lvl="6"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marR="0" lvl="7"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marR="0" lvl="8"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120" name="Google Shape;120;p7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Mukautettu asettelu">
  <p:cSld name="4_Mukautettu asettelu">
    <p:spTree>
      <p:nvGrpSpPr>
        <p:cNvPr id="1" name="Shape 121"/>
        <p:cNvGrpSpPr/>
        <p:nvPr/>
      </p:nvGrpSpPr>
      <p:grpSpPr>
        <a:xfrm>
          <a:off x="0" y="0"/>
          <a:ext cx="0" cy="0"/>
          <a:chOff x="0" y="0"/>
          <a:chExt cx="0" cy="0"/>
        </a:xfrm>
      </p:grpSpPr>
      <p:sp>
        <p:nvSpPr>
          <p:cNvPr id="122" name="Google Shape;122;p7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7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7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7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7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7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marR="0" lvl="1"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marR="0" lvl="2"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marR="0" lvl="3"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marR="0" lvl="4"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marR="0" lvl="5"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marR="0" lvl="6"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marR="0" lvl="7"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marR="0" lvl="8"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128" name="Google Shape;128;p7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yhjä">
  <p:cSld name="Tyhjä">
    <p:spTree>
      <p:nvGrpSpPr>
        <p:cNvPr id="1" name="Shape 129"/>
        <p:cNvGrpSpPr/>
        <p:nvPr/>
      </p:nvGrpSpPr>
      <p:grpSpPr>
        <a:xfrm>
          <a:off x="0" y="0"/>
          <a:ext cx="0" cy="0"/>
          <a:chOff x="0" y="0"/>
          <a:chExt cx="0" cy="0"/>
        </a:xfrm>
      </p:grpSpPr>
      <p:pic>
        <p:nvPicPr>
          <p:cNvPr id="130" name="Google Shape;130;p75"/>
          <p:cNvPicPr preferRelativeResize="0"/>
          <p:nvPr/>
        </p:nvPicPr>
        <p:blipFill rotWithShape="1">
          <a:blip r:embed="rId2">
            <a:alphaModFix/>
          </a:blip>
          <a:srcRect/>
          <a:stretch/>
        </p:blipFill>
        <p:spPr>
          <a:xfrm>
            <a:off x="1" y="-669"/>
            <a:ext cx="12190800" cy="6858669"/>
          </a:xfrm>
          <a:prstGeom prst="rect">
            <a:avLst/>
          </a:prstGeom>
          <a:noFill/>
          <a:ln>
            <a:noFill/>
          </a:ln>
        </p:spPr>
      </p:pic>
      <p:sp>
        <p:nvSpPr>
          <p:cNvPr id="131" name="Google Shape;131;p75"/>
          <p:cNvSpPr txBox="1">
            <a:spLocks noGrp="1"/>
          </p:cNvSpPr>
          <p:nvPr>
            <p:ph type="title"/>
          </p:nvPr>
        </p:nvSpPr>
        <p:spPr>
          <a:xfrm>
            <a:off x="352064" y="2662439"/>
            <a:ext cx="11465688" cy="12613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75"/>
          <p:cNvSpPr txBox="1">
            <a:spLocks noGrp="1"/>
          </p:cNvSpPr>
          <p:nvPr>
            <p:ph type="body" idx="1"/>
          </p:nvPr>
        </p:nvSpPr>
        <p:spPr>
          <a:xfrm>
            <a:off x="645069" y="5288163"/>
            <a:ext cx="7609730" cy="7323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Osan ylätunniste" type="tx">
  <p:cSld name="TITLE_AND_BODY">
    <p:spTree>
      <p:nvGrpSpPr>
        <p:cNvPr id="1" name="Shape 133"/>
        <p:cNvGrpSpPr/>
        <p:nvPr/>
      </p:nvGrpSpPr>
      <p:grpSpPr>
        <a:xfrm>
          <a:off x="0" y="0"/>
          <a:ext cx="0" cy="0"/>
          <a:chOff x="0" y="0"/>
          <a:chExt cx="0" cy="0"/>
        </a:xfrm>
      </p:grpSpPr>
      <p:sp>
        <p:nvSpPr>
          <p:cNvPr id="134" name="Google Shape;134;p7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lvl="1" indent="0" algn="ctr">
              <a:spcBef>
                <a:spcPts val="0"/>
              </a:spcBef>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lvl="2" indent="0" algn="ctr">
              <a:spcBef>
                <a:spcPts val="0"/>
              </a:spcBef>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lvl="3" indent="0" algn="ctr">
              <a:spcBef>
                <a:spcPts val="0"/>
              </a:spcBef>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lvl="4" indent="0" algn="ctr">
              <a:spcBef>
                <a:spcPts val="0"/>
              </a:spcBef>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lvl="5" indent="0" algn="ctr">
              <a:spcBef>
                <a:spcPts val="0"/>
              </a:spcBef>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lvl="6" indent="0" algn="ctr">
              <a:spcBef>
                <a:spcPts val="0"/>
              </a:spcBef>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lvl="7" indent="0" algn="ctr">
              <a:spcBef>
                <a:spcPts val="0"/>
              </a:spcBef>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lvl="8" indent="0" algn="ctr">
              <a:spcBef>
                <a:spcPts val="0"/>
              </a:spcBef>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tsikkodia">
  <p:cSld name="Otsikkodia">
    <p:spTree>
      <p:nvGrpSpPr>
        <p:cNvPr id="1" name="Shape 28"/>
        <p:cNvGrpSpPr/>
        <p:nvPr/>
      </p:nvGrpSpPr>
      <p:grpSpPr>
        <a:xfrm>
          <a:off x="0" y="0"/>
          <a:ext cx="0" cy="0"/>
          <a:chOff x="0" y="0"/>
          <a:chExt cx="0" cy="0"/>
        </a:xfrm>
      </p:grpSpPr>
      <p:pic>
        <p:nvPicPr>
          <p:cNvPr id="29" name="Google Shape;29;p55"/>
          <p:cNvPicPr preferRelativeResize="0"/>
          <p:nvPr/>
        </p:nvPicPr>
        <p:blipFill rotWithShape="1">
          <a:blip r:embed="rId2">
            <a:alphaModFix/>
          </a:blip>
          <a:srcRect/>
          <a:stretch/>
        </p:blipFill>
        <p:spPr>
          <a:xfrm>
            <a:off x="1" y="-673"/>
            <a:ext cx="12190804" cy="6858673"/>
          </a:xfrm>
          <a:prstGeom prst="rect">
            <a:avLst/>
          </a:prstGeom>
          <a:noFill/>
          <a:ln>
            <a:noFill/>
          </a:ln>
        </p:spPr>
      </p:pic>
      <p:sp>
        <p:nvSpPr>
          <p:cNvPr id="30" name="Google Shape;30;p55"/>
          <p:cNvSpPr txBox="1">
            <a:spLocks noGrp="1"/>
          </p:cNvSpPr>
          <p:nvPr>
            <p:ph type="title"/>
          </p:nvPr>
        </p:nvSpPr>
        <p:spPr>
          <a:xfrm>
            <a:off x="1524000" y="0"/>
            <a:ext cx="9144000" cy="3915077"/>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SzPts val="1400"/>
              <a:buNone/>
              <a:defRPr sz="6000">
                <a:solidFill>
                  <a:srgbClr val="F2F2F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1" name="Google Shape;31;p55"/>
          <p:cNvSpPr txBox="1">
            <a:spLocks noGrp="1"/>
          </p:cNvSpPr>
          <p:nvPr>
            <p:ph type="body" idx="1"/>
          </p:nvPr>
        </p:nvSpPr>
        <p:spPr>
          <a:xfrm>
            <a:off x="1524000" y="4007151"/>
            <a:ext cx="9144000" cy="2850849"/>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F2F2F2"/>
              </a:buClr>
              <a:buSzPts val="2400"/>
              <a:buFont typeface="Calibri"/>
              <a:buNone/>
              <a:defRPr sz="2400">
                <a:solidFill>
                  <a:srgbClr val="F2F2F2"/>
                </a:solidFill>
              </a:defRPr>
            </a:lvl1pPr>
            <a:lvl2pPr marL="914400" lvl="1" indent="-228600" algn="ctr">
              <a:lnSpc>
                <a:spcPct val="90000"/>
              </a:lnSpc>
              <a:spcBef>
                <a:spcPts val="1000"/>
              </a:spcBef>
              <a:spcAft>
                <a:spcPts val="0"/>
              </a:spcAft>
              <a:buClr>
                <a:srgbClr val="F2F2F2"/>
              </a:buClr>
              <a:buSzPts val="2400"/>
              <a:buFont typeface="Calibri"/>
              <a:buNone/>
              <a:defRPr sz="2400">
                <a:solidFill>
                  <a:srgbClr val="F2F2F2"/>
                </a:solidFill>
              </a:defRPr>
            </a:lvl2pPr>
            <a:lvl3pPr marL="1371600" lvl="2" indent="-228600" algn="ctr">
              <a:lnSpc>
                <a:spcPct val="90000"/>
              </a:lnSpc>
              <a:spcBef>
                <a:spcPts val="1000"/>
              </a:spcBef>
              <a:spcAft>
                <a:spcPts val="0"/>
              </a:spcAft>
              <a:buClr>
                <a:srgbClr val="F2F2F2"/>
              </a:buClr>
              <a:buSzPts val="2400"/>
              <a:buFont typeface="Calibri"/>
              <a:buNone/>
              <a:defRPr sz="2400">
                <a:solidFill>
                  <a:srgbClr val="F2F2F2"/>
                </a:solidFill>
              </a:defRPr>
            </a:lvl3pPr>
            <a:lvl4pPr marL="1828800" lvl="3" indent="-228600" algn="ctr">
              <a:lnSpc>
                <a:spcPct val="90000"/>
              </a:lnSpc>
              <a:spcBef>
                <a:spcPts val="1000"/>
              </a:spcBef>
              <a:spcAft>
                <a:spcPts val="0"/>
              </a:spcAft>
              <a:buClr>
                <a:srgbClr val="F2F2F2"/>
              </a:buClr>
              <a:buSzPts val="2400"/>
              <a:buFont typeface="Calibri"/>
              <a:buNone/>
              <a:defRPr sz="2400">
                <a:solidFill>
                  <a:srgbClr val="F2F2F2"/>
                </a:solidFill>
              </a:defRPr>
            </a:lvl4pPr>
            <a:lvl5pPr marL="2286000" lvl="4" indent="-228600" algn="ctr">
              <a:lnSpc>
                <a:spcPct val="90000"/>
              </a:lnSpc>
              <a:spcBef>
                <a:spcPts val="1000"/>
              </a:spcBef>
              <a:spcAft>
                <a:spcPts val="0"/>
              </a:spcAft>
              <a:buClr>
                <a:srgbClr val="F2F2F2"/>
              </a:buClr>
              <a:buSzPts val="2400"/>
              <a:buFont typeface="Calibri"/>
              <a:buNone/>
              <a:defRPr sz="2400">
                <a:solidFill>
                  <a:srgbClr val="F2F2F2"/>
                </a:solidFill>
              </a:defRPr>
            </a:lvl5pPr>
            <a:lvl6pPr marL="2743200" lvl="5" indent="-342900" algn="l">
              <a:lnSpc>
                <a:spcPct val="90000"/>
              </a:lnSpc>
              <a:spcBef>
                <a:spcPts val="1000"/>
              </a:spcBef>
              <a:spcAft>
                <a:spcPts val="0"/>
              </a:spcAft>
              <a:buClr>
                <a:srgbClr val="0D0D0D"/>
              </a:buClr>
              <a:buSzPts val="1800"/>
              <a:buChar char="•"/>
              <a:defRPr/>
            </a:lvl6pPr>
            <a:lvl7pPr marL="3200400" lvl="6" indent="-342900" algn="l">
              <a:lnSpc>
                <a:spcPct val="90000"/>
              </a:lnSpc>
              <a:spcBef>
                <a:spcPts val="1000"/>
              </a:spcBef>
              <a:spcAft>
                <a:spcPts val="0"/>
              </a:spcAft>
              <a:buClr>
                <a:srgbClr val="0D0D0D"/>
              </a:buClr>
              <a:buSzPts val="1800"/>
              <a:buChar char="•"/>
              <a:defRPr/>
            </a:lvl7pPr>
            <a:lvl8pPr marL="3657600" lvl="7" indent="-342900" algn="l">
              <a:lnSpc>
                <a:spcPct val="90000"/>
              </a:lnSpc>
              <a:spcBef>
                <a:spcPts val="1000"/>
              </a:spcBef>
              <a:spcAft>
                <a:spcPts val="0"/>
              </a:spcAft>
              <a:buClr>
                <a:srgbClr val="0D0D0D"/>
              </a:buClr>
              <a:buSzPts val="1800"/>
              <a:buChar char="•"/>
              <a:defRPr/>
            </a:lvl8pPr>
            <a:lvl9pPr marL="4114800" lvl="8" indent="-342900" algn="l">
              <a:lnSpc>
                <a:spcPct val="90000"/>
              </a:lnSpc>
              <a:spcBef>
                <a:spcPts val="1000"/>
              </a:spcBef>
              <a:spcAft>
                <a:spcPts val="0"/>
              </a:spcAft>
              <a:buClr>
                <a:srgbClr val="0D0D0D"/>
              </a:buClr>
              <a:buSzPts val="1800"/>
              <a:buChar char="•"/>
              <a:defRPr/>
            </a:lvl9pPr>
          </a:lstStyle>
          <a:p>
            <a:endParaRPr/>
          </a:p>
        </p:txBody>
      </p:sp>
      <p:pic>
        <p:nvPicPr>
          <p:cNvPr id="32" name="Google Shape;32;p55"/>
          <p:cNvPicPr preferRelativeResize="0"/>
          <p:nvPr/>
        </p:nvPicPr>
        <p:blipFill rotWithShape="1">
          <a:blip r:embed="rId3">
            <a:alphaModFix/>
          </a:blip>
          <a:srcRect/>
          <a:stretch/>
        </p:blipFill>
        <p:spPr>
          <a:xfrm>
            <a:off x="8886280" y="6347443"/>
            <a:ext cx="3004968" cy="501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33"/>
        <p:cNvGrpSpPr/>
        <p:nvPr/>
      </p:nvGrpSpPr>
      <p:grpSpPr>
        <a:xfrm>
          <a:off x="0" y="0"/>
          <a:ext cx="0" cy="0"/>
          <a:chOff x="0" y="0"/>
          <a:chExt cx="0" cy="0"/>
        </a:xfrm>
      </p:grpSpPr>
      <p:sp>
        <p:nvSpPr>
          <p:cNvPr id="34" name="Google Shape;34;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Calibri"/>
              <a:buNone/>
              <a:defRPr/>
            </a:lvl1pPr>
            <a:lvl2pPr lvl="1" algn="l">
              <a:lnSpc>
                <a:spcPct val="90000"/>
              </a:lnSpc>
              <a:spcBef>
                <a:spcPts val="0"/>
              </a:spcBef>
              <a:spcAft>
                <a:spcPts val="0"/>
              </a:spcAft>
              <a:buClr>
                <a:srgbClr val="0D0D0D"/>
              </a:buClr>
              <a:buSzPts val="1400"/>
              <a:buFont typeface="Calibri"/>
              <a:buNone/>
              <a:defRPr/>
            </a:lvl2pPr>
            <a:lvl3pPr lvl="2" algn="l">
              <a:lnSpc>
                <a:spcPct val="90000"/>
              </a:lnSpc>
              <a:spcBef>
                <a:spcPts val="0"/>
              </a:spcBef>
              <a:spcAft>
                <a:spcPts val="0"/>
              </a:spcAft>
              <a:buClr>
                <a:srgbClr val="0D0D0D"/>
              </a:buClr>
              <a:buSzPts val="1400"/>
              <a:buFont typeface="Calibri"/>
              <a:buNone/>
              <a:defRPr/>
            </a:lvl3pPr>
            <a:lvl4pPr lvl="3" algn="l">
              <a:lnSpc>
                <a:spcPct val="90000"/>
              </a:lnSpc>
              <a:spcBef>
                <a:spcPts val="0"/>
              </a:spcBef>
              <a:spcAft>
                <a:spcPts val="0"/>
              </a:spcAft>
              <a:buClr>
                <a:srgbClr val="0D0D0D"/>
              </a:buClr>
              <a:buSzPts val="1400"/>
              <a:buFont typeface="Calibri"/>
              <a:buNone/>
              <a:defRPr/>
            </a:lvl4pPr>
            <a:lvl5pPr lvl="4" algn="l">
              <a:lnSpc>
                <a:spcPct val="90000"/>
              </a:lnSpc>
              <a:spcBef>
                <a:spcPts val="0"/>
              </a:spcBef>
              <a:spcAft>
                <a:spcPts val="0"/>
              </a:spcAft>
              <a:buClr>
                <a:srgbClr val="0D0D0D"/>
              </a:buClr>
              <a:buSzPts val="1400"/>
              <a:buFont typeface="Calibri"/>
              <a:buNone/>
              <a:defRPr/>
            </a:lvl5pPr>
            <a:lvl6pPr lvl="5" algn="l">
              <a:lnSpc>
                <a:spcPct val="90000"/>
              </a:lnSpc>
              <a:spcBef>
                <a:spcPts val="0"/>
              </a:spcBef>
              <a:spcAft>
                <a:spcPts val="0"/>
              </a:spcAft>
              <a:buClr>
                <a:srgbClr val="0D0D0D"/>
              </a:buClr>
              <a:buSzPts val="1400"/>
              <a:buFont typeface="Calibri"/>
              <a:buNone/>
              <a:defRPr/>
            </a:lvl6pPr>
            <a:lvl7pPr lvl="6" algn="l">
              <a:lnSpc>
                <a:spcPct val="90000"/>
              </a:lnSpc>
              <a:spcBef>
                <a:spcPts val="0"/>
              </a:spcBef>
              <a:spcAft>
                <a:spcPts val="0"/>
              </a:spcAft>
              <a:buClr>
                <a:srgbClr val="0D0D0D"/>
              </a:buClr>
              <a:buSzPts val="1400"/>
              <a:buFont typeface="Calibri"/>
              <a:buNone/>
              <a:defRPr/>
            </a:lvl7pPr>
            <a:lvl8pPr lvl="7" algn="l">
              <a:lnSpc>
                <a:spcPct val="90000"/>
              </a:lnSpc>
              <a:spcBef>
                <a:spcPts val="0"/>
              </a:spcBef>
              <a:spcAft>
                <a:spcPts val="0"/>
              </a:spcAft>
              <a:buClr>
                <a:srgbClr val="0D0D0D"/>
              </a:buClr>
              <a:buSzPts val="1400"/>
              <a:buFont typeface="Calibri"/>
              <a:buNone/>
              <a:defRPr/>
            </a:lvl8pPr>
            <a:lvl9pPr lvl="8" algn="l">
              <a:lnSpc>
                <a:spcPct val="90000"/>
              </a:lnSpc>
              <a:spcBef>
                <a:spcPts val="0"/>
              </a:spcBef>
              <a:spcAft>
                <a:spcPts val="0"/>
              </a:spcAft>
              <a:buClr>
                <a:srgbClr val="0D0D0D"/>
              </a:buClr>
              <a:buSzPts val="1400"/>
              <a:buFont typeface="Calibri"/>
              <a:buNone/>
              <a:defRPr/>
            </a:lvl9pPr>
          </a:lstStyle>
          <a:p>
            <a:endParaRPr/>
          </a:p>
        </p:txBody>
      </p:sp>
      <p:sp>
        <p:nvSpPr>
          <p:cNvPr id="35" name="Google Shape;35;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marR="0" lvl="1"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marR="0" lvl="2"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marR="0" lvl="3"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marR="0" lvl="4"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marR="0" lvl="5"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marR="0" lvl="6"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marR="0" lvl="7"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marR="0" lvl="8"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37" name="Google Shape;37;p61"/>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2pPr>
            <a:lvl3pPr marR="0" lvl="2"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3pPr>
            <a:lvl4pPr marR="0" lvl="3"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4pPr>
            <a:lvl5pPr marR="0" lvl="4"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5pPr>
            <a:lvl6pPr marR="0" lvl="5"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6pPr>
            <a:lvl7pPr marR="0" lvl="6"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7pPr>
            <a:lvl8pPr marR="0" lvl="7"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8pPr>
            <a:lvl9pPr marR="0" lvl="8"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san ylätunniste">
  <p:cSld name="Osan ylätunniste">
    <p:spTree>
      <p:nvGrpSpPr>
        <p:cNvPr id="1" name="Shape 38"/>
        <p:cNvGrpSpPr/>
        <p:nvPr/>
      </p:nvGrpSpPr>
      <p:grpSpPr>
        <a:xfrm>
          <a:off x="0" y="0"/>
          <a:ext cx="0" cy="0"/>
          <a:chOff x="0" y="0"/>
          <a:chExt cx="0" cy="0"/>
        </a:xfrm>
      </p:grpSpPr>
      <p:sp>
        <p:nvSpPr>
          <p:cNvPr id="39" name="Google Shape;39;p62"/>
          <p:cNvSpPr txBox="1">
            <a:spLocks noGrp="1"/>
          </p:cNvSpPr>
          <p:nvPr>
            <p:ph type="sldNum" idx="12"/>
          </p:nvPr>
        </p:nvSpPr>
        <p:spPr>
          <a:xfrm>
            <a:off x="11044362" y="226232"/>
            <a:ext cx="644056" cy="294641"/>
          </a:xfrm>
          <a:prstGeom prst="rect">
            <a:avLst/>
          </a:prstGeom>
          <a:noFill/>
          <a:ln>
            <a:noFill/>
          </a:ln>
        </p:spPr>
        <p:txBody>
          <a:bodyPr spcFirstLastPara="1" wrap="square" lIns="45700" tIns="45700" rIns="45700" bIns="45700" anchor="ctr" anchorCtr="0">
            <a:spAutoFit/>
          </a:bodyPr>
          <a:lstStyle>
            <a:lvl1pPr marL="0" lvl="0" indent="0" algn="ctr">
              <a:spcBef>
                <a:spcPts val="0"/>
              </a:spcBef>
              <a:buNone/>
              <a:defRPr sz="1400">
                <a:solidFill>
                  <a:srgbClr val="FFFFFF"/>
                </a:solidFill>
              </a:defRPr>
            </a:lvl1pPr>
            <a:lvl2pPr marL="0" lvl="1" indent="0" algn="ctr">
              <a:spcBef>
                <a:spcPts val="0"/>
              </a:spcBef>
              <a:buNone/>
              <a:defRPr sz="1400">
                <a:solidFill>
                  <a:srgbClr val="FFFFFF"/>
                </a:solidFill>
              </a:defRPr>
            </a:lvl2pPr>
            <a:lvl3pPr marL="0" lvl="2" indent="0" algn="ctr">
              <a:spcBef>
                <a:spcPts val="0"/>
              </a:spcBef>
              <a:buNone/>
              <a:defRPr sz="1400">
                <a:solidFill>
                  <a:srgbClr val="FFFFFF"/>
                </a:solidFill>
              </a:defRPr>
            </a:lvl3pPr>
            <a:lvl4pPr marL="0" lvl="3" indent="0" algn="ctr">
              <a:spcBef>
                <a:spcPts val="0"/>
              </a:spcBef>
              <a:buNone/>
              <a:defRPr sz="1400">
                <a:solidFill>
                  <a:srgbClr val="FFFFFF"/>
                </a:solidFill>
              </a:defRPr>
            </a:lvl4pPr>
            <a:lvl5pPr marL="0" lvl="4" indent="0" algn="ctr">
              <a:spcBef>
                <a:spcPts val="0"/>
              </a:spcBef>
              <a:buNone/>
              <a:defRPr sz="1400">
                <a:solidFill>
                  <a:srgbClr val="FFFFFF"/>
                </a:solidFill>
              </a:defRPr>
            </a:lvl5pPr>
            <a:lvl6pPr marL="0" lvl="5" indent="0" algn="ctr">
              <a:spcBef>
                <a:spcPts val="0"/>
              </a:spcBef>
              <a:buNone/>
              <a:defRPr sz="1400">
                <a:solidFill>
                  <a:srgbClr val="FFFFFF"/>
                </a:solidFill>
              </a:defRPr>
            </a:lvl6pPr>
            <a:lvl7pPr marL="0" lvl="6" indent="0" algn="ctr">
              <a:spcBef>
                <a:spcPts val="0"/>
              </a:spcBef>
              <a:buNone/>
              <a:defRPr sz="1400">
                <a:solidFill>
                  <a:srgbClr val="FFFFFF"/>
                </a:solidFill>
              </a:defRPr>
            </a:lvl7pPr>
            <a:lvl8pPr marL="0" lvl="7" indent="0" algn="ctr">
              <a:spcBef>
                <a:spcPts val="0"/>
              </a:spcBef>
              <a:buNone/>
              <a:defRPr sz="1400">
                <a:solidFill>
                  <a:srgbClr val="FFFFFF"/>
                </a:solidFill>
              </a:defRPr>
            </a:lvl8pPr>
            <a:lvl9pPr marL="0" lvl="8" indent="0" algn="ctr">
              <a:spcBef>
                <a:spcPts val="0"/>
              </a:spcBef>
              <a:buNone/>
              <a:defRPr sz="1400">
                <a:solidFill>
                  <a:srgbClr val="FFFFFF"/>
                </a:solidFil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ain otsikko">
  <p:cSld name="Vain otsikko">
    <p:spTree>
      <p:nvGrpSpPr>
        <p:cNvPr id="1" name="Shape 40"/>
        <p:cNvGrpSpPr/>
        <p:nvPr/>
      </p:nvGrpSpPr>
      <p:grpSpPr>
        <a:xfrm>
          <a:off x="0" y="0"/>
          <a:ext cx="0" cy="0"/>
          <a:chOff x="0" y="0"/>
          <a:chExt cx="0" cy="0"/>
        </a:xfrm>
      </p:grpSpPr>
      <p:pic>
        <p:nvPicPr>
          <p:cNvPr id="41" name="Google Shape;41;p63"/>
          <p:cNvPicPr preferRelativeResize="0"/>
          <p:nvPr/>
        </p:nvPicPr>
        <p:blipFill rotWithShape="1">
          <a:blip r:embed="rId2">
            <a:alphaModFix/>
          </a:blip>
          <a:srcRect/>
          <a:stretch/>
        </p:blipFill>
        <p:spPr>
          <a:xfrm>
            <a:off x="2" y="-672"/>
            <a:ext cx="12190800" cy="6858669"/>
          </a:xfrm>
          <a:prstGeom prst="rect">
            <a:avLst/>
          </a:prstGeom>
          <a:noFill/>
          <a:ln>
            <a:noFill/>
          </a:ln>
        </p:spPr>
      </p:pic>
      <p:sp>
        <p:nvSpPr>
          <p:cNvPr id="42" name="Google Shape;42;p63"/>
          <p:cNvSpPr txBox="1">
            <a:spLocks noGrp="1"/>
          </p:cNvSpPr>
          <p:nvPr>
            <p:ph type="title"/>
          </p:nvPr>
        </p:nvSpPr>
        <p:spPr>
          <a:xfrm>
            <a:off x="919223" y="2268899"/>
            <a:ext cx="4023167" cy="23202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Calibri"/>
              <a:buNone/>
              <a:defRPr/>
            </a:lvl1pPr>
            <a:lvl2pPr lvl="1" algn="l">
              <a:lnSpc>
                <a:spcPct val="90000"/>
              </a:lnSpc>
              <a:spcBef>
                <a:spcPts val="0"/>
              </a:spcBef>
              <a:spcAft>
                <a:spcPts val="0"/>
              </a:spcAft>
              <a:buClr>
                <a:srgbClr val="0D0D0D"/>
              </a:buClr>
              <a:buSzPts val="1400"/>
              <a:buFont typeface="Calibri"/>
              <a:buNone/>
              <a:defRPr/>
            </a:lvl2pPr>
            <a:lvl3pPr lvl="2" algn="l">
              <a:lnSpc>
                <a:spcPct val="90000"/>
              </a:lnSpc>
              <a:spcBef>
                <a:spcPts val="0"/>
              </a:spcBef>
              <a:spcAft>
                <a:spcPts val="0"/>
              </a:spcAft>
              <a:buClr>
                <a:srgbClr val="0D0D0D"/>
              </a:buClr>
              <a:buSzPts val="1400"/>
              <a:buFont typeface="Calibri"/>
              <a:buNone/>
              <a:defRPr/>
            </a:lvl3pPr>
            <a:lvl4pPr lvl="3" algn="l">
              <a:lnSpc>
                <a:spcPct val="90000"/>
              </a:lnSpc>
              <a:spcBef>
                <a:spcPts val="0"/>
              </a:spcBef>
              <a:spcAft>
                <a:spcPts val="0"/>
              </a:spcAft>
              <a:buClr>
                <a:srgbClr val="0D0D0D"/>
              </a:buClr>
              <a:buSzPts val="1400"/>
              <a:buFont typeface="Calibri"/>
              <a:buNone/>
              <a:defRPr/>
            </a:lvl4pPr>
            <a:lvl5pPr lvl="4" algn="l">
              <a:lnSpc>
                <a:spcPct val="90000"/>
              </a:lnSpc>
              <a:spcBef>
                <a:spcPts val="0"/>
              </a:spcBef>
              <a:spcAft>
                <a:spcPts val="0"/>
              </a:spcAft>
              <a:buClr>
                <a:srgbClr val="0D0D0D"/>
              </a:buClr>
              <a:buSzPts val="1400"/>
              <a:buFont typeface="Calibri"/>
              <a:buNone/>
              <a:defRPr/>
            </a:lvl5pPr>
            <a:lvl6pPr lvl="5" algn="l">
              <a:lnSpc>
                <a:spcPct val="90000"/>
              </a:lnSpc>
              <a:spcBef>
                <a:spcPts val="0"/>
              </a:spcBef>
              <a:spcAft>
                <a:spcPts val="0"/>
              </a:spcAft>
              <a:buClr>
                <a:srgbClr val="0D0D0D"/>
              </a:buClr>
              <a:buSzPts val="1400"/>
              <a:buFont typeface="Calibri"/>
              <a:buNone/>
              <a:defRPr/>
            </a:lvl6pPr>
            <a:lvl7pPr lvl="6" algn="l">
              <a:lnSpc>
                <a:spcPct val="90000"/>
              </a:lnSpc>
              <a:spcBef>
                <a:spcPts val="0"/>
              </a:spcBef>
              <a:spcAft>
                <a:spcPts val="0"/>
              </a:spcAft>
              <a:buClr>
                <a:srgbClr val="0D0D0D"/>
              </a:buClr>
              <a:buSzPts val="1400"/>
              <a:buFont typeface="Calibri"/>
              <a:buNone/>
              <a:defRPr/>
            </a:lvl7pPr>
            <a:lvl8pPr lvl="7" algn="l">
              <a:lnSpc>
                <a:spcPct val="90000"/>
              </a:lnSpc>
              <a:spcBef>
                <a:spcPts val="0"/>
              </a:spcBef>
              <a:spcAft>
                <a:spcPts val="0"/>
              </a:spcAft>
              <a:buClr>
                <a:srgbClr val="0D0D0D"/>
              </a:buClr>
              <a:buSzPts val="1400"/>
              <a:buFont typeface="Calibri"/>
              <a:buNone/>
              <a:defRPr/>
            </a:lvl8pPr>
            <a:lvl9pPr lvl="8" algn="l">
              <a:lnSpc>
                <a:spcPct val="90000"/>
              </a:lnSpc>
              <a:spcBef>
                <a:spcPts val="0"/>
              </a:spcBef>
              <a:spcAft>
                <a:spcPts val="0"/>
              </a:spcAft>
              <a:buClr>
                <a:srgbClr val="0D0D0D"/>
              </a:buClr>
              <a:buSzPts val="1400"/>
              <a:buFont typeface="Calibri"/>
              <a:buNone/>
              <a:defRPr/>
            </a:lvl9pPr>
          </a:lstStyle>
          <a:p>
            <a:endParaRPr/>
          </a:p>
        </p:txBody>
      </p:sp>
      <p:sp>
        <p:nvSpPr>
          <p:cNvPr id="43" name="Google Shape;43;p63"/>
          <p:cNvSpPr txBox="1">
            <a:spLocks noGrp="1"/>
          </p:cNvSpPr>
          <p:nvPr>
            <p:ph type="body" idx="1"/>
          </p:nvPr>
        </p:nvSpPr>
        <p:spPr>
          <a:xfrm>
            <a:off x="6096000" y="853352"/>
            <a:ext cx="5791200" cy="51307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marR="0" lvl="1"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marR="0" lvl="2"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marR="0" lvl="3"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marR="0" lvl="4"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marR="0" lvl="5"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marR="0" lvl="6"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marR="0" lvl="7"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marR="0" lvl="8" indent="0" algn="ct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45" name="Google Shape;45;p6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2pPr>
            <a:lvl3pPr marR="0" lvl="2"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3pPr>
            <a:lvl4pPr marR="0" lvl="3"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4pPr>
            <a:lvl5pPr marR="0" lvl="4"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5pPr>
            <a:lvl6pPr marR="0" lvl="5"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6pPr>
            <a:lvl7pPr marR="0" lvl="6"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7pPr>
            <a:lvl8pPr marR="0" lvl="7"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8pPr>
            <a:lvl9pPr marR="0" lvl="8" algn="l" rtl="0">
              <a:spcBef>
                <a:spcPts val="0"/>
              </a:spcBef>
              <a:spcAft>
                <a:spcPts val="0"/>
              </a:spcAft>
              <a:buClr>
                <a:srgbClr val="0D0D0D"/>
              </a:buClr>
              <a:buSzPts val="1400"/>
              <a:buFont typeface="Calibri"/>
              <a:buNone/>
              <a:defRPr sz="1800" b="0" i="0" u="none" strike="noStrike" cap="none">
                <a:solidFill>
                  <a:srgbClr val="0D0D0D"/>
                </a:solidFill>
                <a:latin typeface="Calibri"/>
                <a:ea typeface="Calibri"/>
                <a:cs typeface="Calibri"/>
                <a:sym typeface="Calibri"/>
              </a:defRPr>
            </a:lvl9pPr>
          </a:lstStyle>
          <a:p>
            <a:endParaRPr/>
          </a:p>
        </p:txBody>
      </p:sp>
      <p:pic>
        <p:nvPicPr>
          <p:cNvPr id="46" name="Google Shape;46;p63"/>
          <p:cNvPicPr preferRelativeResize="0"/>
          <p:nvPr/>
        </p:nvPicPr>
        <p:blipFill rotWithShape="1">
          <a:blip r:embed="rId3">
            <a:alphaModFix/>
          </a:blip>
          <a:srcRect/>
          <a:stretch/>
        </p:blipFill>
        <p:spPr>
          <a:xfrm>
            <a:off x="8886280" y="6347443"/>
            <a:ext cx="3004968" cy="50182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Mukautettu asettelu">
  <p:cSld name="4_Mukautettu asettelu">
    <p:spTree>
      <p:nvGrpSpPr>
        <p:cNvPr id="1" name="Shape 47"/>
        <p:cNvGrpSpPr/>
        <p:nvPr/>
      </p:nvGrpSpPr>
      <p:grpSpPr>
        <a:xfrm>
          <a:off x="0" y="0"/>
          <a:ext cx="0" cy="0"/>
          <a:chOff x="0" y="0"/>
          <a:chExt cx="0" cy="0"/>
        </a:xfrm>
      </p:grpSpPr>
      <p:sp>
        <p:nvSpPr>
          <p:cNvPr id="48" name="Google Shape;48;p64"/>
          <p:cNvSpPr txBox="1">
            <a:spLocks noGrp="1"/>
          </p:cNvSpPr>
          <p:nvPr>
            <p:ph type="title"/>
          </p:nvPr>
        </p:nvSpPr>
        <p:spPr>
          <a:xfrm>
            <a:off x="839787" y="365125"/>
            <a:ext cx="10515601"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9" name="Google Shape;49;p64"/>
          <p:cNvSpPr txBox="1">
            <a:spLocks noGrp="1"/>
          </p:cNvSpPr>
          <p:nvPr>
            <p:ph type="body" idx="1"/>
          </p:nvPr>
        </p:nvSpPr>
        <p:spPr>
          <a:xfrm>
            <a:off x="839787" y="1681163"/>
            <a:ext cx="5157789" cy="823913"/>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0D0D0D"/>
              </a:buClr>
              <a:buSzPts val="2400"/>
              <a:buFont typeface="Calibri"/>
              <a:buNone/>
              <a:defRPr sz="2400" b="1"/>
            </a:lvl1pPr>
            <a:lvl2pPr marL="914400" lvl="1" indent="-228600" algn="l">
              <a:lnSpc>
                <a:spcPct val="90000"/>
              </a:lnSpc>
              <a:spcBef>
                <a:spcPts val="1000"/>
              </a:spcBef>
              <a:spcAft>
                <a:spcPts val="0"/>
              </a:spcAft>
              <a:buClr>
                <a:srgbClr val="0D0D0D"/>
              </a:buClr>
              <a:buSzPts val="2400"/>
              <a:buFont typeface="Calibri"/>
              <a:buNone/>
              <a:defRPr sz="2400" b="1"/>
            </a:lvl2pPr>
            <a:lvl3pPr marL="1371600" lvl="2" indent="-228600" algn="l">
              <a:lnSpc>
                <a:spcPct val="90000"/>
              </a:lnSpc>
              <a:spcBef>
                <a:spcPts val="1000"/>
              </a:spcBef>
              <a:spcAft>
                <a:spcPts val="0"/>
              </a:spcAft>
              <a:buClr>
                <a:srgbClr val="0D0D0D"/>
              </a:buClr>
              <a:buSzPts val="2400"/>
              <a:buFont typeface="Calibri"/>
              <a:buNone/>
              <a:defRPr sz="2400" b="1"/>
            </a:lvl3pPr>
            <a:lvl4pPr marL="1828800" lvl="3" indent="-228600" algn="l">
              <a:lnSpc>
                <a:spcPct val="90000"/>
              </a:lnSpc>
              <a:spcBef>
                <a:spcPts val="1000"/>
              </a:spcBef>
              <a:spcAft>
                <a:spcPts val="0"/>
              </a:spcAft>
              <a:buClr>
                <a:srgbClr val="0D0D0D"/>
              </a:buClr>
              <a:buSzPts val="2400"/>
              <a:buFont typeface="Calibri"/>
              <a:buNone/>
              <a:defRPr sz="2400" b="1"/>
            </a:lvl4pPr>
            <a:lvl5pPr marL="2286000" lvl="4" indent="-228600" algn="l">
              <a:lnSpc>
                <a:spcPct val="90000"/>
              </a:lnSpc>
              <a:spcBef>
                <a:spcPts val="1000"/>
              </a:spcBef>
              <a:spcAft>
                <a:spcPts val="0"/>
              </a:spcAft>
              <a:buClr>
                <a:srgbClr val="0D0D0D"/>
              </a:buClr>
              <a:buSzPts val="2400"/>
              <a:buFont typeface="Calibri"/>
              <a:buNone/>
              <a:defRPr sz="2400" b="1"/>
            </a:lvl5pPr>
            <a:lvl6pPr marL="2743200" lvl="5" indent="-342900" algn="l">
              <a:lnSpc>
                <a:spcPct val="90000"/>
              </a:lnSpc>
              <a:spcBef>
                <a:spcPts val="1000"/>
              </a:spcBef>
              <a:spcAft>
                <a:spcPts val="0"/>
              </a:spcAft>
              <a:buClr>
                <a:srgbClr val="0D0D0D"/>
              </a:buClr>
              <a:buSzPts val="1800"/>
              <a:buChar char="•"/>
              <a:defRPr/>
            </a:lvl6pPr>
            <a:lvl7pPr marL="3200400" lvl="6" indent="-342900" algn="l">
              <a:lnSpc>
                <a:spcPct val="90000"/>
              </a:lnSpc>
              <a:spcBef>
                <a:spcPts val="1000"/>
              </a:spcBef>
              <a:spcAft>
                <a:spcPts val="0"/>
              </a:spcAft>
              <a:buClr>
                <a:srgbClr val="0D0D0D"/>
              </a:buClr>
              <a:buSzPts val="1800"/>
              <a:buChar char="•"/>
              <a:defRPr/>
            </a:lvl7pPr>
            <a:lvl8pPr marL="3657600" lvl="7" indent="-342900" algn="l">
              <a:lnSpc>
                <a:spcPct val="90000"/>
              </a:lnSpc>
              <a:spcBef>
                <a:spcPts val="1000"/>
              </a:spcBef>
              <a:spcAft>
                <a:spcPts val="0"/>
              </a:spcAft>
              <a:buClr>
                <a:srgbClr val="0D0D0D"/>
              </a:buClr>
              <a:buSzPts val="1800"/>
              <a:buChar char="•"/>
              <a:defRPr/>
            </a:lvl8pPr>
            <a:lvl9pPr marL="4114800" lvl="8" indent="-342900" algn="l">
              <a:lnSpc>
                <a:spcPct val="90000"/>
              </a:lnSpc>
              <a:spcBef>
                <a:spcPts val="1000"/>
              </a:spcBef>
              <a:spcAft>
                <a:spcPts val="0"/>
              </a:spcAft>
              <a:buClr>
                <a:srgbClr val="0D0D0D"/>
              </a:buClr>
              <a:buSzPts val="1800"/>
              <a:buChar char="•"/>
              <a:defRPr/>
            </a:lvl9pPr>
          </a:lstStyle>
          <a:p>
            <a:endParaRPr/>
          </a:p>
        </p:txBody>
      </p:sp>
      <p:sp>
        <p:nvSpPr>
          <p:cNvPr id="50" name="Google Shape;50;p64"/>
          <p:cNvSpPr txBox="1">
            <a:spLocks noGrp="1"/>
          </p:cNvSpPr>
          <p:nvPr>
            <p:ph type="sldNum" idx="12"/>
          </p:nvPr>
        </p:nvSpPr>
        <p:spPr>
          <a:xfrm>
            <a:off x="11044362" y="226232"/>
            <a:ext cx="644056" cy="294641"/>
          </a:xfrm>
          <a:prstGeom prst="rect">
            <a:avLst/>
          </a:prstGeom>
          <a:noFill/>
          <a:ln>
            <a:noFill/>
          </a:ln>
        </p:spPr>
        <p:txBody>
          <a:bodyPr spcFirstLastPara="1" wrap="square" lIns="45700" tIns="45700" rIns="45700" bIns="45700" anchor="ctr" anchorCtr="0">
            <a:spAutoFit/>
          </a:bodyPr>
          <a:lstStyle>
            <a:lvl1pPr marL="0" lvl="0" indent="0" algn="ctr">
              <a:spcBef>
                <a:spcPts val="0"/>
              </a:spcBef>
              <a:buNone/>
              <a:defRPr sz="1400">
                <a:solidFill>
                  <a:srgbClr val="FFFFFF"/>
                </a:solidFill>
              </a:defRPr>
            </a:lvl1pPr>
            <a:lvl2pPr marL="0" lvl="1" indent="0" algn="ctr">
              <a:spcBef>
                <a:spcPts val="0"/>
              </a:spcBef>
              <a:buNone/>
              <a:defRPr sz="1400">
                <a:solidFill>
                  <a:srgbClr val="FFFFFF"/>
                </a:solidFill>
              </a:defRPr>
            </a:lvl2pPr>
            <a:lvl3pPr marL="0" lvl="2" indent="0" algn="ctr">
              <a:spcBef>
                <a:spcPts val="0"/>
              </a:spcBef>
              <a:buNone/>
              <a:defRPr sz="1400">
                <a:solidFill>
                  <a:srgbClr val="FFFFFF"/>
                </a:solidFill>
              </a:defRPr>
            </a:lvl3pPr>
            <a:lvl4pPr marL="0" lvl="3" indent="0" algn="ctr">
              <a:spcBef>
                <a:spcPts val="0"/>
              </a:spcBef>
              <a:buNone/>
              <a:defRPr sz="1400">
                <a:solidFill>
                  <a:srgbClr val="FFFFFF"/>
                </a:solidFill>
              </a:defRPr>
            </a:lvl4pPr>
            <a:lvl5pPr marL="0" lvl="4" indent="0" algn="ctr">
              <a:spcBef>
                <a:spcPts val="0"/>
              </a:spcBef>
              <a:buNone/>
              <a:defRPr sz="1400">
                <a:solidFill>
                  <a:srgbClr val="FFFFFF"/>
                </a:solidFill>
              </a:defRPr>
            </a:lvl5pPr>
            <a:lvl6pPr marL="0" lvl="5" indent="0" algn="ctr">
              <a:spcBef>
                <a:spcPts val="0"/>
              </a:spcBef>
              <a:buNone/>
              <a:defRPr sz="1400">
                <a:solidFill>
                  <a:srgbClr val="FFFFFF"/>
                </a:solidFill>
              </a:defRPr>
            </a:lvl6pPr>
            <a:lvl7pPr marL="0" lvl="6" indent="0" algn="ctr">
              <a:spcBef>
                <a:spcPts val="0"/>
              </a:spcBef>
              <a:buNone/>
              <a:defRPr sz="1400">
                <a:solidFill>
                  <a:srgbClr val="FFFFFF"/>
                </a:solidFill>
              </a:defRPr>
            </a:lvl7pPr>
            <a:lvl8pPr marL="0" lvl="7" indent="0" algn="ctr">
              <a:spcBef>
                <a:spcPts val="0"/>
              </a:spcBef>
              <a:buNone/>
              <a:defRPr sz="1400">
                <a:solidFill>
                  <a:srgbClr val="FFFFFF"/>
                </a:solidFill>
              </a:defRPr>
            </a:lvl8pPr>
            <a:lvl9pPr marL="0" lvl="8" indent="0" algn="ctr">
              <a:spcBef>
                <a:spcPts val="0"/>
              </a:spcBef>
              <a:buNone/>
              <a:defRPr sz="1400">
                <a:solidFill>
                  <a:srgbClr val="FFFFFF"/>
                </a:solidFil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Mukautettu asettelu">
  <p:cSld name="3_Mukautettu asettelu">
    <p:spTree>
      <p:nvGrpSpPr>
        <p:cNvPr id="1" name="Shape 51"/>
        <p:cNvGrpSpPr/>
        <p:nvPr/>
      </p:nvGrpSpPr>
      <p:grpSpPr>
        <a:xfrm>
          <a:off x="0" y="0"/>
          <a:ext cx="0" cy="0"/>
          <a:chOff x="0" y="0"/>
          <a:chExt cx="0" cy="0"/>
        </a:xfrm>
      </p:grpSpPr>
      <p:sp>
        <p:nvSpPr>
          <p:cNvPr id="52" name="Google Shape;52;p65"/>
          <p:cNvSpPr txBox="1">
            <a:spLocks noGrp="1"/>
          </p:cNvSpPr>
          <p:nvPr>
            <p:ph type="title"/>
          </p:nvPr>
        </p:nvSpPr>
        <p:spPr>
          <a:xfrm>
            <a:off x="839787" y="0"/>
            <a:ext cx="3932239" cy="2057400"/>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3" name="Google Shape;53;p65"/>
          <p:cNvSpPr txBox="1">
            <a:spLocks noGrp="1"/>
          </p:cNvSpPr>
          <p:nvPr>
            <p:ph type="body" idx="1"/>
          </p:nvPr>
        </p:nvSpPr>
        <p:spPr>
          <a:xfrm>
            <a:off x="839787" y="2057400"/>
            <a:ext cx="3932239" cy="48006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D0D0D"/>
              </a:buClr>
              <a:buSzPts val="1600"/>
              <a:buFont typeface="Calibri"/>
              <a:buNone/>
              <a:defRPr sz="1600"/>
            </a:lvl1pPr>
            <a:lvl2pPr marL="914400" lvl="1" indent="-228600" algn="l">
              <a:lnSpc>
                <a:spcPct val="90000"/>
              </a:lnSpc>
              <a:spcBef>
                <a:spcPts val="1000"/>
              </a:spcBef>
              <a:spcAft>
                <a:spcPts val="0"/>
              </a:spcAft>
              <a:buClr>
                <a:srgbClr val="0D0D0D"/>
              </a:buClr>
              <a:buSzPts val="1600"/>
              <a:buFont typeface="Calibri"/>
              <a:buNone/>
              <a:defRPr sz="1600"/>
            </a:lvl2pPr>
            <a:lvl3pPr marL="1371600" lvl="2" indent="-228600" algn="l">
              <a:lnSpc>
                <a:spcPct val="90000"/>
              </a:lnSpc>
              <a:spcBef>
                <a:spcPts val="1000"/>
              </a:spcBef>
              <a:spcAft>
                <a:spcPts val="0"/>
              </a:spcAft>
              <a:buClr>
                <a:srgbClr val="0D0D0D"/>
              </a:buClr>
              <a:buSzPts val="1600"/>
              <a:buFont typeface="Calibri"/>
              <a:buNone/>
              <a:defRPr sz="1600"/>
            </a:lvl3pPr>
            <a:lvl4pPr marL="1828800" lvl="3" indent="-228600" algn="l">
              <a:lnSpc>
                <a:spcPct val="90000"/>
              </a:lnSpc>
              <a:spcBef>
                <a:spcPts val="1000"/>
              </a:spcBef>
              <a:spcAft>
                <a:spcPts val="0"/>
              </a:spcAft>
              <a:buClr>
                <a:srgbClr val="0D0D0D"/>
              </a:buClr>
              <a:buSzPts val="1600"/>
              <a:buFont typeface="Calibri"/>
              <a:buNone/>
              <a:defRPr sz="1600"/>
            </a:lvl4pPr>
            <a:lvl5pPr marL="2286000" lvl="4" indent="-228600" algn="l">
              <a:lnSpc>
                <a:spcPct val="90000"/>
              </a:lnSpc>
              <a:spcBef>
                <a:spcPts val="1000"/>
              </a:spcBef>
              <a:spcAft>
                <a:spcPts val="0"/>
              </a:spcAft>
              <a:buClr>
                <a:srgbClr val="0D0D0D"/>
              </a:buClr>
              <a:buSzPts val="1600"/>
              <a:buFont typeface="Calibri"/>
              <a:buNone/>
              <a:defRPr sz="1600"/>
            </a:lvl5pPr>
            <a:lvl6pPr marL="2743200" lvl="5" indent="-342900" algn="l">
              <a:lnSpc>
                <a:spcPct val="90000"/>
              </a:lnSpc>
              <a:spcBef>
                <a:spcPts val="1000"/>
              </a:spcBef>
              <a:spcAft>
                <a:spcPts val="0"/>
              </a:spcAft>
              <a:buClr>
                <a:srgbClr val="0D0D0D"/>
              </a:buClr>
              <a:buSzPts val="1800"/>
              <a:buChar char="•"/>
              <a:defRPr/>
            </a:lvl6pPr>
            <a:lvl7pPr marL="3200400" lvl="6" indent="-342900" algn="l">
              <a:lnSpc>
                <a:spcPct val="90000"/>
              </a:lnSpc>
              <a:spcBef>
                <a:spcPts val="1000"/>
              </a:spcBef>
              <a:spcAft>
                <a:spcPts val="0"/>
              </a:spcAft>
              <a:buClr>
                <a:srgbClr val="0D0D0D"/>
              </a:buClr>
              <a:buSzPts val="1800"/>
              <a:buChar char="•"/>
              <a:defRPr/>
            </a:lvl7pPr>
            <a:lvl8pPr marL="3657600" lvl="7" indent="-342900" algn="l">
              <a:lnSpc>
                <a:spcPct val="90000"/>
              </a:lnSpc>
              <a:spcBef>
                <a:spcPts val="1000"/>
              </a:spcBef>
              <a:spcAft>
                <a:spcPts val="0"/>
              </a:spcAft>
              <a:buClr>
                <a:srgbClr val="0D0D0D"/>
              </a:buClr>
              <a:buSzPts val="1800"/>
              <a:buChar char="•"/>
              <a:defRPr/>
            </a:lvl8pPr>
            <a:lvl9pPr marL="4114800" lvl="8" indent="-342900" algn="l">
              <a:lnSpc>
                <a:spcPct val="90000"/>
              </a:lnSpc>
              <a:spcBef>
                <a:spcPts val="1000"/>
              </a:spcBef>
              <a:spcAft>
                <a:spcPts val="0"/>
              </a:spcAft>
              <a:buClr>
                <a:srgbClr val="0D0D0D"/>
              </a:buClr>
              <a:buSzPts val="1800"/>
              <a:buChar char="•"/>
              <a:defRPr/>
            </a:lvl9pPr>
          </a:lstStyle>
          <a:p>
            <a:endParaRPr/>
          </a:p>
        </p:txBody>
      </p:sp>
      <p:sp>
        <p:nvSpPr>
          <p:cNvPr id="54" name="Google Shape;54;p65"/>
          <p:cNvSpPr txBox="1">
            <a:spLocks noGrp="1"/>
          </p:cNvSpPr>
          <p:nvPr>
            <p:ph type="sldNum" idx="12"/>
          </p:nvPr>
        </p:nvSpPr>
        <p:spPr>
          <a:xfrm>
            <a:off x="11044362" y="226232"/>
            <a:ext cx="644056" cy="294641"/>
          </a:xfrm>
          <a:prstGeom prst="rect">
            <a:avLst/>
          </a:prstGeom>
          <a:noFill/>
          <a:ln>
            <a:noFill/>
          </a:ln>
        </p:spPr>
        <p:txBody>
          <a:bodyPr spcFirstLastPara="1" wrap="square" lIns="45700" tIns="45700" rIns="45700" bIns="45700" anchor="ctr" anchorCtr="0">
            <a:spAutoFit/>
          </a:bodyPr>
          <a:lstStyle>
            <a:lvl1pPr marL="0" lvl="0" indent="0" algn="ctr">
              <a:spcBef>
                <a:spcPts val="0"/>
              </a:spcBef>
              <a:buNone/>
              <a:defRPr sz="1400">
                <a:solidFill>
                  <a:srgbClr val="FFFFFF"/>
                </a:solidFill>
              </a:defRPr>
            </a:lvl1pPr>
            <a:lvl2pPr marL="0" lvl="1" indent="0" algn="ctr">
              <a:spcBef>
                <a:spcPts val="0"/>
              </a:spcBef>
              <a:buNone/>
              <a:defRPr sz="1400">
                <a:solidFill>
                  <a:srgbClr val="FFFFFF"/>
                </a:solidFill>
              </a:defRPr>
            </a:lvl2pPr>
            <a:lvl3pPr marL="0" lvl="2" indent="0" algn="ctr">
              <a:spcBef>
                <a:spcPts val="0"/>
              </a:spcBef>
              <a:buNone/>
              <a:defRPr sz="1400">
                <a:solidFill>
                  <a:srgbClr val="FFFFFF"/>
                </a:solidFill>
              </a:defRPr>
            </a:lvl3pPr>
            <a:lvl4pPr marL="0" lvl="3" indent="0" algn="ctr">
              <a:spcBef>
                <a:spcPts val="0"/>
              </a:spcBef>
              <a:buNone/>
              <a:defRPr sz="1400">
                <a:solidFill>
                  <a:srgbClr val="FFFFFF"/>
                </a:solidFill>
              </a:defRPr>
            </a:lvl4pPr>
            <a:lvl5pPr marL="0" lvl="4" indent="0" algn="ctr">
              <a:spcBef>
                <a:spcPts val="0"/>
              </a:spcBef>
              <a:buNone/>
              <a:defRPr sz="1400">
                <a:solidFill>
                  <a:srgbClr val="FFFFFF"/>
                </a:solidFill>
              </a:defRPr>
            </a:lvl5pPr>
            <a:lvl6pPr marL="0" lvl="5" indent="0" algn="ctr">
              <a:spcBef>
                <a:spcPts val="0"/>
              </a:spcBef>
              <a:buNone/>
              <a:defRPr sz="1400">
                <a:solidFill>
                  <a:srgbClr val="FFFFFF"/>
                </a:solidFill>
              </a:defRPr>
            </a:lvl6pPr>
            <a:lvl7pPr marL="0" lvl="6" indent="0" algn="ctr">
              <a:spcBef>
                <a:spcPts val="0"/>
              </a:spcBef>
              <a:buNone/>
              <a:defRPr sz="1400">
                <a:solidFill>
                  <a:srgbClr val="FFFFFF"/>
                </a:solidFill>
              </a:defRPr>
            </a:lvl7pPr>
            <a:lvl8pPr marL="0" lvl="7" indent="0" algn="ctr">
              <a:spcBef>
                <a:spcPts val="0"/>
              </a:spcBef>
              <a:buNone/>
              <a:defRPr sz="1400">
                <a:solidFill>
                  <a:srgbClr val="FFFFFF"/>
                </a:solidFill>
              </a:defRPr>
            </a:lvl8pPr>
            <a:lvl9pPr marL="0" lvl="8" indent="0" algn="ctr">
              <a:spcBef>
                <a:spcPts val="0"/>
              </a:spcBef>
              <a:buNone/>
              <a:defRPr sz="1400">
                <a:solidFill>
                  <a:srgbClr val="FFFFFF"/>
                </a:solidFil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yhjä">
  <p:cSld name="Tyhjä">
    <p:spTree>
      <p:nvGrpSpPr>
        <p:cNvPr id="1" name="Shape 55"/>
        <p:cNvGrpSpPr/>
        <p:nvPr/>
      </p:nvGrpSpPr>
      <p:grpSpPr>
        <a:xfrm>
          <a:off x="0" y="0"/>
          <a:ext cx="0" cy="0"/>
          <a:chOff x="0" y="0"/>
          <a:chExt cx="0" cy="0"/>
        </a:xfrm>
      </p:grpSpPr>
      <p:pic>
        <p:nvPicPr>
          <p:cNvPr id="56" name="Google Shape;56;p66"/>
          <p:cNvPicPr preferRelativeResize="0"/>
          <p:nvPr/>
        </p:nvPicPr>
        <p:blipFill rotWithShape="1">
          <a:blip r:embed="rId2">
            <a:alphaModFix/>
          </a:blip>
          <a:srcRect/>
          <a:stretch/>
        </p:blipFill>
        <p:spPr>
          <a:xfrm>
            <a:off x="1" y="-670"/>
            <a:ext cx="12190801" cy="6858670"/>
          </a:xfrm>
          <a:prstGeom prst="rect">
            <a:avLst/>
          </a:prstGeom>
          <a:noFill/>
          <a:ln>
            <a:noFill/>
          </a:ln>
        </p:spPr>
      </p:pic>
      <p:sp>
        <p:nvSpPr>
          <p:cNvPr id="57" name="Google Shape;57;p66"/>
          <p:cNvSpPr txBox="1">
            <a:spLocks noGrp="1"/>
          </p:cNvSpPr>
          <p:nvPr>
            <p:ph type="title"/>
          </p:nvPr>
        </p:nvSpPr>
        <p:spPr>
          <a:xfrm>
            <a:off x="352063" y="1805189"/>
            <a:ext cx="11465689" cy="2975880"/>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8" name="Google Shape;58;p66"/>
          <p:cNvSpPr txBox="1">
            <a:spLocks noGrp="1"/>
          </p:cNvSpPr>
          <p:nvPr>
            <p:ph type="body" idx="1"/>
          </p:nvPr>
        </p:nvSpPr>
        <p:spPr>
          <a:xfrm>
            <a:off x="645069" y="5288162"/>
            <a:ext cx="7609731" cy="156983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D0D0D"/>
              </a:buClr>
              <a:buSzPts val="1600"/>
              <a:buFont typeface="Calibri"/>
              <a:buNone/>
              <a:defRPr sz="1600"/>
            </a:lvl1pPr>
            <a:lvl2pPr marL="914400" lvl="1" indent="-228600" algn="l">
              <a:lnSpc>
                <a:spcPct val="90000"/>
              </a:lnSpc>
              <a:spcBef>
                <a:spcPts val="1000"/>
              </a:spcBef>
              <a:spcAft>
                <a:spcPts val="0"/>
              </a:spcAft>
              <a:buClr>
                <a:srgbClr val="0D0D0D"/>
              </a:buClr>
              <a:buSzPts val="1600"/>
              <a:buFont typeface="Calibri"/>
              <a:buNone/>
              <a:defRPr sz="1600"/>
            </a:lvl2pPr>
            <a:lvl3pPr marL="1371600" lvl="2" indent="-228600" algn="l">
              <a:lnSpc>
                <a:spcPct val="90000"/>
              </a:lnSpc>
              <a:spcBef>
                <a:spcPts val="1000"/>
              </a:spcBef>
              <a:spcAft>
                <a:spcPts val="0"/>
              </a:spcAft>
              <a:buClr>
                <a:srgbClr val="0D0D0D"/>
              </a:buClr>
              <a:buSzPts val="1600"/>
              <a:buFont typeface="Calibri"/>
              <a:buNone/>
              <a:defRPr sz="1600"/>
            </a:lvl3pPr>
            <a:lvl4pPr marL="1828800" lvl="3" indent="-228600" algn="l">
              <a:lnSpc>
                <a:spcPct val="90000"/>
              </a:lnSpc>
              <a:spcBef>
                <a:spcPts val="1000"/>
              </a:spcBef>
              <a:spcAft>
                <a:spcPts val="0"/>
              </a:spcAft>
              <a:buClr>
                <a:srgbClr val="0D0D0D"/>
              </a:buClr>
              <a:buSzPts val="1600"/>
              <a:buFont typeface="Calibri"/>
              <a:buNone/>
              <a:defRPr sz="1600"/>
            </a:lvl4pPr>
            <a:lvl5pPr marL="2286000" lvl="4" indent="-228600" algn="l">
              <a:lnSpc>
                <a:spcPct val="90000"/>
              </a:lnSpc>
              <a:spcBef>
                <a:spcPts val="1000"/>
              </a:spcBef>
              <a:spcAft>
                <a:spcPts val="0"/>
              </a:spcAft>
              <a:buClr>
                <a:srgbClr val="0D0D0D"/>
              </a:buClr>
              <a:buSzPts val="1600"/>
              <a:buFont typeface="Calibri"/>
              <a:buNone/>
              <a:defRPr sz="1600"/>
            </a:lvl5pPr>
            <a:lvl6pPr marL="2743200" lvl="5" indent="-342900" algn="l">
              <a:lnSpc>
                <a:spcPct val="90000"/>
              </a:lnSpc>
              <a:spcBef>
                <a:spcPts val="1000"/>
              </a:spcBef>
              <a:spcAft>
                <a:spcPts val="0"/>
              </a:spcAft>
              <a:buClr>
                <a:srgbClr val="0D0D0D"/>
              </a:buClr>
              <a:buSzPts val="1800"/>
              <a:buChar char="•"/>
              <a:defRPr/>
            </a:lvl6pPr>
            <a:lvl7pPr marL="3200400" lvl="6" indent="-342900" algn="l">
              <a:lnSpc>
                <a:spcPct val="90000"/>
              </a:lnSpc>
              <a:spcBef>
                <a:spcPts val="1000"/>
              </a:spcBef>
              <a:spcAft>
                <a:spcPts val="0"/>
              </a:spcAft>
              <a:buClr>
                <a:srgbClr val="0D0D0D"/>
              </a:buClr>
              <a:buSzPts val="1800"/>
              <a:buChar char="•"/>
              <a:defRPr/>
            </a:lvl7pPr>
            <a:lvl8pPr marL="3657600" lvl="7" indent="-342900" algn="l">
              <a:lnSpc>
                <a:spcPct val="90000"/>
              </a:lnSpc>
              <a:spcBef>
                <a:spcPts val="1000"/>
              </a:spcBef>
              <a:spcAft>
                <a:spcPts val="0"/>
              </a:spcAft>
              <a:buClr>
                <a:srgbClr val="0D0D0D"/>
              </a:buClr>
              <a:buSzPts val="1800"/>
              <a:buChar char="•"/>
              <a:defRPr/>
            </a:lvl8pPr>
            <a:lvl9pPr marL="4114800" lvl="8" indent="-342900" algn="l">
              <a:lnSpc>
                <a:spcPct val="90000"/>
              </a:lnSpc>
              <a:spcBef>
                <a:spcPts val="1000"/>
              </a:spcBef>
              <a:spcAft>
                <a:spcPts val="0"/>
              </a:spcAft>
              <a:buClr>
                <a:srgbClr val="0D0D0D"/>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4.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52"/>
          <p:cNvPicPr preferRelativeResize="0"/>
          <p:nvPr/>
        </p:nvPicPr>
        <p:blipFill rotWithShape="1">
          <a:blip r:embed="rId15">
            <a:alphaModFix/>
          </a:blip>
          <a:srcRect/>
          <a:stretch/>
        </p:blipFill>
        <p:spPr>
          <a:xfrm>
            <a:off x="1" y="-673"/>
            <a:ext cx="12190802" cy="6858670"/>
          </a:xfrm>
          <a:prstGeom prst="rect">
            <a:avLst/>
          </a:prstGeom>
          <a:noFill/>
          <a:ln>
            <a:noFill/>
          </a:ln>
        </p:spPr>
      </p:pic>
      <p:sp>
        <p:nvSpPr>
          <p:cNvPr id="7" name="Google Shape;7;p52"/>
          <p:cNvSpPr txBox="1">
            <a:spLocks noGrp="1"/>
          </p:cNvSpPr>
          <p:nvPr>
            <p:ph type="title"/>
          </p:nvPr>
        </p:nvSpPr>
        <p:spPr>
          <a:xfrm>
            <a:off x="838200" y="230187"/>
            <a:ext cx="10515600" cy="1595439"/>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SzPts val="1400"/>
              <a:buNone/>
              <a:defRPr sz="4400" b="0" i="0" u="none" strike="noStrike" cap="none">
                <a:solidFill>
                  <a:srgbClr val="0D0D0D"/>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rgbClr val="0D0D0D"/>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rgbClr val="0D0D0D"/>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rgbClr val="0D0D0D"/>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rgbClr val="0D0D0D"/>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rgbClr val="0D0D0D"/>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rgbClr val="0D0D0D"/>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rgbClr val="0D0D0D"/>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rgbClr val="0D0D0D"/>
                </a:solidFill>
                <a:latin typeface="Calibri"/>
                <a:ea typeface="Calibri"/>
                <a:cs typeface="Calibri"/>
                <a:sym typeface="Calibri"/>
              </a:defRPr>
            </a:lvl9pPr>
          </a:lstStyle>
          <a:p>
            <a:endParaRPr/>
          </a:p>
        </p:txBody>
      </p:sp>
      <p:sp>
        <p:nvSpPr>
          <p:cNvPr id="8" name="Google Shape;8;p52"/>
          <p:cNvSpPr txBox="1">
            <a:spLocks noGrp="1"/>
          </p:cNvSpPr>
          <p:nvPr>
            <p:ph type="body" idx="1"/>
          </p:nvPr>
        </p:nvSpPr>
        <p:spPr>
          <a:xfrm>
            <a:off x="838200" y="1825625"/>
            <a:ext cx="10515600" cy="5032375"/>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D0D0D"/>
              </a:buClr>
              <a:buSzPts val="2800"/>
              <a:buFont typeface="Arial"/>
              <a:buChar char="•"/>
              <a:defRPr sz="2800" b="0" i="0" u="none" strike="noStrike" cap="none">
                <a:solidFill>
                  <a:srgbClr val="0D0D0D"/>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D0D0D"/>
              </a:buClr>
              <a:buSzPts val="2800"/>
              <a:buFont typeface="Arial"/>
              <a:buChar char="•"/>
              <a:defRPr sz="2800" b="0" i="0" u="none" strike="noStrike" cap="none">
                <a:solidFill>
                  <a:srgbClr val="0D0D0D"/>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D0D0D"/>
              </a:buClr>
              <a:buSzPts val="2800"/>
              <a:buFont typeface="Arial"/>
              <a:buChar char="•"/>
              <a:defRPr sz="2800" b="0" i="0" u="none" strike="noStrike" cap="none">
                <a:solidFill>
                  <a:srgbClr val="0D0D0D"/>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D0D0D"/>
              </a:buClr>
              <a:buSzPts val="2800"/>
              <a:buFont typeface="Arial"/>
              <a:buChar char="•"/>
              <a:defRPr sz="2800" b="0" i="0" u="none" strike="noStrike" cap="none">
                <a:solidFill>
                  <a:srgbClr val="0D0D0D"/>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D0D0D"/>
              </a:buClr>
              <a:buSzPts val="2800"/>
              <a:buFont typeface="Arial"/>
              <a:buChar char="•"/>
              <a:defRPr sz="2800" b="0" i="0" u="none" strike="noStrike" cap="none">
                <a:solidFill>
                  <a:srgbClr val="0D0D0D"/>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D0D0D"/>
              </a:buClr>
              <a:buSzPts val="2800"/>
              <a:buFont typeface="Arial"/>
              <a:buChar char="•"/>
              <a:defRPr sz="2800" b="0" i="0" u="none" strike="noStrike" cap="none">
                <a:solidFill>
                  <a:srgbClr val="0D0D0D"/>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D0D0D"/>
              </a:buClr>
              <a:buSzPts val="2800"/>
              <a:buFont typeface="Arial"/>
              <a:buChar char="•"/>
              <a:defRPr sz="2800" b="0" i="0" u="none" strike="noStrike" cap="none">
                <a:solidFill>
                  <a:srgbClr val="0D0D0D"/>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D0D0D"/>
              </a:buClr>
              <a:buSzPts val="2800"/>
              <a:buFont typeface="Arial"/>
              <a:buChar char="•"/>
              <a:defRPr sz="2800" b="0" i="0" u="none" strike="noStrike" cap="none">
                <a:solidFill>
                  <a:srgbClr val="0D0D0D"/>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D0D0D"/>
              </a:buClr>
              <a:buSzPts val="2800"/>
              <a:buFont typeface="Arial"/>
              <a:buChar char="•"/>
              <a:defRPr sz="2800" b="0" i="0" u="none" strike="noStrike" cap="none">
                <a:solidFill>
                  <a:srgbClr val="0D0D0D"/>
                </a:solidFill>
                <a:latin typeface="Calibri"/>
                <a:ea typeface="Calibri"/>
                <a:cs typeface="Calibri"/>
                <a:sym typeface="Calibri"/>
              </a:defRPr>
            </a:lvl9pPr>
          </a:lstStyle>
          <a:p>
            <a:endParaRPr/>
          </a:p>
        </p:txBody>
      </p:sp>
      <p:sp>
        <p:nvSpPr>
          <p:cNvPr id="9" name="Google Shape;9;p52"/>
          <p:cNvSpPr txBox="1">
            <a:spLocks noGrp="1"/>
          </p:cNvSpPr>
          <p:nvPr>
            <p:ph type="sldNum" idx="12"/>
          </p:nvPr>
        </p:nvSpPr>
        <p:spPr>
          <a:xfrm>
            <a:off x="11044362" y="226232"/>
            <a:ext cx="644056" cy="294641"/>
          </a:xfrm>
          <a:prstGeom prst="rect">
            <a:avLst/>
          </a:prstGeom>
          <a:noFill/>
          <a:ln>
            <a:noFill/>
          </a:ln>
        </p:spPr>
        <p:txBody>
          <a:bodyPr spcFirstLastPara="1" wrap="square" lIns="45700" tIns="45700" rIns="45700" bIns="45700" anchor="ctr" anchorCtr="0">
            <a:spAutoFit/>
          </a:bodyPr>
          <a:lstStyle>
            <a:lvl1pPr marL="0" marR="0" lvl="0" indent="0" algn="ctr" rtl="0">
              <a:spcBef>
                <a:spcPts val="0"/>
              </a:spcBef>
              <a:buNone/>
              <a:defRPr sz="1400" b="0" i="0" u="none" strike="noStrike" cap="none">
                <a:solidFill>
                  <a:srgbClr val="FFFFFF"/>
                </a:solidFill>
                <a:latin typeface="Calibri"/>
                <a:ea typeface="Calibri"/>
                <a:cs typeface="Calibri"/>
                <a:sym typeface="Calibri"/>
              </a:defRPr>
            </a:lvl1pPr>
            <a:lvl2pPr marL="0" marR="0" lvl="1" indent="0" algn="ctr" rtl="0">
              <a:spcBef>
                <a:spcPts val="0"/>
              </a:spcBef>
              <a:buNone/>
              <a:defRPr sz="1400" b="0" i="0" u="none" strike="noStrike" cap="none">
                <a:solidFill>
                  <a:srgbClr val="FFFFFF"/>
                </a:solidFill>
                <a:latin typeface="Calibri"/>
                <a:ea typeface="Calibri"/>
                <a:cs typeface="Calibri"/>
                <a:sym typeface="Calibri"/>
              </a:defRPr>
            </a:lvl2pPr>
            <a:lvl3pPr marL="0" marR="0" lvl="2" indent="0" algn="ctr" rtl="0">
              <a:spcBef>
                <a:spcPts val="0"/>
              </a:spcBef>
              <a:buNone/>
              <a:defRPr sz="1400" b="0" i="0" u="none" strike="noStrike" cap="none">
                <a:solidFill>
                  <a:srgbClr val="FFFFFF"/>
                </a:solidFill>
                <a:latin typeface="Calibri"/>
                <a:ea typeface="Calibri"/>
                <a:cs typeface="Calibri"/>
                <a:sym typeface="Calibri"/>
              </a:defRPr>
            </a:lvl3pPr>
            <a:lvl4pPr marL="0" marR="0" lvl="3" indent="0" algn="ctr" rtl="0">
              <a:spcBef>
                <a:spcPts val="0"/>
              </a:spcBef>
              <a:buNone/>
              <a:defRPr sz="1400" b="0" i="0" u="none" strike="noStrike" cap="none">
                <a:solidFill>
                  <a:srgbClr val="FFFFFF"/>
                </a:solidFill>
                <a:latin typeface="Calibri"/>
                <a:ea typeface="Calibri"/>
                <a:cs typeface="Calibri"/>
                <a:sym typeface="Calibri"/>
              </a:defRPr>
            </a:lvl4pPr>
            <a:lvl5pPr marL="0" marR="0" lvl="4" indent="0" algn="ctr" rtl="0">
              <a:spcBef>
                <a:spcPts val="0"/>
              </a:spcBef>
              <a:buNone/>
              <a:defRPr sz="1400" b="0" i="0" u="none" strike="noStrike" cap="none">
                <a:solidFill>
                  <a:srgbClr val="FFFFFF"/>
                </a:solidFill>
                <a:latin typeface="Calibri"/>
                <a:ea typeface="Calibri"/>
                <a:cs typeface="Calibri"/>
                <a:sym typeface="Calibri"/>
              </a:defRPr>
            </a:lvl5pPr>
            <a:lvl6pPr marL="0" marR="0" lvl="5" indent="0" algn="ctr" rtl="0">
              <a:spcBef>
                <a:spcPts val="0"/>
              </a:spcBef>
              <a:buNone/>
              <a:defRPr sz="1400" b="0" i="0" u="none" strike="noStrike" cap="none">
                <a:solidFill>
                  <a:srgbClr val="FFFFFF"/>
                </a:solidFill>
                <a:latin typeface="Calibri"/>
                <a:ea typeface="Calibri"/>
                <a:cs typeface="Calibri"/>
                <a:sym typeface="Calibri"/>
              </a:defRPr>
            </a:lvl6pPr>
            <a:lvl7pPr marL="0" marR="0" lvl="6" indent="0" algn="ctr" rtl="0">
              <a:spcBef>
                <a:spcPts val="0"/>
              </a:spcBef>
              <a:buNone/>
              <a:defRPr sz="1400" b="0" i="0" u="none" strike="noStrike" cap="none">
                <a:solidFill>
                  <a:srgbClr val="FFFFFF"/>
                </a:solidFill>
                <a:latin typeface="Calibri"/>
                <a:ea typeface="Calibri"/>
                <a:cs typeface="Calibri"/>
                <a:sym typeface="Calibri"/>
              </a:defRPr>
            </a:lvl7pPr>
            <a:lvl8pPr marL="0" marR="0" lvl="7" indent="0" algn="ctr" rtl="0">
              <a:spcBef>
                <a:spcPts val="0"/>
              </a:spcBef>
              <a:buNone/>
              <a:defRPr sz="1400" b="0" i="0" u="none" strike="noStrike" cap="none">
                <a:solidFill>
                  <a:srgbClr val="FFFFFF"/>
                </a:solidFill>
                <a:latin typeface="Calibri"/>
                <a:ea typeface="Calibri"/>
                <a:cs typeface="Calibri"/>
                <a:sym typeface="Calibri"/>
              </a:defRPr>
            </a:lvl8pPr>
            <a:lvl9pPr marL="0" marR="0" lvl="8" indent="0" algn="ctr" rtl="0">
              <a:spcBef>
                <a:spcPts val="0"/>
              </a:spcBef>
              <a:buNone/>
              <a:defRPr sz="140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pic>
        <p:nvPicPr>
          <p:cNvPr id="10" name="Google Shape;10;p52"/>
          <p:cNvPicPr preferRelativeResize="0"/>
          <p:nvPr/>
        </p:nvPicPr>
        <p:blipFill rotWithShape="1">
          <a:blip r:embed="rId16">
            <a:alphaModFix/>
          </a:blip>
          <a:srcRect/>
          <a:stretch/>
        </p:blipFill>
        <p:spPr>
          <a:xfrm>
            <a:off x="8886280" y="6347443"/>
            <a:ext cx="3004968" cy="50182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pic>
        <p:nvPicPr>
          <p:cNvPr id="74" name="Google Shape;74;p56"/>
          <p:cNvPicPr preferRelativeResize="0"/>
          <p:nvPr/>
        </p:nvPicPr>
        <p:blipFill rotWithShape="1">
          <a:blip r:embed="rId12">
            <a:alphaModFix/>
          </a:blip>
          <a:srcRect/>
          <a:stretch/>
        </p:blipFill>
        <p:spPr>
          <a:xfrm>
            <a:off x="1" y="-672"/>
            <a:ext cx="12190802" cy="6858669"/>
          </a:xfrm>
          <a:prstGeom prst="rect">
            <a:avLst/>
          </a:prstGeom>
          <a:noFill/>
          <a:ln>
            <a:noFill/>
          </a:ln>
        </p:spPr>
      </p:pic>
      <p:sp>
        <p:nvSpPr>
          <p:cNvPr id="75" name="Google Shape;7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 name="Google Shape;76;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56"/>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5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marR="0" lvl="5" indent="0" algn="ctr" rtl="0">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marR="0" lvl="6" indent="0" algn="ctr" rtl="0">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marR="0" lvl="7" indent="0" algn="ctr" rtl="0">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marR="0" lvl="8" indent="0" algn="ctr" rtl="0">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pic>
        <p:nvPicPr>
          <p:cNvPr id="79" name="Google Shape;79;p56"/>
          <p:cNvPicPr preferRelativeResize="0"/>
          <p:nvPr/>
        </p:nvPicPr>
        <p:blipFill rotWithShape="1">
          <a:blip r:embed="rId13">
            <a:alphaModFix/>
          </a:blip>
          <a:srcRect/>
          <a:stretch/>
        </p:blipFill>
        <p:spPr>
          <a:xfrm>
            <a:off x="8886280" y="6347443"/>
            <a:ext cx="3004968" cy="50182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7.jp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42.jp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http://parocfi.virtual35.nebula.fi/innova/"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52.jpg"/><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hyperlink" Target="http://parocfi.virtual35.nebula.fi/innova/"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67.jpg"/></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69.jpg"/></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7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74.jp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 descr="Kuva, joka sisältää kohteen teksti, puutavara&#10;&#10;Kuvaus luotu automaattisesti"/>
          <p:cNvPicPr preferRelativeResize="0"/>
          <p:nvPr/>
        </p:nvPicPr>
        <p:blipFill rotWithShape="1">
          <a:blip r:embed="rId3">
            <a:alphaModFix/>
          </a:blip>
          <a:srcRect/>
          <a:stretch/>
        </p:blipFill>
        <p:spPr>
          <a:xfrm>
            <a:off x="325289" y="313562"/>
            <a:ext cx="11541420" cy="5744338"/>
          </a:xfrm>
          <a:prstGeom prst="rect">
            <a:avLst/>
          </a:prstGeom>
          <a:noFill/>
          <a:ln>
            <a:noFill/>
          </a:ln>
        </p:spPr>
      </p:pic>
      <p:sp>
        <p:nvSpPr>
          <p:cNvPr id="140" name="Google Shape;140;p1"/>
          <p:cNvSpPr txBox="1">
            <a:spLocks noGrp="1"/>
          </p:cNvSpPr>
          <p:nvPr>
            <p:ph type="title"/>
          </p:nvPr>
        </p:nvSpPr>
        <p:spPr>
          <a:xfrm>
            <a:off x="1069255" y="1540177"/>
            <a:ext cx="10053490" cy="2387601"/>
          </a:xfrm>
          <a:prstGeom prst="rect">
            <a:avLst/>
          </a:prstGeom>
          <a:noFill/>
          <a:ln>
            <a:noFill/>
          </a:ln>
        </p:spPr>
        <p:txBody>
          <a:bodyPr spcFirstLastPara="1" wrap="square" lIns="0" tIns="0" rIns="0" bIns="0" anchor="b" anchorCtr="0">
            <a:normAutofit/>
          </a:bodyPr>
          <a:lstStyle/>
          <a:p>
            <a:pPr marL="0" marR="0" lvl="0" indent="0" algn="ctr" rtl="0">
              <a:lnSpc>
                <a:spcPct val="90000"/>
              </a:lnSpc>
              <a:spcBef>
                <a:spcPts val="0"/>
              </a:spcBef>
              <a:spcAft>
                <a:spcPts val="0"/>
              </a:spcAft>
              <a:buNone/>
            </a:pPr>
            <a:r>
              <a:rPr lang="en-GB" sz="6000" b="1" i="0" u="none" strike="noStrike" cap="none">
                <a:solidFill>
                  <a:srgbClr val="F2F2F2"/>
                </a:solidFill>
                <a:latin typeface="Calibri"/>
                <a:ea typeface="Calibri"/>
                <a:cs typeface="Calibri"/>
                <a:sym typeface="Calibri"/>
              </a:rPr>
              <a:t>Industrial wood construction</a:t>
            </a:r>
            <a:endParaRPr/>
          </a:p>
        </p:txBody>
      </p:sp>
      <p:sp>
        <p:nvSpPr>
          <p:cNvPr id="141" name="Google Shape;141;p1"/>
          <p:cNvSpPr txBox="1">
            <a:spLocks noGrp="1"/>
          </p:cNvSpPr>
          <p:nvPr>
            <p:ph type="body" idx="1"/>
          </p:nvPr>
        </p:nvSpPr>
        <p:spPr>
          <a:xfrm>
            <a:off x="1524000" y="4007151"/>
            <a:ext cx="9144000" cy="1655762"/>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Clr>
                <a:srgbClr val="F2F2F2"/>
              </a:buClr>
              <a:buSzPts val="2400"/>
              <a:buNone/>
            </a:pPr>
            <a:r>
              <a:rPr lang="en-GB" sz="2400">
                <a:solidFill>
                  <a:srgbClr val="F2F2F2"/>
                </a:solidFill>
              </a:rPr>
              <a:t>Teaching materials for industrial wood construction education 2022</a:t>
            </a:r>
            <a:endParaRPr/>
          </a:p>
        </p:txBody>
      </p:sp>
      <p:pic>
        <p:nvPicPr>
          <p:cNvPr id="142" name="Google Shape;142;p1"/>
          <p:cNvPicPr preferRelativeResize="0"/>
          <p:nvPr/>
        </p:nvPicPr>
        <p:blipFill>
          <a:blip r:embed="rId4">
            <a:alphaModFix/>
          </a:blip>
          <a:stretch>
            <a:fillRect/>
          </a:stretch>
        </p:blipFill>
        <p:spPr>
          <a:xfrm>
            <a:off x="2525125" y="6292025"/>
            <a:ext cx="2870951" cy="487950"/>
          </a:xfrm>
          <a:prstGeom prst="rect">
            <a:avLst/>
          </a:prstGeom>
          <a:noFill/>
          <a:ln>
            <a:noFill/>
          </a:ln>
        </p:spPr>
      </p:pic>
      <p:pic>
        <p:nvPicPr>
          <p:cNvPr id="143" name="Google Shape;143;p1"/>
          <p:cNvPicPr preferRelativeResize="0"/>
          <p:nvPr/>
        </p:nvPicPr>
        <p:blipFill>
          <a:blip r:embed="rId5">
            <a:alphaModFix/>
          </a:blip>
          <a:stretch>
            <a:fillRect/>
          </a:stretch>
        </p:blipFill>
        <p:spPr>
          <a:xfrm>
            <a:off x="325300" y="6213974"/>
            <a:ext cx="2199815" cy="644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a:latin typeface="Calibri"/>
                <a:ea typeface="Calibri"/>
                <a:cs typeface="Calibri"/>
                <a:sym typeface="Calibri"/>
              </a:rPr>
              <a:t>Overall energy review</a:t>
            </a:r>
            <a:endParaRPr/>
          </a:p>
        </p:txBody>
      </p:sp>
      <p:sp>
        <p:nvSpPr>
          <p:cNvPr id="226" name="Google Shape;226;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2806" lvl="0" indent="-222806" algn="l" rtl="0">
              <a:lnSpc>
                <a:spcPct val="100000"/>
              </a:lnSpc>
              <a:spcBef>
                <a:spcPts val="700"/>
              </a:spcBef>
              <a:spcAft>
                <a:spcPts val="0"/>
              </a:spcAft>
              <a:buSzPts val="1800"/>
              <a:buFont typeface="Calibri"/>
              <a:buChar char="•"/>
            </a:pPr>
            <a:r>
              <a:rPr lang="en-GB" sz="2400">
                <a:solidFill>
                  <a:schemeClr val="dk1"/>
                </a:solidFill>
              </a:rPr>
              <a:t>E-rating = Upper limit for the total energy consumption of a building per building type</a:t>
            </a:r>
            <a:endParaRPr/>
          </a:p>
          <a:p>
            <a:pPr marL="222806" lvl="0" indent="-222806" algn="l" rtl="0">
              <a:lnSpc>
                <a:spcPct val="100000"/>
              </a:lnSpc>
              <a:spcBef>
                <a:spcPts val="700"/>
              </a:spcBef>
              <a:spcAft>
                <a:spcPts val="0"/>
              </a:spcAft>
              <a:buSzPts val="1800"/>
              <a:buFont typeface="Calibri"/>
              <a:buChar char="•"/>
            </a:pPr>
            <a:r>
              <a:rPr lang="en-GB" sz="2400">
                <a:solidFill>
                  <a:schemeClr val="dk1"/>
                </a:solidFill>
              </a:rPr>
              <a:t>The calculation of the E-rating takes into account the type of energy production used by the building</a:t>
            </a:r>
            <a:endParaRPr/>
          </a:p>
          <a:p>
            <a:pPr marL="0" lvl="0" indent="0" algn="l" rtl="0">
              <a:lnSpc>
                <a:spcPct val="100000"/>
              </a:lnSpc>
              <a:spcBef>
                <a:spcPts val="700"/>
              </a:spcBef>
              <a:spcAft>
                <a:spcPts val="0"/>
              </a:spcAft>
              <a:buSzPts val="1800"/>
              <a:buNone/>
            </a:pPr>
            <a:endParaRPr sz="2400"/>
          </a:p>
          <a:p>
            <a:pPr marL="571500" lvl="1" indent="0" algn="l" rtl="0">
              <a:lnSpc>
                <a:spcPct val="90000"/>
              </a:lnSpc>
              <a:spcBef>
                <a:spcPts val="500"/>
              </a:spcBef>
              <a:spcAft>
                <a:spcPts val="0"/>
              </a:spcAft>
              <a:buSzPts val="1800"/>
              <a:buNone/>
            </a:pPr>
            <a:endParaRPr/>
          </a:p>
          <a:p>
            <a:pPr marL="114300" lvl="0" indent="0" algn="l" rtl="0">
              <a:lnSpc>
                <a:spcPct val="90000"/>
              </a:lnSpc>
              <a:spcBef>
                <a:spcPts val="1000"/>
              </a:spcBef>
              <a:spcAft>
                <a:spcPts val="0"/>
              </a:spcAft>
              <a:buSzPts val="1800"/>
              <a:buNone/>
            </a:pPr>
            <a:endParaRPr sz="3200"/>
          </a:p>
        </p:txBody>
      </p:sp>
      <p:sp>
        <p:nvSpPr>
          <p:cNvPr id="227" name="Google Shape;227;p1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10</a:t>
            </a:fld>
            <a:endParaRPr/>
          </a:p>
        </p:txBody>
      </p:sp>
      <p:sp>
        <p:nvSpPr>
          <p:cNvPr id="228" name="Google Shape;228;p10"/>
          <p:cNvSpPr txBox="1">
            <a:spLocks noGrp="1"/>
          </p:cNvSpPr>
          <p:nvPr>
            <p:ph type="ftr" idx="11"/>
          </p:nvPr>
        </p:nvSpPr>
        <p:spPr>
          <a:xfrm>
            <a:off x="838200" y="6334918"/>
            <a:ext cx="573228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a:latin typeface="Calibri"/>
                <a:ea typeface="Calibri"/>
                <a:cs typeface="Calibri"/>
                <a:sym typeface="Calibri"/>
              </a:rPr>
              <a:t>E-rating; 1 January 2018 </a:t>
            </a:r>
            <a:endParaRPr/>
          </a:p>
        </p:txBody>
      </p:sp>
      <p:sp>
        <p:nvSpPr>
          <p:cNvPr id="234" name="Google Shape;234;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2806" lvl="0" indent="-222806" algn="l" rtl="0">
              <a:lnSpc>
                <a:spcPct val="100000"/>
              </a:lnSpc>
              <a:spcBef>
                <a:spcPts val="700"/>
              </a:spcBef>
              <a:spcAft>
                <a:spcPts val="0"/>
              </a:spcAft>
              <a:buSzPts val="1800"/>
              <a:buFont typeface="Calibri"/>
              <a:buChar char="•"/>
            </a:pPr>
            <a:r>
              <a:rPr lang="en-GB" sz="2400">
                <a:solidFill>
                  <a:schemeClr val="dk1"/>
                </a:solidFill>
              </a:rPr>
              <a:t>Comparability of data has been taken into account in normal use</a:t>
            </a:r>
            <a:endParaRPr/>
          </a:p>
          <a:p>
            <a:pPr marL="222806" lvl="0" indent="-222806" algn="l" rtl="0">
              <a:lnSpc>
                <a:spcPct val="100000"/>
              </a:lnSpc>
              <a:spcBef>
                <a:spcPts val="700"/>
              </a:spcBef>
              <a:spcAft>
                <a:spcPts val="0"/>
              </a:spcAft>
              <a:buSzPts val="1800"/>
              <a:buFont typeface="Calibri"/>
              <a:buChar char="•"/>
            </a:pPr>
            <a:r>
              <a:rPr lang="en-GB" sz="2400">
                <a:solidFill>
                  <a:schemeClr val="dk1"/>
                </a:solidFill>
              </a:rPr>
              <a:t>Energy conversion factors provide guidance in selecting the energy source for purchased energy</a:t>
            </a:r>
            <a:endParaRPr/>
          </a:p>
          <a:p>
            <a:pPr marL="222806" lvl="0" indent="-222806" algn="l" rtl="0">
              <a:lnSpc>
                <a:spcPct val="100000"/>
              </a:lnSpc>
              <a:spcBef>
                <a:spcPts val="700"/>
              </a:spcBef>
              <a:spcAft>
                <a:spcPts val="0"/>
              </a:spcAft>
              <a:buSzPts val="1800"/>
              <a:buFont typeface="Calibri"/>
              <a:buChar char="•"/>
            </a:pPr>
            <a:r>
              <a:rPr lang="en-GB" sz="2400">
                <a:solidFill>
                  <a:schemeClr val="dk1"/>
                </a:solidFill>
              </a:rPr>
              <a:t>Firewood is renewable purchased energy</a:t>
            </a:r>
            <a:endParaRPr/>
          </a:p>
          <a:p>
            <a:pPr marL="0" lvl="0" indent="0" algn="l" rtl="0">
              <a:lnSpc>
                <a:spcPct val="100000"/>
              </a:lnSpc>
              <a:spcBef>
                <a:spcPts val="700"/>
              </a:spcBef>
              <a:spcAft>
                <a:spcPts val="0"/>
              </a:spcAft>
              <a:buSzPts val="1800"/>
              <a:buNone/>
            </a:pPr>
            <a:endParaRPr sz="2400"/>
          </a:p>
          <a:p>
            <a:pPr marL="571500" lvl="1" indent="0" algn="l" rtl="0">
              <a:lnSpc>
                <a:spcPct val="90000"/>
              </a:lnSpc>
              <a:spcBef>
                <a:spcPts val="500"/>
              </a:spcBef>
              <a:spcAft>
                <a:spcPts val="0"/>
              </a:spcAft>
              <a:buSzPts val="1800"/>
              <a:buNone/>
            </a:pPr>
            <a:endParaRPr/>
          </a:p>
          <a:p>
            <a:pPr marL="114300" lvl="0" indent="0" algn="l" rtl="0">
              <a:lnSpc>
                <a:spcPct val="90000"/>
              </a:lnSpc>
              <a:spcBef>
                <a:spcPts val="1000"/>
              </a:spcBef>
              <a:spcAft>
                <a:spcPts val="0"/>
              </a:spcAft>
              <a:buSzPts val="1800"/>
              <a:buNone/>
            </a:pPr>
            <a:endParaRPr sz="3200"/>
          </a:p>
        </p:txBody>
      </p:sp>
      <p:sp>
        <p:nvSpPr>
          <p:cNvPr id="235" name="Google Shape;235;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sz="2400"/>
              <a:t>The energy conversion factors are: </a:t>
            </a:r>
            <a:endParaRPr/>
          </a:p>
          <a:p>
            <a:pPr marL="457200" lvl="0" indent="-342900" algn="l" rtl="0">
              <a:lnSpc>
                <a:spcPct val="90000"/>
              </a:lnSpc>
              <a:spcBef>
                <a:spcPts val="1000"/>
              </a:spcBef>
              <a:spcAft>
                <a:spcPts val="0"/>
              </a:spcAft>
              <a:buClr>
                <a:schemeClr val="dk1"/>
              </a:buClr>
              <a:buSzPts val="1800"/>
              <a:buChar char="•"/>
            </a:pPr>
            <a:r>
              <a:rPr lang="en-GB" sz="2400"/>
              <a:t>Fossil fuels: 1</a:t>
            </a:r>
            <a:endParaRPr/>
          </a:p>
          <a:p>
            <a:pPr marL="457200" lvl="0" indent="-342900" algn="l" rtl="0">
              <a:lnSpc>
                <a:spcPct val="90000"/>
              </a:lnSpc>
              <a:spcBef>
                <a:spcPts val="1000"/>
              </a:spcBef>
              <a:spcAft>
                <a:spcPts val="0"/>
              </a:spcAft>
              <a:buClr>
                <a:schemeClr val="dk1"/>
              </a:buClr>
              <a:buSzPts val="1800"/>
              <a:buChar char="•"/>
            </a:pPr>
            <a:r>
              <a:rPr lang="en-GB" sz="2400"/>
              <a:t>Electricity: 1.2</a:t>
            </a:r>
            <a:endParaRPr/>
          </a:p>
          <a:p>
            <a:pPr marL="457200" lvl="0" indent="-342900" algn="l" rtl="0">
              <a:lnSpc>
                <a:spcPct val="90000"/>
              </a:lnSpc>
              <a:spcBef>
                <a:spcPts val="1000"/>
              </a:spcBef>
              <a:spcAft>
                <a:spcPts val="0"/>
              </a:spcAft>
              <a:buClr>
                <a:schemeClr val="dk1"/>
              </a:buClr>
              <a:buSzPts val="1800"/>
              <a:buChar char="•"/>
            </a:pPr>
            <a:r>
              <a:rPr lang="en-GB" sz="2400"/>
              <a:t>District heating: 0.5</a:t>
            </a:r>
            <a:endParaRPr/>
          </a:p>
          <a:p>
            <a:pPr marL="457200" lvl="0" indent="-342900" algn="l" rtl="0">
              <a:lnSpc>
                <a:spcPct val="90000"/>
              </a:lnSpc>
              <a:spcBef>
                <a:spcPts val="1000"/>
              </a:spcBef>
              <a:spcAft>
                <a:spcPts val="0"/>
              </a:spcAft>
              <a:buClr>
                <a:schemeClr val="dk1"/>
              </a:buClr>
              <a:buSzPts val="1800"/>
              <a:buChar char="•"/>
            </a:pPr>
            <a:r>
              <a:rPr lang="en-GB" sz="2400"/>
              <a:t>Purchased renewable energy (wood): 0.5</a:t>
            </a:r>
            <a:endParaRPr/>
          </a:p>
          <a:p>
            <a:pPr marL="457200" lvl="0" indent="-342900" algn="l" rtl="0">
              <a:lnSpc>
                <a:spcPct val="90000"/>
              </a:lnSpc>
              <a:spcBef>
                <a:spcPts val="1000"/>
              </a:spcBef>
              <a:spcAft>
                <a:spcPts val="0"/>
              </a:spcAft>
              <a:buClr>
                <a:schemeClr val="dk1"/>
              </a:buClr>
              <a:buSzPts val="1800"/>
              <a:buChar char="•"/>
            </a:pPr>
            <a:r>
              <a:rPr lang="en-GB" sz="2400"/>
              <a:t>Disctrict cooling 0.28</a:t>
            </a:r>
            <a:endParaRPr/>
          </a:p>
          <a:p>
            <a:pPr marL="457200" lvl="0" indent="-228600" algn="l" rtl="0">
              <a:lnSpc>
                <a:spcPct val="90000"/>
              </a:lnSpc>
              <a:spcBef>
                <a:spcPts val="1000"/>
              </a:spcBef>
              <a:spcAft>
                <a:spcPts val="0"/>
              </a:spcAft>
              <a:buClr>
                <a:schemeClr val="dk1"/>
              </a:buClr>
              <a:buSzPts val="1800"/>
              <a:buNone/>
            </a:pPr>
            <a:endParaRPr/>
          </a:p>
        </p:txBody>
      </p:sp>
      <p:sp>
        <p:nvSpPr>
          <p:cNvPr id="236" name="Google Shape;236;p1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11</a:t>
            </a:fld>
            <a:endParaRPr/>
          </a:p>
        </p:txBody>
      </p:sp>
      <p:sp>
        <p:nvSpPr>
          <p:cNvPr id="237" name="Google Shape;237;p11"/>
          <p:cNvSpPr txBox="1">
            <a:spLocks noGrp="1"/>
          </p:cNvSpPr>
          <p:nvPr>
            <p:ph type="ftr" idx="11"/>
          </p:nvPr>
        </p:nvSpPr>
        <p:spPr>
          <a:xfrm>
            <a:off x="838200" y="6334918"/>
            <a:ext cx="584540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2"/>
          <p:cNvSpPr txBox="1">
            <a:spLocks noGrp="1"/>
          </p:cNvSpPr>
          <p:nvPr>
            <p:ph type="title"/>
          </p:nvPr>
        </p:nvSpPr>
        <p:spPr>
          <a:xfrm>
            <a:off x="838200" y="338428"/>
            <a:ext cx="10515600" cy="1325563"/>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SzPts val="1800"/>
              <a:buNone/>
            </a:pPr>
            <a:r>
              <a:rPr lang="en-GB" sz="3200">
                <a:solidFill>
                  <a:schemeClr val="dk1"/>
                </a:solidFill>
                <a:latin typeface="Calibri"/>
                <a:ea typeface="Calibri"/>
                <a:cs typeface="Calibri"/>
                <a:sym typeface="Calibri"/>
              </a:rPr>
              <a:t>A building permit shall be subject to an annual E-value not exceeding </a:t>
            </a:r>
            <a:r>
              <a:rPr lang="en-GB" sz="3200" b="1">
                <a:solidFill>
                  <a:schemeClr val="dk1"/>
                </a:solidFill>
                <a:latin typeface="Calibri"/>
                <a:ea typeface="Calibri"/>
                <a:cs typeface="Calibri"/>
                <a:sym typeface="Calibri"/>
              </a:rPr>
              <a:t>kWhE/m2</a:t>
            </a:r>
            <a:r>
              <a:rPr lang="en-GB" sz="3200">
                <a:solidFill>
                  <a:schemeClr val="dk1"/>
                </a:solidFill>
                <a:latin typeface="Calibri"/>
                <a:ea typeface="Calibri"/>
                <a:cs typeface="Calibri"/>
                <a:sym typeface="Calibri"/>
              </a:rPr>
              <a:t> per year.</a:t>
            </a:r>
            <a:endParaRPr/>
          </a:p>
        </p:txBody>
      </p:sp>
      <p:sp>
        <p:nvSpPr>
          <p:cNvPr id="243" name="Google Shape;243;p12"/>
          <p:cNvSpPr txBox="1">
            <a:spLocks noGrp="1"/>
          </p:cNvSpPr>
          <p:nvPr>
            <p:ph type="sldNum" idx="12"/>
          </p:nvPr>
        </p:nvSpPr>
        <p:spPr>
          <a:xfrm>
            <a:off x="11044362" y="155865"/>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12</a:t>
            </a:fld>
            <a:endParaRPr/>
          </a:p>
        </p:txBody>
      </p:sp>
      <p:graphicFrame>
        <p:nvGraphicFramePr>
          <p:cNvPr id="244" name="Google Shape;244;p12"/>
          <p:cNvGraphicFramePr/>
          <p:nvPr/>
        </p:nvGraphicFramePr>
        <p:xfrm>
          <a:off x="2032000" y="2131060"/>
          <a:ext cx="3000000" cy="3000000"/>
        </p:xfrm>
        <a:graphic>
          <a:graphicData uri="http://schemas.openxmlformats.org/drawingml/2006/table">
            <a:tbl>
              <a:tblPr firstRow="1" bandRow="1">
                <a:noFill/>
                <a:tableStyleId>{6B3E5595-6DFC-4FC1-BEDD-5D1C9755279F}</a:tableStyleId>
              </a:tblPr>
              <a:tblGrid>
                <a:gridCol w="2709325">
                  <a:extLst>
                    <a:ext uri="{9D8B030D-6E8A-4147-A177-3AD203B41FA5}">
                      <a16:colId xmlns:a16="http://schemas.microsoft.com/office/drawing/2014/main" val="20000"/>
                    </a:ext>
                  </a:extLst>
                </a:gridCol>
                <a:gridCol w="2709325">
                  <a:extLst>
                    <a:ext uri="{9D8B030D-6E8A-4147-A177-3AD203B41FA5}">
                      <a16:colId xmlns:a16="http://schemas.microsoft.com/office/drawing/2014/main" val="20001"/>
                    </a:ext>
                  </a:extLst>
                </a:gridCol>
                <a:gridCol w="2709325">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None/>
                      </a:pPr>
                      <a:r>
                        <a:rPr lang="en-GB" sz="1400" u="none" strike="noStrike" cap="none"/>
                        <a:t>Building</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GB" sz="1400" u="none" strike="noStrike" cap="none"/>
                        <a:t>kWhE/m2 </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GB" sz="1400" u="none" strike="noStrike" cap="none"/>
                        <a:t>Building size</a:t>
                      </a:r>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Single-family house	</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GB" sz="1400" u="none" strike="noStrike" cap="none"/>
                        <a:t>200</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GB" sz="1400" u="none" strike="noStrike" cap="none"/>
                        <a:t>50–150 m</a:t>
                      </a:r>
                      <a:r>
                        <a:rPr lang="en-GB" sz="1400" u="none" strike="noStrike" cap="none" baseline="30000"/>
                        <a:t>2</a:t>
                      </a:r>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Single-family house</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GB" sz="1400" u="none" strike="noStrike" cap="none"/>
                        <a:t>116</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GB" sz="1400" u="none" strike="noStrike" cap="none"/>
                        <a:t>150–600m</a:t>
                      </a:r>
                      <a:r>
                        <a:rPr lang="en-GB" sz="1400" u="none" strike="noStrike" cap="none" baseline="30000"/>
                        <a:t>2</a:t>
                      </a:r>
                      <a:endParaRPr/>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Single-family house</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GB" sz="1400" u="none" strike="noStrike" cap="none"/>
                        <a:t>92</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GB" sz="1400" u="none" strike="noStrike" cap="none"/>
                        <a:t>&gt; 600 m2</a:t>
                      </a:r>
                      <a:endParaRPr/>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Terraced house</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GB" sz="1400" u="none" strike="noStrike" cap="none"/>
                        <a:t>105</a:t>
                      </a:r>
                      <a:endParaRPr/>
                    </a:p>
                  </a:txBody>
                  <a:tcPr marL="91450" marR="91450" marT="45725" marB="45725" anchor="ct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Residential block of flats</a:t>
                      </a:r>
                      <a:endParaRPr/>
                    </a:p>
                  </a:txBody>
                  <a:tcPr marL="91450" marR="91450" marT="45725" marB="45725" anchor="ctr"/>
                </a:tc>
                <a:tc>
                  <a:txBody>
                    <a:bodyPr/>
                    <a:lstStyle/>
                    <a:p>
                      <a:pPr marL="0" marR="0" lvl="0" indent="0" algn="l" rtl="0">
                        <a:lnSpc>
                          <a:spcPct val="100000"/>
                        </a:lnSpc>
                        <a:spcBef>
                          <a:spcPts val="0"/>
                        </a:spcBef>
                        <a:spcAft>
                          <a:spcPts val="0"/>
                        </a:spcAft>
                        <a:buNone/>
                      </a:pPr>
                      <a:r>
                        <a:rPr lang="en-GB" sz="1400" u="none" strike="noStrike" cap="none"/>
                        <a:t>105</a:t>
                      </a:r>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2 floors or less</a:t>
                      </a:r>
                      <a:endParaRPr/>
                    </a:p>
                  </a:txBody>
                  <a:tcPr marL="91450" marR="91450" marT="45725" marB="45725" anchor="ct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Residential apartment blocks</a:t>
                      </a:r>
                      <a:endParaRPr sz="1400" u="none" strike="noStrike" cap="none">
                        <a:solidFill>
                          <a:schemeClr val="dk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GB" sz="1400" u="none" strike="noStrike" cap="none"/>
                        <a:t>90</a:t>
                      </a:r>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2 floors or less</a:t>
                      </a:r>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245" name="Google Shape;245;p12"/>
          <p:cNvSpPr txBox="1">
            <a:spLocks noGrp="1"/>
          </p:cNvSpPr>
          <p:nvPr>
            <p:ph type="ftr" idx="11"/>
          </p:nvPr>
        </p:nvSpPr>
        <p:spPr>
          <a:xfrm>
            <a:off x="838200" y="6334918"/>
            <a:ext cx="584540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3"/>
          <p:cNvSpPr txBox="1">
            <a:spLocks noGrp="1"/>
          </p:cNvSpPr>
          <p:nvPr>
            <p:ph type="title"/>
          </p:nvPr>
        </p:nvSpPr>
        <p:spPr>
          <a:xfrm>
            <a:off x="919223" y="2268899"/>
            <a:ext cx="4023167" cy="23202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Structural types for additional storeys</a:t>
            </a:r>
            <a:endParaRPr/>
          </a:p>
        </p:txBody>
      </p:sp>
      <p:sp>
        <p:nvSpPr>
          <p:cNvPr id="251" name="Google Shape;251;p13"/>
          <p:cNvSpPr txBox="1">
            <a:spLocks noGrp="1"/>
          </p:cNvSpPr>
          <p:nvPr>
            <p:ph type="body" idx="1"/>
          </p:nvPr>
        </p:nvSpPr>
        <p:spPr>
          <a:xfrm>
            <a:off x="6096000" y="853352"/>
            <a:ext cx="5791200" cy="5130759"/>
          </a:xfrm>
          <a:prstGeom prst="rect">
            <a:avLst/>
          </a:prstGeom>
          <a:noFill/>
          <a:ln>
            <a:noFill/>
          </a:ln>
        </p:spPr>
        <p:txBody>
          <a:bodyPr spcFirstLastPara="1" wrap="square" lIns="91425" tIns="45700" rIns="91425" bIns="45700" anchor="ctr" anchorCtr="0">
            <a:normAutofit/>
          </a:bodyPr>
          <a:lstStyle/>
          <a:p>
            <a:pPr marL="635000" lvl="0" indent="-457200" algn="l" rtl="0">
              <a:lnSpc>
                <a:spcPct val="90000"/>
              </a:lnSpc>
              <a:spcBef>
                <a:spcPts val="0"/>
              </a:spcBef>
              <a:spcAft>
                <a:spcPts val="0"/>
              </a:spcAft>
              <a:buSzPts val="2800"/>
              <a:buChar char="•"/>
            </a:pPr>
            <a:r>
              <a:rPr lang="en-GB"/>
              <a:t>Exterior wall</a:t>
            </a:r>
            <a:endParaRPr/>
          </a:p>
          <a:p>
            <a:pPr marL="635000" lvl="0" indent="-457200" algn="l" rtl="0">
              <a:lnSpc>
                <a:spcPct val="90000"/>
              </a:lnSpc>
              <a:spcBef>
                <a:spcPts val="0"/>
              </a:spcBef>
              <a:spcAft>
                <a:spcPts val="0"/>
              </a:spcAft>
              <a:buSzPts val="2800"/>
              <a:buChar char="•"/>
            </a:pPr>
            <a:r>
              <a:rPr lang="en-GB"/>
              <a:t>Attic floor</a:t>
            </a:r>
            <a:endParaRPr/>
          </a:p>
        </p:txBody>
      </p:sp>
      <p:sp>
        <p:nvSpPr>
          <p:cNvPr id="252" name="Google Shape;252;p1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a:latin typeface="Calibri"/>
                <a:ea typeface="Calibri"/>
                <a:cs typeface="Calibri"/>
                <a:sym typeface="Calibri"/>
              </a:rPr>
              <a:t>Structural types for additional storeys – </a:t>
            </a:r>
            <a:br>
              <a:rPr lang="en-GB">
                <a:latin typeface="Calibri"/>
                <a:ea typeface="Calibri"/>
                <a:cs typeface="Calibri"/>
                <a:sym typeface="Calibri"/>
              </a:rPr>
            </a:br>
            <a:r>
              <a:rPr lang="en-GB">
                <a:latin typeface="Calibri"/>
                <a:ea typeface="Calibri"/>
                <a:cs typeface="Calibri"/>
                <a:sym typeface="Calibri"/>
              </a:rPr>
              <a:t>Exterior walls</a:t>
            </a:r>
            <a:endParaRPr/>
          </a:p>
        </p:txBody>
      </p:sp>
      <p:sp>
        <p:nvSpPr>
          <p:cNvPr id="258" name="Google Shape;258;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sz="2400"/>
              <a:t>U value &lt; 0.17 W/(m2K)</a:t>
            </a:r>
            <a:br>
              <a:rPr lang="en-GB" sz="2400"/>
            </a:br>
            <a:r>
              <a:rPr lang="en-GB" sz="2400"/>
              <a:t>= Thermal insulation 220 – 250 mm</a:t>
            </a:r>
            <a:endParaRPr/>
          </a:p>
          <a:p>
            <a:pPr marL="114300" lvl="0" indent="0" algn="l" rtl="0">
              <a:lnSpc>
                <a:spcPct val="90000"/>
              </a:lnSpc>
              <a:spcBef>
                <a:spcPts val="1000"/>
              </a:spcBef>
              <a:spcAft>
                <a:spcPts val="0"/>
              </a:spcAft>
              <a:buSzPts val="1800"/>
              <a:buNone/>
            </a:pPr>
            <a:endParaRPr sz="2400"/>
          </a:p>
          <a:p>
            <a:pPr marL="114300" lvl="0" indent="0" algn="l" rtl="0">
              <a:lnSpc>
                <a:spcPct val="90000"/>
              </a:lnSpc>
              <a:spcBef>
                <a:spcPts val="1000"/>
              </a:spcBef>
              <a:spcAft>
                <a:spcPts val="0"/>
              </a:spcAft>
              <a:buSzPts val="1800"/>
              <a:buNone/>
            </a:pPr>
            <a:r>
              <a:rPr lang="en-GB" sz="2400">
                <a:solidFill>
                  <a:schemeClr val="dk1"/>
                </a:solidFill>
              </a:rPr>
              <a:t>Insulation fire resistance rating A2;</a:t>
            </a:r>
            <a:br>
              <a:rPr lang="en-GB" sz="2400">
                <a:solidFill>
                  <a:schemeClr val="dk1"/>
                </a:solidFill>
              </a:rPr>
            </a:br>
            <a:r>
              <a:rPr lang="en-GB" sz="2400">
                <a:solidFill>
                  <a:schemeClr val="dk1"/>
                </a:solidFill>
              </a:rPr>
              <a:t>Rock or glass wool</a:t>
            </a:r>
            <a:endParaRPr/>
          </a:p>
          <a:p>
            <a:pPr marL="114300" lvl="0" indent="0" algn="l" rtl="0">
              <a:lnSpc>
                <a:spcPct val="90000"/>
              </a:lnSpc>
              <a:spcBef>
                <a:spcPts val="1000"/>
              </a:spcBef>
              <a:spcAft>
                <a:spcPts val="0"/>
              </a:spcAft>
              <a:buSzPts val="1800"/>
              <a:buNone/>
            </a:pPr>
            <a:endParaRPr/>
          </a:p>
        </p:txBody>
      </p:sp>
      <p:sp>
        <p:nvSpPr>
          <p:cNvPr id="259" name="Google Shape;259;p1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14</a:t>
            </a:fld>
            <a:endParaRPr/>
          </a:p>
        </p:txBody>
      </p:sp>
      <p:sp>
        <p:nvSpPr>
          <p:cNvPr id="260" name="Google Shape;260;p14"/>
          <p:cNvSpPr txBox="1">
            <a:spLocks noGrp="1"/>
          </p:cNvSpPr>
          <p:nvPr>
            <p:ph type="ftr" idx="11"/>
          </p:nvPr>
        </p:nvSpPr>
        <p:spPr>
          <a:xfrm>
            <a:off x="838200" y="6334918"/>
            <a:ext cx="586425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grpSp>
        <p:nvGrpSpPr>
          <p:cNvPr id="261" name="Google Shape;261;p14"/>
          <p:cNvGrpSpPr/>
          <p:nvPr/>
        </p:nvGrpSpPr>
        <p:grpSpPr>
          <a:xfrm>
            <a:off x="4656886" y="1455246"/>
            <a:ext cx="6696914" cy="4429924"/>
            <a:chOff x="4212639" y="1849038"/>
            <a:chExt cx="6696914" cy="4429924"/>
          </a:xfrm>
        </p:grpSpPr>
        <p:pic>
          <p:nvPicPr>
            <p:cNvPr id="262" name="Google Shape;262;p14"/>
            <p:cNvPicPr preferRelativeResize="0"/>
            <p:nvPr/>
          </p:nvPicPr>
          <p:blipFill rotWithShape="1">
            <a:blip r:embed="rId3">
              <a:alphaModFix/>
            </a:blip>
            <a:srcRect/>
            <a:stretch/>
          </p:blipFill>
          <p:spPr>
            <a:xfrm>
              <a:off x="4212639" y="1849038"/>
              <a:ext cx="6696914" cy="4429924"/>
            </a:xfrm>
            <a:prstGeom prst="rect">
              <a:avLst/>
            </a:prstGeom>
            <a:noFill/>
            <a:ln>
              <a:noFill/>
            </a:ln>
          </p:spPr>
        </p:pic>
        <p:sp>
          <p:nvSpPr>
            <p:cNvPr id="263" name="Google Shape;263;p14"/>
            <p:cNvSpPr/>
            <p:nvPr/>
          </p:nvSpPr>
          <p:spPr>
            <a:xfrm>
              <a:off x="5569209" y="2246275"/>
              <a:ext cx="1272646" cy="570344"/>
            </a:xfrm>
            <a:prstGeom prst="rect">
              <a:avLst/>
            </a:prstGeom>
            <a:noFill/>
            <a:ln>
              <a:noFill/>
            </a:ln>
          </p:spPr>
          <p:txBody>
            <a:bodyPr spcFirstLastPara="1" wrap="square" lIns="0" tIns="0" rIns="0" bIns="0" anchor="ctr" anchorCtr="0">
              <a:normAutofit/>
            </a:bodyPr>
            <a:lstStyle/>
            <a:p>
              <a:pPr marL="0" marR="0" lvl="0" indent="0" algn="l" rtl="0">
                <a:spcBef>
                  <a:spcPts val="0"/>
                </a:spcBef>
                <a:spcAft>
                  <a:spcPts val="0"/>
                </a:spcAft>
                <a:buNone/>
              </a:pPr>
              <a:r>
                <a:rPr lang="en-GB" sz="1200" b="0" i="0" u="none" strike="noStrike" cap="none">
                  <a:solidFill>
                    <a:srgbClr val="000000"/>
                  </a:solidFill>
                  <a:latin typeface="Calibri"/>
                  <a:ea typeface="Calibri"/>
                  <a:cs typeface="Calibri"/>
                  <a:sym typeface="Calibri"/>
                </a:rPr>
                <a:t>Framed structure</a:t>
              </a:r>
              <a:endParaRPr/>
            </a:p>
            <a:p>
              <a:pPr marL="0" marR="0" lvl="0" indent="0" algn="l" rtl="0">
                <a:spcBef>
                  <a:spcPts val="0"/>
                </a:spcBef>
                <a:spcAft>
                  <a:spcPts val="0"/>
                </a:spcAft>
                <a:buNone/>
              </a:pPr>
              <a:r>
                <a:rPr lang="en-GB" sz="1200" b="0" i="0" u="none" strike="noStrike" cap="none">
                  <a:solidFill>
                    <a:srgbClr val="000000"/>
                  </a:solidFill>
                  <a:latin typeface="Calibri"/>
                  <a:ea typeface="Calibri"/>
                  <a:cs typeface="Calibri"/>
                  <a:sym typeface="Calibri"/>
                </a:rPr>
                <a:t>exterior wall</a:t>
              </a:r>
              <a:endParaRPr/>
            </a:p>
          </p:txBody>
        </p:sp>
        <p:sp>
          <p:nvSpPr>
            <p:cNvPr id="264" name="Google Shape;264;p14"/>
            <p:cNvSpPr/>
            <p:nvPr/>
          </p:nvSpPr>
          <p:spPr>
            <a:xfrm>
              <a:off x="7056849" y="2246275"/>
              <a:ext cx="1315855" cy="549133"/>
            </a:xfrm>
            <a:prstGeom prst="rect">
              <a:avLst/>
            </a:prstGeom>
            <a:noFill/>
            <a:ln>
              <a:noFill/>
            </a:ln>
          </p:spPr>
          <p:txBody>
            <a:bodyPr spcFirstLastPara="1" wrap="square" lIns="0" tIns="0" rIns="0" bIns="0" anchor="ctr" anchorCtr="0">
              <a:normAutofit/>
            </a:bodyPr>
            <a:lstStyle/>
            <a:p>
              <a:pPr marL="0" marR="0" lvl="0" indent="0" algn="l" rtl="0">
                <a:spcBef>
                  <a:spcPts val="0"/>
                </a:spcBef>
                <a:spcAft>
                  <a:spcPts val="0"/>
                </a:spcAft>
                <a:buNone/>
              </a:pPr>
              <a:r>
                <a:rPr lang="en-GB" sz="1200" b="0" i="0" u="none" strike="noStrike" cap="none">
                  <a:solidFill>
                    <a:srgbClr val="000000"/>
                  </a:solidFill>
                  <a:latin typeface="Calibri"/>
                  <a:ea typeface="Calibri"/>
                  <a:cs typeface="Calibri"/>
                  <a:sym typeface="Calibri"/>
                </a:rPr>
                <a:t>CLT-structured</a:t>
              </a:r>
              <a:endParaRPr/>
            </a:p>
            <a:p>
              <a:pPr marL="0" marR="0" lvl="0" indent="0" algn="l" rtl="0">
                <a:spcBef>
                  <a:spcPts val="0"/>
                </a:spcBef>
                <a:spcAft>
                  <a:spcPts val="0"/>
                </a:spcAft>
                <a:buNone/>
              </a:pPr>
              <a:r>
                <a:rPr lang="en-GB" sz="1200" b="0" i="0" u="none" strike="noStrike" cap="none">
                  <a:solidFill>
                    <a:srgbClr val="000000"/>
                  </a:solidFill>
                  <a:latin typeface="Calibri"/>
                  <a:ea typeface="Calibri"/>
                  <a:cs typeface="Calibri"/>
                  <a:sym typeface="Calibri"/>
                </a:rPr>
                <a:t>exterior wall</a:t>
              </a:r>
              <a:endParaRPr/>
            </a:p>
          </p:txBody>
        </p:sp>
        <p:sp>
          <p:nvSpPr>
            <p:cNvPr id="265" name="Google Shape;265;p14"/>
            <p:cNvSpPr/>
            <p:nvPr/>
          </p:nvSpPr>
          <p:spPr>
            <a:xfrm>
              <a:off x="8587698" y="2247818"/>
              <a:ext cx="2012417" cy="508125"/>
            </a:xfrm>
            <a:prstGeom prst="rect">
              <a:avLst/>
            </a:prstGeom>
            <a:noFill/>
            <a:ln>
              <a:noFill/>
            </a:ln>
          </p:spPr>
          <p:txBody>
            <a:bodyPr spcFirstLastPara="1" wrap="square" lIns="0" tIns="0" rIns="0" bIns="0" anchor="ctr" anchorCtr="0">
              <a:normAutofit/>
            </a:bodyPr>
            <a:lstStyle/>
            <a:p>
              <a:pPr marL="0" marR="0" lvl="0" indent="0" algn="l" rtl="0">
                <a:spcBef>
                  <a:spcPts val="0"/>
                </a:spcBef>
                <a:spcAft>
                  <a:spcPts val="0"/>
                </a:spcAft>
                <a:buNone/>
              </a:pPr>
              <a:r>
                <a:rPr lang="en-GB" sz="1200" b="0" i="0" u="none" strike="noStrike" cap="none">
                  <a:solidFill>
                    <a:srgbClr val="000000"/>
                  </a:solidFill>
                  <a:latin typeface="Calibri"/>
                  <a:ea typeface="Calibri"/>
                  <a:cs typeface="Calibri"/>
                  <a:sym typeface="Calibri"/>
                </a:rPr>
                <a:t>A cross-framed external wall</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with a frame structure built in</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a:latin typeface="Calibri"/>
                <a:ea typeface="Calibri"/>
                <a:cs typeface="Calibri"/>
                <a:sym typeface="Calibri"/>
              </a:rPr>
              <a:t>Structural types for additional storeys – </a:t>
            </a:r>
            <a:br>
              <a:rPr lang="en-GB">
                <a:latin typeface="Calibri"/>
                <a:ea typeface="Calibri"/>
                <a:cs typeface="Calibri"/>
                <a:sym typeface="Calibri"/>
              </a:rPr>
            </a:br>
            <a:r>
              <a:rPr lang="en-GB">
                <a:latin typeface="Calibri"/>
                <a:ea typeface="Calibri"/>
                <a:cs typeface="Calibri"/>
                <a:sym typeface="Calibri"/>
              </a:rPr>
              <a:t>Attic floor</a:t>
            </a:r>
            <a:endParaRPr/>
          </a:p>
        </p:txBody>
      </p:sp>
      <p:sp>
        <p:nvSpPr>
          <p:cNvPr id="271" name="Google Shape;27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sz="2400">
                <a:solidFill>
                  <a:schemeClr val="dk1"/>
                </a:solidFill>
              </a:rPr>
              <a:t>U value &lt; 0.09 </a:t>
            </a:r>
            <a:endParaRPr/>
          </a:p>
          <a:p>
            <a:pPr marL="114300" lvl="0" indent="0" algn="l" rtl="0">
              <a:lnSpc>
                <a:spcPct val="90000"/>
              </a:lnSpc>
              <a:spcBef>
                <a:spcPts val="1000"/>
              </a:spcBef>
              <a:spcAft>
                <a:spcPts val="0"/>
              </a:spcAft>
              <a:buSzPts val="1800"/>
              <a:buNone/>
            </a:pPr>
            <a:r>
              <a:rPr lang="en-GB" sz="2400">
                <a:solidFill>
                  <a:schemeClr val="dk1"/>
                </a:solidFill>
              </a:rPr>
              <a:t>(thermal insulation 400 – 450 mm)</a:t>
            </a:r>
            <a:endParaRPr/>
          </a:p>
          <a:p>
            <a:pPr marL="114300" lvl="0" indent="0" algn="l" rtl="0">
              <a:lnSpc>
                <a:spcPct val="90000"/>
              </a:lnSpc>
              <a:spcBef>
                <a:spcPts val="1000"/>
              </a:spcBef>
              <a:spcAft>
                <a:spcPts val="0"/>
              </a:spcAft>
              <a:buSzPts val="1800"/>
              <a:buNone/>
            </a:pPr>
            <a:endParaRPr sz="2400">
              <a:solidFill>
                <a:schemeClr val="dk1"/>
              </a:solidFill>
            </a:endParaRPr>
          </a:p>
          <a:p>
            <a:pPr marL="114300" lvl="0" indent="0" algn="l" rtl="0">
              <a:lnSpc>
                <a:spcPct val="90000"/>
              </a:lnSpc>
              <a:spcBef>
                <a:spcPts val="1000"/>
              </a:spcBef>
              <a:spcAft>
                <a:spcPts val="0"/>
              </a:spcAft>
              <a:buSzPts val="1800"/>
              <a:buNone/>
            </a:pPr>
            <a:r>
              <a:rPr lang="en-GB" sz="2400">
                <a:solidFill>
                  <a:schemeClr val="dk1"/>
                </a:solidFill>
              </a:rPr>
              <a:t>Ventilation interval; Min. 150 mm</a:t>
            </a:r>
            <a:endParaRPr/>
          </a:p>
          <a:p>
            <a:pPr marL="457200" lvl="0" indent="-228600" algn="l" rtl="0">
              <a:lnSpc>
                <a:spcPct val="90000"/>
              </a:lnSpc>
              <a:spcBef>
                <a:spcPts val="1000"/>
              </a:spcBef>
              <a:spcAft>
                <a:spcPts val="0"/>
              </a:spcAft>
              <a:buClr>
                <a:schemeClr val="dk1"/>
              </a:buClr>
              <a:buSzPts val="1800"/>
              <a:buNone/>
            </a:pPr>
            <a:endParaRPr/>
          </a:p>
        </p:txBody>
      </p:sp>
      <p:sp>
        <p:nvSpPr>
          <p:cNvPr id="272" name="Google Shape;272;p1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15</a:t>
            </a:fld>
            <a:endParaRPr/>
          </a:p>
        </p:txBody>
      </p:sp>
      <p:sp>
        <p:nvSpPr>
          <p:cNvPr id="273" name="Google Shape;273;p15"/>
          <p:cNvSpPr txBox="1">
            <a:spLocks noGrp="1"/>
          </p:cNvSpPr>
          <p:nvPr>
            <p:ph type="ftr" idx="11"/>
          </p:nvPr>
        </p:nvSpPr>
        <p:spPr>
          <a:xfrm>
            <a:off x="838200" y="6334918"/>
            <a:ext cx="588669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grpSp>
        <p:nvGrpSpPr>
          <p:cNvPr id="274" name="Google Shape;274;p15"/>
          <p:cNvGrpSpPr/>
          <p:nvPr/>
        </p:nvGrpSpPr>
        <p:grpSpPr>
          <a:xfrm>
            <a:off x="3637253" y="1742981"/>
            <a:ext cx="9178449" cy="4662808"/>
            <a:chOff x="3029878" y="1489352"/>
            <a:chExt cx="9178449" cy="4662808"/>
          </a:xfrm>
        </p:grpSpPr>
        <p:pic>
          <p:nvPicPr>
            <p:cNvPr id="275" name="Google Shape;275;p15"/>
            <p:cNvPicPr preferRelativeResize="0"/>
            <p:nvPr/>
          </p:nvPicPr>
          <p:blipFill rotWithShape="1">
            <a:blip r:embed="rId3">
              <a:alphaModFix/>
            </a:blip>
            <a:srcRect b="33454"/>
            <a:stretch/>
          </p:blipFill>
          <p:spPr>
            <a:xfrm>
              <a:off x="3439348" y="1601240"/>
              <a:ext cx="8489579" cy="2771671"/>
            </a:xfrm>
            <a:prstGeom prst="rect">
              <a:avLst/>
            </a:prstGeom>
            <a:noFill/>
            <a:ln>
              <a:noFill/>
            </a:ln>
          </p:spPr>
        </p:pic>
        <p:sp>
          <p:nvSpPr>
            <p:cNvPr id="276" name="Google Shape;276;p15"/>
            <p:cNvSpPr/>
            <p:nvPr/>
          </p:nvSpPr>
          <p:spPr>
            <a:xfrm>
              <a:off x="5020011" y="1489352"/>
              <a:ext cx="1002930" cy="1386841"/>
            </a:xfrm>
            <a:prstGeom prst="rect">
              <a:avLst/>
            </a:prstGeom>
            <a:noFill/>
            <a:ln>
              <a:noFill/>
            </a:ln>
          </p:spPr>
          <p:txBody>
            <a:bodyPr spcFirstLastPara="1" wrap="square" lIns="0" tIns="0" rIns="0" bIns="0" anchor="ctr" anchorCtr="0">
              <a:normAutofit/>
            </a:bodyPr>
            <a:lstStyle/>
            <a:p>
              <a:pPr marL="0" marR="0" lvl="0" indent="0" algn="l" rtl="0">
                <a:spcBef>
                  <a:spcPts val="0"/>
                </a:spcBef>
                <a:spcAft>
                  <a:spcPts val="0"/>
                </a:spcAft>
                <a:buNone/>
              </a:pPr>
              <a:r>
                <a:rPr lang="en-GB" sz="1200" b="0" i="0" u="none" strike="noStrike" cap="none">
                  <a:solidFill>
                    <a:srgbClr val="000000"/>
                  </a:solidFill>
                  <a:latin typeface="Calibri"/>
                  <a:ea typeface="Calibri"/>
                  <a:cs typeface="Calibri"/>
                  <a:sym typeface="Calibri"/>
                </a:rPr>
                <a:t>Truss frame</a:t>
              </a:r>
              <a:endParaRPr/>
            </a:p>
          </p:txBody>
        </p:sp>
        <p:sp>
          <p:nvSpPr>
            <p:cNvPr id="277" name="Google Shape;277;p15"/>
            <p:cNvSpPr/>
            <p:nvPr/>
          </p:nvSpPr>
          <p:spPr>
            <a:xfrm>
              <a:off x="7024623" y="1494838"/>
              <a:ext cx="1276331" cy="1386841"/>
            </a:xfrm>
            <a:prstGeom prst="rect">
              <a:avLst/>
            </a:prstGeom>
            <a:noFill/>
            <a:ln>
              <a:noFill/>
            </a:ln>
          </p:spPr>
          <p:txBody>
            <a:bodyPr spcFirstLastPara="1" wrap="square" lIns="0" tIns="0" rIns="0" bIns="0" anchor="ctr" anchorCtr="0">
              <a:normAutofit/>
            </a:bodyPr>
            <a:lstStyle/>
            <a:p>
              <a:pPr marL="0" marR="0" lvl="0" indent="0" algn="l" rtl="0">
                <a:spcBef>
                  <a:spcPts val="0"/>
                </a:spcBef>
                <a:spcAft>
                  <a:spcPts val="0"/>
                </a:spcAft>
                <a:buNone/>
              </a:pPr>
              <a:r>
                <a:rPr lang="en-GB" sz="1200" b="0" i="0" u="none" strike="noStrike" cap="none">
                  <a:solidFill>
                    <a:srgbClr val="000000"/>
                  </a:solidFill>
                  <a:latin typeface="Calibri"/>
                  <a:ea typeface="Calibri"/>
                  <a:cs typeface="Calibri"/>
                  <a:sym typeface="Calibri"/>
                </a:rPr>
                <a:t>Beam structure</a:t>
              </a:r>
              <a:endParaRPr/>
            </a:p>
          </p:txBody>
        </p:sp>
        <p:sp>
          <p:nvSpPr>
            <p:cNvPr id="278" name="Google Shape;278;p15"/>
            <p:cNvSpPr/>
            <p:nvPr/>
          </p:nvSpPr>
          <p:spPr>
            <a:xfrm>
              <a:off x="9135611" y="1492927"/>
              <a:ext cx="906706" cy="1386841"/>
            </a:xfrm>
            <a:prstGeom prst="rect">
              <a:avLst/>
            </a:prstGeom>
            <a:noFill/>
            <a:ln>
              <a:noFill/>
            </a:ln>
          </p:spPr>
          <p:txBody>
            <a:bodyPr spcFirstLastPara="1" wrap="square" lIns="0" tIns="0" rIns="0" bIns="0" anchor="ctr" anchorCtr="0">
              <a:normAutofit/>
            </a:bodyPr>
            <a:lstStyle/>
            <a:p>
              <a:pPr marL="0" marR="0" lvl="0" indent="0" algn="l" rtl="0">
                <a:spcBef>
                  <a:spcPts val="0"/>
                </a:spcBef>
                <a:spcAft>
                  <a:spcPts val="0"/>
                </a:spcAft>
                <a:buNone/>
              </a:pPr>
              <a:r>
                <a:rPr lang="en-GB" sz="1100" b="0" i="0" u="none" strike="noStrike" cap="none">
                  <a:solidFill>
                    <a:srgbClr val="000000"/>
                  </a:solidFill>
                  <a:latin typeface="Calibri"/>
                  <a:ea typeface="Calibri"/>
                  <a:cs typeface="Calibri"/>
                  <a:sym typeface="Calibri"/>
                </a:rPr>
                <a:t>CLT structure</a:t>
              </a:r>
              <a:endParaRPr/>
            </a:p>
          </p:txBody>
        </p:sp>
        <p:pic>
          <p:nvPicPr>
            <p:cNvPr id="279" name="Google Shape;279;p15"/>
            <p:cNvPicPr preferRelativeResize="0"/>
            <p:nvPr/>
          </p:nvPicPr>
          <p:blipFill rotWithShape="1">
            <a:blip r:embed="rId3">
              <a:alphaModFix/>
            </a:blip>
            <a:srcRect t="67190" r="71082"/>
            <a:stretch/>
          </p:blipFill>
          <p:spPr>
            <a:xfrm>
              <a:off x="3029878" y="4425204"/>
              <a:ext cx="3102495" cy="1726956"/>
            </a:xfrm>
            <a:prstGeom prst="rect">
              <a:avLst/>
            </a:prstGeom>
            <a:noFill/>
            <a:ln>
              <a:noFill/>
            </a:ln>
          </p:spPr>
        </p:pic>
        <p:pic>
          <p:nvPicPr>
            <p:cNvPr id="280" name="Google Shape;280;p15"/>
            <p:cNvPicPr preferRelativeResize="0"/>
            <p:nvPr/>
          </p:nvPicPr>
          <p:blipFill rotWithShape="1">
            <a:blip r:embed="rId3">
              <a:alphaModFix/>
            </a:blip>
            <a:srcRect l="36813" t="67190" r="27138"/>
            <a:stretch/>
          </p:blipFill>
          <p:spPr>
            <a:xfrm>
              <a:off x="6117523" y="4425204"/>
              <a:ext cx="3867296" cy="1726956"/>
            </a:xfrm>
            <a:prstGeom prst="rect">
              <a:avLst/>
            </a:prstGeom>
            <a:noFill/>
            <a:ln>
              <a:noFill/>
            </a:ln>
          </p:spPr>
        </p:pic>
        <p:pic>
          <p:nvPicPr>
            <p:cNvPr id="281" name="Google Shape;281;p15"/>
            <p:cNvPicPr preferRelativeResize="0"/>
            <p:nvPr/>
          </p:nvPicPr>
          <p:blipFill rotWithShape="1">
            <a:blip r:embed="rId3">
              <a:alphaModFix/>
            </a:blip>
            <a:srcRect l="71359" t="67190"/>
            <a:stretch/>
          </p:blipFill>
          <p:spPr>
            <a:xfrm>
              <a:off x="9135611" y="4425204"/>
              <a:ext cx="3072716" cy="1726956"/>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6"/>
          <p:cNvSpPr txBox="1">
            <a:spLocks noGrp="1"/>
          </p:cNvSpPr>
          <p:nvPr>
            <p:ph type="title"/>
          </p:nvPr>
        </p:nvSpPr>
        <p:spPr>
          <a:xfrm>
            <a:off x="919223" y="2268899"/>
            <a:ext cx="4023167" cy="232020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11111"/>
              <a:buFont typeface="Calibri"/>
              <a:buNone/>
            </a:pPr>
            <a:r>
              <a:rPr lang="en-GB"/>
              <a:t>Energy renovation of a suburban building</a:t>
            </a:r>
            <a:endParaRPr/>
          </a:p>
        </p:txBody>
      </p:sp>
      <p:sp>
        <p:nvSpPr>
          <p:cNvPr id="287" name="Google Shape;287;p16"/>
          <p:cNvSpPr txBox="1">
            <a:spLocks noGrp="1"/>
          </p:cNvSpPr>
          <p:nvPr>
            <p:ph type="body" idx="1"/>
          </p:nvPr>
        </p:nvSpPr>
        <p:spPr>
          <a:xfrm>
            <a:off x="6096000" y="853352"/>
            <a:ext cx="5791200" cy="5130759"/>
          </a:xfrm>
          <a:prstGeom prst="rect">
            <a:avLst/>
          </a:prstGeom>
          <a:noFill/>
          <a:ln>
            <a:noFill/>
          </a:ln>
        </p:spPr>
        <p:txBody>
          <a:bodyPr spcFirstLastPara="1" wrap="square" lIns="91425" tIns="45700" rIns="91425" bIns="45700" anchor="ctr" anchorCtr="0">
            <a:normAutofit/>
          </a:bodyPr>
          <a:lstStyle/>
          <a:p>
            <a:pPr marL="635000" lvl="0" indent="-457200" algn="l" rtl="0">
              <a:lnSpc>
                <a:spcPct val="90000"/>
              </a:lnSpc>
              <a:spcBef>
                <a:spcPts val="0"/>
              </a:spcBef>
              <a:spcAft>
                <a:spcPts val="0"/>
              </a:spcAft>
              <a:buSzPts val="2800"/>
              <a:buChar char="•"/>
            </a:pPr>
            <a:r>
              <a:rPr lang="en-GB" sz="2400"/>
              <a:t>Possibility for the installation of additional thermal insulation elements</a:t>
            </a:r>
            <a:endParaRPr/>
          </a:p>
          <a:p>
            <a:pPr marL="635000" lvl="0" indent="-457200" algn="l" rtl="0">
              <a:lnSpc>
                <a:spcPct val="90000"/>
              </a:lnSpc>
              <a:spcBef>
                <a:spcPts val="0"/>
              </a:spcBef>
              <a:spcAft>
                <a:spcPts val="0"/>
              </a:spcAft>
              <a:buSzPts val="2800"/>
              <a:buChar char="•"/>
            </a:pPr>
            <a:r>
              <a:rPr lang="en-GB" sz="2400"/>
              <a:t>Facade</a:t>
            </a:r>
            <a:endParaRPr/>
          </a:p>
          <a:p>
            <a:pPr marL="635000" lvl="0" indent="-457200" algn="l" rtl="0">
              <a:lnSpc>
                <a:spcPct val="90000"/>
              </a:lnSpc>
              <a:spcBef>
                <a:spcPts val="0"/>
              </a:spcBef>
              <a:spcAft>
                <a:spcPts val="0"/>
              </a:spcAft>
              <a:buSzPts val="2800"/>
              <a:buChar char="•"/>
            </a:pPr>
            <a:r>
              <a:rPr lang="en-GB" sz="2400"/>
              <a:t>TES elements</a:t>
            </a:r>
            <a:endParaRPr/>
          </a:p>
          <a:p>
            <a:pPr marL="1092200" lvl="1" indent="-457200" algn="l" rtl="0">
              <a:lnSpc>
                <a:spcPct val="90000"/>
              </a:lnSpc>
              <a:spcBef>
                <a:spcPts val="0"/>
              </a:spcBef>
              <a:spcAft>
                <a:spcPts val="0"/>
              </a:spcAft>
              <a:buSzPts val="2800"/>
              <a:buChar char="•"/>
            </a:pPr>
            <a:r>
              <a:rPr lang="en-GB" sz="2000"/>
              <a:t>Case study: </a:t>
            </a:r>
            <a:br>
              <a:rPr lang="en-GB" sz="2000"/>
            </a:br>
            <a:r>
              <a:rPr lang="en-GB" sz="2000"/>
              <a:t>Riihimäki Peltosaari - Innova project</a:t>
            </a:r>
            <a:endParaRPr/>
          </a:p>
          <a:p>
            <a:pPr marL="635000" lvl="0" indent="-457200" algn="l" rtl="0">
              <a:lnSpc>
                <a:spcPct val="90000"/>
              </a:lnSpc>
              <a:spcBef>
                <a:spcPts val="0"/>
              </a:spcBef>
              <a:spcAft>
                <a:spcPts val="0"/>
              </a:spcAft>
              <a:buSzPts val="2800"/>
              <a:buChar char="•"/>
            </a:pPr>
            <a:r>
              <a:rPr lang="en-GB" sz="2400"/>
              <a:t>Ministry of Economic Affairs and Employment survey</a:t>
            </a:r>
            <a:endParaRPr/>
          </a:p>
          <a:p>
            <a:pPr marL="635000" lvl="0" indent="-279400" algn="l" rtl="0">
              <a:lnSpc>
                <a:spcPct val="90000"/>
              </a:lnSpc>
              <a:spcBef>
                <a:spcPts val="0"/>
              </a:spcBef>
              <a:spcAft>
                <a:spcPts val="0"/>
              </a:spcAft>
              <a:buSzPts val="2800"/>
              <a:buNone/>
            </a:pPr>
            <a:endParaRPr/>
          </a:p>
          <a:p>
            <a:pPr marL="635000" lvl="0" indent="-279400" algn="l" rtl="0">
              <a:lnSpc>
                <a:spcPct val="90000"/>
              </a:lnSpc>
              <a:spcBef>
                <a:spcPts val="0"/>
              </a:spcBef>
              <a:spcAft>
                <a:spcPts val="0"/>
              </a:spcAft>
              <a:buSzPts val="2800"/>
              <a:buNone/>
            </a:pPr>
            <a:endParaRPr/>
          </a:p>
        </p:txBody>
      </p:sp>
      <p:sp>
        <p:nvSpPr>
          <p:cNvPr id="288" name="Google Shape;288;p1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4000">
                <a:latin typeface="Calibri"/>
                <a:ea typeface="Calibri"/>
                <a:cs typeface="Calibri"/>
                <a:sym typeface="Calibri"/>
              </a:rPr>
              <a:t>Wall structure: </a:t>
            </a:r>
            <a:br>
              <a:rPr lang="en-GB" sz="4000">
                <a:latin typeface="Calibri"/>
                <a:ea typeface="Calibri"/>
                <a:cs typeface="Calibri"/>
                <a:sym typeface="Calibri"/>
              </a:rPr>
            </a:br>
            <a:r>
              <a:rPr lang="en-GB" sz="4000">
                <a:latin typeface="Calibri"/>
                <a:ea typeface="Calibri"/>
                <a:cs typeface="Calibri"/>
                <a:sym typeface="Calibri"/>
              </a:rPr>
              <a:t>contract sandwich façade 1970s</a:t>
            </a:r>
            <a:endParaRPr/>
          </a:p>
        </p:txBody>
      </p:sp>
      <p:sp>
        <p:nvSpPr>
          <p:cNvPr id="294" name="Google Shape;294;p1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17</a:t>
            </a:fld>
            <a:endParaRPr/>
          </a:p>
        </p:txBody>
      </p:sp>
      <p:sp>
        <p:nvSpPr>
          <p:cNvPr id="295" name="Google Shape;295;p17"/>
          <p:cNvSpPr txBox="1">
            <a:spLocks noGrp="1"/>
          </p:cNvSpPr>
          <p:nvPr>
            <p:ph type="ftr" idx="11"/>
          </p:nvPr>
        </p:nvSpPr>
        <p:spPr>
          <a:xfrm>
            <a:off x="838200" y="6334918"/>
            <a:ext cx="622247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296" name="Google Shape;296;p17"/>
          <p:cNvPicPr preferRelativeResize="0"/>
          <p:nvPr/>
        </p:nvPicPr>
        <p:blipFill rotWithShape="1">
          <a:blip r:embed="rId3">
            <a:alphaModFix/>
          </a:blip>
          <a:srcRect/>
          <a:stretch/>
        </p:blipFill>
        <p:spPr>
          <a:xfrm>
            <a:off x="2585243" y="1706563"/>
            <a:ext cx="2003426" cy="4537076"/>
          </a:xfrm>
          <a:prstGeom prst="rect">
            <a:avLst/>
          </a:prstGeom>
          <a:noFill/>
          <a:ln>
            <a:noFill/>
          </a:ln>
        </p:spPr>
      </p:pic>
      <p:sp>
        <p:nvSpPr>
          <p:cNvPr id="297" name="Google Shape;297;p17"/>
          <p:cNvSpPr/>
          <p:nvPr/>
        </p:nvSpPr>
        <p:spPr>
          <a:xfrm>
            <a:off x="7320756" y="1690688"/>
            <a:ext cx="1944688" cy="130482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0" i="0" u="none" strike="noStrike" cap="none">
                <a:solidFill>
                  <a:srgbClr val="9CA65D"/>
                </a:solidFill>
                <a:latin typeface="Arial"/>
                <a:ea typeface="Arial"/>
                <a:cs typeface="Arial"/>
                <a:sym typeface="Arial"/>
              </a:rPr>
              <a:t>SANDWICH WALL</a:t>
            </a:r>
            <a:endParaRPr/>
          </a:p>
          <a:p>
            <a:pPr marL="0" marR="0" lvl="0" indent="0" algn="l" rtl="0">
              <a:spcBef>
                <a:spcPts val="0"/>
              </a:spcBef>
              <a:spcAft>
                <a:spcPts val="0"/>
              </a:spcAft>
              <a:buNone/>
            </a:pPr>
            <a:r>
              <a:rPr lang="en-GB" sz="1400" b="0" i="0" u="none" strike="noStrike" cap="none">
                <a:solidFill>
                  <a:srgbClr val="9CA65D"/>
                </a:solidFill>
                <a:latin typeface="Arial"/>
                <a:ea typeface="Arial"/>
                <a:cs typeface="Arial"/>
                <a:sym typeface="Arial"/>
              </a:rPr>
              <a:t>80 mm concrete</a:t>
            </a:r>
            <a:endParaRPr/>
          </a:p>
          <a:p>
            <a:pPr marL="0" marR="0" lvl="0" indent="0" algn="l" rtl="0">
              <a:spcBef>
                <a:spcPts val="0"/>
              </a:spcBef>
              <a:spcAft>
                <a:spcPts val="0"/>
              </a:spcAft>
              <a:buNone/>
            </a:pPr>
            <a:r>
              <a:rPr lang="en-GB" sz="1400" b="0" i="0" u="none" strike="noStrike" cap="none">
                <a:solidFill>
                  <a:srgbClr val="9CA65D"/>
                </a:solidFill>
                <a:latin typeface="Arial"/>
                <a:ea typeface="Arial"/>
                <a:cs typeface="Arial"/>
                <a:sym typeface="Arial"/>
              </a:rPr>
              <a:t>90 mm mineral wool</a:t>
            </a:r>
            <a:endParaRPr/>
          </a:p>
          <a:p>
            <a:pPr marL="0" marR="0" lvl="0" indent="0" algn="l" rtl="0">
              <a:spcBef>
                <a:spcPts val="0"/>
              </a:spcBef>
              <a:spcAft>
                <a:spcPts val="0"/>
              </a:spcAft>
              <a:buNone/>
            </a:pPr>
            <a:r>
              <a:rPr lang="en-GB" sz="1400" b="0" i="0" u="none" strike="noStrike" cap="none">
                <a:solidFill>
                  <a:srgbClr val="9CA65D"/>
                </a:solidFill>
                <a:latin typeface="Arial"/>
                <a:ea typeface="Arial"/>
                <a:cs typeface="Arial"/>
                <a:sym typeface="Arial"/>
              </a:rPr>
              <a:t>40 mm concrete</a:t>
            </a:r>
            <a:endParaRPr/>
          </a:p>
          <a:p>
            <a:pPr marL="0" marR="0" lvl="0" indent="0" algn="l" rtl="0">
              <a:spcBef>
                <a:spcPts val="0"/>
              </a:spcBef>
              <a:spcAft>
                <a:spcPts val="0"/>
              </a:spcAft>
              <a:buNone/>
            </a:pPr>
            <a:endParaRPr sz="1400" b="0" i="0" u="none" strike="noStrike" cap="none">
              <a:solidFill>
                <a:srgbClr val="9CA65D"/>
              </a:solidFill>
              <a:latin typeface="Arial"/>
              <a:ea typeface="Arial"/>
              <a:cs typeface="Arial"/>
              <a:sym typeface="Arial"/>
            </a:endParaRPr>
          </a:p>
          <a:p>
            <a:pPr marL="0" marR="0" lvl="0" indent="0" algn="l" rtl="0">
              <a:spcBef>
                <a:spcPts val="0"/>
              </a:spcBef>
              <a:spcAft>
                <a:spcPts val="0"/>
              </a:spcAft>
              <a:buNone/>
            </a:pPr>
            <a:r>
              <a:rPr lang="en-GB" sz="1400" b="0" i="0" u="none" strike="noStrike" cap="none">
                <a:solidFill>
                  <a:srgbClr val="9CA65D"/>
                </a:solidFill>
                <a:latin typeface="Arial"/>
                <a:ea typeface="Arial"/>
                <a:cs typeface="Arial"/>
                <a:sym typeface="Arial"/>
              </a:rPr>
              <a:t>U=0.53 W/m</a:t>
            </a:r>
            <a:r>
              <a:rPr lang="en-GB" sz="1400" b="0" i="0" u="none" strike="noStrike" cap="none" baseline="30000">
                <a:solidFill>
                  <a:srgbClr val="9CA65D"/>
                </a:solidFill>
                <a:latin typeface="Arial"/>
                <a:ea typeface="Arial"/>
                <a:cs typeface="Arial"/>
                <a:sym typeface="Arial"/>
              </a:rPr>
              <a:t>2</a:t>
            </a:r>
            <a:r>
              <a:rPr lang="en-GB" sz="1400" b="0" i="0" u="none" strike="noStrike" cap="none">
                <a:solidFill>
                  <a:srgbClr val="9CA65D"/>
                </a:solidFill>
                <a:latin typeface="Arial"/>
                <a:ea typeface="Arial"/>
                <a:cs typeface="Arial"/>
                <a:sym typeface="Arial"/>
              </a:rPr>
              <a:t>K</a:t>
            </a:r>
            <a:endParaRPr/>
          </a:p>
        </p:txBody>
      </p:sp>
      <p:pic>
        <p:nvPicPr>
          <p:cNvPr id="298" name="Google Shape;298;p17"/>
          <p:cNvPicPr preferRelativeResize="0"/>
          <p:nvPr/>
        </p:nvPicPr>
        <p:blipFill rotWithShape="1">
          <a:blip r:embed="rId4">
            <a:alphaModFix/>
          </a:blip>
          <a:srcRect/>
          <a:stretch/>
        </p:blipFill>
        <p:spPr>
          <a:xfrm>
            <a:off x="5309393" y="1706563"/>
            <a:ext cx="1343026" cy="1352551"/>
          </a:xfrm>
          <a:prstGeom prst="rect">
            <a:avLst/>
          </a:prstGeom>
          <a:noFill/>
          <a:ln>
            <a:noFill/>
          </a:ln>
        </p:spPr>
      </p:pic>
      <p:pic>
        <p:nvPicPr>
          <p:cNvPr id="299" name="Google Shape;299;p17"/>
          <p:cNvPicPr preferRelativeResize="0"/>
          <p:nvPr/>
        </p:nvPicPr>
        <p:blipFill rotWithShape="1">
          <a:blip r:embed="rId5">
            <a:alphaModFix/>
          </a:blip>
          <a:srcRect r="8482" b="21990"/>
          <a:stretch/>
        </p:blipFill>
        <p:spPr>
          <a:xfrm>
            <a:off x="5304631" y="3506788"/>
            <a:ext cx="3965576" cy="2535238"/>
          </a:xfrm>
          <a:prstGeom prst="rect">
            <a:avLst/>
          </a:prstGeom>
          <a:noFill/>
          <a:ln>
            <a:noFill/>
          </a:ln>
        </p:spPr>
      </p:pic>
      <p:sp>
        <p:nvSpPr>
          <p:cNvPr id="300" name="Google Shape;300;p17"/>
          <p:cNvSpPr/>
          <p:nvPr/>
        </p:nvSpPr>
        <p:spPr>
          <a:xfrm>
            <a:off x="5288756" y="3144838"/>
            <a:ext cx="6065044" cy="18466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0" i="0" u="none" strike="noStrike" cap="none">
                <a:solidFill>
                  <a:srgbClr val="9CA65D"/>
                </a:solidFill>
                <a:latin typeface="Arial"/>
                <a:ea typeface="Arial"/>
                <a:cs typeface="Arial"/>
                <a:sym typeface="Arial"/>
              </a:rPr>
              <a:t>Note: The U value is currently 0.17 (thermal insulation 220 – 250 mm)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4000">
                <a:latin typeface="Calibri"/>
                <a:ea typeface="Calibri"/>
                <a:cs typeface="Calibri"/>
                <a:sym typeface="Calibri"/>
              </a:rPr>
              <a:t>Possibility for the installation of additional thermal insulation elements</a:t>
            </a:r>
            <a:endParaRPr/>
          </a:p>
        </p:txBody>
      </p:sp>
      <p:sp>
        <p:nvSpPr>
          <p:cNvPr id="306" name="Google Shape;306;p1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18</a:t>
            </a:fld>
            <a:endParaRPr/>
          </a:p>
        </p:txBody>
      </p:sp>
      <p:sp>
        <p:nvSpPr>
          <p:cNvPr id="307" name="Google Shape;307;p18"/>
          <p:cNvSpPr txBox="1">
            <a:spLocks noGrp="1"/>
          </p:cNvSpPr>
          <p:nvPr>
            <p:ph type="ftr" idx="11"/>
          </p:nvPr>
        </p:nvSpPr>
        <p:spPr>
          <a:xfrm>
            <a:off x="838199" y="6334918"/>
            <a:ext cx="536463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308" name="Google Shape;308;p18"/>
          <p:cNvPicPr preferRelativeResize="0"/>
          <p:nvPr/>
        </p:nvPicPr>
        <p:blipFill rotWithShape="1">
          <a:blip r:embed="rId3">
            <a:alphaModFix/>
          </a:blip>
          <a:srcRect t="8064" b="13001"/>
          <a:stretch/>
        </p:blipFill>
        <p:spPr>
          <a:xfrm>
            <a:off x="2069306" y="1744811"/>
            <a:ext cx="8053388" cy="3528666"/>
          </a:xfrm>
          <a:prstGeom prst="rect">
            <a:avLst/>
          </a:prstGeom>
          <a:noFill/>
          <a:ln>
            <a:noFill/>
          </a:ln>
        </p:spPr>
      </p:pic>
      <p:sp>
        <p:nvSpPr>
          <p:cNvPr id="309" name="Google Shape;309;p18"/>
          <p:cNvSpPr/>
          <p:nvPr/>
        </p:nvSpPr>
        <p:spPr>
          <a:xfrm>
            <a:off x="2359447" y="5435349"/>
            <a:ext cx="987585" cy="2946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1" i="0" u="none" strike="noStrike" cap="none">
                <a:solidFill>
                  <a:srgbClr val="9CA65D"/>
                </a:solidFill>
                <a:latin typeface="Calibri"/>
                <a:ea typeface="Calibri"/>
                <a:cs typeface="Calibri"/>
                <a:sym typeface="Calibri"/>
              </a:rPr>
              <a:t>Suspended</a:t>
            </a:r>
            <a:endParaRPr/>
          </a:p>
        </p:txBody>
      </p:sp>
      <p:sp>
        <p:nvSpPr>
          <p:cNvPr id="310" name="Google Shape;310;p18"/>
          <p:cNvSpPr/>
          <p:nvPr/>
        </p:nvSpPr>
        <p:spPr>
          <a:xfrm>
            <a:off x="4374072" y="5435349"/>
            <a:ext cx="1242911" cy="4978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1" i="0" u="none" strike="noStrike" cap="none">
                <a:solidFill>
                  <a:srgbClr val="9CA65D"/>
                </a:solidFill>
                <a:latin typeface="Calibri"/>
                <a:ea typeface="Calibri"/>
                <a:cs typeface="Calibri"/>
                <a:sym typeface="Calibri"/>
              </a:rPr>
              <a:t>Installed in </a:t>
            </a:r>
            <a:endParaRPr/>
          </a:p>
          <a:p>
            <a:pPr marL="0" marR="0" lvl="0" indent="0" algn="l" rtl="0">
              <a:spcBef>
                <a:spcPts val="0"/>
              </a:spcBef>
              <a:spcAft>
                <a:spcPts val="0"/>
              </a:spcAft>
              <a:buNone/>
            </a:pPr>
            <a:r>
              <a:rPr lang="en-GB" sz="1400" b="1" i="0" u="none" strike="noStrike" cap="none">
                <a:solidFill>
                  <a:srgbClr val="9CA65D"/>
                </a:solidFill>
                <a:latin typeface="Calibri"/>
                <a:ea typeface="Calibri"/>
                <a:cs typeface="Calibri"/>
                <a:sym typeface="Calibri"/>
              </a:rPr>
              <a:t>layers</a:t>
            </a:r>
            <a:endParaRPr/>
          </a:p>
        </p:txBody>
      </p:sp>
      <p:sp>
        <p:nvSpPr>
          <p:cNvPr id="311" name="Google Shape;311;p18"/>
          <p:cNvSpPr/>
          <p:nvPr/>
        </p:nvSpPr>
        <p:spPr>
          <a:xfrm>
            <a:off x="6567289" y="5435349"/>
            <a:ext cx="715937" cy="2946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1" i="0" u="none" strike="noStrike" cap="none">
                <a:solidFill>
                  <a:srgbClr val="9CA65D"/>
                </a:solidFill>
                <a:latin typeface="Calibri"/>
                <a:ea typeface="Calibri"/>
                <a:cs typeface="Calibri"/>
                <a:sym typeface="Calibri"/>
              </a:rPr>
              <a:t>Standing</a:t>
            </a:r>
            <a:endParaRPr/>
          </a:p>
        </p:txBody>
      </p:sp>
      <p:sp>
        <p:nvSpPr>
          <p:cNvPr id="312" name="Google Shape;312;p18"/>
          <p:cNvSpPr/>
          <p:nvPr/>
        </p:nvSpPr>
        <p:spPr>
          <a:xfrm>
            <a:off x="8596598" y="5435349"/>
            <a:ext cx="1242912" cy="4978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1" i="0" u="none" strike="noStrike" cap="none">
                <a:solidFill>
                  <a:srgbClr val="9CA65D"/>
                </a:solidFill>
                <a:latin typeface="Calibri"/>
                <a:ea typeface="Calibri"/>
                <a:cs typeface="Calibri"/>
                <a:sym typeface="Calibri"/>
              </a:rPr>
              <a:t>Supported by storey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4000">
                <a:latin typeface="Calibri"/>
                <a:ea typeface="Calibri"/>
                <a:cs typeface="Calibri"/>
                <a:sym typeface="Calibri"/>
              </a:rPr>
              <a:t>Façade material can be selected</a:t>
            </a:r>
            <a:endParaRPr/>
          </a:p>
        </p:txBody>
      </p:sp>
      <p:sp>
        <p:nvSpPr>
          <p:cNvPr id="318" name="Google Shape;318;p19"/>
          <p:cNvSpPr txBox="1">
            <a:spLocks noGrp="1"/>
          </p:cNvSpPr>
          <p:nvPr>
            <p:ph type="body" idx="1"/>
          </p:nvPr>
        </p:nvSpPr>
        <p:spPr>
          <a:xfrm>
            <a:off x="838200" y="1825625"/>
            <a:ext cx="37973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GB" sz="2400"/>
              <a:t>Thin or 3-coat plaster</a:t>
            </a:r>
            <a:endParaRPr/>
          </a:p>
          <a:p>
            <a:pPr marL="457200" lvl="0" indent="-342900" algn="l" rtl="0">
              <a:lnSpc>
                <a:spcPct val="90000"/>
              </a:lnSpc>
              <a:spcBef>
                <a:spcPts val="1000"/>
              </a:spcBef>
              <a:spcAft>
                <a:spcPts val="0"/>
              </a:spcAft>
              <a:buClr>
                <a:schemeClr val="dk1"/>
              </a:buClr>
              <a:buSzPts val="1800"/>
              <a:buChar char="•"/>
            </a:pPr>
            <a:r>
              <a:rPr lang="en-GB" sz="2400"/>
              <a:t>Ventilated structure: </a:t>
            </a:r>
            <a:endParaRPr/>
          </a:p>
          <a:p>
            <a:pPr marL="914400" lvl="1" indent="-342900" algn="l" rtl="0">
              <a:lnSpc>
                <a:spcPct val="90000"/>
              </a:lnSpc>
              <a:spcBef>
                <a:spcPts val="500"/>
              </a:spcBef>
              <a:spcAft>
                <a:spcPts val="0"/>
              </a:spcAft>
              <a:buSzPts val="1800"/>
              <a:buChar char="•"/>
            </a:pPr>
            <a:r>
              <a:rPr lang="en-GB" sz="2000"/>
              <a:t>Board cladding </a:t>
            </a:r>
            <a:endParaRPr/>
          </a:p>
          <a:p>
            <a:pPr marL="914400" lvl="1" indent="-342900" algn="l" rtl="0">
              <a:lnSpc>
                <a:spcPct val="90000"/>
              </a:lnSpc>
              <a:spcBef>
                <a:spcPts val="500"/>
              </a:spcBef>
              <a:spcAft>
                <a:spcPts val="0"/>
              </a:spcAft>
              <a:buSzPts val="1800"/>
              <a:buChar char="•"/>
            </a:pPr>
            <a:r>
              <a:rPr lang="en-GB" sz="2000"/>
              <a:t>Wood cladding</a:t>
            </a:r>
            <a:endParaRPr/>
          </a:p>
          <a:p>
            <a:pPr marL="914400" lvl="1" indent="-342900" algn="l" rtl="0">
              <a:lnSpc>
                <a:spcPct val="90000"/>
              </a:lnSpc>
              <a:spcBef>
                <a:spcPts val="500"/>
              </a:spcBef>
              <a:spcAft>
                <a:spcPts val="0"/>
              </a:spcAft>
              <a:buSzPts val="1800"/>
              <a:buChar char="•"/>
            </a:pPr>
            <a:r>
              <a:rPr lang="en-GB" sz="2000"/>
              <a:t>Thin brick cladding</a:t>
            </a:r>
            <a:endParaRPr/>
          </a:p>
          <a:p>
            <a:pPr marL="914400" lvl="1" indent="-342900" algn="l" rtl="0">
              <a:lnSpc>
                <a:spcPct val="90000"/>
              </a:lnSpc>
              <a:spcBef>
                <a:spcPts val="500"/>
              </a:spcBef>
              <a:spcAft>
                <a:spcPts val="0"/>
              </a:spcAft>
              <a:buSzPts val="1800"/>
              <a:buChar char="•"/>
            </a:pPr>
            <a:r>
              <a:rPr lang="en-GB" sz="2000"/>
              <a:t>Fibre cement siding</a:t>
            </a:r>
            <a:endParaRPr/>
          </a:p>
          <a:p>
            <a:pPr marL="914400" lvl="1" indent="-342900" algn="l" rtl="0">
              <a:lnSpc>
                <a:spcPct val="90000"/>
              </a:lnSpc>
              <a:spcBef>
                <a:spcPts val="500"/>
              </a:spcBef>
              <a:spcAft>
                <a:spcPts val="0"/>
              </a:spcAft>
              <a:buSzPts val="1800"/>
              <a:buChar char="•"/>
            </a:pPr>
            <a:r>
              <a:rPr lang="en-GB" sz="2000"/>
              <a:t>Metal products</a:t>
            </a:r>
            <a:endParaRPr/>
          </a:p>
          <a:p>
            <a:pPr marL="457200" lvl="0" indent="-342900" algn="l" rtl="0">
              <a:lnSpc>
                <a:spcPct val="90000"/>
              </a:lnSpc>
              <a:spcBef>
                <a:spcPts val="1000"/>
              </a:spcBef>
              <a:spcAft>
                <a:spcPts val="0"/>
              </a:spcAft>
              <a:buClr>
                <a:schemeClr val="dk1"/>
              </a:buClr>
              <a:buSzPts val="1800"/>
              <a:buChar char="•"/>
            </a:pPr>
            <a:r>
              <a:rPr lang="en-GB" sz="2400"/>
              <a:t>See more: Ventilated façades guide</a:t>
            </a:r>
            <a:endParaRPr/>
          </a:p>
          <a:p>
            <a:pPr marL="457200" lvl="0" indent="-228600" algn="l" rtl="0">
              <a:lnSpc>
                <a:spcPct val="90000"/>
              </a:lnSpc>
              <a:spcBef>
                <a:spcPts val="1000"/>
              </a:spcBef>
              <a:spcAft>
                <a:spcPts val="0"/>
              </a:spcAft>
              <a:buClr>
                <a:schemeClr val="dk1"/>
              </a:buClr>
              <a:buSzPts val="1800"/>
              <a:buNone/>
            </a:pPr>
            <a:endParaRPr/>
          </a:p>
        </p:txBody>
      </p:sp>
      <p:sp>
        <p:nvSpPr>
          <p:cNvPr id="319" name="Google Shape;319;p1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19</a:t>
            </a:fld>
            <a:endParaRPr/>
          </a:p>
        </p:txBody>
      </p:sp>
      <p:sp>
        <p:nvSpPr>
          <p:cNvPr id="320" name="Google Shape;320;p19"/>
          <p:cNvSpPr txBox="1">
            <a:spLocks noGrp="1"/>
          </p:cNvSpPr>
          <p:nvPr>
            <p:ph type="ftr" idx="11"/>
          </p:nvPr>
        </p:nvSpPr>
        <p:spPr>
          <a:xfrm>
            <a:off x="838199" y="6334918"/>
            <a:ext cx="604336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321" name="Google Shape;321;p19"/>
          <p:cNvPicPr preferRelativeResize="0"/>
          <p:nvPr/>
        </p:nvPicPr>
        <p:blipFill rotWithShape="1">
          <a:blip r:embed="rId3">
            <a:alphaModFix/>
          </a:blip>
          <a:srcRect r="53378"/>
          <a:stretch/>
        </p:blipFill>
        <p:spPr>
          <a:xfrm>
            <a:off x="10038187" y="1936856"/>
            <a:ext cx="2153813" cy="3764206"/>
          </a:xfrm>
          <a:prstGeom prst="rect">
            <a:avLst/>
          </a:prstGeom>
          <a:noFill/>
          <a:ln>
            <a:noFill/>
          </a:ln>
        </p:spPr>
      </p:pic>
      <p:pic>
        <p:nvPicPr>
          <p:cNvPr id="322" name="Google Shape;322;p19"/>
          <p:cNvPicPr preferRelativeResize="0"/>
          <p:nvPr/>
        </p:nvPicPr>
        <p:blipFill rotWithShape="1">
          <a:blip r:embed="rId4">
            <a:alphaModFix/>
          </a:blip>
          <a:srcRect r="43771" b="4676"/>
          <a:stretch/>
        </p:blipFill>
        <p:spPr>
          <a:xfrm>
            <a:off x="6583044" y="1947240"/>
            <a:ext cx="3315490" cy="3743406"/>
          </a:xfrm>
          <a:prstGeom prst="rect">
            <a:avLst/>
          </a:prstGeom>
          <a:noFill/>
          <a:ln>
            <a:noFill/>
          </a:ln>
        </p:spPr>
      </p:pic>
      <p:pic>
        <p:nvPicPr>
          <p:cNvPr id="323" name="Google Shape;323;p19"/>
          <p:cNvPicPr preferRelativeResize="0"/>
          <p:nvPr/>
        </p:nvPicPr>
        <p:blipFill rotWithShape="1">
          <a:blip r:embed="rId5">
            <a:alphaModFix/>
          </a:blip>
          <a:srcRect/>
          <a:stretch/>
        </p:blipFill>
        <p:spPr>
          <a:xfrm>
            <a:off x="4680131" y="3107410"/>
            <a:ext cx="1780184" cy="25862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GB"/>
              <a:t>Origin of the materials</a:t>
            </a:r>
            <a:endParaRPr/>
          </a:p>
        </p:txBody>
      </p:sp>
      <p:sp>
        <p:nvSpPr>
          <p:cNvPr id="149" name="Google Shape;149;p2"/>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1600"/>
              <a:t>These learning materials for industrial wood construction have been prepared in a project led by Puuinfo Oy in 2021–2022. Also involved in the project were </a:t>
            </a:r>
            <a:endParaRPr/>
          </a:p>
          <a:p>
            <a:pPr marL="647700" lvl="0" indent="-355600" algn="l" rtl="0">
              <a:lnSpc>
                <a:spcPct val="115000"/>
              </a:lnSpc>
              <a:spcBef>
                <a:spcPts val="1700"/>
              </a:spcBef>
              <a:spcAft>
                <a:spcPts val="0"/>
              </a:spcAft>
              <a:buClr>
                <a:srgbClr val="272117"/>
              </a:buClr>
              <a:buSzPts val="2000"/>
              <a:buChar char="●"/>
            </a:pPr>
            <a:r>
              <a:rPr lang="en-GB" sz="1600"/>
              <a:t>Lappia Vocational College,</a:t>
            </a:r>
            <a:endParaRPr/>
          </a:p>
          <a:p>
            <a:pPr marL="647700" lvl="0" indent="-355600" algn="l" rtl="0">
              <a:lnSpc>
                <a:spcPct val="115000"/>
              </a:lnSpc>
              <a:spcBef>
                <a:spcPts val="0"/>
              </a:spcBef>
              <a:spcAft>
                <a:spcPts val="0"/>
              </a:spcAft>
              <a:buClr>
                <a:srgbClr val="272117"/>
              </a:buClr>
              <a:buSzPts val="2000"/>
              <a:buChar char="●"/>
            </a:pPr>
            <a:r>
              <a:rPr lang="en-GB" sz="1600"/>
              <a:t>TTS-Työtehoseura ry</a:t>
            </a:r>
            <a:endParaRPr sz="1600"/>
          </a:p>
          <a:p>
            <a:pPr marL="647700" lvl="0" indent="-355600" algn="l" rtl="0">
              <a:lnSpc>
                <a:spcPct val="115000"/>
              </a:lnSpc>
              <a:spcBef>
                <a:spcPts val="0"/>
              </a:spcBef>
              <a:spcAft>
                <a:spcPts val="0"/>
              </a:spcAft>
              <a:buClr>
                <a:srgbClr val="272117"/>
              </a:buClr>
              <a:buSzPts val="2000"/>
              <a:buChar char="●"/>
            </a:pPr>
            <a:r>
              <a:rPr lang="en-GB" sz="1600"/>
              <a:t>South-Eastern Finland University of Applied Sciences,</a:t>
            </a:r>
            <a:endParaRPr/>
          </a:p>
          <a:p>
            <a:pPr marL="647700" lvl="0" indent="-355600" algn="l" rtl="0">
              <a:lnSpc>
                <a:spcPct val="115000"/>
              </a:lnSpc>
              <a:spcBef>
                <a:spcPts val="0"/>
              </a:spcBef>
              <a:spcAft>
                <a:spcPts val="0"/>
              </a:spcAft>
              <a:buClr>
                <a:srgbClr val="272117"/>
              </a:buClr>
              <a:buSzPts val="2000"/>
              <a:buChar char="●"/>
            </a:pPr>
            <a:r>
              <a:rPr lang="en-GB" sz="1600"/>
              <a:t>Metropolia University of Applied Sciences,</a:t>
            </a:r>
            <a:endParaRPr/>
          </a:p>
          <a:p>
            <a:pPr marL="647700" lvl="0" indent="-355600" algn="l" rtl="0">
              <a:lnSpc>
                <a:spcPct val="115000"/>
              </a:lnSpc>
              <a:spcBef>
                <a:spcPts val="0"/>
              </a:spcBef>
              <a:spcAft>
                <a:spcPts val="0"/>
              </a:spcAft>
              <a:buClr>
                <a:srgbClr val="272117"/>
              </a:buClr>
              <a:buSzPts val="2000"/>
              <a:buChar char="●"/>
            </a:pPr>
            <a:r>
              <a:rPr lang="en-GB" sz="1600"/>
              <a:t>Jyväskylä University of Applied Sciences,</a:t>
            </a:r>
            <a:endParaRPr/>
          </a:p>
          <a:p>
            <a:pPr marL="647700" marR="0" lvl="0" indent="-355600" algn="l" rtl="0">
              <a:lnSpc>
                <a:spcPct val="115000"/>
              </a:lnSpc>
              <a:spcBef>
                <a:spcPts val="0"/>
              </a:spcBef>
              <a:spcAft>
                <a:spcPts val="0"/>
              </a:spcAft>
              <a:buClr>
                <a:srgbClr val="272117"/>
              </a:buClr>
              <a:buSzPts val="2000"/>
              <a:buChar char="●"/>
            </a:pPr>
            <a:r>
              <a:rPr lang="en-GB" sz="1600"/>
              <a:t>University of Tampere, and</a:t>
            </a:r>
            <a:endParaRPr/>
          </a:p>
          <a:p>
            <a:pPr marL="647700" marR="0" lvl="0" indent="-355600" algn="l" rtl="0">
              <a:lnSpc>
                <a:spcPct val="115000"/>
              </a:lnSpc>
              <a:spcBef>
                <a:spcPts val="0"/>
              </a:spcBef>
              <a:spcAft>
                <a:spcPts val="0"/>
              </a:spcAft>
              <a:buClr>
                <a:srgbClr val="272117"/>
              </a:buClr>
              <a:buSzPts val="2000"/>
              <a:buChar char="●"/>
            </a:pPr>
            <a:r>
              <a:rPr lang="en-GB" sz="1600"/>
              <a:t>Federation of the Finnish Woodworking Industries Puutuoteteollisuus ry</a:t>
            </a:r>
            <a:endParaRPr sz="1600"/>
          </a:p>
          <a:p>
            <a:pPr marL="0" lvl="0" indent="0" algn="l" rtl="0">
              <a:lnSpc>
                <a:spcPct val="115000"/>
              </a:lnSpc>
              <a:spcBef>
                <a:spcPts val="1700"/>
              </a:spcBef>
              <a:spcAft>
                <a:spcPts val="0"/>
              </a:spcAft>
              <a:buSzPts val="1800"/>
              <a:buNone/>
            </a:pPr>
            <a:r>
              <a:rPr lang="en-GB" sz="1600"/>
              <a:t>The project was funded by the Ministry of the Environment. </a:t>
            </a:r>
            <a:endParaRPr/>
          </a:p>
          <a:p>
            <a:pPr marL="0" lvl="0" indent="0" algn="l" rtl="0">
              <a:lnSpc>
                <a:spcPct val="90000"/>
              </a:lnSpc>
              <a:spcBef>
                <a:spcPts val="4200"/>
              </a:spcBef>
              <a:spcAft>
                <a:spcPts val="0"/>
              </a:spcAft>
              <a:buClr>
                <a:schemeClr val="lt2"/>
              </a:buClr>
              <a:buSzPts val="2400"/>
              <a:buNone/>
            </a:pPr>
            <a:endParaRPr sz="1600"/>
          </a:p>
        </p:txBody>
      </p:sp>
      <p:sp>
        <p:nvSpPr>
          <p:cNvPr id="150" name="Google Shape;150;p2"/>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51351"/>
              <a:buNone/>
            </a:pPr>
            <a:r>
              <a:rPr lang="en-GB" sz="2000"/>
              <a:t>The materials are intended to be used as extensively as possible in industrial wood construction education and studies.</a:t>
            </a:r>
            <a:endParaRPr/>
          </a:p>
          <a:p>
            <a:pPr marL="0" lvl="0" indent="0" algn="l" rtl="0">
              <a:lnSpc>
                <a:spcPct val="90000"/>
              </a:lnSpc>
              <a:spcBef>
                <a:spcPts val="0"/>
              </a:spcBef>
              <a:spcAft>
                <a:spcPts val="0"/>
              </a:spcAft>
              <a:buClr>
                <a:schemeClr val="dk1"/>
              </a:buClr>
              <a:buSzPct val="151351"/>
              <a:buNone/>
            </a:pPr>
            <a:endParaRPr sz="2000"/>
          </a:p>
          <a:p>
            <a:pPr marL="0" lvl="0" indent="0" algn="l" rtl="0">
              <a:lnSpc>
                <a:spcPct val="90000"/>
              </a:lnSpc>
              <a:spcBef>
                <a:spcPts val="0"/>
              </a:spcBef>
              <a:spcAft>
                <a:spcPts val="0"/>
              </a:spcAft>
              <a:buClr>
                <a:schemeClr val="dk1"/>
              </a:buClr>
              <a:buSzPct val="151351"/>
              <a:buNone/>
            </a:pPr>
            <a:r>
              <a:rPr lang="en-GB"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endParaRPr/>
          </a:p>
          <a:p>
            <a:pPr marL="0" lvl="0" indent="0" algn="l" rtl="0">
              <a:lnSpc>
                <a:spcPct val="90000"/>
              </a:lnSpc>
              <a:spcBef>
                <a:spcPts val="0"/>
              </a:spcBef>
              <a:spcAft>
                <a:spcPts val="0"/>
              </a:spcAft>
              <a:buClr>
                <a:schemeClr val="dk1"/>
              </a:buClr>
              <a:buSzPct val="151351"/>
              <a:buNone/>
            </a:pPr>
            <a:endParaRPr sz="2000"/>
          </a:p>
          <a:p>
            <a:pPr marL="0" lvl="0" indent="0" algn="l" rtl="0">
              <a:lnSpc>
                <a:spcPct val="90000"/>
              </a:lnSpc>
              <a:spcBef>
                <a:spcPts val="0"/>
              </a:spcBef>
              <a:spcAft>
                <a:spcPts val="0"/>
              </a:spcAft>
              <a:buClr>
                <a:schemeClr val="dk1"/>
              </a:buClr>
              <a:buSzPct val="151351"/>
              <a:buNone/>
            </a:pPr>
            <a:r>
              <a:rPr lang="en-GB" sz="2000"/>
              <a:t>The original materials and any updates to them by Puuinfo will be published on the Library of Open Educational Resources website (aoe.fi) and the Puuinfo.fi website. </a:t>
            </a:r>
            <a:endParaRPr/>
          </a:p>
        </p:txBody>
      </p:sp>
      <p:sp>
        <p:nvSpPr>
          <p:cNvPr id="151" name="Google Shape;151;p2"/>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GB"/>
              <a:t>Use of the materials</a:t>
            </a:r>
            <a:endParaRPr/>
          </a:p>
        </p:txBody>
      </p:sp>
      <p:sp>
        <p:nvSpPr>
          <p:cNvPr id="152" name="Google Shape;152;p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3200">
                <a:latin typeface="Calibri"/>
                <a:ea typeface="Calibri"/>
                <a:cs typeface="Calibri"/>
                <a:sym typeface="Calibri"/>
              </a:rPr>
              <a:t>Deviations in the façade will have an effect on things such as the size of new windows</a:t>
            </a:r>
            <a:endParaRPr/>
          </a:p>
        </p:txBody>
      </p:sp>
      <p:sp>
        <p:nvSpPr>
          <p:cNvPr id="329" name="Google Shape;329;p2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20</a:t>
            </a:fld>
            <a:endParaRPr/>
          </a:p>
        </p:txBody>
      </p:sp>
      <p:sp>
        <p:nvSpPr>
          <p:cNvPr id="330" name="Google Shape;330;p20"/>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331" name="Google Shape;331;p20" descr="screen001"/>
          <p:cNvPicPr preferRelativeResize="0"/>
          <p:nvPr/>
        </p:nvPicPr>
        <p:blipFill rotWithShape="1">
          <a:blip r:embed="rId3">
            <a:alphaModFix/>
          </a:blip>
          <a:srcRect l="884" t="7500" r="2174" b="3370"/>
          <a:stretch/>
        </p:blipFill>
        <p:spPr>
          <a:xfrm>
            <a:off x="1997666" y="1609923"/>
            <a:ext cx="8196667" cy="460344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3200">
                <a:latin typeface="Calibri"/>
                <a:ea typeface="Calibri"/>
                <a:cs typeface="Calibri"/>
                <a:sym typeface="Calibri"/>
              </a:rPr>
              <a:t>Deviations in the façade will have an effect on things such as the size of new windows</a:t>
            </a:r>
            <a:endParaRPr/>
          </a:p>
        </p:txBody>
      </p:sp>
      <p:sp>
        <p:nvSpPr>
          <p:cNvPr id="337" name="Google Shape;337;p2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21</a:t>
            </a:fld>
            <a:endParaRPr/>
          </a:p>
        </p:txBody>
      </p:sp>
      <p:sp>
        <p:nvSpPr>
          <p:cNvPr id="338" name="Google Shape;338;p21"/>
          <p:cNvSpPr txBox="1">
            <a:spLocks noGrp="1"/>
          </p:cNvSpPr>
          <p:nvPr>
            <p:ph type="ftr" idx="11"/>
          </p:nvPr>
        </p:nvSpPr>
        <p:spPr>
          <a:xfrm>
            <a:off x="838200" y="6334918"/>
            <a:ext cx="534578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339" name="Google Shape;339;p21"/>
          <p:cNvPicPr preferRelativeResize="0"/>
          <p:nvPr/>
        </p:nvPicPr>
        <p:blipFill rotWithShape="1">
          <a:blip r:embed="rId3">
            <a:alphaModFix/>
          </a:blip>
          <a:srcRect t="6696" b="13025"/>
          <a:stretch/>
        </p:blipFill>
        <p:spPr>
          <a:xfrm>
            <a:off x="1905793" y="1758702"/>
            <a:ext cx="8380414" cy="3459990"/>
          </a:xfrm>
          <a:prstGeom prst="rect">
            <a:avLst/>
          </a:prstGeom>
          <a:noFill/>
          <a:ln>
            <a:noFill/>
          </a:ln>
        </p:spPr>
      </p:pic>
      <p:sp>
        <p:nvSpPr>
          <p:cNvPr id="340" name="Google Shape;340;p21"/>
          <p:cNvSpPr/>
          <p:nvPr/>
        </p:nvSpPr>
        <p:spPr>
          <a:xfrm>
            <a:off x="2380720" y="5436494"/>
            <a:ext cx="8380414" cy="89842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0" i="0" u="none" strike="noStrike" cap="none">
                <a:solidFill>
                  <a:srgbClr val="9CA65D"/>
                </a:solidFill>
                <a:latin typeface="Calibri"/>
                <a:ea typeface="Calibri"/>
                <a:cs typeface="Calibri"/>
                <a:sym typeface="Calibri"/>
              </a:rPr>
              <a:t>The depth of deviations in the façade of an old building can be substantial, up to 40 mm.</a:t>
            </a:r>
            <a:endParaRPr/>
          </a:p>
          <a:p>
            <a:pPr marL="0" marR="0" lvl="0" indent="0" algn="l" rtl="0">
              <a:spcBef>
                <a:spcPts val="0"/>
              </a:spcBef>
              <a:spcAft>
                <a:spcPts val="0"/>
              </a:spcAft>
              <a:buNone/>
            </a:pPr>
            <a:r>
              <a:rPr lang="en-GB" sz="1400" b="0" i="0" u="none" strike="noStrike" cap="none">
                <a:solidFill>
                  <a:srgbClr val="9CA65D"/>
                </a:solidFill>
                <a:latin typeface="Arial"/>
                <a:ea typeface="Arial"/>
                <a:cs typeface="Arial"/>
                <a:sym typeface="Arial"/>
              </a:rPr>
              <a:t> </a:t>
            </a:r>
            <a:endParaRPr/>
          </a:p>
          <a:p>
            <a:pPr marL="0" marR="0" lvl="0" indent="0" algn="l" rtl="0">
              <a:spcBef>
                <a:spcPts val="0"/>
              </a:spcBef>
              <a:spcAft>
                <a:spcPts val="0"/>
              </a:spcAft>
              <a:buNone/>
            </a:pPr>
            <a:endParaRPr sz="1400" b="0" i="0" u="none" strike="noStrike" cap="none">
              <a:solidFill>
                <a:srgbClr val="0D0D0D"/>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GB" sz="2800">
                <a:latin typeface="Calibri"/>
                <a:ea typeface="Calibri"/>
                <a:cs typeface="Calibri"/>
                <a:sym typeface="Calibri"/>
              </a:rPr>
              <a:t>TES (Timberbased Element System) </a:t>
            </a:r>
            <a:br>
              <a:rPr lang="en-GB" sz="2800">
                <a:latin typeface="Calibri"/>
                <a:ea typeface="Calibri"/>
                <a:cs typeface="Calibri"/>
                <a:sym typeface="Calibri"/>
              </a:rPr>
            </a:br>
            <a:r>
              <a:rPr lang="en-GB" sz="2800">
                <a:latin typeface="Calibri"/>
                <a:ea typeface="Calibri"/>
                <a:cs typeface="Calibri"/>
                <a:sym typeface="Calibri"/>
              </a:rPr>
              <a:t>Façade repairs on suburban apartment blocks</a:t>
            </a:r>
            <a:br>
              <a:rPr lang="en-GB" sz="2800">
                <a:latin typeface="Calibri"/>
                <a:ea typeface="Calibri"/>
                <a:cs typeface="Calibri"/>
                <a:sym typeface="Calibri"/>
              </a:rPr>
            </a:br>
            <a:endParaRPr sz="2800">
              <a:latin typeface="Calibri"/>
              <a:ea typeface="Calibri"/>
              <a:cs typeface="Calibri"/>
              <a:sym typeface="Calibri"/>
            </a:endParaRPr>
          </a:p>
        </p:txBody>
      </p:sp>
      <p:sp>
        <p:nvSpPr>
          <p:cNvPr id="346" name="Google Shape;346;p2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22</a:t>
            </a:fld>
            <a:endParaRPr/>
          </a:p>
        </p:txBody>
      </p:sp>
      <p:sp>
        <p:nvSpPr>
          <p:cNvPr id="347" name="Google Shape;347;p22"/>
          <p:cNvSpPr txBox="1">
            <a:spLocks noGrp="1"/>
          </p:cNvSpPr>
          <p:nvPr>
            <p:ph type="ftr" idx="11"/>
          </p:nvPr>
        </p:nvSpPr>
        <p:spPr>
          <a:xfrm>
            <a:off x="838200" y="6334918"/>
            <a:ext cx="527979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348" name="Google Shape;348;p22"/>
          <p:cNvPicPr preferRelativeResize="0"/>
          <p:nvPr/>
        </p:nvPicPr>
        <p:blipFill rotWithShape="1">
          <a:blip r:embed="rId3">
            <a:alphaModFix/>
          </a:blip>
          <a:srcRect r="2567"/>
          <a:stretch/>
        </p:blipFill>
        <p:spPr>
          <a:xfrm>
            <a:off x="7224712" y="1380595"/>
            <a:ext cx="3494056" cy="2374901"/>
          </a:xfrm>
          <a:prstGeom prst="rect">
            <a:avLst/>
          </a:prstGeom>
          <a:noFill/>
          <a:ln>
            <a:noFill/>
          </a:ln>
        </p:spPr>
      </p:pic>
      <p:pic>
        <p:nvPicPr>
          <p:cNvPr id="349" name="Google Shape;349;p22"/>
          <p:cNvPicPr preferRelativeResize="0"/>
          <p:nvPr/>
        </p:nvPicPr>
        <p:blipFill rotWithShape="1">
          <a:blip r:embed="rId4">
            <a:alphaModFix/>
          </a:blip>
          <a:srcRect/>
          <a:stretch/>
        </p:blipFill>
        <p:spPr>
          <a:xfrm>
            <a:off x="7631112" y="3755495"/>
            <a:ext cx="3086101" cy="2312989"/>
          </a:xfrm>
          <a:prstGeom prst="rect">
            <a:avLst/>
          </a:prstGeom>
          <a:noFill/>
          <a:ln>
            <a:noFill/>
          </a:ln>
        </p:spPr>
      </p:pic>
      <p:pic>
        <p:nvPicPr>
          <p:cNvPr id="350" name="Google Shape;350;p22"/>
          <p:cNvPicPr preferRelativeResize="0"/>
          <p:nvPr/>
        </p:nvPicPr>
        <p:blipFill rotWithShape="1">
          <a:blip r:embed="rId5">
            <a:alphaModFix/>
          </a:blip>
          <a:srcRect/>
          <a:stretch/>
        </p:blipFill>
        <p:spPr>
          <a:xfrm>
            <a:off x="4489450" y="1379008"/>
            <a:ext cx="3167063" cy="2376488"/>
          </a:xfrm>
          <a:prstGeom prst="rect">
            <a:avLst/>
          </a:prstGeom>
          <a:noFill/>
          <a:ln>
            <a:noFill/>
          </a:ln>
        </p:spPr>
      </p:pic>
      <p:pic>
        <p:nvPicPr>
          <p:cNvPr id="351" name="Google Shape;351;p22"/>
          <p:cNvPicPr preferRelativeResize="0"/>
          <p:nvPr/>
        </p:nvPicPr>
        <p:blipFill rotWithShape="1">
          <a:blip r:embed="rId6">
            <a:alphaModFix/>
          </a:blip>
          <a:srcRect/>
          <a:stretch/>
        </p:blipFill>
        <p:spPr>
          <a:xfrm>
            <a:off x="1473232" y="3741208"/>
            <a:ext cx="3514725" cy="2327276"/>
          </a:xfrm>
          <a:prstGeom prst="rect">
            <a:avLst/>
          </a:prstGeom>
          <a:noFill/>
          <a:ln>
            <a:noFill/>
          </a:ln>
        </p:spPr>
      </p:pic>
      <p:pic>
        <p:nvPicPr>
          <p:cNvPr id="352" name="Google Shape;352;p22"/>
          <p:cNvPicPr preferRelativeResize="0"/>
          <p:nvPr/>
        </p:nvPicPr>
        <p:blipFill rotWithShape="1">
          <a:blip r:embed="rId7">
            <a:alphaModFix/>
          </a:blip>
          <a:srcRect/>
          <a:stretch/>
        </p:blipFill>
        <p:spPr>
          <a:xfrm>
            <a:off x="1473232" y="1379008"/>
            <a:ext cx="3149600" cy="2362201"/>
          </a:xfrm>
          <a:prstGeom prst="rect">
            <a:avLst/>
          </a:prstGeom>
          <a:noFill/>
          <a:ln>
            <a:noFill/>
          </a:ln>
        </p:spPr>
      </p:pic>
      <p:sp>
        <p:nvSpPr>
          <p:cNvPr id="353" name="Google Shape;353;p22"/>
          <p:cNvSpPr/>
          <p:nvPr/>
        </p:nvSpPr>
        <p:spPr>
          <a:xfrm>
            <a:off x="1473232" y="6118783"/>
            <a:ext cx="3697289" cy="356871"/>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1000" b="0" i="0" u="none" strike="noStrike" cap="none">
                <a:solidFill>
                  <a:srgbClr val="000000"/>
                </a:solidFill>
                <a:latin typeface="Calibri"/>
                <a:ea typeface="Calibri"/>
                <a:cs typeface="Calibri"/>
                <a:sym typeface="Calibri"/>
              </a:rPr>
              <a:t>Kimmo Lylykangas Architects Ltd</a:t>
            </a:r>
            <a:endParaRPr/>
          </a:p>
          <a:p>
            <a:pPr marL="0" marR="0" lvl="0" indent="0" algn="l" rtl="0">
              <a:lnSpc>
                <a:spcPct val="90000"/>
              </a:lnSpc>
              <a:spcBef>
                <a:spcPts val="0"/>
              </a:spcBef>
              <a:spcAft>
                <a:spcPts val="0"/>
              </a:spcAft>
              <a:buNone/>
            </a:pPr>
            <a:r>
              <a:rPr lang="en-GB" sz="1000" b="0" i="0" u="none" strike="noStrike" cap="none">
                <a:solidFill>
                  <a:srgbClr val="000000"/>
                </a:solidFill>
                <a:latin typeface="Calibri"/>
                <a:ea typeface="Calibri"/>
                <a:cs typeface="Calibri"/>
                <a:sym typeface="Calibri"/>
              </a:rPr>
              <a:t>Image: Simon le Ro</a:t>
            </a:r>
            <a:r>
              <a:rPr lang="en-GB" sz="1000" b="0" i="1" u="none" strike="noStrike" cap="none">
                <a:solidFill>
                  <a:srgbClr val="000000"/>
                </a:solidFill>
                <a:latin typeface="Calibri"/>
                <a:ea typeface="Calibri"/>
                <a:cs typeface="Calibri"/>
                <a:sym typeface="Calibri"/>
              </a:rPr>
              <a:t>ux</a:t>
            </a:r>
            <a:endParaRPr/>
          </a:p>
        </p:txBody>
      </p:sp>
      <p:pic>
        <p:nvPicPr>
          <p:cNvPr id="354" name="Google Shape;354;p22"/>
          <p:cNvPicPr preferRelativeResize="0"/>
          <p:nvPr/>
        </p:nvPicPr>
        <p:blipFill rotWithShape="1">
          <a:blip r:embed="rId8">
            <a:alphaModFix/>
          </a:blip>
          <a:srcRect l="3818" r="9317"/>
          <a:stretch/>
        </p:blipFill>
        <p:spPr>
          <a:xfrm>
            <a:off x="4622832" y="3755495"/>
            <a:ext cx="3033681" cy="231298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45454"/>
              <a:buNone/>
            </a:pPr>
            <a:r>
              <a:rPr lang="en-GB">
                <a:latin typeface="Calibri"/>
                <a:ea typeface="Calibri"/>
                <a:cs typeface="Calibri"/>
                <a:sym typeface="Calibri"/>
              </a:rPr>
              <a:t>TES elements</a:t>
            </a:r>
            <a:br>
              <a:rPr lang="en-GB">
                <a:latin typeface="Calibri"/>
                <a:ea typeface="Calibri"/>
                <a:cs typeface="Calibri"/>
                <a:sym typeface="Calibri"/>
              </a:rPr>
            </a:br>
            <a:r>
              <a:rPr lang="en-GB">
                <a:latin typeface="Calibri"/>
                <a:ea typeface="Calibri"/>
                <a:cs typeface="Calibri"/>
                <a:sym typeface="Calibri"/>
              </a:rPr>
              <a:t>disassembling into the inner shell</a:t>
            </a:r>
            <a:br>
              <a:rPr lang="en-GB">
                <a:latin typeface="Calibri"/>
                <a:ea typeface="Calibri"/>
                <a:cs typeface="Calibri"/>
                <a:sym typeface="Calibri"/>
              </a:rPr>
            </a:br>
            <a:r>
              <a:rPr lang="en-GB">
                <a:latin typeface="Calibri"/>
                <a:ea typeface="Calibri"/>
                <a:cs typeface="Calibri"/>
                <a:sym typeface="Calibri"/>
              </a:rPr>
              <a:t>additional thermal insulation</a:t>
            </a:r>
            <a:endParaRPr/>
          </a:p>
        </p:txBody>
      </p:sp>
      <p:sp>
        <p:nvSpPr>
          <p:cNvPr id="360" name="Google Shape;360;p2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23</a:t>
            </a:fld>
            <a:endParaRPr/>
          </a:p>
        </p:txBody>
      </p:sp>
      <p:sp>
        <p:nvSpPr>
          <p:cNvPr id="361" name="Google Shape;361;p23"/>
          <p:cNvSpPr txBox="1">
            <a:spLocks noGrp="1"/>
          </p:cNvSpPr>
          <p:nvPr>
            <p:ph type="ftr" idx="11"/>
          </p:nvPr>
        </p:nvSpPr>
        <p:spPr>
          <a:xfrm>
            <a:off x="838200" y="6334918"/>
            <a:ext cx="553432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362" name="Google Shape;362;p23"/>
          <p:cNvPicPr preferRelativeResize="0"/>
          <p:nvPr/>
        </p:nvPicPr>
        <p:blipFill rotWithShape="1">
          <a:blip r:embed="rId3">
            <a:alphaModFix/>
          </a:blip>
          <a:srcRect/>
          <a:stretch/>
        </p:blipFill>
        <p:spPr>
          <a:xfrm>
            <a:off x="1024202" y="1946804"/>
            <a:ext cx="1734327" cy="3676651"/>
          </a:xfrm>
          <a:prstGeom prst="rect">
            <a:avLst/>
          </a:prstGeom>
          <a:noFill/>
          <a:ln>
            <a:noFill/>
          </a:ln>
        </p:spPr>
      </p:pic>
      <p:pic>
        <p:nvPicPr>
          <p:cNvPr id="363" name="Google Shape;363;p23"/>
          <p:cNvPicPr preferRelativeResize="0"/>
          <p:nvPr/>
        </p:nvPicPr>
        <p:blipFill rotWithShape="1">
          <a:blip r:embed="rId4">
            <a:alphaModFix/>
          </a:blip>
          <a:srcRect/>
          <a:stretch/>
        </p:blipFill>
        <p:spPr>
          <a:xfrm>
            <a:off x="3228492" y="1946804"/>
            <a:ext cx="4903477" cy="3676651"/>
          </a:xfrm>
          <a:prstGeom prst="rect">
            <a:avLst/>
          </a:prstGeom>
          <a:noFill/>
          <a:ln>
            <a:noFill/>
          </a:ln>
        </p:spPr>
      </p:pic>
      <p:pic>
        <p:nvPicPr>
          <p:cNvPr id="364" name="Google Shape;364;p23"/>
          <p:cNvPicPr preferRelativeResize="0"/>
          <p:nvPr/>
        </p:nvPicPr>
        <p:blipFill rotWithShape="1">
          <a:blip r:embed="rId5">
            <a:alphaModFix/>
          </a:blip>
          <a:srcRect/>
          <a:stretch/>
        </p:blipFill>
        <p:spPr>
          <a:xfrm>
            <a:off x="8410310" y="1980141"/>
            <a:ext cx="2757489" cy="36766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3600">
                <a:latin typeface="Calibri"/>
                <a:ea typeface="Calibri"/>
                <a:cs typeface="Calibri"/>
                <a:sym typeface="Calibri"/>
              </a:rPr>
              <a:t>Energy renovation with wooden elements</a:t>
            </a:r>
            <a:endParaRPr/>
          </a:p>
        </p:txBody>
      </p:sp>
      <p:sp>
        <p:nvSpPr>
          <p:cNvPr id="370" name="Google Shape;370;p24"/>
          <p:cNvSpPr txBox="1">
            <a:spLocks noGrp="1"/>
          </p:cNvSpPr>
          <p:nvPr>
            <p:ph type="body" idx="1"/>
          </p:nvPr>
        </p:nvSpPr>
        <p:spPr>
          <a:xfrm>
            <a:off x="5346700" y="1825625"/>
            <a:ext cx="60071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GB" sz="2400"/>
              <a:t>The exterior shell of a concrete sandwich element and its insulation are dismantled - wood elements wooden elements will provide a new "tread" for the building</a:t>
            </a:r>
            <a:endParaRPr/>
          </a:p>
          <a:p>
            <a:pPr marL="457200" lvl="0" indent="-342900" algn="l" rtl="0">
              <a:lnSpc>
                <a:spcPct val="90000"/>
              </a:lnSpc>
              <a:spcBef>
                <a:spcPts val="1000"/>
              </a:spcBef>
              <a:spcAft>
                <a:spcPts val="0"/>
              </a:spcAft>
              <a:buClr>
                <a:schemeClr val="dk1"/>
              </a:buClr>
              <a:buSzPts val="1800"/>
              <a:buChar char="•"/>
            </a:pPr>
            <a:r>
              <a:rPr lang="en-GB" sz="2400"/>
              <a:t>Fast installation phase due to element technology for minimal disruption to residents</a:t>
            </a:r>
            <a:endParaRPr/>
          </a:p>
          <a:p>
            <a:pPr marL="457200" lvl="0" indent="-342900" algn="l" rtl="0">
              <a:lnSpc>
                <a:spcPct val="90000"/>
              </a:lnSpc>
              <a:spcBef>
                <a:spcPts val="1000"/>
              </a:spcBef>
              <a:spcAft>
                <a:spcPts val="0"/>
              </a:spcAft>
              <a:buClr>
                <a:schemeClr val="dk1"/>
              </a:buClr>
              <a:buSzPts val="1800"/>
              <a:buChar char="•"/>
            </a:pPr>
            <a:r>
              <a:rPr lang="en-GB" sz="2400"/>
              <a:t>Large uniform surfaces for better tightness</a:t>
            </a:r>
            <a:endParaRPr/>
          </a:p>
          <a:p>
            <a:pPr marL="457200" lvl="0" indent="-228600" algn="l" rtl="0">
              <a:lnSpc>
                <a:spcPct val="90000"/>
              </a:lnSpc>
              <a:spcBef>
                <a:spcPts val="1000"/>
              </a:spcBef>
              <a:spcAft>
                <a:spcPts val="0"/>
              </a:spcAft>
              <a:buClr>
                <a:schemeClr val="dk1"/>
              </a:buClr>
              <a:buSzPts val="1800"/>
              <a:buNone/>
            </a:pPr>
            <a:endParaRPr/>
          </a:p>
        </p:txBody>
      </p:sp>
      <p:sp>
        <p:nvSpPr>
          <p:cNvPr id="371" name="Google Shape;371;p2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24</a:t>
            </a:fld>
            <a:endParaRPr/>
          </a:p>
        </p:txBody>
      </p:sp>
      <p:sp>
        <p:nvSpPr>
          <p:cNvPr id="372" name="Google Shape;372;p24"/>
          <p:cNvSpPr txBox="1">
            <a:spLocks noGrp="1"/>
          </p:cNvSpPr>
          <p:nvPr>
            <p:ph type="ftr" idx="11"/>
          </p:nvPr>
        </p:nvSpPr>
        <p:spPr>
          <a:xfrm>
            <a:off x="838200" y="6334918"/>
            <a:ext cx="576999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373" name="Google Shape;373;p24"/>
          <p:cNvPicPr preferRelativeResize="0"/>
          <p:nvPr/>
        </p:nvPicPr>
        <p:blipFill rotWithShape="1">
          <a:blip r:embed="rId3">
            <a:alphaModFix/>
          </a:blip>
          <a:srcRect l="40377" t="16200" r="33474" b="5672"/>
          <a:stretch/>
        </p:blipFill>
        <p:spPr>
          <a:xfrm>
            <a:off x="2538147" y="1604962"/>
            <a:ext cx="2590801" cy="4194176"/>
          </a:xfrm>
          <a:prstGeom prst="rect">
            <a:avLst/>
          </a:prstGeom>
          <a:noFill/>
          <a:ln>
            <a:noFill/>
          </a:ln>
        </p:spPr>
      </p:pic>
      <p:sp>
        <p:nvSpPr>
          <p:cNvPr id="374" name="Google Shape;374;p24"/>
          <p:cNvSpPr/>
          <p:nvPr/>
        </p:nvSpPr>
        <p:spPr>
          <a:xfrm>
            <a:off x="2490522" y="5799137"/>
            <a:ext cx="2590801" cy="2438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0" i="0" u="none" strike="noStrike" cap="none">
                <a:solidFill>
                  <a:srgbClr val="9CA65D"/>
                </a:solidFill>
                <a:latin typeface="Calibri"/>
                <a:ea typeface="Calibri"/>
                <a:cs typeface="Calibri"/>
                <a:sym typeface="Calibri"/>
              </a:rPr>
              <a:t>Image: </a:t>
            </a:r>
            <a:r>
              <a:rPr lang="en-GB" sz="1000" b="0" i="0" u="none" strike="noStrike" cap="none">
                <a:solidFill>
                  <a:srgbClr val="9CA65D"/>
                </a:solidFill>
                <a:latin typeface="Arial"/>
                <a:ea typeface="Arial"/>
                <a:cs typeface="Arial"/>
                <a:sym typeface="Arial"/>
              </a:rPr>
              <a:t>Teeri-kolmio Oy, Metsätalouslehti</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45454"/>
              <a:buNone/>
            </a:pPr>
            <a:r>
              <a:rPr lang="en-GB">
                <a:latin typeface="Calibri"/>
                <a:ea typeface="Calibri"/>
                <a:cs typeface="Calibri"/>
                <a:sym typeface="Calibri"/>
              </a:rPr>
              <a:t>Procedures for the energy renovation of a suburban building</a:t>
            </a:r>
            <a:br>
              <a:rPr lang="en-GB">
                <a:latin typeface="Calibri"/>
                <a:ea typeface="Calibri"/>
                <a:cs typeface="Calibri"/>
                <a:sym typeface="Calibri"/>
              </a:rPr>
            </a:br>
            <a:endParaRPr>
              <a:latin typeface="Calibri"/>
              <a:ea typeface="Calibri"/>
              <a:cs typeface="Calibri"/>
              <a:sym typeface="Calibri"/>
            </a:endParaRPr>
          </a:p>
        </p:txBody>
      </p:sp>
      <p:sp>
        <p:nvSpPr>
          <p:cNvPr id="380" name="Google Shape;380;p2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25</a:t>
            </a:fld>
            <a:endParaRPr/>
          </a:p>
        </p:txBody>
      </p:sp>
      <p:sp>
        <p:nvSpPr>
          <p:cNvPr id="381" name="Google Shape;381;p25"/>
          <p:cNvSpPr txBox="1">
            <a:spLocks noGrp="1"/>
          </p:cNvSpPr>
          <p:nvPr>
            <p:ph type="ftr" idx="11"/>
          </p:nvPr>
        </p:nvSpPr>
        <p:spPr>
          <a:xfrm>
            <a:off x="838200" y="6334918"/>
            <a:ext cx="614706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grpSp>
        <p:nvGrpSpPr>
          <p:cNvPr id="382" name="Google Shape;382;p25"/>
          <p:cNvGrpSpPr/>
          <p:nvPr/>
        </p:nvGrpSpPr>
        <p:grpSpPr>
          <a:xfrm>
            <a:off x="2600747" y="1456165"/>
            <a:ext cx="6815980" cy="4642125"/>
            <a:chOff x="2600747" y="1456165"/>
            <a:chExt cx="6815980" cy="4642125"/>
          </a:xfrm>
        </p:grpSpPr>
        <p:pic>
          <p:nvPicPr>
            <p:cNvPr id="383" name="Google Shape;383;p25"/>
            <p:cNvPicPr preferRelativeResize="0"/>
            <p:nvPr/>
          </p:nvPicPr>
          <p:blipFill rotWithShape="1">
            <a:blip r:embed="rId3">
              <a:alphaModFix/>
            </a:blip>
            <a:srcRect/>
            <a:stretch/>
          </p:blipFill>
          <p:spPr>
            <a:xfrm>
              <a:off x="2775273" y="1456165"/>
              <a:ext cx="6641454" cy="3945670"/>
            </a:xfrm>
            <a:prstGeom prst="rect">
              <a:avLst/>
            </a:prstGeom>
            <a:noFill/>
            <a:ln>
              <a:noFill/>
            </a:ln>
          </p:spPr>
        </p:pic>
        <p:sp>
          <p:nvSpPr>
            <p:cNvPr id="384" name="Google Shape;384;p25"/>
            <p:cNvSpPr/>
            <p:nvPr/>
          </p:nvSpPr>
          <p:spPr>
            <a:xfrm>
              <a:off x="2600747" y="5600449"/>
              <a:ext cx="1156443" cy="294641"/>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GB" sz="1400" b="1" i="0" u="none" strike="noStrike" cap="none">
                  <a:solidFill>
                    <a:srgbClr val="9CA65D"/>
                  </a:solidFill>
                  <a:latin typeface="Calibri"/>
                  <a:ea typeface="Calibri"/>
                  <a:cs typeface="Calibri"/>
                  <a:sym typeface="Calibri"/>
                </a:rPr>
                <a:t>Starting point</a:t>
              </a:r>
              <a:endParaRPr/>
            </a:p>
          </p:txBody>
        </p:sp>
        <p:sp>
          <p:nvSpPr>
            <p:cNvPr id="385" name="Google Shape;385;p25"/>
            <p:cNvSpPr/>
            <p:nvPr/>
          </p:nvSpPr>
          <p:spPr>
            <a:xfrm>
              <a:off x="4001890" y="5600449"/>
              <a:ext cx="1066501" cy="294641"/>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GB" sz="1400" b="1" i="0" u="none" strike="noStrike" cap="none">
                  <a:solidFill>
                    <a:srgbClr val="9CA65D"/>
                  </a:solidFill>
                  <a:latin typeface="Calibri"/>
                  <a:ea typeface="Calibri"/>
                  <a:cs typeface="Calibri"/>
                  <a:sym typeface="Calibri"/>
                </a:rPr>
                <a:t>Stripping</a:t>
              </a:r>
              <a:endParaRPr/>
            </a:p>
          </p:txBody>
        </p:sp>
        <p:sp>
          <p:nvSpPr>
            <p:cNvPr id="386" name="Google Shape;386;p25"/>
            <p:cNvSpPr/>
            <p:nvPr/>
          </p:nvSpPr>
          <p:spPr>
            <a:xfrm>
              <a:off x="5367450" y="5600449"/>
              <a:ext cx="1457100" cy="497841"/>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GB" sz="1400" b="1" i="0" u="none" strike="noStrike" cap="none">
                  <a:solidFill>
                    <a:srgbClr val="9CA65D"/>
                  </a:solidFill>
                  <a:latin typeface="Calibri"/>
                  <a:ea typeface="Calibri"/>
                  <a:cs typeface="Calibri"/>
                  <a:sym typeface="Calibri"/>
                </a:rPr>
                <a:t>Smoothing insulation layer</a:t>
              </a:r>
              <a:endParaRPr/>
            </a:p>
          </p:txBody>
        </p:sp>
        <p:sp>
          <p:nvSpPr>
            <p:cNvPr id="387" name="Google Shape;387;p25"/>
            <p:cNvSpPr/>
            <p:nvPr/>
          </p:nvSpPr>
          <p:spPr>
            <a:xfrm>
              <a:off x="6618089" y="5600449"/>
              <a:ext cx="902592" cy="294641"/>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GB" sz="1400" b="1" i="0" u="none" strike="noStrike" cap="none">
                  <a:solidFill>
                    <a:srgbClr val="9CA65D"/>
                  </a:solidFill>
                  <a:latin typeface="Calibri"/>
                  <a:ea typeface="Calibri"/>
                  <a:cs typeface="Calibri"/>
                  <a:sym typeface="Calibri"/>
                </a:rPr>
                <a:t>Wooden frame</a:t>
              </a:r>
              <a:endParaRPr/>
            </a:p>
          </p:txBody>
        </p:sp>
        <p:sp>
          <p:nvSpPr>
            <p:cNvPr id="388" name="Google Shape;388;p25"/>
            <p:cNvSpPr/>
            <p:nvPr/>
          </p:nvSpPr>
          <p:spPr>
            <a:xfrm>
              <a:off x="8226756" y="5600449"/>
              <a:ext cx="1022138" cy="294641"/>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GB" sz="1400" b="1" i="0" u="none" strike="noStrike" cap="none">
                  <a:solidFill>
                    <a:srgbClr val="9CA65D"/>
                  </a:solidFill>
                  <a:latin typeface="Calibri"/>
                  <a:ea typeface="Calibri"/>
                  <a:cs typeface="Calibri"/>
                  <a:sym typeface="Calibri"/>
                </a:rPr>
                <a:t>Finishing</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26"/>
          <p:cNvPicPr preferRelativeResize="0"/>
          <p:nvPr/>
        </p:nvPicPr>
        <p:blipFill rotWithShape="1">
          <a:blip r:embed="rId3">
            <a:alphaModFix/>
          </a:blip>
          <a:srcRect l="2522" t="3215" r="22378" b="793"/>
          <a:stretch/>
        </p:blipFill>
        <p:spPr>
          <a:xfrm>
            <a:off x="3353058" y="1240709"/>
            <a:ext cx="5682662" cy="5094209"/>
          </a:xfrm>
          <a:prstGeom prst="rect">
            <a:avLst/>
          </a:prstGeom>
          <a:noFill/>
          <a:ln>
            <a:noFill/>
          </a:ln>
        </p:spPr>
      </p:pic>
      <p:pic>
        <p:nvPicPr>
          <p:cNvPr id="394" name="Google Shape;394;p26"/>
          <p:cNvPicPr preferRelativeResize="0"/>
          <p:nvPr/>
        </p:nvPicPr>
        <p:blipFill rotWithShape="1">
          <a:blip r:embed="rId3">
            <a:alphaModFix/>
          </a:blip>
          <a:srcRect l="78908" t="3215" r="550" b="27668"/>
          <a:stretch/>
        </p:blipFill>
        <p:spPr>
          <a:xfrm>
            <a:off x="9155856" y="1240709"/>
            <a:ext cx="2077808" cy="4903342"/>
          </a:xfrm>
          <a:prstGeom prst="rect">
            <a:avLst/>
          </a:prstGeom>
          <a:noFill/>
          <a:ln>
            <a:noFill/>
          </a:ln>
        </p:spPr>
      </p:pic>
      <p:sp>
        <p:nvSpPr>
          <p:cNvPr id="395" name="Google Shape;39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a:latin typeface="Calibri"/>
                <a:ea typeface="Calibri"/>
                <a:cs typeface="Calibri"/>
                <a:sym typeface="Calibri"/>
              </a:rPr>
              <a:t> Structural detail when</a:t>
            </a:r>
            <a:br>
              <a:rPr lang="en-GB">
                <a:latin typeface="Calibri"/>
                <a:ea typeface="Calibri"/>
                <a:cs typeface="Calibri"/>
                <a:sym typeface="Calibri"/>
              </a:rPr>
            </a:br>
            <a:r>
              <a:rPr lang="en-GB">
                <a:latin typeface="Calibri"/>
                <a:ea typeface="Calibri"/>
                <a:cs typeface="Calibri"/>
                <a:sym typeface="Calibri"/>
              </a:rPr>
              <a:t>using wood a façade</a:t>
            </a:r>
            <a:endParaRPr/>
          </a:p>
        </p:txBody>
      </p:sp>
      <p:sp>
        <p:nvSpPr>
          <p:cNvPr id="396" name="Google Shape;396;p2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26</a:t>
            </a:fld>
            <a:endParaRPr/>
          </a:p>
        </p:txBody>
      </p:sp>
      <p:sp>
        <p:nvSpPr>
          <p:cNvPr id="397" name="Google Shape;397;p26"/>
          <p:cNvSpPr txBox="1">
            <a:spLocks noGrp="1"/>
          </p:cNvSpPr>
          <p:nvPr>
            <p:ph type="ftr" idx="11"/>
          </p:nvPr>
        </p:nvSpPr>
        <p:spPr>
          <a:xfrm>
            <a:off x="838200" y="6334918"/>
            <a:ext cx="554374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98" name="Google Shape;398;p26"/>
          <p:cNvSpPr txBox="1"/>
          <p:nvPr/>
        </p:nvSpPr>
        <p:spPr>
          <a:xfrm>
            <a:off x="3313523" y="3740184"/>
            <a:ext cx="2145581" cy="968294"/>
          </a:xfrm>
          <a:prstGeom prst="rect">
            <a:avLst/>
          </a:prstGeom>
          <a:solidFill>
            <a:schemeClr val="lt1"/>
          </a:solidFill>
          <a:ln>
            <a:noFill/>
          </a:ln>
        </p:spPr>
        <p:txBody>
          <a:bodyPr spcFirstLastPara="1" wrap="square" lIns="91425" tIns="45700" rIns="91425" bIns="45700" anchor="t" anchorCtr="0">
            <a:noAutofit/>
          </a:bodyPr>
          <a:lstStyle/>
          <a:p>
            <a:pPr marL="169863" marR="0" lvl="0" indent="-169863" algn="l" rtl="0">
              <a:spcBef>
                <a:spcPts val="0"/>
              </a:spcBef>
              <a:spcAft>
                <a:spcPts val="0"/>
              </a:spcAft>
              <a:buNone/>
            </a:pPr>
            <a:r>
              <a:rPr lang="en-GB" sz="600" b="0" i="0" u="none" strike="noStrike" cap="none">
                <a:solidFill>
                  <a:srgbClr val="000000"/>
                </a:solidFill>
                <a:latin typeface="Arial"/>
                <a:ea typeface="Arial"/>
                <a:cs typeface="Arial"/>
                <a:sym typeface="Arial"/>
              </a:rPr>
              <a:t>1.	Air barrier fabric </a:t>
            </a:r>
            <a:endParaRPr/>
          </a:p>
          <a:p>
            <a:pPr marL="169863" marR="0" lvl="0" indent="-169863" algn="l" rtl="0">
              <a:spcBef>
                <a:spcPts val="0"/>
              </a:spcBef>
              <a:spcAft>
                <a:spcPts val="0"/>
              </a:spcAft>
              <a:buNone/>
            </a:pPr>
            <a:r>
              <a:rPr lang="en-GB" sz="600" b="0" i="0" u="none" strike="noStrike" cap="none">
                <a:solidFill>
                  <a:srgbClr val="000000"/>
                </a:solidFill>
                <a:latin typeface="Arial"/>
                <a:ea typeface="Arial"/>
                <a:cs typeface="Arial"/>
                <a:sym typeface="Arial"/>
              </a:rPr>
              <a:t>	(installation immediately after the outer shell has been removed)</a:t>
            </a:r>
            <a:endParaRPr/>
          </a:p>
          <a:p>
            <a:pPr marL="169863" marR="0" lvl="0" indent="-169863" algn="l" rtl="0">
              <a:spcBef>
                <a:spcPts val="0"/>
              </a:spcBef>
              <a:spcAft>
                <a:spcPts val="0"/>
              </a:spcAft>
              <a:buNone/>
            </a:pPr>
            <a:r>
              <a:rPr lang="en-GB" sz="600" b="0" i="0" u="none" strike="noStrike" cap="none">
                <a:solidFill>
                  <a:srgbClr val="000000"/>
                </a:solidFill>
                <a:latin typeface="Arial"/>
                <a:ea typeface="Arial"/>
                <a:cs typeface="Arial"/>
                <a:sym typeface="Arial"/>
              </a:rPr>
              <a:t>2.	Fastening screws for part 1 according to RAK </a:t>
            </a:r>
            <a:endParaRPr/>
          </a:p>
          <a:p>
            <a:pPr marL="169863" marR="0" lvl="0" indent="-169863" algn="l" rtl="0">
              <a:spcBef>
                <a:spcPts val="0"/>
              </a:spcBef>
              <a:spcAft>
                <a:spcPts val="0"/>
              </a:spcAft>
              <a:buNone/>
            </a:pPr>
            <a:r>
              <a:rPr lang="en-GB" sz="600" b="0" i="0" u="none" strike="noStrike" cap="none">
                <a:solidFill>
                  <a:srgbClr val="000000"/>
                </a:solidFill>
                <a:latin typeface="Arial"/>
                <a:ea typeface="Arial"/>
                <a:cs typeface="Arial"/>
                <a:sym typeface="Arial"/>
              </a:rPr>
              <a:t>	(pre-drilling in element)</a:t>
            </a:r>
            <a:endParaRPr/>
          </a:p>
          <a:p>
            <a:pPr marL="169863" marR="0" lvl="0" indent="-169863" algn="l" rtl="0">
              <a:spcBef>
                <a:spcPts val="0"/>
              </a:spcBef>
              <a:spcAft>
                <a:spcPts val="0"/>
              </a:spcAft>
              <a:buNone/>
            </a:pPr>
            <a:r>
              <a:rPr lang="en-GB" sz="600" b="0" i="0" u="none" strike="noStrike" cap="none">
                <a:solidFill>
                  <a:srgbClr val="000000"/>
                </a:solidFill>
                <a:latin typeface="Arial"/>
                <a:ea typeface="Arial"/>
                <a:cs typeface="Arial"/>
                <a:sym typeface="Arial"/>
              </a:rPr>
              <a:t>3.	Fastening screws for part 2 according to RAK</a:t>
            </a:r>
            <a:endParaRPr/>
          </a:p>
          <a:p>
            <a:pPr marL="169863" marR="0" lvl="0" indent="-169863" algn="l" rtl="0">
              <a:spcBef>
                <a:spcPts val="0"/>
              </a:spcBef>
              <a:spcAft>
                <a:spcPts val="0"/>
              </a:spcAft>
              <a:buNone/>
            </a:pPr>
            <a:r>
              <a:rPr lang="en-GB" sz="600" b="0" i="0" u="none" strike="noStrike" cap="none">
                <a:solidFill>
                  <a:srgbClr val="000000"/>
                </a:solidFill>
                <a:latin typeface="Arial"/>
                <a:ea typeface="Arial"/>
                <a:cs typeface="Arial"/>
                <a:sym typeface="Arial"/>
              </a:rPr>
              <a:t>	(pre-drilling in element)</a:t>
            </a:r>
            <a:endParaRPr/>
          </a:p>
          <a:p>
            <a:pPr marL="169863" marR="0" lvl="0" indent="-169863" algn="l" rtl="0">
              <a:spcBef>
                <a:spcPts val="0"/>
              </a:spcBef>
              <a:spcAft>
                <a:spcPts val="0"/>
              </a:spcAft>
              <a:buNone/>
            </a:pPr>
            <a:r>
              <a:rPr lang="en-GB" sz="600" b="0" i="0" u="none" strike="noStrike" cap="none">
                <a:solidFill>
                  <a:srgbClr val="000000"/>
                </a:solidFill>
                <a:latin typeface="Arial"/>
                <a:ea typeface="Arial"/>
                <a:cs typeface="Arial"/>
                <a:sym typeface="Arial"/>
              </a:rPr>
              <a:t>4.	Vapour barrier</a:t>
            </a:r>
            <a:endParaRPr/>
          </a:p>
          <a:p>
            <a:pPr marL="169863" marR="0" lvl="0" indent="-169863" algn="l" rtl="0">
              <a:spcBef>
                <a:spcPts val="0"/>
              </a:spcBef>
              <a:spcAft>
                <a:spcPts val="0"/>
              </a:spcAft>
              <a:buNone/>
            </a:pPr>
            <a:r>
              <a:rPr lang="en-GB" sz="600" b="0" i="0" u="none" strike="noStrike" cap="none">
                <a:solidFill>
                  <a:srgbClr val="000000"/>
                </a:solidFill>
                <a:latin typeface="Arial"/>
                <a:ea typeface="Arial"/>
                <a:cs typeface="Arial"/>
                <a:sym typeface="Arial"/>
              </a:rPr>
              <a:t>5.	Filler</a:t>
            </a:r>
            <a:endParaRPr/>
          </a:p>
          <a:p>
            <a:pPr marL="169863" marR="0" lvl="0" indent="-169863" algn="l" rtl="0">
              <a:spcBef>
                <a:spcPts val="0"/>
              </a:spcBef>
              <a:spcAft>
                <a:spcPts val="0"/>
              </a:spcAft>
              <a:buNone/>
            </a:pPr>
            <a:r>
              <a:rPr lang="en-GB" sz="600" b="0" i="0" u="none" strike="noStrike" cap="none">
                <a:solidFill>
                  <a:srgbClr val="000000"/>
                </a:solidFill>
                <a:latin typeface="Arial"/>
                <a:ea typeface="Arial"/>
                <a:cs typeface="Arial"/>
                <a:sym typeface="Arial"/>
              </a:rPr>
              <a:t>6.	Polyurethane foam</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3600">
                <a:latin typeface="Calibri"/>
                <a:ea typeface="Calibri"/>
                <a:cs typeface="Calibri"/>
                <a:sym typeface="Calibri"/>
              </a:rPr>
              <a:t>Energy consumption</a:t>
            </a:r>
            <a:endParaRPr/>
          </a:p>
        </p:txBody>
      </p:sp>
      <p:sp>
        <p:nvSpPr>
          <p:cNvPr id="404" name="Google Shape;404;p2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27</a:t>
            </a:fld>
            <a:endParaRPr/>
          </a:p>
        </p:txBody>
      </p:sp>
      <p:sp>
        <p:nvSpPr>
          <p:cNvPr id="405" name="Google Shape;405;p27"/>
          <p:cNvSpPr txBox="1">
            <a:spLocks noGrp="1"/>
          </p:cNvSpPr>
          <p:nvPr>
            <p:ph type="ftr" idx="11"/>
          </p:nvPr>
        </p:nvSpPr>
        <p:spPr>
          <a:xfrm>
            <a:off x="838200" y="6334918"/>
            <a:ext cx="542119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406" name="Google Shape;406;p27"/>
          <p:cNvPicPr preferRelativeResize="0"/>
          <p:nvPr/>
        </p:nvPicPr>
        <p:blipFill rotWithShape="1">
          <a:blip r:embed="rId3">
            <a:alphaModFix/>
          </a:blip>
          <a:srcRect/>
          <a:stretch/>
        </p:blipFill>
        <p:spPr>
          <a:xfrm>
            <a:off x="1662112" y="1690688"/>
            <a:ext cx="9147176" cy="3732213"/>
          </a:xfrm>
          <a:prstGeom prst="rect">
            <a:avLst/>
          </a:prstGeom>
          <a:noFill/>
          <a:ln>
            <a:noFill/>
          </a:ln>
        </p:spPr>
      </p:pic>
      <p:sp>
        <p:nvSpPr>
          <p:cNvPr id="407" name="Google Shape;407;p27"/>
          <p:cNvSpPr/>
          <p:nvPr/>
        </p:nvSpPr>
        <p:spPr>
          <a:xfrm>
            <a:off x="1674283" y="5059363"/>
            <a:ext cx="3276450" cy="108144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800" b="0" i="0" u="none" strike="noStrike" cap="none">
                <a:solidFill>
                  <a:srgbClr val="9CA65D"/>
                </a:solidFill>
                <a:latin typeface="Arial"/>
                <a:ea typeface="Arial"/>
                <a:cs typeface="Arial"/>
                <a:sym typeface="Arial"/>
              </a:rPr>
              <a:t>Starting point: 192 kWh/m</a:t>
            </a:r>
            <a:r>
              <a:rPr lang="en-GB" sz="1800" b="0" i="0" u="none" strike="noStrike" cap="none" baseline="30000">
                <a:solidFill>
                  <a:srgbClr val="9CA65D"/>
                </a:solidFill>
                <a:latin typeface="Arial"/>
                <a:ea typeface="Arial"/>
                <a:cs typeface="Arial"/>
                <a:sym typeface="Arial"/>
              </a:rPr>
              <a:t>2</a:t>
            </a:r>
            <a:endParaRPr/>
          </a:p>
          <a:p>
            <a:pPr marL="0" marR="0" lvl="0" indent="0" algn="l" rtl="0">
              <a:spcBef>
                <a:spcPts val="0"/>
              </a:spcBef>
              <a:spcAft>
                <a:spcPts val="0"/>
              </a:spcAft>
              <a:buNone/>
            </a:pPr>
            <a:r>
              <a:rPr lang="en-GB" sz="1800" b="0" i="0" u="none" strike="noStrike" cap="none">
                <a:solidFill>
                  <a:srgbClr val="9CA65D"/>
                </a:solidFill>
                <a:latin typeface="Arial"/>
                <a:ea typeface="Arial"/>
                <a:cs typeface="Arial"/>
                <a:sym typeface="Arial"/>
              </a:rPr>
              <a:t>After the repair: 25 kWh/m</a:t>
            </a:r>
            <a:r>
              <a:rPr lang="en-GB" sz="1800" b="0" i="0" u="none" strike="noStrike" cap="none" baseline="30000">
                <a:solidFill>
                  <a:srgbClr val="9CA65D"/>
                </a:solidFill>
                <a:latin typeface="Arial"/>
                <a:ea typeface="Arial"/>
                <a:cs typeface="Arial"/>
                <a:sym typeface="Arial"/>
              </a:rPr>
              <a:t>2</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3600">
                <a:latin typeface="Calibri"/>
                <a:ea typeface="Calibri"/>
                <a:cs typeface="Calibri"/>
                <a:sym typeface="Calibri"/>
              </a:rPr>
              <a:t>Riihimäki Peltosaari - Innova project</a:t>
            </a:r>
            <a:endParaRPr/>
          </a:p>
        </p:txBody>
      </p:sp>
      <p:sp>
        <p:nvSpPr>
          <p:cNvPr id="413" name="Google Shape;413;p28"/>
          <p:cNvSpPr txBox="1">
            <a:spLocks noGrp="1"/>
          </p:cNvSpPr>
          <p:nvPr>
            <p:ph type="body" idx="1"/>
          </p:nvPr>
        </p:nvSpPr>
        <p:spPr>
          <a:xfrm>
            <a:off x="7694526" y="1825625"/>
            <a:ext cx="4084724"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sz="2000">
                <a:solidFill>
                  <a:schemeClr val="dk1"/>
                </a:solidFill>
              </a:rPr>
              <a:t>The </a:t>
            </a:r>
            <a:r>
              <a:rPr lang="en-GB" sz="2000" b="1">
                <a:solidFill>
                  <a:schemeClr val="dk1"/>
                </a:solidFill>
              </a:rPr>
              <a:t>Innova project</a:t>
            </a:r>
            <a:r>
              <a:rPr lang="en-GB" sz="2000">
                <a:solidFill>
                  <a:schemeClr val="dk1"/>
                </a:solidFill>
              </a:rPr>
              <a:t> showcased a completely new way of renovating a conventional 1960s or 70s concrete element building. The apartment block in Peltosaari, Riihimäki, was renovated to reduce its energy consumption to the passive house standard.</a:t>
            </a:r>
            <a:endParaRPr/>
          </a:p>
          <a:p>
            <a:pPr marL="457200" lvl="0" indent="-228600" algn="l" rtl="0">
              <a:lnSpc>
                <a:spcPct val="90000"/>
              </a:lnSpc>
              <a:spcBef>
                <a:spcPts val="1000"/>
              </a:spcBef>
              <a:spcAft>
                <a:spcPts val="0"/>
              </a:spcAft>
              <a:buClr>
                <a:schemeClr val="dk1"/>
              </a:buClr>
              <a:buSzPts val="1800"/>
              <a:buNone/>
            </a:pPr>
            <a:endParaRPr/>
          </a:p>
        </p:txBody>
      </p:sp>
      <p:sp>
        <p:nvSpPr>
          <p:cNvPr id="414" name="Google Shape;414;p2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28</a:t>
            </a:fld>
            <a:endParaRPr/>
          </a:p>
        </p:txBody>
      </p:sp>
      <p:sp>
        <p:nvSpPr>
          <p:cNvPr id="415" name="Google Shape;415;p28"/>
          <p:cNvSpPr txBox="1">
            <a:spLocks noGrp="1"/>
          </p:cNvSpPr>
          <p:nvPr>
            <p:ph type="ftr" idx="11"/>
          </p:nvPr>
        </p:nvSpPr>
        <p:spPr>
          <a:xfrm>
            <a:off x="838199" y="6334918"/>
            <a:ext cx="525151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416" name="Google Shape;416;p28"/>
          <p:cNvPicPr preferRelativeResize="0"/>
          <p:nvPr/>
        </p:nvPicPr>
        <p:blipFill rotWithShape="1">
          <a:blip r:embed="rId3">
            <a:alphaModFix/>
          </a:blip>
          <a:srcRect/>
          <a:stretch/>
        </p:blipFill>
        <p:spPr>
          <a:xfrm>
            <a:off x="0" y="1317488"/>
            <a:ext cx="7694527" cy="5102499"/>
          </a:xfrm>
          <a:prstGeom prst="rect">
            <a:avLst/>
          </a:prstGeom>
          <a:noFill/>
          <a:ln>
            <a:noFill/>
          </a:ln>
        </p:spPr>
      </p:pic>
      <p:sp>
        <p:nvSpPr>
          <p:cNvPr id="417" name="Google Shape;417;p28"/>
          <p:cNvSpPr/>
          <p:nvPr/>
        </p:nvSpPr>
        <p:spPr>
          <a:xfrm>
            <a:off x="55287" y="6065062"/>
            <a:ext cx="3697289" cy="2769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1000" b="0" i="0" u="none" strike="noStrike" cap="none">
                <a:solidFill>
                  <a:schemeClr val="lt1"/>
                </a:solidFill>
                <a:latin typeface="Calibri"/>
                <a:ea typeface="Calibri"/>
                <a:cs typeface="Calibri"/>
                <a:sym typeface="Calibri"/>
              </a:rPr>
              <a:t>Kimmo Lylykangas Architects Ltd</a:t>
            </a:r>
            <a:endParaRPr/>
          </a:p>
          <a:p>
            <a:pPr marL="0" marR="0" lvl="0" indent="0" algn="l" rtl="0">
              <a:lnSpc>
                <a:spcPct val="90000"/>
              </a:lnSpc>
              <a:spcBef>
                <a:spcPts val="0"/>
              </a:spcBef>
              <a:spcAft>
                <a:spcPts val="0"/>
              </a:spcAft>
              <a:buNone/>
            </a:pPr>
            <a:r>
              <a:rPr lang="en-GB" sz="1000" b="0" i="0" u="none" strike="noStrike" cap="none">
                <a:solidFill>
                  <a:schemeClr val="lt1"/>
                </a:solidFill>
                <a:latin typeface="Calibri"/>
                <a:ea typeface="Calibri"/>
                <a:cs typeface="Calibri"/>
                <a:sym typeface="Calibri"/>
              </a:rPr>
              <a:t>Image: Simon le Roux</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29"/>
          <p:cNvPicPr preferRelativeResize="0"/>
          <p:nvPr/>
        </p:nvPicPr>
        <p:blipFill rotWithShape="1">
          <a:blip r:embed="rId3">
            <a:alphaModFix/>
          </a:blip>
          <a:srcRect/>
          <a:stretch/>
        </p:blipFill>
        <p:spPr>
          <a:xfrm>
            <a:off x="0" y="1390581"/>
            <a:ext cx="7593546" cy="5029406"/>
          </a:xfrm>
          <a:prstGeom prst="rect">
            <a:avLst/>
          </a:prstGeom>
          <a:noFill/>
          <a:ln>
            <a:noFill/>
          </a:ln>
        </p:spPr>
      </p:pic>
      <p:sp>
        <p:nvSpPr>
          <p:cNvPr id="423" name="Google Shape;42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3600">
                <a:latin typeface="Calibri"/>
                <a:ea typeface="Calibri"/>
                <a:cs typeface="Calibri"/>
                <a:sym typeface="Calibri"/>
              </a:rPr>
              <a:t>Riihimäki Peltosaari - Innova project</a:t>
            </a:r>
            <a:endParaRPr/>
          </a:p>
        </p:txBody>
      </p:sp>
      <p:sp>
        <p:nvSpPr>
          <p:cNvPr id="424" name="Google Shape;424;p29"/>
          <p:cNvSpPr txBox="1">
            <a:spLocks noGrp="1"/>
          </p:cNvSpPr>
          <p:nvPr>
            <p:ph type="body" idx="1"/>
          </p:nvPr>
        </p:nvSpPr>
        <p:spPr>
          <a:xfrm>
            <a:off x="7694526" y="1825625"/>
            <a:ext cx="4084724"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sz="2000" b="1">
                <a:solidFill>
                  <a:schemeClr val="dk1"/>
                </a:solidFill>
              </a:rPr>
              <a:t>The repair method was completely new</a:t>
            </a:r>
            <a:r>
              <a:rPr lang="en-GB" sz="2000">
                <a:solidFill>
                  <a:schemeClr val="dk1"/>
                </a:solidFill>
              </a:rPr>
              <a:t>: vertical wooden frame elements with integrated PAROC stone wool insulation, windows and ventilation ducts. The elements were installed without scaffolding. This substantially reduced the time spent at the construction site and reduced disturbance to residents. Residents were able to live at home during the entire renovation.</a:t>
            </a:r>
            <a:endParaRPr/>
          </a:p>
        </p:txBody>
      </p:sp>
      <p:sp>
        <p:nvSpPr>
          <p:cNvPr id="425" name="Google Shape;425;p2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29</a:t>
            </a:fld>
            <a:endParaRPr/>
          </a:p>
        </p:txBody>
      </p:sp>
      <p:sp>
        <p:nvSpPr>
          <p:cNvPr id="426" name="Google Shape;426;p29"/>
          <p:cNvSpPr txBox="1">
            <a:spLocks noGrp="1"/>
          </p:cNvSpPr>
          <p:nvPr>
            <p:ph type="ftr" idx="11"/>
          </p:nvPr>
        </p:nvSpPr>
        <p:spPr>
          <a:xfrm>
            <a:off x="838200" y="6334918"/>
            <a:ext cx="551546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27" name="Google Shape;427;p29"/>
          <p:cNvSpPr/>
          <p:nvPr/>
        </p:nvSpPr>
        <p:spPr>
          <a:xfrm>
            <a:off x="55287" y="6065062"/>
            <a:ext cx="3697289" cy="2769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1000" b="0" i="0" u="none" strike="noStrike" cap="none">
                <a:solidFill>
                  <a:schemeClr val="lt1"/>
                </a:solidFill>
                <a:latin typeface="Calibri"/>
                <a:ea typeface="Calibri"/>
                <a:cs typeface="Calibri"/>
                <a:sym typeface="Calibri"/>
              </a:rPr>
              <a:t>Kimmo Lylykangas Architects Ltd</a:t>
            </a:r>
            <a:endParaRPr/>
          </a:p>
          <a:p>
            <a:pPr marL="0" marR="0" lvl="0" indent="0" algn="l" rtl="0">
              <a:lnSpc>
                <a:spcPct val="90000"/>
              </a:lnSpc>
              <a:spcBef>
                <a:spcPts val="0"/>
              </a:spcBef>
              <a:spcAft>
                <a:spcPts val="0"/>
              </a:spcAft>
              <a:buNone/>
            </a:pPr>
            <a:r>
              <a:rPr lang="en-GB" sz="1000" b="0" i="0" u="none" strike="noStrike" cap="none">
                <a:solidFill>
                  <a:schemeClr val="lt1"/>
                </a:solidFill>
                <a:latin typeface="Calibri"/>
                <a:ea typeface="Calibri"/>
                <a:cs typeface="Calibri"/>
                <a:sym typeface="Calibri"/>
              </a:rPr>
              <a:t>Image: Simon le Roux</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3"/>
          <p:cNvPicPr preferRelativeResize="0"/>
          <p:nvPr/>
        </p:nvPicPr>
        <p:blipFill rotWithShape="1">
          <a:blip r:embed="rId3">
            <a:alphaModFix/>
          </a:blip>
          <a:srcRect b="9271"/>
          <a:stretch/>
        </p:blipFill>
        <p:spPr>
          <a:xfrm>
            <a:off x="2778" y="0"/>
            <a:ext cx="12186372" cy="6248114"/>
          </a:xfrm>
          <a:prstGeom prst="rect">
            <a:avLst/>
          </a:prstGeom>
          <a:noFill/>
          <a:ln>
            <a:noFill/>
          </a:ln>
        </p:spPr>
      </p:pic>
      <p:sp>
        <p:nvSpPr>
          <p:cNvPr id="158" name="Google Shape;158;p3"/>
          <p:cNvSpPr txBox="1">
            <a:spLocks noGrp="1"/>
          </p:cNvSpPr>
          <p:nvPr>
            <p:ph type="title"/>
          </p:nvPr>
        </p:nvSpPr>
        <p:spPr>
          <a:xfrm>
            <a:off x="1174214" y="1819577"/>
            <a:ext cx="9843642" cy="2387601"/>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None/>
            </a:pPr>
            <a:endParaRPr sz="2730" b="1">
              <a:solidFill>
                <a:srgbClr val="FFFFFF"/>
              </a:solidFill>
              <a:latin typeface="Calibri"/>
              <a:ea typeface="Calibri"/>
              <a:cs typeface="Calibri"/>
              <a:sym typeface="Calibri"/>
            </a:endParaRPr>
          </a:p>
          <a:p>
            <a:pPr marL="0" lvl="0" indent="0" algn="ctr" rtl="0">
              <a:lnSpc>
                <a:spcPct val="90000"/>
              </a:lnSpc>
              <a:spcBef>
                <a:spcPts val="0"/>
              </a:spcBef>
              <a:spcAft>
                <a:spcPts val="0"/>
              </a:spcAft>
              <a:buNone/>
            </a:pPr>
            <a:r>
              <a:rPr lang="en-GB" sz="4400" b="1">
                <a:latin typeface="Calibri"/>
                <a:ea typeface="Calibri"/>
                <a:cs typeface="Calibri"/>
                <a:sym typeface="Calibri"/>
              </a:rPr>
              <a:t>Repair construction of wooden buildings and use of wood in repair construction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0"/>
          <p:cNvSpPr txBox="1">
            <a:spLocks noGrp="1"/>
          </p:cNvSpPr>
          <p:nvPr>
            <p:ph type="title"/>
          </p:nvPr>
        </p:nvSpPr>
        <p:spPr>
          <a:xfrm>
            <a:off x="838200" y="365125"/>
            <a:ext cx="7151914"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55555"/>
              <a:buNone/>
            </a:pPr>
            <a:r>
              <a:rPr lang="en-GB" sz="3600">
                <a:latin typeface="Calibri"/>
                <a:ea typeface="Calibri"/>
                <a:cs typeface="Calibri"/>
                <a:sym typeface="Calibri"/>
              </a:rPr>
              <a:t>Riihimäki Peltosaari - Innova project</a:t>
            </a:r>
            <a:br>
              <a:rPr lang="en-GB" sz="3600">
                <a:latin typeface="Calibri"/>
                <a:ea typeface="Calibri"/>
                <a:cs typeface="Calibri"/>
                <a:sym typeface="Calibri"/>
              </a:rPr>
            </a:br>
            <a:r>
              <a:rPr lang="en-GB" sz="3600">
                <a:latin typeface="Calibri"/>
                <a:ea typeface="Calibri"/>
                <a:cs typeface="Calibri"/>
                <a:sym typeface="Calibri"/>
              </a:rPr>
              <a:t>Element stripping</a:t>
            </a:r>
            <a:br>
              <a:rPr lang="en-GB" sz="3600">
                <a:latin typeface="Calibri"/>
                <a:ea typeface="Calibri"/>
                <a:cs typeface="Calibri"/>
                <a:sym typeface="Calibri"/>
              </a:rPr>
            </a:br>
            <a:endParaRPr sz="3600">
              <a:latin typeface="Calibri"/>
              <a:ea typeface="Calibri"/>
              <a:cs typeface="Calibri"/>
              <a:sym typeface="Calibri"/>
            </a:endParaRPr>
          </a:p>
        </p:txBody>
      </p:sp>
      <p:sp>
        <p:nvSpPr>
          <p:cNvPr id="433" name="Google Shape;433;p3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30</a:t>
            </a:fld>
            <a:endParaRPr/>
          </a:p>
        </p:txBody>
      </p:sp>
      <p:sp>
        <p:nvSpPr>
          <p:cNvPr id="434" name="Google Shape;434;p30"/>
          <p:cNvSpPr txBox="1">
            <a:spLocks noGrp="1"/>
          </p:cNvSpPr>
          <p:nvPr>
            <p:ph type="ftr" idx="11"/>
          </p:nvPr>
        </p:nvSpPr>
        <p:spPr>
          <a:xfrm>
            <a:off x="838200" y="6334918"/>
            <a:ext cx="535521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435" name="Google Shape;435;p30"/>
          <p:cNvPicPr preferRelativeResize="0"/>
          <p:nvPr/>
        </p:nvPicPr>
        <p:blipFill rotWithShape="1">
          <a:blip r:embed="rId3">
            <a:alphaModFix/>
          </a:blip>
          <a:srcRect/>
          <a:stretch/>
        </p:blipFill>
        <p:spPr>
          <a:xfrm>
            <a:off x="4953001" y="1132114"/>
            <a:ext cx="6939090" cy="5202804"/>
          </a:xfrm>
          <a:prstGeom prst="rect">
            <a:avLst/>
          </a:prstGeom>
          <a:noFill/>
          <a:ln>
            <a:noFill/>
          </a:ln>
        </p:spPr>
      </p:pic>
      <p:sp>
        <p:nvSpPr>
          <p:cNvPr id="436" name="Google Shape;436;p30"/>
          <p:cNvSpPr/>
          <p:nvPr/>
        </p:nvSpPr>
        <p:spPr>
          <a:xfrm>
            <a:off x="8086757" y="5978941"/>
            <a:ext cx="3697289" cy="276999"/>
          </a:xfrm>
          <a:prstGeom prst="rect">
            <a:avLst/>
          </a:prstGeom>
          <a:noFill/>
          <a:ln>
            <a:noFill/>
          </a:ln>
        </p:spPr>
        <p:txBody>
          <a:bodyPr spcFirstLastPara="1" wrap="square" lIns="0" tIns="0" rIns="0" bIns="0" anchor="t" anchorCtr="0">
            <a:spAutoFit/>
          </a:bodyPr>
          <a:lstStyle/>
          <a:p>
            <a:pPr marL="0" marR="0" lvl="0" indent="0" algn="r" rtl="0">
              <a:lnSpc>
                <a:spcPct val="90000"/>
              </a:lnSpc>
              <a:spcBef>
                <a:spcPts val="0"/>
              </a:spcBef>
              <a:spcAft>
                <a:spcPts val="0"/>
              </a:spcAft>
              <a:buNone/>
            </a:pPr>
            <a:r>
              <a:rPr lang="en-GB" sz="1000" b="0" i="0" u="none" strike="noStrike" cap="none">
                <a:solidFill>
                  <a:schemeClr val="lt1"/>
                </a:solidFill>
                <a:latin typeface="Calibri"/>
                <a:ea typeface="Calibri"/>
                <a:cs typeface="Calibri"/>
                <a:sym typeface="Calibri"/>
              </a:rPr>
              <a:t>Kimmo Lylykangas Architects Ltd</a:t>
            </a:r>
            <a:endParaRPr/>
          </a:p>
          <a:p>
            <a:pPr marL="0" marR="0" lvl="0" indent="0" algn="r" rtl="0">
              <a:lnSpc>
                <a:spcPct val="90000"/>
              </a:lnSpc>
              <a:spcBef>
                <a:spcPts val="0"/>
              </a:spcBef>
              <a:spcAft>
                <a:spcPts val="0"/>
              </a:spcAft>
              <a:buNone/>
            </a:pPr>
            <a:r>
              <a:rPr lang="en-GB" sz="1000" b="0" i="0" u="none" strike="noStrike" cap="none">
                <a:solidFill>
                  <a:schemeClr val="lt1"/>
                </a:solidFill>
                <a:latin typeface="Calibri"/>
                <a:ea typeface="Calibri"/>
                <a:cs typeface="Calibri"/>
                <a:sym typeface="Calibri"/>
              </a:rPr>
              <a:t>Image: Simon le Roux</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55555"/>
              <a:buNone/>
            </a:pPr>
            <a:r>
              <a:rPr lang="en-GB" sz="3600">
                <a:latin typeface="Calibri"/>
                <a:ea typeface="Calibri"/>
                <a:cs typeface="Calibri"/>
                <a:sym typeface="Calibri"/>
              </a:rPr>
              <a:t>Riihimäki Peltosaari - Innova project</a:t>
            </a:r>
            <a:br>
              <a:rPr lang="en-GB" sz="3600">
                <a:latin typeface="Calibri"/>
                <a:ea typeface="Calibri"/>
                <a:cs typeface="Calibri"/>
                <a:sym typeface="Calibri"/>
              </a:rPr>
            </a:br>
            <a:r>
              <a:rPr lang="en-GB" sz="3600">
                <a:latin typeface="Calibri"/>
                <a:ea typeface="Calibri"/>
                <a:cs typeface="Calibri"/>
                <a:sym typeface="Calibri"/>
              </a:rPr>
              <a:t>Manufacture of additional insulation elements at the factory</a:t>
            </a:r>
            <a:br>
              <a:rPr lang="en-GB" sz="3600">
                <a:latin typeface="Calibri"/>
                <a:ea typeface="Calibri"/>
                <a:cs typeface="Calibri"/>
                <a:sym typeface="Calibri"/>
              </a:rPr>
            </a:br>
            <a:endParaRPr sz="3600">
              <a:latin typeface="Calibri"/>
              <a:ea typeface="Calibri"/>
              <a:cs typeface="Calibri"/>
              <a:sym typeface="Calibri"/>
            </a:endParaRPr>
          </a:p>
        </p:txBody>
      </p:sp>
      <p:sp>
        <p:nvSpPr>
          <p:cNvPr id="442" name="Google Shape;442;p3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31</a:t>
            </a:fld>
            <a:endParaRPr/>
          </a:p>
        </p:txBody>
      </p:sp>
      <p:sp>
        <p:nvSpPr>
          <p:cNvPr id="443" name="Google Shape;443;p31"/>
          <p:cNvSpPr txBox="1">
            <a:spLocks noGrp="1"/>
          </p:cNvSpPr>
          <p:nvPr>
            <p:ph type="ftr" idx="11"/>
          </p:nvPr>
        </p:nvSpPr>
        <p:spPr>
          <a:xfrm>
            <a:off x="838200" y="6334918"/>
            <a:ext cx="589253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444" name="Google Shape;444;p31"/>
          <p:cNvPicPr preferRelativeResize="0"/>
          <p:nvPr/>
        </p:nvPicPr>
        <p:blipFill rotWithShape="1">
          <a:blip r:embed="rId3">
            <a:alphaModFix/>
          </a:blip>
          <a:srcRect/>
          <a:stretch/>
        </p:blipFill>
        <p:spPr>
          <a:xfrm>
            <a:off x="2797508" y="1339850"/>
            <a:ext cx="6721142" cy="489004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55555"/>
              <a:buNone/>
            </a:pPr>
            <a:r>
              <a:rPr lang="en-GB" sz="3600">
                <a:latin typeface="Calibri"/>
                <a:ea typeface="Calibri"/>
                <a:cs typeface="Calibri"/>
                <a:sym typeface="Calibri"/>
              </a:rPr>
              <a:t>Riihimäki Peltosaari - Innova project</a:t>
            </a:r>
            <a:br>
              <a:rPr lang="en-GB" sz="3600">
                <a:latin typeface="Calibri"/>
                <a:ea typeface="Calibri"/>
                <a:cs typeface="Calibri"/>
                <a:sym typeface="Calibri"/>
              </a:rPr>
            </a:br>
            <a:r>
              <a:rPr lang="en-GB" sz="3600">
                <a:latin typeface="Calibri"/>
                <a:ea typeface="Calibri"/>
                <a:cs typeface="Calibri"/>
                <a:sym typeface="Calibri"/>
              </a:rPr>
              <a:t>Transfer to site</a:t>
            </a:r>
            <a:br>
              <a:rPr lang="en-GB" sz="3600">
                <a:latin typeface="Calibri"/>
                <a:ea typeface="Calibri"/>
                <a:cs typeface="Calibri"/>
                <a:sym typeface="Calibri"/>
              </a:rPr>
            </a:br>
            <a:endParaRPr sz="3600">
              <a:latin typeface="Calibri"/>
              <a:ea typeface="Calibri"/>
              <a:cs typeface="Calibri"/>
              <a:sym typeface="Calibri"/>
            </a:endParaRPr>
          </a:p>
        </p:txBody>
      </p:sp>
      <p:sp>
        <p:nvSpPr>
          <p:cNvPr id="450" name="Google Shape;450;p3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32</a:t>
            </a:fld>
            <a:endParaRPr/>
          </a:p>
        </p:txBody>
      </p:sp>
      <p:sp>
        <p:nvSpPr>
          <p:cNvPr id="451" name="Google Shape;451;p32"/>
          <p:cNvSpPr txBox="1">
            <a:spLocks noGrp="1"/>
          </p:cNvSpPr>
          <p:nvPr>
            <p:ph type="ftr" idx="11"/>
          </p:nvPr>
        </p:nvSpPr>
        <p:spPr>
          <a:xfrm>
            <a:off x="838200" y="6334918"/>
            <a:ext cx="558145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52" name="Google Shape;452;p32"/>
          <p:cNvSpPr/>
          <p:nvPr/>
        </p:nvSpPr>
        <p:spPr>
          <a:xfrm>
            <a:off x="8468527" y="4868862"/>
            <a:ext cx="2951163" cy="615553"/>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endParaRPr sz="1000" b="0" i="0" u="none" strike="noStrike" cap="none">
              <a:solidFill>
                <a:srgbClr val="9CA65D"/>
              </a:solidFill>
              <a:latin typeface="Calibri"/>
              <a:ea typeface="Calibri"/>
              <a:cs typeface="Calibri"/>
              <a:sym typeface="Calibri"/>
            </a:endParaRPr>
          </a:p>
          <a:p>
            <a:pPr marL="0" marR="0" lvl="0" indent="0" algn="r" rtl="0">
              <a:spcBef>
                <a:spcPts val="0"/>
              </a:spcBef>
              <a:spcAft>
                <a:spcPts val="0"/>
              </a:spcAft>
              <a:buNone/>
            </a:pPr>
            <a:r>
              <a:rPr lang="en-GB" sz="1000" b="0" i="0" u="none" strike="noStrike" cap="none">
                <a:solidFill>
                  <a:schemeClr val="dk2"/>
                </a:solidFill>
                <a:latin typeface="Calibri"/>
                <a:ea typeface="Calibri"/>
                <a:cs typeface="Calibri"/>
                <a:sym typeface="Calibri"/>
              </a:rPr>
              <a:t>TES elements in production </a:t>
            </a:r>
            <a:endParaRPr/>
          </a:p>
          <a:p>
            <a:pPr marL="0" marR="0" lvl="0" indent="0" algn="r" rtl="0">
              <a:spcBef>
                <a:spcPts val="0"/>
              </a:spcBef>
              <a:spcAft>
                <a:spcPts val="0"/>
              </a:spcAft>
              <a:buNone/>
            </a:pPr>
            <a:r>
              <a:rPr lang="en-GB" sz="1000" b="0" i="0" u="none" strike="noStrike" cap="none">
                <a:solidFill>
                  <a:schemeClr val="dk2"/>
                </a:solidFill>
                <a:latin typeface="Calibri"/>
                <a:ea typeface="Calibri"/>
                <a:cs typeface="Calibri"/>
                <a:sym typeface="Calibri"/>
              </a:rPr>
              <a:t>INNOVA pilot Riihimäki, Finland</a:t>
            </a:r>
            <a:endParaRPr/>
          </a:p>
          <a:p>
            <a:pPr marL="0" marR="0" lvl="0" indent="0" algn="r" rtl="0">
              <a:spcBef>
                <a:spcPts val="0"/>
              </a:spcBef>
              <a:spcAft>
                <a:spcPts val="0"/>
              </a:spcAft>
              <a:buNone/>
            </a:pPr>
            <a:r>
              <a:rPr lang="en-GB" sz="1000" b="0" i="0" u="sng" strike="noStrike" cap="none">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http://parocfi.virtual35.nebula.fi/innova/</a:t>
            </a:r>
            <a:endParaRPr/>
          </a:p>
        </p:txBody>
      </p:sp>
      <p:pic>
        <p:nvPicPr>
          <p:cNvPr id="453" name="Google Shape;453;p32"/>
          <p:cNvPicPr preferRelativeResize="0"/>
          <p:nvPr/>
        </p:nvPicPr>
        <p:blipFill rotWithShape="1">
          <a:blip r:embed="rId4">
            <a:alphaModFix/>
          </a:blip>
          <a:srcRect/>
          <a:stretch/>
        </p:blipFill>
        <p:spPr>
          <a:xfrm>
            <a:off x="838200" y="1474787"/>
            <a:ext cx="5738830" cy="4303707"/>
          </a:xfrm>
          <a:prstGeom prst="rect">
            <a:avLst/>
          </a:prstGeom>
          <a:noFill/>
          <a:ln>
            <a:noFill/>
          </a:ln>
        </p:spPr>
      </p:pic>
      <p:pic>
        <p:nvPicPr>
          <p:cNvPr id="454" name="Google Shape;454;p32"/>
          <p:cNvPicPr preferRelativeResize="0"/>
          <p:nvPr/>
        </p:nvPicPr>
        <p:blipFill rotWithShape="1">
          <a:blip r:embed="rId5">
            <a:alphaModFix/>
          </a:blip>
          <a:srcRect/>
          <a:stretch/>
        </p:blipFill>
        <p:spPr>
          <a:xfrm>
            <a:off x="6724667" y="1462616"/>
            <a:ext cx="4743451" cy="3141664"/>
          </a:xfrm>
          <a:prstGeom prst="rect">
            <a:avLst/>
          </a:prstGeom>
          <a:noFill/>
          <a:ln>
            <a:noFill/>
          </a:ln>
        </p:spPr>
      </p:pic>
      <p:sp>
        <p:nvSpPr>
          <p:cNvPr id="455" name="Google Shape;455;p32"/>
          <p:cNvSpPr/>
          <p:nvPr/>
        </p:nvSpPr>
        <p:spPr>
          <a:xfrm>
            <a:off x="885857" y="5424488"/>
            <a:ext cx="3697289" cy="2769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1000" b="0" i="0" u="none" strike="noStrike" cap="none">
                <a:solidFill>
                  <a:schemeClr val="lt1"/>
                </a:solidFill>
                <a:latin typeface="Calibri"/>
                <a:ea typeface="Calibri"/>
                <a:cs typeface="Calibri"/>
                <a:sym typeface="Calibri"/>
              </a:rPr>
              <a:t>Kimmo Lylykangas Architects Ltd</a:t>
            </a:r>
            <a:endParaRPr/>
          </a:p>
          <a:p>
            <a:pPr marL="0" marR="0" lvl="0" indent="0" algn="l" rtl="0">
              <a:lnSpc>
                <a:spcPct val="90000"/>
              </a:lnSpc>
              <a:spcBef>
                <a:spcPts val="0"/>
              </a:spcBef>
              <a:spcAft>
                <a:spcPts val="0"/>
              </a:spcAft>
              <a:buNone/>
            </a:pPr>
            <a:r>
              <a:rPr lang="en-GB" sz="1000" b="0" i="0" u="none" strike="noStrike" cap="none">
                <a:solidFill>
                  <a:schemeClr val="lt1"/>
                </a:solidFill>
                <a:latin typeface="Calibri"/>
                <a:ea typeface="Calibri"/>
                <a:cs typeface="Calibri"/>
                <a:sym typeface="Calibri"/>
              </a:rPr>
              <a:t>Image: Kimmo Lylykangas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55555"/>
              <a:buNone/>
            </a:pPr>
            <a:r>
              <a:rPr lang="en-GB" sz="3600">
                <a:latin typeface="Calibri"/>
                <a:ea typeface="Calibri"/>
                <a:cs typeface="Calibri"/>
                <a:sym typeface="Calibri"/>
              </a:rPr>
              <a:t>Riihimäki Peltosaari - Innova project</a:t>
            </a:r>
            <a:br>
              <a:rPr lang="en-GB" sz="3600">
                <a:latin typeface="Calibri"/>
                <a:ea typeface="Calibri"/>
                <a:cs typeface="Calibri"/>
                <a:sym typeface="Calibri"/>
              </a:rPr>
            </a:br>
            <a:r>
              <a:rPr lang="en-GB" sz="3600">
                <a:latin typeface="Calibri"/>
                <a:ea typeface="Calibri"/>
                <a:cs typeface="Calibri"/>
                <a:sym typeface="Calibri"/>
              </a:rPr>
              <a:t>Transfer to site</a:t>
            </a:r>
            <a:br>
              <a:rPr lang="en-GB" sz="3600">
                <a:latin typeface="Calibri"/>
                <a:ea typeface="Calibri"/>
                <a:cs typeface="Calibri"/>
                <a:sym typeface="Calibri"/>
              </a:rPr>
            </a:br>
            <a:endParaRPr sz="3600">
              <a:latin typeface="Calibri"/>
              <a:ea typeface="Calibri"/>
              <a:cs typeface="Calibri"/>
              <a:sym typeface="Calibri"/>
            </a:endParaRPr>
          </a:p>
        </p:txBody>
      </p:sp>
      <p:sp>
        <p:nvSpPr>
          <p:cNvPr id="461" name="Google Shape;461;p3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33</a:t>
            </a:fld>
            <a:endParaRPr/>
          </a:p>
        </p:txBody>
      </p:sp>
      <p:sp>
        <p:nvSpPr>
          <p:cNvPr id="462" name="Google Shape;462;p3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63" name="Google Shape;463;p33"/>
          <p:cNvSpPr/>
          <p:nvPr/>
        </p:nvSpPr>
        <p:spPr>
          <a:xfrm>
            <a:off x="885857" y="5424488"/>
            <a:ext cx="3697289" cy="2769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1000" b="0" i="0" u="none" strike="noStrike" cap="none">
                <a:solidFill>
                  <a:schemeClr val="lt1"/>
                </a:solidFill>
                <a:latin typeface="Calibri"/>
                <a:ea typeface="Calibri"/>
                <a:cs typeface="Calibri"/>
                <a:sym typeface="Calibri"/>
              </a:rPr>
              <a:t>Kimmo Lylykangas Architects Ltd</a:t>
            </a:r>
            <a:endParaRPr/>
          </a:p>
          <a:p>
            <a:pPr marL="0" marR="0" lvl="0" indent="0" algn="l" rtl="0">
              <a:lnSpc>
                <a:spcPct val="90000"/>
              </a:lnSpc>
              <a:spcBef>
                <a:spcPts val="0"/>
              </a:spcBef>
              <a:spcAft>
                <a:spcPts val="0"/>
              </a:spcAft>
              <a:buNone/>
            </a:pPr>
            <a:r>
              <a:rPr lang="en-GB" sz="1000" b="0" i="0" u="none" strike="noStrike" cap="none">
                <a:solidFill>
                  <a:schemeClr val="lt1"/>
                </a:solidFill>
                <a:latin typeface="Calibri"/>
                <a:ea typeface="Calibri"/>
                <a:cs typeface="Calibri"/>
                <a:sym typeface="Calibri"/>
              </a:rPr>
              <a:t>Image: Kimmo Lylykangas</a:t>
            </a:r>
            <a:endParaRPr/>
          </a:p>
        </p:txBody>
      </p:sp>
      <p:pic>
        <p:nvPicPr>
          <p:cNvPr id="464" name="Google Shape;464;p33"/>
          <p:cNvPicPr preferRelativeResize="0"/>
          <p:nvPr/>
        </p:nvPicPr>
        <p:blipFill rotWithShape="1">
          <a:blip r:embed="rId3">
            <a:alphaModFix/>
          </a:blip>
          <a:srcRect r="21312"/>
          <a:stretch/>
        </p:blipFill>
        <p:spPr>
          <a:xfrm>
            <a:off x="0" y="0"/>
            <a:ext cx="7195080" cy="6858000"/>
          </a:xfrm>
          <a:prstGeom prst="rect">
            <a:avLst/>
          </a:prstGeom>
          <a:noFill/>
          <a:ln>
            <a:noFill/>
          </a:ln>
        </p:spPr>
      </p:pic>
      <p:sp>
        <p:nvSpPr>
          <p:cNvPr id="465" name="Google Shape;465;p33"/>
          <p:cNvSpPr/>
          <p:nvPr/>
        </p:nvSpPr>
        <p:spPr>
          <a:xfrm>
            <a:off x="98457" y="6319867"/>
            <a:ext cx="3697289" cy="482601"/>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1000" b="0" i="0" u="none" strike="noStrike" cap="none">
                <a:solidFill>
                  <a:srgbClr val="FFFFFF"/>
                </a:solidFill>
                <a:latin typeface="Calibri"/>
                <a:ea typeface="Calibri"/>
                <a:cs typeface="Calibri"/>
                <a:sym typeface="Calibri"/>
              </a:rPr>
              <a:t>Text: https://www.rakennusfakta.fi/</a:t>
            </a:r>
            <a:endParaRPr/>
          </a:p>
          <a:p>
            <a:pPr marL="0" marR="0" lvl="0" indent="0" algn="l" rtl="0">
              <a:lnSpc>
                <a:spcPct val="90000"/>
              </a:lnSpc>
              <a:spcBef>
                <a:spcPts val="0"/>
              </a:spcBef>
              <a:spcAft>
                <a:spcPts val="0"/>
              </a:spcAft>
              <a:buNone/>
            </a:pPr>
            <a:r>
              <a:rPr lang="en-GB" sz="1000" b="0" i="0" u="none" strike="noStrike" cap="none">
                <a:solidFill>
                  <a:srgbClr val="FFFFFF"/>
                </a:solidFill>
                <a:latin typeface="Calibri"/>
                <a:ea typeface="Calibri"/>
                <a:cs typeface="Calibri"/>
                <a:sym typeface="Calibri"/>
              </a:rPr>
              <a:t>Kimmo Lylykangas Architects Ltd</a:t>
            </a:r>
            <a:endParaRPr/>
          </a:p>
          <a:p>
            <a:pPr marL="0" marR="0" lvl="0" indent="0" algn="l" rtl="0">
              <a:lnSpc>
                <a:spcPct val="90000"/>
              </a:lnSpc>
              <a:spcBef>
                <a:spcPts val="0"/>
              </a:spcBef>
              <a:spcAft>
                <a:spcPts val="0"/>
              </a:spcAft>
              <a:buNone/>
            </a:pPr>
            <a:r>
              <a:rPr lang="en-GB" sz="1000" b="0" i="0" u="none" strike="noStrike" cap="none">
                <a:solidFill>
                  <a:srgbClr val="FFFFFF"/>
                </a:solidFill>
                <a:latin typeface="Calibri"/>
                <a:ea typeface="Calibri"/>
                <a:cs typeface="Calibri"/>
                <a:sym typeface="Calibri"/>
              </a:rPr>
              <a:t>Image: Simon le Roux</a:t>
            </a:r>
            <a:endParaRPr/>
          </a:p>
        </p:txBody>
      </p:sp>
      <p:sp>
        <p:nvSpPr>
          <p:cNvPr id="466" name="Google Shape;466;p33"/>
          <p:cNvSpPr/>
          <p:nvPr/>
        </p:nvSpPr>
        <p:spPr>
          <a:xfrm>
            <a:off x="7685789" y="1512358"/>
            <a:ext cx="4279157" cy="1598643"/>
          </a:xfrm>
          <a:prstGeom prst="rect">
            <a:avLst/>
          </a:prstGeom>
          <a:noFill/>
          <a:ln>
            <a:noFill/>
          </a:ln>
        </p:spPr>
        <p:txBody>
          <a:bodyPr spcFirstLastPara="1" wrap="square" lIns="0" tIns="0" rIns="0" bIns="0" anchor="t" anchorCtr="0">
            <a:spAutoFit/>
          </a:bodyPr>
          <a:lstStyle/>
          <a:p>
            <a:pPr marL="0" marR="0" lvl="0" indent="0" algn="l" rtl="0">
              <a:lnSpc>
                <a:spcPct val="60000"/>
              </a:lnSpc>
              <a:spcBef>
                <a:spcPts val="0"/>
              </a:spcBef>
              <a:spcAft>
                <a:spcPts val="0"/>
              </a:spcAft>
              <a:buNone/>
            </a:pPr>
            <a:r>
              <a:rPr lang="en-GB" sz="1800" b="0" i="0" u="none" strike="noStrike" cap="none">
                <a:solidFill>
                  <a:schemeClr val="dk1"/>
                </a:solidFill>
                <a:latin typeface="Calibri"/>
                <a:ea typeface="Calibri"/>
                <a:cs typeface="Calibri"/>
                <a:sym typeface="Calibri"/>
              </a:rPr>
              <a:t>PAROC Innova project</a:t>
            </a:r>
            <a:br>
              <a:rPr lang="en-GB" sz="1800" b="0" i="0" u="none" strike="noStrike" cap="none">
                <a:solidFill>
                  <a:schemeClr val="dk1"/>
                </a:solidFill>
                <a:latin typeface="Calibri"/>
                <a:ea typeface="Calibri"/>
                <a:cs typeface="Calibri"/>
                <a:sym typeface="Calibri"/>
              </a:rPr>
            </a:br>
            <a:br>
              <a:rPr lang="en-GB" sz="1800" b="0" i="0" u="none" strike="noStrike" cap="none">
                <a:solidFill>
                  <a:schemeClr val="dk1"/>
                </a:solidFill>
                <a:latin typeface="Calibri"/>
                <a:ea typeface="Calibri"/>
                <a:cs typeface="Calibri"/>
                <a:sym typeface="Calibri"/>
              </a:rPr>
            </a:br>
            <a:r>
              <a:rPr lang="en-GB" sz="1800" b="0" i="0" u="none" strike="noStrike" cap="none">
                <a:solidFill>
                  <a:schemeClr val="dk1"/>
                </a:solidFill>
                <a:latin typeface="Calibri"/>
                <a:ea typeface="Calibri"/>
                <a:cs typeface="Calibri"/>
                <a:sym typeface="Calibri"/>
              </a:rPr>
              <a:t>First TES repair renovation implemented in Finland</a:t>
            </a:r>
            <a:br>
              <a:rPr lang="en-GB" sz="1800" b="0" i="0" u="none" strike="noStrike" cap="none">
                <a:solidFill>
                  <a:schemeClr val="dk1"/>
                </a:solidFill>
                <a:latin typeface="Calibri"/>
                <a:ea typeface="Calibri"/>
                <a:cs typeface="Calibri"/>
                <a:sym typeface="Calibri"/>
              </a:rPr>
            </a:br>
            <a:br>
              <a:rPr lang="en-GB"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a:p>
            <a:pPr marL="0" marR="0" lvl="0" indent="0" algn="l" rtl="0">
              <a:lnSpc>
                <a:spcPct val="60000"/>
              </a:lnSpc>
              <a:spcBef>
                <a:spcPts val="400"/>
              </a:spcBef>
              <a:spcAft>
                <a:spcPts val="0"/>
              </a:spcAft>
              <a:buNone/>
            </a:pPr>
            <a:r>
              <a:rPr lang="en-GB" sz="1800" b="0" i="0" u="none" strike="noStrike" cap="none">
                <a:solidFill>
                  <a:schemeClr val="dk1"/>
                </a:solidFill>
                <a:latin typeface="Calibri"/>
                <a:ea typeface="Calibri"/>
                <a:cs typeface="Calibri"/>
                <a:sym typeface="Calibri"/>
              </a:rPr>
              <a:t>Additional information:</a:t>
            </a:r>
            <a:br>
              <a:rPr lang="en-GB" sz="1800" b="0" i="0" u="none" strike="noStrike" cap="none">
                <a:solidFill>
                  <a:schemeClr val="dk1"/>
                </a:solidFill>
                <a:latin typeface="Calibri"/>
                <a:ea typeface="Calibri"/>
                <a:cs typeface="Calibri"/>
                <a:sym typeface="Calibri"/>
              </a:rPr>
            </a:br>
            <a:r>
              <a:rPr lang="en-GB" sz="16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http://parocfi.virtual35.nebula.fi/innova/</a:t>
            </a:r>
            <a:br>
              <a:rPr lang="en-GB" sz="2400" b="0" i="0" u="none" strike="noStrike" cap="none">
                <a:solidFill>
                  <a:srgbClr val="9CA65D"/>
                </a:solidFill>
                <a:latin typeface="Arial"/>
                <a:ea typeface="Arial"/>
                <a:cs typeface="Arial"/>
                <a:sym typeface="Arial"/>
              </a:rPr>
            </a:br>
            <a:endParaRPr sz="2400" b="0" i="0" u="none" strike="noStrike" cap="none">
              <a:solidFill>
                <a:srgbClr val="9CA65D"/>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34"/>
          <p:cNvPicPr preferRelativeResize="0"/>
          <p:nvPr/>
        </p:nvPicPr>
        <p:blipFill rotWithShape="1">
          <a:blip r:embed="rId3">
            <a:alphaModFix/>
          </a:blip>
          <a:srcRect/>
          <a:stretch/>
        </p:blipFill>
        <p:spPr>
          <a:xfrm>
            <a:off x="838200" y="1103496"/>
            <a:ext cx="6201694" cy="4651008"/>
          </a:xfrm>
          <a:prstGeom prst="rect">
            <a:avLst/>
          </a:prstGeom>
          <a:noFill/>
          <a:ln>
            <a:noFill/>
          </a:ln>
        </p:spPr>
      </p:pic>
      <p:sp>
        <p:nvSpPr>
          <p:cNvPr id="472" name="Google Shape;472;p34"/>
          <p:cNvSpPr txBox="1">
            <a:spLocks noGrp="1"/>
          </p:cNvSpPr>
          <p:nvPr>
            <p:ph type="body" idx="2"/>
          </p:nvPr>
        </p:nvSpPr>
        <p:spPr>
          <a:xfrm>
            <a:off x="7378700" y="1825625"/>
            <a:ext cx="3975100"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sz="2000" b="1">
                <a:solidFill>
                  <a:schemeClr val="dk1"/>
                </a:solidFill>
              </a:rPr>
              <a:t>The repair method was completely new</a:t>
            </a:r>
            <a:r>
              <a:rPr lang="en-GB" sz="2000">
                <a:solidFill>
                  <a:schemeClr val="dk1"/>
                </a:solidFill>
              </a:rPr>
              <a:t>: vertical wooden frame elements with integrated PAROC stone wool insulation, windows and ventilation ducts.</a:t>
            </a:r>
            <a:endParaRPr/>
          </a:p>
          <a:p>
            <a:pPr marL="457200" lvl="0" indent="-228600" algn="l" rtl="0">
              <a:lnSpc>
                <a:spcPct val="90000"/>
              </a:lnSpc>
              <a:spcBef>
                <a:spcPts val="1000"/>
              </a:spcBef>
              <a:spcAft>
                <a:spcPts val="0"/>
              </a:spcAft>
              <a:buClr>
                <a:schemeClr val="dk1"/>
              </a:buClr>
              <a:buSzPts val="1800"/>
              <a:buNone/>
            </a:pPr>
            <a:endParaRPr/>
          </a:p>
        </p:txBody>
      </p:sp>
      <p:sp>
        <p:nvSpPr>
          <p:cNvPr id="473" name="Google Shape;473;p3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34</a:t>
            </a:fld>
            <a:endParaRPr/>
          </a:p>
        </p:txBody>
      </p:sp>
      <p:sp>
        <p:nvSpPr>
          <p:cNvPr id="474" name="Google Shape;474;p34"/>
          <p:cNvSpPr txBox="1">
            <a:spLocks noGrp="1"/>
          </p:cNvSpPr>
          <p:nvPr>
            <p:ph type="ftr" idx="11"/>
          </p:nvPr>
        </p:nvSpPr>
        <p:spPr>
          <a:xfrm>
            <a:off x="838199" y="6334918"/>
            <a:ext cx="566629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75" name="Google Shape;475;p34"/>
          <p:cNvSpPr/>
          <p:nvPr/>
        </p:nvSpPr>
        <p:spPr>
          <a:xfrm>
            <a:off x="898099" y="5271903"/>
            <a:ext cx="3697289" cy="482601"/>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1000" b="0" i="0" u="none" strike="noStrike" cap="none">
                <a:solidFill>
                  <a:srgbClr val="FFFFFF"/>
                </a:solidFill>
                <a:latin typeface="Calibri"/>
                <a:ea typeface="Calibri"/>
                <a:cs typeface="Calibri"/>
                <a:sym typeface="Calibri"/>
              </a:rPr>
              <a:t>Text: https://www.rakennusfakta.fi/</a:t>
            </a:r>
            <a:endParaRPr/>
          </a:p>
          <a:p>
            <a:pPr marL="0" marR="0" lvl="0" indent="0" algn="l" rtl="0">
              <a:lnSpc>
                <a:spcPct val="90000"/>
              </a:lnSpc>
              <a:spcBef>
                <a:spcPts val="0"/>
              </a:spcBef>
              <a:spcAft>
                <a:spcPts val="0"/>
              </a:spcAft>
              <a:buNone/>
            </a:pPr>
            <a:r>
              <a:rPr lang="en-GB" sz="1000" b="0" i="0" u="none" strike="noStrike" cap="none">
                <a:solidFill>
                  <a:srgbClr val="FFFFFF"/>
                </a:solidFill>
                <a:latin typeface="Calibri"/>
                <a:ea typeface="Calibri"/>
                <a:cs typeface="Calibri"/>
                <a:sym typeface="Calibri"/>
              </a:rPr>
              <a:t>Kimmo Lylykangas Architects Ltd</a:t>
            </a:r>
            <a:endParaRPr/>
          </a:p>
          <a:p>
            <a:pPr marL="0" marR="0" lvl="0" indent="0" algn="l" rtl="0">
              <a:lnSpc>
                <a:spcPct val="90000"/>
              </a:lnSpc>
              <a:spcBef>
                <a:spcPts val="0"/>
              </a:spcBef>
              <a:spcAft>
                <a:spcPts val="0"/>
              </a:spcAft>
              <a:buNone/>
            </a:pPr>
            <a:r>
              <a:rPr lang="en-GB" sz="1000" b="0" i="0" u="none" strike="noStrike" cap="none">
                <a:solidFill>
                  <a:srgbClr val="FFFFFF"/>
                </a:solidFill>
                <a:latin typeface="Calibri"/>
                <a:ea typeface="Calibri"/>
                <a:cs typeface="Calibri"/>
                <a:sym typeface="Calibri"/>
              </a:rPr>
              <a:t>Image: Simon le Roux</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35" descr="2011 016"/>
          <p:cNvPicPr preferRelativeResize="0"/>
          <p:nvPr/>
        </p:nvPicPr>
        <p:blipFill rotWithShape="1">
          <a:blip r:embed="rId3">
            <a:alphaModFix/>
          </a:blip>
          <a:srcRect/>
          <a:stretch/>
        </p:blipFill>
        <p:spPr>
          <a:xfrm>
            <a:off x="179392" y="729720"/>
            <a:ext cx="7199308" cy="5398560"/>
          </a:xfrm>
          <a:prstGeom prst="rect">
            <a:avLst/>
          </a:prstGeom>
          <a:noFill/>
          <a:ln>
            <a:noFill/>
          </a:ln>
        </p:spPr>
      </p:pic>
      <p:sp>
        <p:nvSpPr>
          <p:cNvPr id="481" name="Google Shape;481;p35"/>
          <p:cNvSpPr txBox="1">
            <a:spLocks noGrp="1"/>
          </p:cNvSpPr>
          <p:nvPr>
            <p:ph type="body" idx="2"/>
          </p:nvPr>
        </p:nvSpPr>
        <p:spPr>
          <a:xfrm>
            <a:off x="7378700" y="1825625"/>
            <a:ext cx="438785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GB" sz="2000">
                <a:solidFill>
                  <a:schemeClr val="dk1"/>
                </a:solidFill>
              </a:rPr>
              <a:t>The elements were installed without scaffolding. </a:t>
            </a:r>
            <a:endParaRPr/>
          </a:p>
          <a:p>
            <a:pPr marL="457200" lvl="0" indent="-342900" algn="l" rtl="0">
              <a:lnSpc>
                <a:spcPct val="90000"/>
              </a:lnSpc>
              <a:spcBef>
                <a:spcPts val="1000"/>
              </a:spcBef>
              <a:spcAft>
                <a:spcPts val="0"/>
              </a:spcAft>
              <a:buClr>
                <a:schemeClr val="dk1"/>
              </a:buClr>
              <a:buSzPts val="1800"/>
              <a:buChar char="•"/>
            </a:pPr>
            <a:r>
              <a:rPr lang="en-GB" sz="2000">
                <a:solidFill>
                  <a:schemeClr val="dk1"/>
                </a:solidFill>
              </a:rPr>
              <a:t>This substantially reduced the time spent at the construction site and reduced disturbance to residents. </a:t>
            </a:r>
            <a:endParaRPr/>
          </a:p>
          <a:p>
            <a:pPr marL="457200" lvl="0" indent="-342900" algn="l" rtl="0">
              <a:lnSpc>
                <a:spcPct val="90000"/>
              </a:lnSpc>
              <a:spcBef>
                <a:spcPts val="1000"/>
              </a:spcBef>
              <a:spcAft>
                <a:spcPts val="0"/>
              </a:spcAft>
              <a:buClr>
                <a:schemeClr val="dk1"/>
              </a:buClr>
              <a:buSzPts val="1800"/>
              <a:buChar char="•"/>
            </a:pPr>
            <a:r>
              <a:rPr lang="en-GB" sz="2000">
                <a:solidFill>
                  <a:schemeClr val="dk1"/>
                </a:solidFill>
              </a:rPr>
              <a:t>Residents were able to live at home during the entire renovation.</a:t>
            </a:r>
            <a:endParaRPr/>
          </a:p>
          <a:p>
            <a:pPr marL="457200" lvl="0" indent="-228600" algn="l" rtl="0">
              <a:lnSpc>
                <a:spcPct val="90000"/>
              </a:lnSpc>
              <a:spcBef>
                <a:spcPts val="1000"/>
              </a:spcBef>
              <a:spcAft>
                <a:spcPts val="0"/>
              </a:spcAft>
              <a:buClr>
                <a:schemeClr val="dk1"/>
              </a:buClr>
              <a:buSzPts val="1800"/>
              <a:buNone/>
            </a:pPr>
            <a:endParaRPr/>
          </a:p>
        </p:txBody>
      </p:sp>
      <p:sp>
        <p:nvSpPr>
          <p:cNvPr id="482" name="Google Shape;482;p3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35</a:t>
            </a:fld>
            <a:endParaRPr/>
          </a:p>
        </p:txBody>
      </p:sp>
      <p:sp>
        <p:nvSpPr>
          <p:cNvPr id="483" name="Google Shape;483;p35"/>
          <p:cNvSpPr txBox="1">
            <a:spLocks noGrp="1"/>
          </p:cNvSpPr>
          <p:nvPr>
            <p:ph type="ftr" idx="11"/>
          </p:nvPr>
        </p:nvSpPr>
        <p:spPr>
          <a:xfrm>
            <a:off x="838200" y="6334918"/>
            <a:ext cx="527979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84" name="Google Shape;484;p35"/>
          <p:cNvSpPr/>
          <p:nvPr/>
        </p:nvSpPr>
        <p:spPr>
          <a:xfrm>
            <a:off x="244049" y="5595753"/>
            <a:ext cx="3697289" cy="482601"/>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1000" b="0" i="0" u="none" strike="noStrike" cap="none">
                <a:solidFill>
                  <a:srgbClr val="FFFFFF"/>
                </a:solidFill>
                <a:latin typeface="Calibri"/>
                <a:ea typeface="Calibri"/>
                <a:cs typeface="Calibri"/>
                <a:sym typeface="Calibri"/>
              </a:rPr>
              <a:t>Text: https://www.rakennusfakta.fi/</a:t>
            </a:r>
            <a:endParaRPr/>
          </a:p>
          <a:p>
            <a:pPr marL="0" marR="0" lvl="0" indent="0" algn="l" rtl="0">
              <a:lnSpc>
                <a:spcPct val="90000"/>
              </a:lnSpc>
              <a:spcBef>
                <a:spcPts val="0"/>
              </a:spcBef>
              <a:spcAft>
                <a:spcPts val="0"/>
              </a:spcAft>
              <a:buNone/>
            </a:pPr>
            <a:r>
              <a:rPr lang="en-GB" sz="1000" b="0" i="0" u="none" strike="noStrike" cap="none">
                <a:solidFill>
                  <a:srgbClr val="FFFFFF"/>
                </a:solidFill>
                <a:latin typeface="Calibri"/>
                <a:ea typeface="Calibri"/>
                <a:cs typeface="Calibri"/>
                <a:sym typeface="Calibri"/>
              </a:rPr>
              <a:t>Kimmo Lylykangas Architects Ltd</a:t>
            </a:r>
            <a:endParaRPr/>
          </a:p>
          <a:p>
            <a:pPr marL="0" marR="0" lvl="0" indent="0" algn="l" rtl="0">
              <a:lnSpc>
                <a:spcPct val="90000"/>
              </a:lnSpc>
              <a:spcBef>
                <a:spcPts val="0"/>
              </a:spcBef>
              <a:spcAft>
                <a:spcPts val="0"/>
              </a:spcAft>
              <a:buNone/>
            </a:pPr>
            <a:r>
              <a:rPr lang="en-GB" sz="1000" b="0" i="0" u="none" strike="noStrike" cap="none">
                <a:solidFill>
                  <a:srgbClr val="FFFFFF"/>
                </a:solidFill>
                <a:latin typeface="Calibri"/>
                <a:ea typeface="Calibri"/>
                <a:cs typeface="Calibri"/>
                <a:sym typeface="Calibri"/>
              </a:rPr>
              <a:t>Image: Simon le Roux</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36"/>
          <p:cNvPicPr preferRelativeResize="0"/>
          <p:nvPr/>
        </p:nvPicPr>
        <p:blipFill rotWithShape="1">
          <a:blip r:embed="rId3">
            <a:alphaModFix/>
          </a:blip>
          <a:srcRect/>
          <a:stretch/>
        </p:blipFill>
        <p:spPr>
          <a:xfrm>
            <a:off x="0" y="1269999"/>
            <a:ext cx="6946900" cy="5113469"/>
          </a:xfrm>
          <a:prstGeom prst="rect">
            <a:avLst/>
          </a:prstGeom>
          <a:noFill/>
          <a:ln>
            <a:noFill/>
          </a:ln>
        </p:spPr>
      </p:pic>
      <p:sp>
        <p:nvSpPr>
          <p:cNvPr id="490" name="Google Shape;49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55555"/>
              <a:buNone/>
            </a:pPr>
            <a:r>
              <a:rPr lang="en-GB" sz="3600">
                <a:latin typeface="Calibri"/>
                <a:ea typeface="Calibri"/>
                <a:cs typeface="Calibri"/>
                <a:sym typeface="Calibri"/>
              </a:rPr>
              <a:t>Riihimäki Peltosaari - Innova project</a:t>
            </a:r>
            <a:br>
              <a:rPr lang="en-GB" sz="3600">
                <a:latin typeface="Calibri"/>
                <a:ea typeface="Calibri"/>
                <a:cs typeface="Calibri"/>
                <a:sym typeface="Calibri"/>
              </a:rPr>
            </a:br>
            <a:r>
              <a:rPr lang="en-GB" sz="3600">
                <a:latin typeface="Calibri"/>
                <a:ea typeface="Calibri"/>
                <a:cs typeface="Calibri"/>
                <a:sym typeface="Calibri"/>
              </a:rPr>
              <a:t>Completed façade repair</a:t>
            </a:r>
            <a:br>
              <a:rPr lang="en-GB" sz="3600">
                <a:latin typeface="Calibri"/>
                <a:ea typeface="Calibri"/>
                <a:cs typeface="Calibri"/>
                <a:sym typeface="Calibri"/>
              </a:rPr>
            </a:br>
            <a:endParaRPr sz="3600">
              <a:latin typeface="Calibri"/>
              <a:ea typeface="Calibri"/>
              <a:cs typeface="Calibri"/>
              <a:sym typeface="Calibri"/>
            </a:endParaRPr>
          </a:p>
        </p:txBody>
      </p:sp>
      <p:sp>
        <p:nvSpPr>
          <p:cNvPr id="491" name="Google Shape;491;p36"/>
          <p:cNvSpPr txBox="1">
            <a:spLocks noGrp="1"/>
          </p:cNvSpPr>
          <p:nvPr>
            <p:ph type="body" idx="2"/>
          </p:nvPr>
        </p:nvSpPr>
        <p:spPr>
          <a:xfrm>
            <a:off x="6946900" y="1825625"/>
            <a:ext cx="4406900"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sz="2000" b="1">
                <a:solidFill>
                  <a:schemeClr val="dk1"/>
                </a:solidFill>
              </a:rPr>
              <a:t>The aim of architectural design </a:t>
            </a:r>
            <a:r>
              <a:rPr lang="en-GB" sz="2000">
                <a:solidFill>
                  <a:schemeClr val="dk1"/>
                </a:solidFill>
              </a:rPr>
              <a:t>was to renovate the appearance of an apartment block, but to retain some of the original style of the building.</a:t>
            </a:r>
            <a:endParaRPr/>
          </a:p>
          <a:p>
            <a:pPr marL="457200" lvl="0" indent="-228600" algn="l" rtl="0">
              <a:lnSpc>
                <a:spcPct val="90000"/>
              </a:lnSpc>
              <a:spcBef>
                <a:spcPts val="1000"/>
              </a:spcBef>
              <a:spcAft>
                <a:spcPts val="0"/>
              </a:spcAft>
              <a:buClr>
                <a:schemeClr val="dk1"/>
              </a:buClr>
              <a:buSzPts val="1800"/>
              <a:buNone/>
            </a:pPr>
            <a:endParaRPr/>
          </a:p>
        </p:txBody>
      </p:sp>
      <p:sp>
        <p:nvSpPr>
          <p:cNvPr id="492" name="Google Shape;492;p3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36</a:t>
            </a:fld>
            <a:endParaRPr/>
          </a:p>
        </p:txBody>
      </p:sp>
      <p:sp>
        <p:nvSpPr>
          <p:cNvPr id="493" name="Google Shape;493;p36"/>
          <p:cNvSpPr txBox="1">
            <a:spLocks noGrp="1"/>
          </p:cNvSpPr>
          <p:nvPr>
            <p:ph type="ftr" idx="11"/>
          </p:nvPr>
        </p:nvSpPr>
        <p:spPr>
          <a:xfrm>
            <a:off x="838199" y="6334918"/>
            <a:ext cx="557202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94" name="Google Shape;494;p36"/>
          <p:cNvSpPr/>
          <p:nvPr/>
        </p:nvSpPr>
        <p:spPr>
          <a:xfrm>
            <a:off x="117507" y="5936720"/>
            <a:ext cx="3697289" cy="2769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1000" b="0" i="0" u="none" strike="noStrike" cap="none">
                <a:solidFill>
                  <a:schemeClr val="lt1"/>
                </a:solidFill>
                <a:latin typeface="Calibri"/>
                <a:ea typeface="Calibri"/>
                <a:cs typeface="Calibri"/>
                <a:sym typeface="Calibri"/>
              </a:rPr>
              <a:t>Kimmo Lylykangas Architects Ltd</a:t>
            </a:r>
            <a:endParaRPr/>
          </a:p>
          <a:p>
            <a:pPr marL="0" marR="0" lvl="0" indent="0" algn="l" rtl="0">
              <a:lnSpc>
                <a:spcPct val="90000"/>
              </a:lnSpc>
              <a:spcBef>
                <a:spcPts val="0"/>
              </a:spcBef>
              <a:spcAft>
                <a:spcPts val="0"/>
              </a:spcAft>
              <a:buNone/>
            </a:pPr>
            <a:r>
              <a:rPr lang="en-GB" sz="1000" b="0" i="0" u="none" strike="noStrike" cap="none">
                <a:solidFill>
                  <a:schemeClr val="lt1"/>
                </a:solidFill>
                <a:latin typeface="Calibri"/>
                <a:ea typeface="Calibri"/>
                <a:cs typeface="Calibri"/>
                <a:sym typeface="Calibri"/>
              </a:rPr>
              <a:t>Image: Kimmo Lylykangas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7"/>
          <p:cNvSpPr txBox="1">
            <a:spLocks noGrp="1"/>
          </p:cNvSpPr>
          <p:nvPr>
            <p:ph type="sldNum" idx="12"/>
          </p:nvPr>
        </p:nvSpPr>
        <p:spPr>
          <a:xfrm>
            <a:off x="11044362" y="226232"/>
            <a:ext cx="644056" cy="29464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fld id="{00000000-1234-1234-1234-123412341234}" type="slidenum">
              <a:rPr lang="en-GB" sz="1400">
                <a:solidFill>
                  <a:srgbClr val="FFFFFF"/>
                </a:solidFill>
              </a:rPr>
              <a:t>37</a:t>
            </a:fld>
            <a:endParaRPr sz="1400">
              <a:solidFill>
                <a:srgbClr val="FFFFFF"/>
              </a:solidFill>
            </a:endParaRPr>
          </a:p>
        </p:txBody>
      </p:sp>
      <p:pic>
        <p:nvPicPr>
          <p:cNvPr id="500" name="Google Shape;500;p37"/>
          <p:cNvPicPr preferRelativeResize="0"/>
          <p:nvPr/>
        </p:nvPicPr>
        <p:blipFill rotWithShape="1">
          <a:blip r:embed="rId3">
            <a:alphaModFix/>
          </a:blip>
          <a:srcRect r="21184"/>
          <a:stretch/>
        </p:blipFill>
        <p:spPr>
          <a:xfrm>
            <a:off x="0" y="0"/>
            <a:ext cx="7206788" cy="6858000"/>
          </a:xfrm>
          <a:prstGeom prst="rect">
            <a:avLst/>
          </a:prstGeom>
          <a:noFill/>
          <a:ln>
            <a:noFill/>
          </a:ln>
        </p:spPr>
      </p:pic>
      <p:sp>
        <p:nvSpPr>
          <p:cNvPr id="501" name="Google Shape;501;p37"/>
          <p:cNvSpPr/>
          <p:nvPr/>
        </p:nvSpPr>
        <p:spPr>
          <a:xfrm>
            <a:off x="98457" y="6319867"/>
            <a:ext cx="3697289" cy="482601"/>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GB" sz="1000" b="0" i="0" u="none" strike="noStrike" cap="none">
                <a:solidFill>
                  <a:srgbClr val="FFFFFF"/>
                </a:solidFill>
                <a:latin typeface="Calibri"/>
                <a:ea typeface="Calibri"/>
                <a:cs typeface="Calibri"/>
                <a:sym typeface="Calibri"/>
              </a:rPr>
              <a:t>Text: https://www.rakennusfakta.fi/</a:t>
            </a:r>
            <a:endParaRPr/>
          </a:p>
          <a:p>
            <a:pPr marL="0" marR="0" lvl="0" indent="0" algn="l" rtl="0">
              <a:lnSpc>
                <a:spcPct val="90000"/>
              </a:lnSpc>
              <a:spcBef>
                <a:spcPts val="0"/>
              </a:spcBef>
              <a:spcAft>
                <a:spcPts val="0"/>
              </a:spcAft>
              <a:buNone/>
            </a:pPr>
            <a:r>
              <a:rPr lang="en-GB" sz="1000" b="0" i="0" u="none" strike="noStrike" cap="none">
                <a:solidFill>
                  <a:srgbClr val="FFFFFF"/>
                </a:solidFill>
                <a:latin typeface="Calibri"/>
                <a:ea typeface="Calibri"/>
                <a:cs typeface="Calibri"/>
                <a:sym typeface="Calibri"/>
              </a:rPr>
              <a:t>Kimmo Lylykangas Architects Ltd</a:t>
            </a:r>
            <a:endParaRPr/>
          </a:p>
          <a:p>
            <a:pPr marL="0" marR="0" lvl="0" indent="0" algn="l" rtl="0">
              <a:lnSpc>
                <a:spcPct val="90000"/>
              </a:lnSpc>
              <a:spcBef>
                <a:spcPts val="0"/>
              </a:spcBef>
              <a:spcAft>
                <a:spcPts val="0"/>
              </a:spcAft>
              <a:buNone/>
            </a:pPr>
            <a:r>
              <a:rPr lang="en-GB" sz="1000" b="0" i="0" u="none" strike="noStrike" cap="none">
                <a:solidFill>
                  <a:srgbClr val="FFFFFF"/>
                </a:solidFill>
                <a:latin typeface="Calibri"/>
                <a:ea typeface="Calibri"/>
                <a:cs typeface="Calibri"/>
                <a:sym typeface="Calibri"/>
              </a:rPr>
              <a:t>Image: Simon le Roux</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8"/>
          <p:cNvSpPr txBox="1">
            <a:spLocks noGrp="1"/>
          </p:cNvSpPr>
          <p:nvPr>
            <p:ph type="title"/>
          </p:nvPr>
        </p:nvSpPr>
        <p:spPr>
          <a:xfrm>
            <a:off x="919223" y="2268899"/>
            <a:ext cx="4023167" cy="232020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GB" sz="2400"/>
              <a:t>Survey on the actual repair construction potential of Finnish apartment blocks 10/2015 </a:t>
            </a:r>
            <a:endParaRPr/>
          </a:p>
        </p:txBody>
      </p:sp>
      <p:sp>
        <p:nvSpPr>
          <p:cNvPr id="507" name="Google Shape;507;p38"/>
          <p:cNvSpPr txBox="1">
            <a:spLocks noGrp="1"/>
          </p:cNvSpPr>
          <p:nvPr>
            <p:ph type="body" idx="1"/>
          </p:nvPr>
        </p:nvSpPr>
        <p:spPr>
          <a:xfrm>
            <a:off x="6096000" y="853352"/>
            <a:ext cx="5791200" cy="5130759"/>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SzPts val="2800"/>
              <a:buChar char="•"/>
            </a:pPr>
            <a:r>
              <a:rPr lang="en-GB" sz="2000"/>
              <a:t>Survey commissioned by: Ministry of Economic Affairs and Employment</a:t>
            </a:r>
            <a:endParaRPr/>
          </a:p>
          <a:p>
            <a:pPr marL="635000" lvl="0" indent="-457200" algn="l" rtl="0">
              <a:lnSpc>
                <a:spcPct val="90000"/>
              </a:lnSpc>
              <a:spcBef>
                <a:spcPts val="0"/>
              </a:spcBef>
              <a:spcAft>
                <a:spcPts val="0"/>
              </a:spcAft>
              <a:buSzPts val="2800"/>
              <a:buChar char="•"/>
            </a:pPr>
            <a:r>
              <a:rPr lang="en-GB" sz="2000"/>
              <a:t>Survey conducted by: Valvontakonsultit Oy</a:t>
            </a:r>
            <a:endParaRPr/>
          </a:p>
          <a:p>
            <a:pPr marL="635000" lvl="0" indent="-457200" algn="l" rtl="0">
              <a:lnSpc>
                <a:spcPct val="90000"/>
              </a:lnSpc>
              <a:spcBef>
                <a:spcPts val="0"/>
              </a:spcBef>
              <a:spcAft>
                <a:spcPts val="0"/>
              </a:spcAft>
              <a:buSzPts val="2800"/>
              <a:buChar char="•"/>
            </a:pPr>
            <a:r>
              <a:rPr lang="en-GB" sz="2000"/>
              <a:t>The survey was carried out in summer 2015</a:t>
            </a:r>
            <a:endParaRPr/>
          </a:p>
          <a:p>
            <a:pPr marL="635000" lvl="0" indent="-457200" algn="l" rtl="0">
              <a:lnSpc>
                <a:spcPct val="90000"/>
              </a:lnSpc>
              <a:spcBef>
                <a:spcPts val="0"/>
              </a:spcBef>
              <a:spcAft>
                <a:spcPts val="0"/>
              </a:spcAft>
              <a:buSzPts val="2800"/>
              <a:buChar char="•"/>
            </a:pPr>
            <a:r>
              <a:rPr lang="en-GB" sz="2000"/>
              <a:t>3,376 responses were submitted</a:t>
            </a:r>
            <a:endParaRPr/>
          </a:p>
        </p:txBody>
      </p:sp>
      <p:sp>
        <p:nvSpPr>
          <p:cNvPr id="508" name="Google Shape;508;p3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38</a:t>
            </a:fld>
            <a:endParaRPr/>
          </a:p>
        </p:txBody>
      </p:sp>
      <p:pic>
        <p:nvPicPr>
          <p:cNvPr id="509" name="Google Shape;509;p38"/>
          <p:cNvPicPr preferRelativeResize="0"/>
          <p:nvPr/>
        </p:nvPicPr>
        <p:blipFill rotWithShape="1">
          <a:blip r:embed="rId3">
            <a:alphaModFix/>
          </a:blip>
          <a:srcRect/>
          <a:stretch/>
        </p:blipFill>
        <p:spPr>
          <a:xfrm>
            <a:off x="6394221" y="2692218"/>
            <a:ext cx="2401094" cy="3429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3600">
                <a:latin typeface="Calibri"/>
                <a:ea typeface="Calibri"/>
                <a:cs typeface="Calibri"/>
                <a:sym typeface="Calibri"/>
              </a:rPr>
              <a:t>Survey results </a:t>
            </a:r>
            <a:endParaRPr/>
          </a:p>
        </p:txBody>
      </p:sp>
      <p:sp>
        <p:nvSpPr>
          <p:cNvPr id="515" name="Google Shape;515;p3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39</a:t>
            </a:fld>
            <a:endParaRPr/>
          </a:p>
        </p:txBody>
      </p:sp>
      <p:sp>
        <p:nvSpPr>
          <p:cNvPr id="516" name="Google Shape;516;p39"/>
          <p:cNvSpPr txBox="1">
            <a:spLocks noGrp="1"/>
          </p:cNvSpPr>
          <p:nvPr>
            <p:ph type="ftr" idx="11"/>
          </p:nvPr>
        </p:nvSpPr>
        <p:spPr>
          <a:xfrm>
            <a:off x="838200" y="6334918"/>
            <a:ext cx="572285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517" name="Google Shape;517;p39"/>
          <p:cNvPicPr preferRelativeResize="0"/>
          <p:nvPr/>
        </p:nvPicPr>
        <p:blipFill rotWithShape="1">
          <a:blip r:embed="rId3">
            <a:alphaModFix/>
          </a:blip>
          <a:srcRect/>
          <a:stretch/>
        </p:blipFill>
        <p:spPr>
          <a:xfrm>
            <a:off x="4490508" y="399357"/>
            <a:ext cx="6496051" cy="3250997"/>
          </a:xfrm>
          <a:prstGeom prst="rect">
            <a:avLst/>
          </a:prstGeom>
          <a:noFill/>
          <a:ln>
            <a:noFill/>
          </a:ln>
        </p:spPr>
      </p:pic>
      <p:pic>
        <p:nvPicPr>
          <p:cNvPr id="518" name="Google Shape;518;p39"/>
          <p:cNvPicPr preferRelativeResize="0"/>
          <p:nvPr/>
        </p:nvPicPr>
        <p:blipFill rotWithShape="1">
          <a:blip r:embed="rId4">
            <a:alphaModFix/>
          </a:blip>
          <a:srcRect/>
          <a:stretch/>
        </p:blipFill>
        <p:spPr>
          <a:xfrm>
            <a:off x="5405384" y="3663950"/>
            <a:ext cx="5580699" cy="2438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4"/>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GB"/>
              <a:t>Authors</a:t>
            </a:r>
            <a:endParaRPr/>
          </a:p>
        </p:txBody>
      </p:sp>
      <p:sp>
        <p:nvSpPr>
          <p:cNvPr id="165" name="Google Shape;165;p4"/>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sz="2000">
                <a:solidFill>
                  <a:schemeClr val="dk1"/>
                </a:solidFill>
              </a:rPr>
              <a:t>Markku Karjalainen, Architect D.Sc. (Tech.), Professor</a:t>
            </a:r>
            <a:endParaRPr/>
          </a:p>
          <a:p>
            <a:pPr marL="114300" lvl="0" indent="0" algn="l" rtl="0">
              <a:lnSpc>
                <a:spcPct val="90000"/>
              </a:lnSpc>
              <a:spcBef>
                <a:spcPts val="1000"/>
              </a:spcBef>
              <a:spcAft>
                <a:spcPts val="0"/>
              </a:spcAft>
              <a:buSzPts val="1800"/>
              <a:buNone/>
            </a:pPr>
            <a:r>
              <a:rPr lang="en-GB" sz="2000">
                <a:solidFill>
                  <a:schemeClr val="dk1"/>
                </a:solidFill>
              </a:rPr>
              <a:t>Henri Käpynen, Architect, Researcher</a:t>
            </a:r>
            <a:endParaRPr/>
          </a:p>
          <a:p>
            <a:pPr marL="114300" lvl="0" indent="0" algn="l" rtl="0">
              <a:lnSpc>
                <a:spcPct val="90000"/>
              </a:lnSpc>
              <a:spcBef>
                <a:spcPts val="1000"/>
              </a:spcBef>
              <a:spcAft>
                <a:spcPts val="0"/>
              </a:spcAft>
              <a:buSzPts val="1800"/>
              <a:buNone/>
            </a:pPr>
            <a:endParaRPr sz="2000">
              <a:solidFill>
                <a:schemeClr val="dk1"/>
              </a:solidFill>
            </a:endParaRPr>
          </a:p>
          <a:p>
            <a:pPr marL="114300" lvl="0" indent="0" algn="l" rtl="0">
              <a:lnSpc>
                <a:spcPct val="90000"/>
              </a:lnSpc>
              <a:spcBef>
                <a:spcPts val="1000"/>
              </a:spcBef>
              <a:spcAft>
                <a:spcPts val="0"/>
              </a:spcAft>
              <a:buSzPts val="1800"/>
              <a:buNone/>
            </a:pPr>
            <a:r>
              <a:rPr lang="en-GB" sz="2000">
                <a:solidFill>
                  <a:schemeClr val="dk1"/>
                </a:solidFill>
              </a:rPr>
              <a:t>University of Tampere</a:t>
            </a:r>
            <a:endParaRPr/>
          </a:p>
        </p:txBody>
      </p:sp>
      <p:sp>
        <p:nvSpPr>
          <p:cNvPr id="166" name="Google Shape;166;p4"/>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GB" sz="2000"/>
              <a:t>Release date: 29/06/2022 </a:t>
            </a:r>
            <a:endParaRPr/>
          </a:p>
        </p:txBody>
      </p:sp>
      <p:sp>
        <p:nvSpPr>
          <p:cNvPr id="167" name="Google Shape;167;p4"/>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a:p>
        </p:txBody>
      </p:sp>
      <p:sp>
        <p:nvSpPr>
          <p:cNvPr id="168" name="Google Shape;168;p4"/>
          <p:cNvSpPr txBox="1">
            <a:spLocks noGrp="1"/>
          </p:cNvSpPr>
          <p:nvPr>
            <p:ph type="ftr" idx="11"/>
          </p:nvPr>
        </p:nvSpPr>
        <p:spPr>
          <a:xfrm>
            <a:off x="838200" y="6334918"/>
            <a:ext cx="521380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169" name="Google Shape;169;p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40"/>
          <p:cNvPicPr preferRelativeResize="0"/>
          <p:nvPr/>
        </p:nvPicPr>
        <p:blipFill rotWithShape="1">
          <a:blip r:embed="rId3">
            <a:alphaModFix/>
          </a:blip>
          <a:srcRect/>
          <a:stretch/>
        </p:blipFill>
        <p:spPr>
          <a:xfrm>
            <a:off x="2950633" y="398953"/>
            <a:ext cx="8057717" cy="5646045"/>
          </a:xfrm>
          <a:prstGeom prst="rect">
            <a:avLst/>
          </a:prstGeom>
          <a:noFill/>
          <a:ln>
            <a:noFill/>
          </a:ln>
        </p:spPr>
      </p:pic>
      <p:sp>
        <p:nvSpPr>
          <p:cNvPr id="524" name="Google Shape;52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3600">
                <a:latin typeface="Calibri"/>
                <a:ea typeface="Calibri"/>
                <a:cs typeface="Calibri"/>
                <a:sym typeface="Calibri"/>
              </a:rPr>
              <a:t>Survey results </a:t>
            </a:r>
            <a:endParaRPr/>
          </a:p>
        </p:txBody>
      </p:sp>
      <p:sp>
        <p:nvSpPr>
          <p:cNvPr id="525" name="Google Shape;525;p4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40</a:t>
            </a:fld>
            <a:endParaRPr/>
          </a:p>
        </p:txBody>
      </p:sp>
      <p:sp>
        <p:nvSpPr>
          <p:cNvPr id="526" name="Google Shape;526;p40"/>
          <p:cNvSpPr txBox="1">
            <a:spLocks noGrp="1"/>
          </p:cNvSpPr>
          <p:nvPr>
            <p:ph type="ftr" idx="11"/>
          </p:nvPr>
        </p:nvSpPr>
        <p:spPr>
          <a:xfrm>
            <a:off x="838200" y="6334918"/>
            <a:ext cx="577941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41"/>
          <p:cNvPicPr preferRelativeResize="0"/>
          <p:nvPr/>
        </p:nvPicPr>
        <p:blipFill rotWithShape="1">
          <a:blip r:embed="rId3">
            <a:alphaModFix/>
          </a:blip>
          <a:srcRect/>
          <a:stretch/>
        </p:blipFill>
        <p:spPr>
          <a:xfrm>
            <a:off x="3840691" y="315987"/>
            <a:ext cx="7181851" cy="3847950"/>
          </a:xfrm>
          <a:prstGeom prst="rect">
            <a:avLst/>
          </a:prstGeom>
          <a:noFill/>
          <a:ln>
            <a:noFill/>
          </a:ln>
        </p:spPr>
      </p:pic>
      <p:pic>
        <p:nvPicPr>
          <p:cNvPr id="532" name="Google Shape;532;p41"/>
          <p:cNvPicPr preferRelativeResize="0"/>
          <p:nvPr/>
        </p:nvPicPr>
        <p:blipFill rotWithShape="1">
          <a:blip r:embed="rId4">
            <a:alphaModFix/>
          </a:blip>
          <a:srcRect/>
          <a:stretch/>
        </p:blipFill>
        <p:spPr>
          <a:xfrm>
            <a:off x="3699652" y="3681412"/>
            <a:ext cx="7381379" cy="2640013"/>
          </a:xfrm>
          <a:prstGeom prst="rect">
            <a:avLst/>
          </a:prstGeom>
          <a:noFill/>
          <a:ln>
            <a:noFill/>
          </a:ln>
        </p:spPr>
      </p:pic>
      <p:sp>
        <p:nvSpPr>
          <p:cNvPr id="533" name="Google Shape;53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3600">
                <a:latin typeface="Calibri"/>
                <a:ea typeface="Calibri"/>
                <a:cs typeface="Calibri"/>
                <a:sym typeface="Calibri"/>
              </a:rPr>
              <a:t>Survey results </a:t>
            </a:r>
            <a:endParaRPr/>
          </a:p>
        </p:txBody>
      </p:sp>
      <p:sp>
        <p:nvSpPr>
          <p:cNvPr id="534" name="Google Shape;534;p4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41</a:t>
            </a:fld>
            <a:endParaRPr/>
          </a:p>
        </p:txBody>
      </p:sp>
      <p:sp>
        <p:nvSpPr>
          <p:cNvPr id="535" name="Google Shape;535;p41"/>
          <p:cNvSpPr txBox="1">
            <a:spLocks noGrp="1"/>
          </p:cNvSpPr>
          <p:nvPr>
            <p:ph type="ftr" idx="11"/>
          </p:nvPr>
        </p:nvSpPr>
        <p:spPr>
          <a:xfrm>
            <a:off x="838200" y="6334918"/>
            <a:ext cx="595852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3600">
                <a:latin typeface="Calibri"/>
                <a:ea typeface="Calibri"/>
                <a:cs typeface="Calibri"/>
                <a:sym typeface="Calibri"/>
              </a:rPr>
              <a:t>Potential benefits of suburban renovation</a:t>
            </a:r>
            <a:endParaRPr/>
          </a:p>
        </p:txBody>
      </p:sp>
      <p:sp>
        <p:nvSpPr>
          <p:cNvPr id="541" name="Google Shape;541;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sp>
        <p:nvSpPr>
          <p:cNvPr id="542" name="Google Shape;542;p4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42</a:t>
            </a:fld>
            <a:endParaRPr/>
          </a:p>
        </p:txBody>
      </p:sp>
      <p:sp>
        <p:nvSpPr>
          <p:cNvPr id="543" name="Google Shape;543;p42"/>
          <p:cNvSpPr txBox="1">
            <a:spLocks noGrp="1"/>
          </p:cNvSpPr>
          <p:nvPr>
            <p:ph type="ftr" idx="11"/>
          </p:nvPr>
        </p:nvSpPr>
        <p:spPr>
          <a:xfrm>
            <a:off x="838199" y="6334918"/>
            <a:ext cx="564218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544" name="Google Shape;544;p42"/>
          <p:cNvPicPr preferRelativeResize="0"/>
          <p:nvPr/>
        </p:nvPicPr>
        <p:blipFill rotWithShape="1">
          <a:blip r:embed="rId3">
            <a:alphaModFix/>
          </a:blip>
          <a:srcRect b="16552"/>
          <a:stretch/>
        </p:blipFill>
        <p:spPr>
          <a:xfrm>
            <a:off x="2196889" y="2243534"/>
            <a:ext cx="3790843" cy="2370857"/>
          </a:xfrm>
          <a:prstGeom prst="rect">
            <a:avLst/>
          </a:prstGeom>
          <a:noFill/>
          <a:ln>
            <a:noFill/>
          </a:ln>
        </p:spPr>
      </p:pic>
      <p:pic>
        <p:nvPicPr>
          <p:cNvPr id="545" name="Google Shape;545;p42" descr="WCTE_Tomi_Tulamo_Page_09"/>
          <p:cNvPicPr preferRelativeResize="0"/>
          <p:nvPr/>
        </p:nvPicPr>
        <p:blipFill rotWithShape="1">
          <a:blip r:embed="rId4">
            <a:alphaModFix/>
          </a:blip>
          <a:srcRect b="9997"/>
          <a:stretch/>
        </p:blipFill>
        <p:spPr>
          <a:xfrm>
            <a:off x="6480385" y="2243534"/>
            <a:ext cx="3514917" cy="2370892"/>
          </a:xfrm>
          <a:prstGeom prst="rect">
            <a:avLst/>
          </a:prstGeom>
          <a:noFill/>
          <a:ln w="127000" cap="flat" cmpd="sng">
            <a:solidFill>
              <a:srgbClr val="9CA65D"/>
            </a:solidFill>
            <a:prstDash val="solid"/>
            <a:miter lim="400000"/>
            <a:headEnd type="none" w="sm" len="sm"/>
            <a:tailEnd type="none" w="sm" len="sm"/>
          </a:ln>
        </p:spPr>
      </p:pic>
      <p:cxnSp>
        <p:nvCxnSpPr>
          <p:cNvPr id="546" name="Google Shape;546;p42"/>
          <p:cNvCxnSpPr/>
          <p:nvPr/>
        </p:nvCxnSpPr>
        <p:spPr>
          <a:xfrm rot="10800000" flipH="1">
            <a:off x="2593764" y="1930400"/>
            <a:ext cx="2997201" cy="2997200"/>
          </a:xfrm>
          <a:prstGeom prst="straightConnector1">
            <a:avLst/>
          </a:prstGeom>
          <a:noFill/>
          <a:ln w="190500" cap="flat" cmpd="sng">
            <a:solidFill>
              <a:srgbClr val="FD030D"/>
            </a:solidFill>
            <a:prstDash val="solid"/>
            <a:miter lim="400000"/>
            <a:headEnd type="none" w="sm" len="sm"/>
            <a:tailEnd type="none" w="sm" len="sm"/>
          </a:ln>
        </p:spPr>
      </p:cxnSp>
      <p:cxnSp>
        <p:nvCxnSpPr>
          <p:cNvPr id="547" name="Google Shape;547;p42"/>
          <p:cNvCxnSpPr/>
          <p:nvPr/>
        </p:nvCxnSpPr>
        <p:spPr>
          <a:xfrm rot="10800000">
            <a:off x="2573235" y="1909871"/>
            <a:ext cx="3038259" cy="3038258"/>
          </a:xfrm>
          <a:prstGeom prst="straightConnector1">
            <a:avLst/>
          </a:prstGeom>
          <a:noFill/>
          <a:ln w="190500" cap="flat" cmpd="sng">
            <a:solidFill>
              <a:srgbClr val="FD030D"/>
            </a:solidFill>
            <a:prstDash val="solid"/>
            <a:miter lim="400000"/>
            <a:headEnd type="none" w="sm" len="sm"/>
            <a:tailEnd type="none" w="sm" len="sm"/>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3600">
                <a:latin typeface="Calibri"/>
                <a:ea typeface="Calibri"/>
                <a:cs typeface="Calibri"/>
                <a:sym typeface="Calibri"/>
              </a:rPr>
              <a:t>General objectives of suburban renovation</a:t>
            </a:r>
            <a:endParaRPr/>
          </a:p>
        </p:txBody>
      </p:sp>
      <p:sp>
        <p:nvSpPr>
          <p:cNvPr id="553" name="Google Shape;553;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GB" sz="2400"/>
              <a:t>Improving the energy economy of buildings</a:t>
            </a:r>
            <a:endParaRPr/>
          </a:p>
          <a:p>
            <a:pPr marL="457200" lvl="0" indent="-342900" algn="l" rtl="0">
              <a:lnSpc>
                <a:spcPct val="90000"/>
              </a:lnSpc>
              <a:spcBef>
                <a:spcPts val="1000"/>
              </a:spcBef>
              <a:spcAft>
                <a:spcPts val="0"/>
              </a:spcAft>
              <a:buClr>
                <a:schemeClr val="dk1"/>
              </a:buClr>
              <a:buSzPts val="1800"/>
              <a:buChar char="•"/>
            </a:pPr>
            <a:r>
              <a:rPr lang="en-GB" sz="2400"/>
              <a:t>Opportunity to build an additional floor </a:t>
            </a:r>
            <a:endParaRPr/>
          </a:p>
          <a:p>
            <a:pPr marL="457200" lvl="0" indent="-342900" algn="l" rtl="0">
              <a:lnSpc>
                <a:spcPct val="90000"/>
              </a:lnSpc>
              <a:spcBef>
                <a:spcPts val="1000"/>
              </a:spcBef>
              <a:spcAft>
                <a:spcPts val="0"/>
              </a:spcAft>
              <a:buClr>
                <a:schemeClr val="dk1"/>
              </a:buClr>
              <a:buSzPts val="1800"/>
              <a:buChar char="•"/>
            </a:pPr>
            <a:r>
              <a:rPr lang="en-GB" sz="2400"/>
              <a:t>Renovation and/or construction of balconies </a:t>
            </a:r>
            <a:endParaRPr/>
          </a:p>
          <a:p>
            <a:pPr marL="457200" lvl="0" indent="-342900" algn="l" rtl="0">
              <a:lnSpc>
                <a:spcPct val="90000"/>
              </a:lnSpc>
              <a:spcBef>
                <a:spcPts val="1000"/>
              </a:spcBef>
              <a:spcAft>
                <a:spcPts val="0"/>
              </a:spcAft>
              <a:buClr>
                <a:schemeClr val="dk1"/>
              </a:buClr>
              <a:buSzPts val="1800"/>
              <a:buChar char="•"/>
            </a:pPr>
            <a:r>
              <a:rPr lang="en-GB" sz="2400"/>
              <a:t>Improves the aesthetic and functional quality of the yard area, taking all age groups into account </a:t>
            </a:r>
            <a:endParaRPr/>
          </a:p>
          <a:p>
            <a:pPr marL="457200" lvl="0" indent="-342900" algn="l" rtl="0">
              <a:lnSpc>
                <a:spcPct val="90000"/>
              </a:lnSpc>
              <a:spcBef>
                <a:spcPts val="1000"/>
              </a:spcBef>
              <a:spcAft>
                <a:spcPts val="0"/>
              </a:spcAft>
              <a:buClr>
                <a:schemeClr val="dk1"/>
              </a:buClr>
              <a:buSzPts val="1800"/>
              <a:buChar char="•"/>
            </a:pPr>
            <a:r>
              <a:rPr lang="en-GB" sz="2400"/>
              <a:t>Lift construction requirement </a:t>
            </a:r>
            <a:endParaRPr/>
          </a:p>
          <a:p>
            <a:pPr marL="457200" lvl="0" indent="-342900" algn="l" rtl="0">
              <a:lnSpc>
                <a:spcPct val="90000"/>
              </a:lnSpc>
              <a:spcBef>
                <a:spcPts val="1000"/>
              </a:spcBef>
              <a:spcAft>
                <a:spcPts val="0"/>
              </a:spcAft>
              <a:buClr>
                <a:schemeClr val="dk1"/>
              </a:buClr>
              <a:buSzPts val="1800"/>
              <a:buChar char="•"/>
            </a:pPr>
            <a:r>
              <a:rPr lang="en-GB" sz="2400"/>
              <a:t>Find new design solutions based on existing wood products</a:t>
            </a:r>
            <a:endParaRPr/>
          </a:p>
        </p:txBody>
      </p:sp>
      <p:sp>
        <p:nvSpPr>
          <p:cNvPr id="554" name="Google Shape;554;p4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43</a:t>
            </a:fld>
            <a:endParaRPr/>
          </a:p>
        </p:txBody>
      </p:sp>
      <p:sp>
        <p:nvSpPr>
          <p:cNvPr id="555" name="Google Shape;555;p43"/>
          <p:cNvSpPr txBox="1">
            <a:spLocks noGrp="1"/>
          </p:cNvSpPr>
          <p:nvPr>
            <p:ph type="ftr" idx="11"/>
          </p:nvPr>
        </p:nvSpPr>
        <p:spPr>
          <a:xfrm>
            <a:off x="838200" y="6334918"/>
            <a:ext cx="55626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sz="3600">
                <a:latin typeface="Calibri"/>
                <a:ea typeface="Calibri"/>
                <a:cs typeface="Calibri"/>
                <a:sym typeface="Calibri"/>
              </a:rPr>
              <a:t>Considerations for suburban renovation:</a:t>
            </a:r>
            <a:endParaRPr/>
          </a:p>
        </p:txBody>
      </p:sp>
      <p:sp>
        <p:nvSpPr>
          <p:cNvPr id="561" name="Google Shape;56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GB" sz="2400"/>
              <a:t>Design sites are blocks, not individual buildings - improving the neighbourhood setting</a:t>
            </a:r>
            <a:endParaRPr/>
          </a:p>
          <a:p>
            <a:pPr marL="457200" lvl="0" indent="-342900" algn="l" rtl="0">
              <a:lnSpc>
                <a:spcPct val="90000"/>
              </a:lnSpc>
              <a:spcBef>
                <a:spcPts val="1000"/>
              </a:spcBef>
              <a:spcAft>
                <a:spcPts val="0"/>
              </a:spcAft>
              <a:buClr>
                <a:schemeClr val="dk1"/>
              </a:buClr>
              <a:buSzPts val="1800"/>
              <a:buChar char="•"/>
            </a:pPr>
            <a:r>
              <a:rPr lang="en-GB" sz="2400"/>
              <a:t>Making the urban structure more compact, supplementary construction</a:t>
            </a:r>
            <a:endParaRPr/>
          </a:p>
          <a:p>
            <a:pPr marL="457200" lvl="0" indent="-342900" algn="l" rtl="0">
              <a:lnSpc>
                <a:spcPct val="90000"/>
              </a:lnSpc>
              <a:spcBef>
                <a:spcPts val="1000"/>
              </a:spcBef>
              <a:spcAft>
                <a:spcPts val="0"/>
              </a:spcAft>
              <a:buClr>
                <a:schemeClr val="dk1"/>
              </a:buClr>
              <a:buSzPts val="1800"/>
              <a:buChar char="•"/>
            </a:pPr>
            <a:r>
              <a:rPr lang="en-GB" sz="2400"/>
              <a:t>Improving the functionality and pleasantness of the ground floor and dwellings</a:t>
            </a:r>
            <a:endParaRPr/>
          </a:p>
          <a:p>
            <a:pPr marL="457200" lvl="0" indent="-342900" algn="l" rtl="0">
              <a:lnSpc>
                <a:spcPct val="90000"/>
              </a:lnSpc>
              <a:spcBef>
                <a:spcPts val="1000"/>
              </a:spcBef>
              <a:spcAft>
                <a:spcPts val="0"/>
              </a:spcAft>
              <a:buClr>
                <a:schemeClr val="dk1"/>
              </a:buClr>
              <a:buSzPts val="1800"/>
              <a:buChar char="•"/>
            </a:pPr>
            <a:r>
              <a:rPr lang="en-GB" sz="2400"/>
              <a:t>Improving architecture and pleasantness</a:t>
            </a:r>
            <a:endParaRPr/>
          </a:p>
          <a:p>
            <a:pPr marL="457200" lvl="0" indent="-342900" algn="l" rtl="0">
              <a:lnSpc>
                <a:spcPct val="90000"/>
              </a:lnSpc>
              <a:spcBef>
                <a:spcPts val="1000"/>
              </a:spcBef>
              <a:spcAft>
                <a:spcPts val="0"/>
              </a:spcAft>
              <a:buClr>
                <a:schemeClr val="dk1"/>
              </a:buClr>
              <a:buSzPts val="1800"/>
              <a:buChar char="•"/>
            </a:pPr>
            <a:r>
              <a:rPr lang="en-GB" sz="2400"/>
              <a:t>Additional thermal insulation, sun protection</a:t>
            </a:r>
            <a:endParaRPr/>
          </a:p>
          <a:p>
            <a:pPr marL="457200" lvl="0" indent="-342900" algn="l" rtl="0">
              <a:lnSpc>
                <a:spcPct val="90000"/>
              </a:lnSpc>
              <a:spcBef>
                <a:spcPts val="1000"/>
              </a:spcBef>
              <a:spcAft>
                <a:spcPts val="0"/>
              </a:spcAft>
              <a:buClr>
                <a:schemeClr val="dk1"/>
              </a:buClr>
              <a:buSzPts val="1800"/>
              <a:buChar char="•"/>
            </a:pPr>
            <a:r>
              <a:rPr lang="en-GB" sz="2400"/>
              <a:t>Lightness, speed of wood construction</a:t>
            </a:r>
            <a:endParaRPr/>
          </a:p>
          <a:p>
            <a:pPr marL="457200" lvl="0" indent="-342900" algn="l" rtl="0">
              <a:lnSpc>
                <a:spcPct val="90000"/>
              </a:lnSpc>
              <a:spcBef>
                <a:spcPts val="1000"/>
              </a:spcBef>
              <a:spcAft>
                <a:spcPts val="0"/>
              </a:spcAft>
              <a:buClr>
                <a:schemeClr val="dk1"/>
              </a:buClr>
              <a:buSzPts val="1800"/>
              <a:buChar char="•"/>
            </a:pPr>
            <a:r>
              <a:rPr lang="en-GB" sz="2400"/>
              <a:t>Little disturbance to residents</a:t>
            </a:r>
            <a:endParaRPr/>
          </a:p>
        </p:txBody>
      </p:sp>
      <p:sp>
        <p:nvSpPr>
          <p:cNvPr id="562" name="Google Shape;562;p4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44</a:t>
            </a:fld>
            <a:endParaRPr/>
          </a:p>
        </p:txBody>
      </p:sp>
      <p:sp>
        <p:nvSpPr>
          <p:cNvPr id="563" name="Google Shape;563;p44"/>
          <p:cNvSpPr txBox="1">
            <a:spLocks noGrp="1"/>
          </p:cNvSpPr>
          <p:nvPr>
            <p:ph type="ftr" idx="11"/>
          </p:nvPr>
        </p:nvSpPr>
        <p:spPr>
          <a:xfrm>
            <a:off x="838200" y="6334918"/>
            <a:ext cx="546833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5"/>
          <p:cNvSpPr txBox="1">
            <a:spLocks noGrp="1"/>
          </p:cNvSpPr>
          <p:nvPr>
            <p:ph type="title"/>
          </p:nvPr>
        </p:nvSpPr>
        <p:spPr>
          <a:xfrm>
            <a:off x="919223" y="2268899"/>
            <a:ext cx="4023167" cy="232020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sz="4000"/>
              <a:t>Student projects</a:t>
            </a:r>
            <a:endParaRPr/>
          </a:p>
        </p:txBody>
      </p:sp>
      <p:sp>
        <p:nvSpPr>
          <p:cNvPr id="569" name="Google Shape;569;p45"/>
          <p:cNvSpPr txBox="1">
            <a:spLocks noGrp="1"/>
          </p:cNvSpPr>
          <p:nvPr>
            <p:ph type="body" idx="1"/>
          </p:nvPr>
        </p:nvSpPr>
        <p:spPr>
          <a:xfrm>
            <a:off x="6096000" y="853352"/>
            <a:ext cx="5791200" cy="5130759"/>
          </a:xfrm>
          <a:prstGeom prst="rect">
            <a:avLst/>
          </a:prstGeom>
          <a:noFill/>
          <a:ln>
            <a:noFill/>
          </a:ln>
        </p:spPr>
        <p:txBody>
          <a:bodyPr spcFirstLastPara="1" wrap="square" lIns="91425" tIns="45700" rIns="91425" bIns="45700" anchor="ctr" anchorCtr="0">
            <a:normAutofit/>
          </a:bodyPr>
          <a:lstStyle/>
          <a:p>
            <a:pPr marL="635000" lvl="0" indent="-457200" algn="l" rtl="0">
              <a:lnSpc>
                <a:spcPct val="90000"/>
              </a:lnSpc>
              <a:spcBef>
                <a:spcPts val="0"/>
              </a:spcBef>
              <a:spcAft>
                <a:spcPts val="0"/>
              </a:spcAft>
              <a:buSzPts val="2800"/>
              <a:buChar char="•"/>
            </a:pPr>
            <a:r>
              <a:rPr lang="en-GB" sz="2400"/>
              <a:t>Tampere - Lightness, speed, supplementary construction on an open block corner</a:t>
            </a:r>
            <a:endParaRPr/>
          </a:p>
          <a:p>
            <a:pPr marL="635000" lvl="0" indent="-457200" algn="l" rtl="0">
              <a:lnSpc>
                <a:spcPct val="90000"/>
              </a:lnSpc>
              <a:spcBef>
                <a:spcPts val="0"/>
              </a:spcBef>
              <a:spcAft>
                <a:spcPts val="0"/>
              </a:spcAft>
              <a:buSzPts val="2800"/>
              <a:buChar char="•"/>
            </a:pPr>
            <a:r>
              <a:rPr lang="en-GB" sz="2400"/>
              <a:t>Riihimäki - Speed, neatness, cost-effectiveness</a:t>
            </a:r>
            <a:endParaRPr/>
          </a:p>
          <a:p>
            <a:pPr marL="635000" lvl="0" indent="-279400" algn="l" rtl="0">
              <a:lnSpc>
                <a:spcPct val="90000"/>
              </a:lnSpc>
              <a:spcBef>
                <a:spcPts val="0"/>
              </a:spcBef>
              <a:spcAft>
                <a:spcPts val="0"/>
              </a:spcAft>
              <a:buSzPts val="2800"/>
              <a:buNone/>
            </a:pPr>
            <a:endParaRPr sz="2400"/>
          </a:p>
          <a:p>
            <a:pPr marL="635000" lvl="0" indent="-279400" algn="l" rtl="0">
              <a:lnSpc>
                <a:spcPct val="90000"/>
              </a:lnSpc>
              <a:spcBef>
                <a:spcPts val="0"/>
              </a:spcBef>
              <a:spcAft>
                <a:spcPts val="0"/>
              </a:spcAft>
              <a:buSzPts val="2800"/>
              <a:buNone/>
            </a:pPr>
            <a:endParaRPr sz="2400"/>
          </a:p>
        </p:txBody>
      </p:sp>
      <p:sp>
        <p:nvSpPr>
          <p:cNvPr id="570" name="Google Shape;570;p4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62500"/>
              <a:buNone/>
            </a:pPr>
            <a:r>
              <a:rPr lang="en-GB" sz="3200">
                <a:latin typeface="Calibri"/>
                <a:ea typeface="Calibri"/>
                <a:cs typeface="Calibri"/>
                <a:sym typeface="Calibri"/>
              </a:rPr>
              <a:t>Tampere - Lightness, speed, supplementary construction on an open block corner</a:t>
            </a:r>
            <a:br>
              <a:rPr lang="en-GB" sz="3200">
                <a:latin typeface="Calibri"/>
                <a:ea typeface="Calibri"/>
                <a:cs typeface="Calibri"/>
                <a:sym typeface="Calibri"/>
              </a:rPr>
            </a:br>
            <a:endParaRPr sz="3200">
              <a:latin typeface="Calibri"/>
              <a:ea typeface="Calibri"/>
              <a:cs typeface="Calibri"/>
              <a:sym typeface="Calibri"/>
            </a:endParaRPr>
          </a:p>
        </p:txBody>
      </p:sp>
      <p:sp>
        <p:nvSpPr>
          <p:cNvPr id="576" name="Google Shape;576;p4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46</a:t>
            </a:fld>
            <a:endParaRPr/>
          </a:p>
        </p:txBody>
      </p:sp>
      <p:sp>
        <p:nvSpPr>
          <p:cNvPr id="577" name="Google Shape;577;p46"/>
          <p:cNvSpPr txBox="1">
            <a:spLocks noGrp="1"/>
          </p:cNvSpPr>
          <p:nvPr>
            <p:ph type="ftr" idx="11"/>
          </p:nvPr>
        </p:nvSpPr>
        <p:spPr>
          <a:xfrm>
            <a:off x="838199" y="6334918"/>
            <a:ext cx="576056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578" name="Google Shape;578;p46" descr="Annala_Niina Murtonen"/>
          <p:cNvPicPr preferRelativeResize="0"/>
          <p:nvPr/>
        </p:nvPicPr>
        <p:blipFill rotWithShape="1">
          <a:blip r:embed="rId3">
            <a:alphaModFix/>
          </a:blip>
          <a:srcRect/>
          <a:stretch/>
        </p:blipFill>
        <p:spPr>
          <a:xfrm>
            <a:off x="3878262" y="3777799"/>
            <a:ext cx="4435476" cy="2557119"/>
          </a:xfrm>
          <a:prstGeom prst="rect">
            <a:avLst/>
          </a:prstGeom>
          <a:noFill/>
          <a:ln>
            <a:noFill/>
          </a:ln>
        </p:spPr>
      </p:pic>
      <p:pic>
        <p:nvPicPr>
          <p:cNvPr id="579" name="Google Shape;579;p46" descr="Annala_Niina Murtonen"/>
          <p:cNvPicPr preferRelativeResize="0"/>
          <p:nvPr/>
        </p:nvPicPr>
        <p:blipFill rotWithShape="1">
          <a:blip r:embed="rId4">
            <a:alphaModFix/>
          </a:blip>
          <a:srcRect/>
          <a:stretch/>
        </p:blipFill>
        <p:spPr>
          <a:xfrm>
            <a:off x="3878262" y="1458462"/>
            <a:ext cx="4435476" cy="2247901"/>
          </a:xfrm>
          <a:prstGeom prst="rect">
            <a:avLst/>
          </a:prstGeom>
          <a:noFill/>
          <a:ln>
            <a:noFill/>
          </a:ln>
        </p:spPr>
      </p:pic>
      <p:sp>
        <p:nvSpPr>
          <p:cNvPr id="580" name="Google Shape;580;p46"/>
          <p:cNvSpPr/>
          <p:nvPr/>
        </p:nvSpPr>
        <p:spPr>
          <a:xfrm>
            <a:off x="8446029" y="1354745"/>
            <a:ext cx="733386" cy="2946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0" i="0" u="none" strike="noStrike" cap="none">
                <a:solidFill>
                  <a:srgbClr val="9CA65D"/>
                </a:solidFill>
                <a:latin typeface="Calibri"/>
                <a:ea typeface="Calibri"/>
                <a:cs typeface="Calibri"/>
                <a:sym typeface="Calibri"/>
              </a:rPr>
              <a:t>current status</a:t>
            </a:r>
            <a:endParaRPr/>
          </a:p>
        </p:txBody>
      </p:sp>
      <p:sp>
        <p:nvSpPr>
          <p:cNvPr id="581" name="Google Shape;581;p46"/>
          <p:cNvSpPr/>
          <p:nvPr/>
        </p:nvSpPr>
        <p:spPr>
          <a:xfrm>
            <a:off x="8417454" y="3749369"/>
            <a:ext cx="1076311" cy="2946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0" i="0" u="none" strike="noStrike" cap="none">
                <a:solidFill>
                  <a:srgbClr val="9CA65D"/>
                </a:solidFill>
                <a:latin typeface="Calibri"/>
                <a:ea typeface="Calibri"/>
                <a:cs typeface="Calibri"/>
                <a:sym typeface="Calibri"/>
              </a:rPr>
              <a:t>design</a:t>
            </a:r>
            <a:endParaRPr/>
          </a:p>
        </p:txBody>
      </p:sp>
      <p:sp>
        <p:nvSpPr>
          <p:cNvPr id="582" name="Google Shape;582;p46"/>
          <p:cNvSpPr/>
          <p:nvPr/>
        </p:nvSpPr>
        <p:spPr>
          <a:xfrm>
            <a:off x="8417454" y="6089511"/>
            <a:ext cx="2845853" cy="26924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0" i="0" u="none" strike="noStrike" cap="none">
                <a:solidFill>
                  <a:srgbClr val="000000"/>
                </a:solidFill>
                <a:latin typeface="Calibri"/>
                <a:ea typeface="Calibri"/>
                <a:cs typeface="Calibri"/>
                <a:sym typeface="Calibri"/>
              </a:rPr>
              <a:t>Design: Architecture student Niina Murtonen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62500"/>
              <a:buNone/>
            </a:pPr>
            <a:r>
              <a:rPr lang="en-GB" sz="3200">
                <a:latin typeface="Calibri"/>
                <a:ea typeface="Calibri"/>
                <a:cs typeface="Calibri"/>
                <a:sym typeface="Calibri"/>
              </a:rPr>
              <a:t>Tampere - Lightness, speed, supplementary construction on an open block corner</a:t>
            </a:r>
            <a:br>
              <a:rPr lang="en-GB" sz="3200">
                <a:latin typeface="Calibri"/>
                <a:ea typeface="Calibri"/>
                <a:cs typeface="Calibri"/>
                <a:sym typeface="Calibri"/>
              </a:rPr>
            </a:br>
            <a:endParaRPr sz="3200">
              <a:latin typeface="Calibri"/>
              <a:ea typeface="Calibri"/>
              <a:cs typeface="Calibri"/>
              <a:sym typeface="Calibri"/>
            </a:endParaRPr>
          </a:p>
        </p:txBody>
      </p:sp>
      <p:sp>
        <p:nvSpPr>
          <p:cNvPr id="588" name="Google Shape;588;p4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47</a:t>
            </a:fld>
            <a:endParaRPr/>
          </a:p>
        </p:txBody>
      </p:sp>
      <p:sp>
        <p:nvSpPr>
          <p:cNvPr id="589" name="Google Shape;589;p47"/>
          <p:cNvSpPr txBox="1">
            <a:spLocks noGrp="1"/>
          </p:cNvSpPr>
          <p:nvPr>
            <p:ph type="ftr" idx="11"/>
          </p:nvPr>
        </p:nvSpPr>
        <p:spPr>
          <a:xfrm>
            <a:off x="838199" y="6334918"/>
            <a:ext cx="560030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90" name="Google Shape;590;p47"/>
          <p:cNvSpPr/>
          <p:nvPr/>
        </p:nvSpPr>
        <p:spPr>
          <a:xfrm>
            <a:off x="8417454" y="6089511"/>
            <a:ext cx="2845853" cy="26924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0" i="0" u="none" strike="noStrike" cap="none">
                <a:solidFill>
                  <a:srgbClr val="000000"/>
                </a:solidFill>
                <a:latin typeface="Calibri"/>
                <a:ea typeface="Calibri"/>
                <a:cs typeface="Calibri"/>
                <a:sym typeface="Calibri"/>
              </a:rPr>
              <a:t>Design: Architecture student Niina Murtonen</a:t>
            </a:r>
            <a:endParaRPr/>
          </a:p>
        </p:txBody>
      </p:sp>
      <p:pic>
        <p:nvPicPr>
          <p:cNvPr id="591" name="Google Shape;591;p47" descr="Murtonen Niina_seminaari 100218_Page_01rajaus"/>
          <p:cNvPicPr preferRelativeResize="0"/>
          <p:nvPr/>
        </p:nvPicPr>
        <p:blipFill rotWithShape="1">
          <a:blip r:embed="rId3">
            <a:alphaModFix/>
          </a:blip>
          <a:srcRect/>
          <a:stretch/>
        </p:blipFill>
        <p:spPr>
          <a:xfrm>
            <a:off x="2767216" y="1222079"/>
            <a:ext cx="5435600" cy="2349501"/>
          </a:xfrm>
          <a:prstGeom prst="rect">
            <a:avLst/>
          </a:prstGeom>
          <a:noFill/>
          <a:ln>
            <a:noFill/>
          </a:ln>
        </p:spPr>
      </p:pic>
      <p:pic>
        <p:nvPicPr>
          <p:cNvPr id="592" name="Google Shape;592;p47" descr="Annala_Niina Murtonen"/>
          <p:cNvPicPr preferRelativeResize="0"/>
          <p:nvPr/>
        </p:nvPicPr>
        <p:blipFill rotWithShape="1">
          <a:blip r:embed="rId4">
            <a:alphaModFix/>
          </a:blip>
          <a:srcRect/>
          <a:stretch/>
        </p:blipFill>
        <p:spPr>
          <a:xfrm>
            <a:off x="2767216" y="3643017"/>
            <a:ext cx="5435600" cy="2637588"/>
          </a:xfrm>
          <a:prstGeom prst="rect">
            <a:avLst/>
          </a:prstGeom>
          <a:noFill/>
          <a:ln>
            <a:noFill/>
          </a:ln>
        </p:spPr>
      </p:pic>
      <p:sp>
        <p:nvSpPr>
          <p:cNvPr id="593" name="Google Shape;593;p47"/>
          <p:cNvSpPr/>
          <p:nvPr/>
        </p:nvSpPr>
        <p:spPr>
          <a:xfrm>
            <a:off x="8329816" y="1170750"/>
            <a:ext cx="733386" cy="2946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0" i="0" u="none" strike="noStrike" cap="none">
                <a:solidFill>
                  <a:srgbClr val="9CA65D"/>
                </a:solidFill>
                <a:latin typeface="Calibri"/>
                <a:ea typeface="Calibri"/>
                <a:cs typeface="Calibri"/>
                <a:sym typeface="Calibri"/>
              </a:rPr>
              <a:t>current status</a:t>
            </a:r>
            <a:endParaRPr/>
          </a:p>
        </p:txBody>
      </p:sp>
      <p:sp>
        <p:nvSpPr>
          <p:cNvPr id="594" name="Google Shape;594;p47"/>
          <p:cNvSpPr/>
          <p:nvPr/>
        </p:nvSpPr>
        <p:spPr>
          <a:xfrm>
            <a:off x="8327490" y="3656246"/>
            <a:ext cx="1076311" cy="2946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0" i="0" u="none" strike="noStrike" cap="none">
                <a:solidFill>
                  <a:srgbClr val="9CA65D"/>
                </a:solidFill>
                <a:latin typeface="Calibri"/>
                <a:ea typeface="Calibri"/>
                <a:cs typeface="Calibri"/>
                <a:sym typeface="Calibri"/>
              </a:rPr>
              <a:t>design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62500"/>
              <a:buNone/>
            </a:pPr>
            <a:r>
              <a:rPr lang="en-GB" sz="3200">
                <a:latin typeface="Calibri"/>
                <a:ea typeface="Calibri"/>
                <a:cs typeface="Calibri"/>
                <a:sym typeface="Calibri"/>
              </a:rPr>
              <a:t>Riihimäki - Speed, neatness, cost-effectiveness</a:t>
            </a:r>
            <a:br>
              <a:rPr lang="en-GB" sz="3200">
                <a:latin typeface="Calibri"/>
                <a:ea typeface="Calibri"/>
                <a:cs typeface="Calibri"/>
                <a:sym typeface="Calibri"/>
              </a:rPr>
            </a:br>
            <a:br>
              <a:rPr lang="en-GB" sz="3200">
                <a:latin typeface="Calibri"/>
                <a:ea typeface="Calibri"/>
                <a:cs typeface="Calibri"/>
                <a:sym typeface="Calibri"/>
              </a:rPr>
            </a:br>
            <a:endParaRPr sz="3200">
              <a:latin typeface="Calibri"/>
              <a:ea typeface="Calibri"/>
              <a:cs typeface="Calibri"/>
              <a:sym typeface="Calibri"/>
            </a:endParaRPr>
          </a:p>
        </p:txBody>
      </p:sp>
      <p:sp>
        <p:nvSpPr>
          <p:cNvPr id="600" name="Google Shape;600;p4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48</a:t>
            </a:fld>
            <a:endParaRPr/>
          </a:p>
        </p:txBody>
      </p:sp>
      <p:sp>
        <p:nvSpPr>
          <p:cNvPr id="601" name="Google Shape;601;p48"/>
          <p:cNvSpPr txBox="1">
            <a:spLocks noGrp="1"/>
          </p:cNvSpPr>
          <p:nvPr>
            <p:ph type="ftr" idx="11"/>
          </p:nvPr>
        </p:nvSpPr>
        <p:spPr>
          <a:xfrm>
            <a:off x="838200" y="6334918"/>
            <a:ext cx="537406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602" name="Google Shape;602;p48" descr="WCTE_Tomi_Tulamo_Page_11"/>
          <p:cNvPicPr preferRelativeResize="0"/>
          <p:nvPr/>
        </p:nvPicPr>
        <p:blipFill rotWithShape="1">
          <a:blip r:embed="rId3">
            <a:alphaModFix/>
          </a:blip>
          <a:srcRect t="46659" b="9999"/>
          <a:stretch/>
        </p:blipFill>
        <p:spPr>
          <a:xfrm>
            <a:off x="503583" y="944782"/>
            <a:ext cx="8291450" cy="2694916"/>
          </a:xfrm>
          <a:prstGeom prst="rect">
            <a:avLst/>
          </a:prstGeom>
          <a:noFill/>
          <a:ln>
            <a:noFill/>
          </a:ln>
        </p:spPr>
      </p:pic>
      <p:sp>
        <p:nvSpPr>
          <p:cNvPr id="603" name="Google Shape;603;p48"/>
          <p:cNvSpPr/>
          <p:nvPr/>
        </p:nvSpPr>
        <p:spPr>
          <a:xfrm>
            <a:off x="8949083" y="892372"/>
            <a:ext cx="733386" cy="2946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0" i="0" u="none" strike="noStrike" cap="none">
                <a:solidFill>
                  <a:srgbClr val="9CA65D"/>
                </a:solidFill>
                <a:latin typeface="Trebuchet MS"/>
                <a:ea typeface="Trebuchet MS"/>
                <a:cs typeface="Trebuchet MS"/>
                <a:sym typeface="Trebuchet MS"/>
              </a:rPr>
              <a:t>current status</a:t>
            </a:r>
            <a:endParaRPr/>
          </a:p>
        </p:txBody>
      </p:sp>
      <p:pic>
        <p:nvPicPr>
          <p:cNvPr id="604" name="Google Shape;604;p48" descr="WCTE_Tomi_Tulamo_Page_11"/>
          <p:cNvPicPr preferRelativeResize="0"/>
          <p:nvPr/>
        </p:nvPicPr>
        <p:blipFill rotWithShape="1">
          <a:blip r:embed="rId3">
            <a:alphaModFix/>
          </a:blip>
          <a:srcRect b="56657"/>
          <a:stretch/>
        </p:blipFill>
        <p:spPr>
          <a:xfrm>
            <a:off x="505567" y="3703444"/>
            <a:ext cx="8286703" cy="2694663"/>
          </a:xfrm>
          <a:prstGeom prst="rect">
            <a:avLst/>
          </a:prstGeom>
          <a:noFill/>
          <a:ln>
            <a:noFill/>
          </a:ln>
        </p:spPr>
      </p:pic>
      <p:sp>
        <p:nvSpPr>
          <p:cNvPr id="605" name="Google Shape;605;p48"/>
          <p:cNvSpPr/>
          <p:nvPr/>
        </p:nvSpPr>
        <p:spPr>
          <a:xfrm>
            <a:off x="8962841" y="3666402"/>
            <a:ext cx="1076311" cy="2946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0" i="0" u="none" strike="noStrike" cap="none">
                <a:solidFill>
                  <a:srgbClr val="9CA65D"/>
                </a:solidFill>
                <a:latin typeface="Trebuchet MS"/>
                <a:ea typeface="Trebuchet MS"/>
                <a:cs typeface="Trebuchet MS"/>
                <a:sym typeface="Trebuchet MS"/>
              </a:rPr>
              <a:t>design</a:t>
            </a:r>
            <a:endParaRPr/>
          </a:p>
        </p:txBody>
      </p:sp>
      <p:sp>
        <p:nvSpPr>
          <p:cNvPr id="606" name="Google Shape;606;p48"/>
          <p:cNvSpPr/>
          <p:nvPr/>
        </p:nvSpPr>
        <p:spPr>
          <a:xfrm>
            <a:off x="8922512" y="6065678"/>
            <a:ext cx="2656916" cy="26924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0" i="0" u="none" strike="noStrike" cap="none">
                <a:solidFill>
                  <a:srgbClr val="000000"/>
                </a:solidFill>
                <a:latin typeface="Calibri"/>
                <a:ea typeface="Calibri"/>
                <a:cs typeface="Calibri"/>
                <a:sym typeface="Calibri"/>
              </a:rPr>
              <a:t>Design: Architecture student Tomi Tulamo</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49"/>
          <p:cNvPicPr preferRelativeResize="0"/>
          <p:nvPr/>
        </p:nvPicPr>
        <p:blipFill rotWithShape="1">
          <a:blip r:embed="rId3">
            <a:alphaModFix/>
          </a:blip>
          <a:srcRect/>
          <a:stretch/>
        </p:blipFill>
        <p:spPr>
          <a:xfrm>
            <a:off x="920631" y="836442"/>
            <a:ext cx="4199677" cy="5678770"/>
          </a:xfrm>
          <a:prstGeom prst="rect">
            <a:avLst/>
          </a:prstGeom>
          <a:noFill/>
          <a:ln>
            <a:noFill/>
          </a:ln>
        </p:spPr>
      </p:pic>
      <p:sp>
        <p:nvSpPr>
          <p:cNvPr id="612" name="Google Shape;612;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62500"/>
              <a:buNone/>
            </a:pPr>
            <a:r>
              <a:rPr lang="en-GB" sz="3200">
                <a:latin typeface="Calibri"/>
                <a:ea typeface="Calibri"/>
                <a:cs typeface="Calibri"/>
                <a:sym typeface="Calibri"/>
              </a:rPr>
              <a:t>Riihimäki - Speed, neatness, cost-effectiveness</a:t>
            </a:r>
            <a:br>
              <a:rPr lang="en-GB" sz="3200">
                <a:latin typeface="Calibri"/>
                <a:ea typeface="Calibri"/>
                <a:cs typeface="Calibri"/>
                <a:sym typeface="Calibri"/>
              </a:rPr>
            </a:br>
            <a:br>
              <a:rPr lang="en-GB" sz="3200">
                <a:latin typeface="Calibri"/>
                <a:ea typeface="Calibri"/>
                <a:cs typeface="Calibri"/>
                <a:sym typeface="Calibri"/>
              </a:rPr>
            </a:br>
            <a:endParaRPr sz="3200">
              <a:latin typeface="Calibri"/>
              <a:ea typeface="Calibri"/>
              <a:cs typeface="Calibri"/>
              <a:sym typeface="Calibri"/>
            </a:endParaRPr>
          </a:p>
        </p:txBody>
      </p:sp>
      <p:sp>
        <p:nvSpPr>
          <p:cNvPr id="613" name="Google Shape;613;p4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49</a:t>
            </a:fld>
            <a:endParaRPr/>
          </a:p>
        </p:txBody>
      </p:sp>
      <p:sp>
        <p:nvSpPr>
          <p:cNvPr id="614" name="Google Shape;614;p49"/>
          <p:cNvSpPr txBox="1">
            <a:spLocks noGrp="1"/>
          </p:cNvSpPr>
          <p:nvPr>
            <p:ph type="ftr" idx="11"/>
          </p:nvPr>
        </p:nvSpPr>
        <p:spPr>
          <a:xfrm>
            <a:off x="838199" y="6334918"/>
            <a:ext cx="561916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615" name="Google Shape;615;p49"/>
          <p:cNvSpPr/>
          <p:nvPr/>
        </p:nvSpPr>
        <p:spPr>
          <a:xfrm>
            <a:off x="8922512" y="6065678"/>
            <a:ext cx="2656916" cy="26924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0" i="0" u="none" strike="noStrike" cap="none">
                <a:solidFill>
                  <a:srgbClr val="000000"/>
                </a:solidFill>
                <a:latin typeface="Calibri"/>
                <a:ea typeface="Calibri"/>
                <a:cs typeface="Calibri"/>
                <a:sym typeface="Calibri"/>
              </a:rPr>
              <a:t>Design: Architecture student Tomi Tulamo</a:t>
            </a:r>
            <a:endParaRPr/>
          </a:p>
        </p:txBody>
      </p:sp>
      <p:sp>
        <p:nvSpPr>
          <p:cNvPr id="616" name="Google Shape;616;p49"/>
          <p:cNvSpPr txBox="1"/>
          <p:nvPr/>
        </p:nvSpPr>
        <p:spPr>
          <a:xfrm>
            <a:off x="11044362" y="226232"/>
            <a:ext cx="644056" cy="29464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en-GB" sz="1400" b="0" i="0" u="none" strike="noStrike" cap="none">
                <a:solidFill>
                  <a:srgbClr val="FFFFFF"/>
                </a:solidFill>
                <a:latin typeface="Calibri"/>
                <a:ea typeface="Calibri"/>
                <a:cs typeface="Calibri"/>
                <a:sym typeface="Calibri"/>
              </a:rPr>
              <a:t>49</a:t>
            </a:fld>
            <a:endParaRPr sz="1400" b="0" i="0" u="none" strike="noStrike" cap="none">
              <a:solidFill>
                <a:srgbClr val="FFFFFF"/>
              </a:solidFill>
              <a:latin typeface="Calibri"/>
              <a:ea typeface="Calibri"/>
              <a:cs typeface="Calibri"/>
              <a:sym typeface="Calibri"/>
            </a:endParaRPr>
          </a:p>
        </p:txBody>
      </p:sp>
      <p:pic>
        <p:nvPicPr>
          <p:cNvPr id="617" name="Google Shape;617;p49" descr="Annala_Niina Murtonen_Page_10"/>
          <p:cNvPicPr preferRelativeResize="0"/>
          <p:nvPr/>
        </p:nvPicPr>
        <p:blipFill rotWithShape="1">
          <a:blip r:embed="rId4">
            <a:alphaModFix/>
          </a:blip>
          <a:srcRect l="1948" t="4918" b="10044"/>
          <a:stretch/>
        </p:blipFill>
        <p:spPr>
          <a:xfrm>
            <a:off x="5792956" y="3350154"/>
            <a:ext cx="6283855" cy="2682380"/>
          </a:xfrm>
          <a:prstGeom prst="rect">
            <a:avLst/>
          </a:prstGeom>
          <a:noFill/>
          <a:ln>
            <a:noFill/>
          </a:ln>
        </p:spPr>
      </p:pic>
      <p:sp>
        <p:nvSpPr>
          <p:cNvPr id="618" name="Google Shape;618;p49"/>
          <p:cNvSpPr/>
          <p:nvPr/>
        </p:nvSpPr>
        <p:spPr>
          <a:xfrm>
            <a:off x="5840412" y="3297237"/>
            <a:ext cx="4236354" cy="624841"/>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GB" sz="3600" b="0" i="0" u="none" strike="noStrike" cap="none">
                <a:solidFill>
                  <a:srgbClr val="9CA65D"/>
                </a:solidFill>
                <a:latin typeface="Calibri"/>
                <a:ea typeface="Calibri"/>
                <a:cs typeface="Calibri"/>
                <a:sym typeface="Calibri"/>
              </a:rPr>
              <a:t>                              </a:t>
            </a:r>
            <a:endParaRPr/>
          </a:p>
        </p:txBody>
      </p:sp>
      <p:sp>
        <p:nvSpPr>
          <p:cNvPr id="619" name="Google Shape;619;p49"/>
          <p:cNvSpPr/>
          <p:nvPr/>
        </p:nvSpPr>
        <p:spPr>
          <a:xfrm>
            <a:off x="6219295" y="3430587"/>
            <a:ext cx="1891977" cy="3581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800" b="0" i="0" u="none" strike="noStrike" cap="none">
                <a:solidFill>
                  <a:srgbClr val="9CA65D"/>
                </a:solidFill>
                <a:latin typeface="Calibri"/>
                <a:ea typeface="Calibri"/>
                <a:cs typeface="Calibri"/>
                <a:sym typeface="Calibri"/>
              </a:rPr>
              <a:t>spatial element division</a:t>
            </a:r>
            <a:endParaRPr/>
          </a:p>
        </p:txBody>
      </p:sp>
      <p:sp>
        <p:nvSpPr>
          <p:cNvPr id="620" name="Google Shape;620;p49"/>
          <p:cNvSpPr/>
          <p:nvPr/>
        </p:nvSpPr>
        <p:spPr>
          <a:xfrm>
            <a:off x="4996979" y="1028049"/>
            <a:ext cx="2198041" cy="6248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800" b="0" i="0" u="none" strike="noStrike" cap="none">
                <a:solidFill>
                  <a:srgbClr val="9CA65D"/>
                </a:solidFill>
                <a:latin typeface="Calibri"/>
                <a:ea typeface="Calibri"/>
                <a:cs typeface="Calibri"/>
                <a:sym typeface="Calibri"/>
              </a:rPr>
              <a:t>   additional layer </a:t>
            </a:r>
            <a:endParaRPr/>
          </a:p>
          <a:p>
            <a:pPr marL="0" marR="0" lvl="0" indent="0" algn="l" rtl="0">
              <a:spcBef>
                <a:spcPts val="0"/>
              </a:spcBef>
              <a:spcAft>
                <a:spcPts val="0"/>
              </a:spcAft>
              <a:buNone/>
            </a:pPr>
            <a:r>
              <a:rPr lang="en-GB" sz="1800" b="0" i="0" u="none" strike="noStrike" cap="none">
                <a:solidFill>
                  <a:srgbClr val="9CA65D"/>
                </a:solidFill>
                <a:latin typeface="Calibri"/>
                <a:ea typeface="Calibri"/>
                <a:cs typeface="Calibri"/>
                <a:sym typeface="Calibri"/>
              </a:rPr>
              <a:t>   new wooden apartment block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5"/>
          <p:cNvSpPr txBox="1">
            <a:spLocks noGrp="1"/>
          </p:cNvSpPr>
          <p:nvPr>
            <p:ph type="title"/>
          </p:nvPr>
        </p:nvSpPr>
        <p:spPr>
          <a:xfrm>
            <a:off x="838200" y="365125"/>
            <a:ext cx="10515600" cy="1325563"/>
          </a:xfrm>
          <a:prstGeom prst="rect">
            <a:avLst/>
          </a:prstGeom>
          <a:noFill/>
          <a:ln>
            <a:noFill/>
          </a:ln>
          <a:effectLst>
            <a:outerShdw blurRad="101600" dist="25400" dir="5400000" rotWithShape="0">
              <a:srgbClr val="000000">
                <a:alpha val="4705"/>
              </a:srgbClr>
            </a:outerShdw>
          </a:effectLst>
        </p:spPr>
        <p:txBody>
          <a:bodyPr spcFirstLastPara="1" wrap="square" lIns="0" tIns="0" rIns="0" bIns="0" anchor="ctr" anchorCtr="0">
            <a:normAutofit/>
          </a:bodyPr>
          <a:lstStyle/>
          <a:p>
            <a:pPr marL="0" marR="0" lvl="0" indent="0" algn="l" rtl="0">
              <a:lnSpc>
                <a:spcPct val="90000"/>
              </a:lnSpc>
              <a:spcBef>
                <a:spcPts val="0"/>
              </a:spcBef>
              <a:spcAft>
                <a:spcPts val="0"/>
              </a:spcAft>
              <a:buClr>
                <a:schemeClr val="dk1"/>
              </a:buClr>
              <a:buSzPts val="1800"/>
              <a:buFont typeface="Calibri"/>
              <a:buNone/>
            </a:pPr>
            <a:r>
              <a:rPr lang="en-GB" sz="3200" b="0" i="0" u="none" strike="noStrike" cap="none">
                <a:solidFill>
                  <a:schemeClr val="dk1"/>
                </a:solidFill>
                <a:latin typeface="Calibri"/>
                <a:ea typeface="Calibri"/>
                <a:cs typeface="Calibri"/>
                <a:sym typeface="Calibri"/>
              </a:rPr>
              <a:t>Repairing a wooden building and use of wood in repair construction – contents</a:t>
            </a:r>
            <a:endParaRPr/>
          </a:p>
        </p:txBody>
      </p:sp>
      <p:sp>
        <p:nvSpPr>
          <p:cNvPr id="175" name="Google Shape;175;p5"/>
          <p:cNvSpPr txBox="1">
            <a:spLocks noGrp="1"/>
          </p:cNvSpPr>
          <p:nvPr>
            <p:ph type="body" idx="1"/>
          </p:nvPr>
        </p:nvSpPr>
        <p:spPr>
          <a:xfrm>
            <a:off x="838200" y="1578820"/>
            <a:ext cx="10515600" cy="5096618"/>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100000"/>
              </a:lnSpc>
              <a:spcBef>
                <a:spcPts val="0"/>
              </a:spcBef>
              <a:spcAft>
                <a:spcPts val="0"/>
              </a:spcAft>
              <a:buSzPct val="100000"/>
              <a:buFont typeface="Arial"/>
              <a:buAutoNum type="arabicPeriod"/>
            </a:pPr>
            <a:r>
              <a:rPr lang="en-GB" sz="1400" b="1">
                <a:solidFill>
                  <a:schemeClr val="dk1"/>
                </a:solidFill>
              </a:rPr>
              <a:t>Introduction - Repair construction</a:t>
            </a:r>
            <a:endParaRPr/>
          </a:p>
          <a:p>
            <a:pPr marL="342900" lvl="0" indent="-342900" algn="l" rtl="0">
              <a:lnSpc>
                <a:spcPct val="100000"/>
              </a:lnSpc>
              <a:spcBef>
                <a:spcPts val="0"/>
              </a:spcBef>
              <a:spcAft>
                <a:spcPts val="0"/>
              </a:spcAft>
              <a:buSzPct val="100000"/>
              <a:buFont typeface="Arial"/>
              <a:buAutoNum type="arabicPeriod"/>
            </a:pPr>
            <a:r>
              <a:rPr lang="en-GB" sz="1400" b="1">
                <a:solidFill>
                  <a:schemeClr val="dk1"/>
                </a:solidFill>
              </a:rPr>
              <a:t>Options for using wood in energy renovation projects of suburban blocks of flats and in adding storeys to buildings </a:t>
            </a:r>
            <a:endParaRPr/>
          </a:p>
          <a:p>
            <a:pPr marL="800100" lvl="1" indent="-342931" algn="l" rtl="0">
              <a:lnSpc>
                <a:spcPct val="100000"/>
              </a:lnSpc>
              <a:spcBef>
                <a:spcPts val="0"/>
              </a:spcBef>
              <a:spcAft>
                <a:spcPts val="0"/>
              </a:spcAft>
              <a:buSzPct val="100000"/>
              <a:buChar char="•"/>
            </a:pPr>
            <a:r>
              <a:rPr lang="en-GB" sz="1100">
                <a:solidFill>
                  <a:schemeClr val="dk1"/>
                </a:solidFill>
              </a:rPr>
              <a:t>General information on adding storeys</a:t>
            </a:r>
            <a:endParaRPr/>
          </a:p>
          <a:p>
            <a:pPr marL="800100" lvl="1" indent="-342931" algn="l" rtl="0">
              <a:lnSpc>
                <a:spcPct val="100000"/>
              </a:lnSpc>
              <a:spcBef>
                <a:spcPts val="0"/>
              </a:spcBef>
              <a:spcAft>
                <a:spcPts val="0"/>
              </a:spcAft>
              <a:buSzPct val="100000"/>
              <a:buChar char="•"/>
            </a:pPr>
            <a:r>
              <a:rPr lang="en-GB" sz="1100">
                <a:solidFill>
                  <a:schemeClr val="dk1"/>
                </a:solidFill>
              </a:rPr>
              <a:t>Building systems for adding wooden storeys</a:t>
            </a:r>
            <a:endParaRPr/>
          </a:p>
          <a:p>
            <a:pPr marL="800100" lvl="1" indent="-342931" algn="l" rtl="0">
              <a:lnSpc>
                <a:spcPct val="100000"/>
              </a:lnSpc>
              <a:spcBef>
                <a:spcPts val="0"/>
              </a:spcBef>
              <a:spcAft>
                <a:spcPts val="0"/>
              </a:spcAft>
              <a:buSzPct val="100000"/>
              <a:buChar char="•"/>
            </a:pPr>
            <a:r>
              <a:rPr lang="en-GB" sz="1100">
                <a:solidFill>
                  <a:schemeClr val="dk1"/>
                </a:solidFill>
              </a:rPr>
              <a:t>Architecture competitions – repair construction</a:t>
            </a:r>
            <a:endParaRPr/>
          </a:p>
          <a:p>
            <a:pPr marL="800100" lvl="1" indent="-342931" algn="l" rtl="0">
              <a:lnSpc>
                <a:spcPct val="100000"/>
              </a:lnSpc>
              <a:spcBef>
                <a:spcPts val="0"/>
              </a:spcBef>
              <a:spcAft>
                <a:spcPts val="0"/>
              </a:spcAft>
              <a:buSzPct val="100000"/>
              <a:buChar char="•"/>
            </a:pPr>
            <a:r>
              <a:rPr lang="en-GB" sz="1100">
                <a:solidFill>
                  <a:schemeClr val="dk1"/>
                </a:solidFill>
              </a:rPr>
              <a:t>Stages of an additional storey construction project </a:t>
            </a:r>
            <a:endParaRPr/>
          </a:p>
          <a:p>
            <a:pPr marL="342900" lvl="0" indent="-342900" algn="l" rtl="0">
              <a:lnSpc>
                <a:spcPct val="100000"/>
              </a:lnSpc>
              <a:spcBef>
                <a:spcPts val="0"/>
              </a:spcBef>
              <a:spcAft>
                <a:spcPts val="0"/>
              </a:spcAft>
              <a:buSzPct val="100000"/>
              <a:buFont typeface="Arial"/>
              <a:buAutoNum type="arabicPeriod"/>
            </a:pPr>
            <a:r>
              <a:rPr lang="en-GB" sz="1400" b="1">
                <a:solidFill>
                  <a:schemeClr val="dk1"/>
                </a:solidFill>
              </a:rPr>
              <a:t>Adding heat insulation in a wooden building and using wood in repairing a block of flats made of concrete Adding heat insulation in a wooden building and using wood in repairing a block of flats made of concrete </a:t>
            </a:r>
            <a:endParaRPr/>
          </a:p>
          <a:p>
            <a:pPr marL="800100" lvl="1" indent="-342931" algn="l" rtl="0">
              <a:lnSpc>
                <a:spcPct val="100000"/>
              </a:lnSpc>
              <a:spcBef>
                <a:spcPts val="0"/>
              </a:spcBef>
              <a:spcAft>
                <a:spcPts val="0"/>
              </a:spcAft>
              <a:buSzPct val="100000"/>
              <a:buChar char="•"/>
            </a:pPr>
            <a:r>
              <a:rPr lang="en-GB" sz="1100">
                <a:solidFill>
                  <a:schemeClr val="dk1"/>
                </a:solidFill>
              </a:rPr>
              <a:t>Heat insulation</a:t>
            </a:r>
            <a:endParaRPr/>
          </a:p>
          <a:p>
            <a:pPr marL="800100" lvl="1" indent="-342931" algn="l" rtl="0">
              <a:lnSpc>
                <a:spcPct val="100000"/>
              </a:lnSpc>
              <a:spcBef>
                <a:spcPts val="0"/>
              </a:spcBef>
              <a:spcAft>
                <a:spcPts val="0"/>
              </a:spcAft>
              <a:buSzPct val="100000"/>
              <a:buChar char="•"/>
            </a:pPr>
            <a:r>
              <a:rPr lang="en-GB" sz="1100">
                <a:solidFill>
                  <a:schemeClr val="dk1"/>
                </a:solidFill>
              </a:rPr>
              <a:t>Overall energy review</a:t>
            </a:r>
            <a:endParaRPr/>
          </a:p>
          <a:p>
            <a:pPr marL="800100" lvl="1" indent="-342931" algn="l" rtl="0">
              <a:lnSpc>
                <a:spcPct val="100000"/>
              </a:lnSpc>
              <a:spcBef>
                <a:spcPts val="0"/>
              </a:spcBef>
              <a:spcAft>
                <a:spcPts val="0"/>
              </a:spcAft>
              <a:buSzPct val="100000"/>
              <a:buChar char="•"/>
            </a:pPr>
            <a:r>
              <a:rPr lang="en-GB" sz="1100">
                <a:solidFill>
                  <a:schemeClr val="dk1"/>
                </a:solidFill>
              </a:rPr>
              <a:t>Energy performance requirements</a:t>
            </a:r>
            <a:endParaRPr/>
          </a:p>
          <a:p>
            <a:pPr marL="800100" lvl="1" indent="-342931" algn="l" rtl="0">
              <a:lnSpc>
                <a:spcPct val="100000"/>
              </a:lnSpc>
              <a:spcBef>
                <a:spcPts val="0"/>
              </a:spcBef>
              <a:spcAft>
                <a:spcPts val="0"/>
              </a:spcAft>
              <a:buSzPct val="100000"/>
              <a:buChar char="•"/>
            </a:pPr>
            <a:r>
              <a:rPr lang="en-GB" sz="1100">
                <a:solidFill>
                  <a:schemeClr val="dk1"/>
                </a:solidFill>
              </a:rPr>
              <a:t>Structural types for additional storeys</a:t>
            </a:r>
            <a:endParaRPr/>
          </a:p>
          <a:p>
            <a:pPr marL="800100" lvl="1" indent="-342931" algn="l" rtl="0">
              <a:lnSpc>
                <a:spcPct val="100000"/>
              </a:lnSpc>
              <a:spcBef>
                <a:spcPts val="0"/>
              </a:spcBef>
              <a:spcAft>
                <a:spcPts val="0"/>
              </a:spcAft>
              <a:buSzPct val="100000"/>
              <a:buChar char="•"/>
            </a:pPr>
            <a:r>
              <a:rPr lang="en-GB" sz="1100">
                <a:solidFill>
                  <a:schemeClr val="dk1"/>
                </a:solidFill>
              </a:rPr>
              <a:t>Energy renovation of a suburban building</a:t>
            </a:r>
            <a:endParaRPr/>
          </a:p>
          <a:p>
            <a:pPr marL="800100" lvl="1" indent="-342931" algn="l" rtl="0">
              <a:lnSpc>
                <a:spcPct val="100000"/>
              </a:lnSpc>
              <a:spcBef>
                <a:spcPts val="0"/>
              </a:spcBef>
              <a:spcAft>
                <a:spcPts val="0"/>
              </a:spcAft>
              <a:buSzPct val="100000"/>
              <a:buChar char="•"/>
            </a:pPr>
            <a:r>
              <a:rPr lang="en-GB" sz="1100">
                <a:solidFill>
                  <a:schemeClr val="dk1"/>
                </a:solidFill>
              </a:rPr>
              <a:t>Survey on the actual repair construction potential of Finnish blocks of flats 10/2015 </a:t>
            </a:r>
            <a:endParaRPr/>
          </a:p>
          <a:p>
            <a:pPr marL="800100" lvl="1" indent="-342931" algn="l" rtl="0">
              <a:lnSpc>
                <a:spcPct val="100000"/>
              </a:lnSpc>
              <a:spcBef>
                <a:spcPts val="0"/>
              </a:spcBef>
              <a:spcAft>
                <a:spcPts val="0"/>
              </a:spcAft>
              <a:buSzPct val="100000"/>
              <a:buChar char="•"/>
            </a:pPr>
            <a:r>
              <a:rPr lang="en-GB" sz="1100">
                <a:solidFill>
                  <a:schemeClr val="dk1"/>
                </a:solidFill>
              </a:rPr>
              <a:t>Student projects</a:t>
            </a:r>
            <a:endParaRPr/>
          </a:p>
          <a:p>
            <a:pPr marL="342900" lvl="0" indent="-342900" algn="l" rtl="0">
              <a:lnSpc>
                <a:spcPct val="100000"/>
              </a:lnSpc>
              <a:spcBef>
                <a:spcPts val="0"/>
              </a:spcBef>
              <a:spcAft>
                <a:spcPts val="0"/>
              </a:spcAft>
              <a:buSzPct val="100000"/>
              <a:buFont typeface="Arial"/>
              <a:buAutoNum type="arabicPeriod"/>
            </a:pPr>
            <a:r>
              <a:rPr lang="en-GB" sz="1400" b="1">
                <a:solidFill>
                  <a:schemeClr val="dk1"/>
                </a:solidFill>
              </a:rPr>
              <a:t>Wood façade repair </a:t>
            </a:r>
            <a:endParaRPr/>
          </a:p>
          <a:p>
            <a:pPr marL="800100" lvl="1" indent="-342931" algn="l" rtl="0">
              <a:lnSpc>
                <a:spcPct val="100000"/>
              </a:lnSpc>
              <a:spcBef>
                <a:spcPts val="0"/>
              </a:spcBef>
              <a:spcAft>
                <a:spcPts val="0"/>
              </a:spcAft>
              <a:buSzPct val="100000"/>
              <a:buChar char="•"/>
            </a:pPr>
            <a:r>
              <a:rPr lang="en-GB" sz="1100">
                <a:solidFill>
                  <a:schemeClr val="dk1"/>
                </a:solidFill>
              </a:rPr>
              <a:t>Surface treatment</a:t>
            </a:r>
            <a:endParaRPr/>
          </a:p>
          <a:p>
            <a:pPr marL="800100" lvl="1" indent="-342931" algn="l" rtl="0">
              <a:lnSpc>
                <a:spcPct val="100000"/>
              </a:lnSpc>
              <a:spcBef>
                <a:spcPts val="0"/>
              </a:spcBef>
              <a:spcAft>
                <a:spcPts val="0"/>
              </a:spcAft>
              <a:buSzPct val="100000"/>
              <a:buChar char="•"/>
            </a:pPr>
            <a:r>
              <a:rPr lang="en-GB" sz="1100">
                <a:solidFill>
                  <a:schemeClr val="dk1"/>
                </a:solidFill>
              </a:rPr>
              <a:t>Breathable structure</a:t>
            </a:r>
            <a:endParaRPr/>
          </a:p>
          <a:p>
            <a:pPr marL="800100" lvl="1" indent="-342931" algn="l" rtl="0">
              <a:lnSpc>
                <a:spcPct val="100000"/>
              </a:lnSpc>
              <a:spcBef>
                <a:spcPts val="0"/>
              </a:spcBef>
              <a:spcAft>
                <a:spcPts val="0"/>
              </a:spcAft>
              <a:buSzPct val="100000"/>
              <a:buChar char="•"/>
            </a:pPr>
            <a:r>
              <a:rPr lang="en-GB" sz="1100">
                <a:solidFill>
                  <a:schemeClr val="dk1"/>
                </a:solidFill>
              </a:rPr>
              <a:t>Fixing board cladding</a:t>
            </a:r>
            <a:endParaRPr/>
          </a:p>
          <a:p>
            <a:pPr marL="800100" lvl="1" indent="-342931" algn="l" rtl="0">
              <a:lnSpc>
                <a:spcPct val="100000"/>
              </a:lnSpc>
              <a:spcBef>
                <a:spcPts val="0"/>
              </a:spcBef>
              <a:spcAft>
                <a:spcPts val="0"/>
              </a:spcAft>
              <a:buSzPct val="100000"/>
              <a:buChar char="•"/>
            </a:pPr>
            <a:r>
              <a:rPr lang="en-GB" sz="1100">
                <a:solidFill>
                  <a:schemeClr val="dk1"/>
                </a:solidFill>
              </a:rPr>
              <a:t>Principles of repair work</a:t>
            </a:r>
            <a:endParaRPr/>
          </a:p>
          <a:p>
            <a:pPr marL="800100" lvl="1" indent="-342931" algn="l" rtl="0">
              <a:lnSpc>
                <a:spcPct val="100000"/>
              </a:lnSpc>
              <a:spcBef>
                <a:spcPts val="0"/>
              </a:spcBef>
              <a:spcAft>
                <a:spcPts val="0"/>
              </a:spcAft>
              <a:buSzPct val="100000"/>
              <a:buChar char="•"/>
            </a:pPr>
            <a:r>
              <a:rPr lang="en-GB" sz="1100">
                <a:solidFill>
                  <a:schemeClr val="dk1"/>
                </a:solidFill>
              </a:rPr>
              <a:t>Repair work step by step</a:t>
            </a:r>
            <a:endParaRPr/>
          </a:p>
          <a:p>
            <a:pPr marL="342900" lvl="0" indent="-342900" algn="l" rtl="0">
              <a:lnSpc>
                <a:spcPct val="100000"/>
              </a:lnSpc>
              <a:spcBef>
                <a:spcPts val="0"/>
              </a:spcBef>
              <a:spcAft>
                <a:spcPts val="0"/>
              </a:spcAft>
              <a:buSzPct val="100000"/>
              <a:buFont typeface="Arial"/>
              <a:buAutoNum type="arabicPeriod"/>
            </a:pPr>
            <a:r>
              <a:rPr lang="en-GB" sz="1400" b="1">
                <a:solidFill>
                  <a:schemeClr val="dk1"/>
                </a:solidFill>
              </a:rPr>
              <a:t>Replacing the bottom logs of a log house ("shoeing")</a:t>
            </a:r>
            <a:endParaRPr/>
          </a:p>
          <a:p>
            <a:pPr marL="800100" lvl="1" indent="-342931" algn="l" rtl="0">
              <a:lnSpc>
                <a:spcPct val="100000"/>
              </a:lnSpc>
              <a:spcBef>
                <a:spcPts val="0"/>
              </a:spcBef>
              <a:spcAft>
                <a:spcPts val="0"/>
              </a:spcAft>
              <a:buSzPct val="100000"/>
              <a:buChar char="•"/>
            </a:pPr>
            <a:r>
              <a:rPr lang="en-GB" sz="1100">
                <a:solidFill>
                  <a:schemeClr val="dk1"/>
                </a:solidFill>
              </a:rPr>
              <a:t>Replacing logs</a:t>
            </a:r>
            <a:endParaRPr/>
          </a:p>
          <a:p>
            <a:pPr marL="800100" lvl="1" indent="-342931" algn="l" rtl="0">
              <a:lnSpc>
                <a:spcPct val="100000"/>
              </a:lnSpc>
              <a:spcBef>
                <a:spcPts val="0"/>
              </a:spcBef>
              <a:spcAft>
                <a:spcPts val="0"/>
              </a:spcAft>
              <a:buSzPct val="100000"/>
              <a:buChar char="•"/>
            </a:pPr>
            <a:r>
              <a:rPr lang="en-GB" sz="1100">
                <a:solidFill>
                  <a:schemeClr val="dk1"/>
                </a:solidFill>
              </a:rPr>
              <a:t>Examples</a:t>
            </a:r>
            <a:endParaRPr/>
          </a:p>
          <a:p>
            <a:pPr marL="800100" lvl="1" indent="-342931" algn="l" rtl="0">
              <a:lnSpc>
                <a:spcPct val="100000"/>
              </a:lnSpc>
              <a:spcBef>
                <a:spcPts val="0"/>
              </a:spcBef>
              <a:spcAft>
                <a:spcPts val="0"/>
              </a:spcAft>
              <a:buSzPct val="100000"/>
              <a:buChar char="•"/>
            </a:pPr>
            <a:r>
              <a:rPr lang="en-GB" sz="1100">
                <a:solidFill>
                  <a:schemeClr val="dk1"/>
                </a:solidFill>
              </a:rPr>
              <a:t>Procedures</a:t>
            </a:r>
            <a:endParaRPr/>
          </a:p>
          <a:p>
            <a:pPr marL="800100" lvl="1" indent="-342931" algn="l" rtl="0">
              <a:lnSpc>
                <a:spcPct val="100000"/>
              </a:lnSpc>
              <a:spcBef>
                <a:spcPts val="0"/>
              </a:spcBef>
              <a:spcAft>
                <a:spcPts val="0"/>
              </a:spcAft>
              <a:buSzPct val="100000"/>
              <a:buChar char="•"/>
            </a:pPr>
            <a:r>
              <a:rPr lang="en-GB" sz="1100">
                <a:solidFill>
                  <a:schemeClr val="dk1"/>
                </a:solidFill>
              </a:rPr>
              <a:t>Example sites</a:t>
            </a:r>
            <a:endParaRPr/>
          </a:p>
          <a:p>
            <a:pPr marL="342900" lvl="0" indent="-342900" algn="l" rtl="0">
              <a:lnSpc>
                <a:spcPct val="100000"/>
              </a:lnSpc>
              <a:spcBef>
                <a:spcPts val="0"/>
              </a:spcBef>
              <a:spcAft>
                <a:spcPts val="0"/>
              </a:spcAft>
              <a:buSzPct val="100000"/>
              <a:buFont typeface="Arial"/>
              <a:buAutoNum type="arabicPeriod"/>
            </a:pPr>
            <a:r>
              <a:rPr lang="en-GB" sz="1400" b="1">
                <a:solidFill>
                  <a:schemeClr val="dk1"/>
                </a:solidFill>
              </a:rPr>
              <a:t>Wood structure repair</a:t>
            </a:r>
            <a:endParaRPr/>
          </a:p>
          <a:p>
            <a:pPr marL="800100" lvl="1" indent="-342931" algn="l" rtl="0">
              <a:lnSpc>
                <a:spcPct val="100000"/>
              </a:lnSpc>
              <a:spcBef>
                <a:spcPts val="0"/>
              </a:spcBef>
              <a:spcAft>
                <a:spcPts val="0"/>
              </a:spcAft>
              <a:buSzPct val="100000"/>
              <a:buChar char="•"/>
            </a:pPr>
            <a:r>
              <a:rPr lang="en-GB" sz="1100">
                <a:solidFill>
                  <a:schemeClr val="dk1"/>
                </a:solidFill>
              </a:rPr>
              <a:t>Condition assessment and continuous maintenance</a:t>
            </a:r>
            <a:endParaRPr/>
          </a:p>
          <a:p>
            <a:pPr marL="800100" lvl="1" indent="-342931" algn="l" rtl="0">
              <a:lnSpc>
                <a:spcPct val="100000"/>
              </a:lnSpc>
              <a:spcBef>
                <a:spcPts val="0"/>
              </a:spcBef>
              <a:spcAft>
                <a:spcPts val="0"/>
              </a:spcAft>
              <a:buSzPct val="100000"/>
              <a:buChar char="•"/>
            </a:pPr>
            <a:r>
              <a:rPr lang="en-GB" sz="1100">
                <a:solidFill>
                  <a:schemeClr val="dk1"/>
                </a:solidFill>
              </a:rPr>
              <a:t>Roof</a:t>
            </a:r>
            <a:endParaRPr/>
          </a:p>
          <a:p>
            <a:pPr marL="800100" lvl="1" indent="-342931" algn="l" rtl="0">
              <a:lnSpc>
                <a:spcPct val="100000"/>
              </a:lnSpc>
              <a:spcBef>
                <a:spcPts val="0"/>
              </a:spcBef>
              <a:spcAft>
                <a:spcPts val="0"/>
              </a:spcAft>
              <a:buSzPct val="100000"/>
              <a:buChar char="•"/>
            </a:pPr>
            <a:r>
              <a:rPr lang="en-GB" sz="1100">
                <a:solidFill>
                  <a:schemeClr val="dk1"/>
                </a:solidFill>
              </a:rPr>
              <a:t>Foundations and subsurface drains</a:t>
            </a:r>
            <a:endParaRPr/>
          </a:p>
          <a:p>
            <a:pPr marL="800100" lvl="1" indent="-342931" algn="l" rtl="0">
              <a:lnSpc>
                <a:spcPct val="100000"/>
              </a:lnSpc>
              <a:spcBef>
                <a:spcPts val="0"/>
              </a:spcBef>
              <a:spcAft>
                <a:spcPts val="0"/>
              </a:spcAft>
              <a:buSzPct val="100000"/>
              <a:buChar char="•"/>
            </a:pPr>
            <a:r>
              <a:rPr lang="en-GB" sz="1100">
                <a:solidFill>
                  <a:schemeClr val="dk1"/>
                </a:solidFill>
              </a:rPr>
              <a:t>Load-bearing structures and additional insulation</a:t>
            </a:r>
            <a:endParaRPr/>
          </a:p>
          <a:p>
            <a:pPr marL="800100" lvl="1" indent="-342931" algn="l" rtl="0">
              <a:lnSpc>
                <a:spcPct val="100000"/>
              </a:lnSpc>
              <a:spcBef>
                <a:spcPts val="0"/>
              </a:spcBef>
              <a:spcAft>
                <a:spcPts val="0"/>
              </a:spcAft>
              <a:buSzPct val="100000"/>
              <a:buChar char="•"/>
            </a:pPr>
            <a:r>
              <a:rPr lang="en-GB" sz="1100">
                <a:solidFill>
                  <a:schemeClr val="dk1"/>
                </a:solidFill>
              </a:rPr>
              <a:t>Ground floor</a:t>
            </a:r>
            <a:endParaRPr/>
          </a:p>
          <a:p>
            <a:pPr marL="800100" lvl="1" indent="-342931" algn="l" rtl="0">
              <a:lnSpc>
                <a:spcPct val="100000"/>
              </a:lnSpc>
              <a:spcBef>
                <a:spcPts val="0"/>
              </a:spcBef>
              <a:spcAft>
                <a:spcPts val="0"/>
              </a:spcAft>
              <a:buSzPct val="100000"/>
              <a:buChar char="•"/>
            </a:pPr>
            <a:r>
              <a:rPr lang="en-GB" sz="1100">
                <a:solidFill>
                  <a:schemeClr val="dk1"/>
                </a:solidFill>
              </a:rPr>
              <a:t>Exterior wall</a:t>
            </a:r>
            <a:endParaRPr/>
          </a:p>
          <a:p>
            <a:pPr marL="800100" lvl="1" indent="-342931" algn="l" rtl="0">
              <a:lnSpc>
                <a:spcPct val="100000"/>
              </a:lnSpc>
              <a:spcBef>
                <a:spcPts val="0"/>
              </a:spcBef>
              <a:spcAft>
                <a:spcPts val="0"/>
              </a:spcAft>
              <a:buSzPct val="100000"/>
              <a:buChar char="•"/>
            </a:pPr>
            <a:r>
              <a:rPr lang="en-GB" sz="1100">
                <a:solidFill>
                  <a:schemeClr val="dk1"/>
                </a:solidFill>
              </a:rPr>
              <a:t>Attic floor</a:t>
            </a:r>
            <a:endParaRPr/>
          </a:p>
          <a:p>
            <a:pPr marL="800100" lvl="1" indent="-342931" algn="l" rtl="0">
              <a:lnSpc>
                <a:spcPct val="100000"/>
              </a:lnSpc>
              <a:spcBef>
                <a:spcPts val="0"/>
              </a:spcBef>
              <a:spcAft>
                <a:spcPts val="0"/>
              </a:spcAft>
              <a:buSzPct val="100000"/>
              <a:buChar char="•"/>
            </a:pPr>
            <a:r>
              <a:rPr lang="en-GB" sz="1100">
                <a:solidFill>
                  <a:schemeClr val="dk1"/>
                </a:solidFill>
              </a:rPr>
              <a:t>External cladding</a:t>
            </a:r>
            <a:endParaRPr/>
          </a:p>
          <a:p>
            <a:pPr marL="800100" lvl="1" indent="-342931" algn="l" rtl="0">
              <a:lnSpc>
                <a:spcPct val="100000"/>
              </a:lnSpc>
              <a:spcBef>
                <a:spcPts val="0"/>
              </a:spcBef>
              <a:spcAft>
                <a:spcPts val="0"/>
              </a:spcAft>
              <a:buSzPct val="100000"/>
              <a:buChar char="•"/>
            </a:pPr>
            <a:r>
              <a:rPr lang="en-GB" sz="1100">
                <a:solidFill>
                  <a:schemeClr val="dk1"/>
                </a:solidFill>
              </a:rPr>
              <a:t>Windows</a:t>
            </a:r>
            <a:endParaRPr/>
          </a:p>
        </p:txBody>
      </p:sp>
      <p:sp>
        <p:nvSpPr>
          <p:cNvPr id="176" name="Google Shape;176;p5"/>
          <p:cNvSpPr txBox="1">
            <a:spLocks noGrp="1"/>
          </p:cNvSpPr>
          <p:nvPr>
            <p:ph type="ftr" idx="11"/>
          </p:nvPr>
        </p:nvSpPr>
        <p:spPr>
          <a:xfrm>
            <a:off x="838200" y="6334918"/>
            <a:ext cx="516667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rgbClr val="888888"/>
                </a:solidFill>
                <a:latin typeface="Calibri"/>
                <a:ea typeface="Calibri"/>
                <a:cs typeface="Calibri"/>
                <a:sym typeface="Calibri"/>
              </a:rPr>
              <a:t>Repair construction of wooden buildings and use of wood in repair construction</a:t>
            </a:r>
            <a:endParaRPr/>
          </a:p>
        </p:txBody>
      </p:sp>
      <p:sp>
        <p:nvSpPr>
          <p:cNvPr id="177" name="Google Shape;177;p5"/>
          <p:cNvSpPr txBox="1"/>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FFFFFF"/>
                </a:solidFill>
                <a:latin typeface="Calibri"/>
                <a:ea typeface="Calibri"/>
                <a:cs typeface="Calibri"/>
                <a:sym typeface="Calibri"/>
              </a:rPr>
              <a:t>5</a:t>
            </a:fld>
            <a:endParaRPr sz="1400" b="0" i="0" u="none" strike="noStrike" cap="none">
              <a:solidFill>
                <a:srgbClr val="FFFFFF"/>
              </a:solidFill>
              <a:latin typeface="Calibri"/>
              <a:ea typeface="Calibri"/>
              <a:cs typeface="Calibri"/>
              <a:sym typeface="Calibri"/>
            </a:endParaRPr>
          </a:p>
        </p:txBody>
      </p:sp>
      <p:sp>
        <p:nvSpPr>
          <p:cNvPr id="178" name="Google Shape;178;p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FFFFFF"/>
                </a:solidFill>
                <a:latin typeface="Calibri"/>
                <a:ea typeface="Calibri"/>
                <a:cs typeface="Calibri"/>
                <a:sym typeface="Calibri"/>
              </a:rPr>
              <a:t>5</a:t>
            </a:fld>
            <a:endParaRPr sz="1400" b="0" i="0" u="none" strike="noStrike" cap="none">
              <a:solidFill>
                <a:srgbClr val="FFFFFF"/>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62500"/>
              <a:buNone/>
            </a:pPr>
            <a:r>
              <a:rPr lang="en-GB" sz="3200">
                <a:latin typeface="Calibri"/>
                <a:ea typeface="Calibri"/>
                <a:cs typeface="Calibri"/>
                <a:sym typeface="Calibri"/>
              </a:rPr>
              <a:t>Riihimäki - Speed, neatness, cost-effectiveness</a:t>
            </a:r>
            <a:br>
              <a:rPr lang="en-GB" sz="3200">
                <a:latin typeface="Calibri"/>
                <a:ea typeface="Calibri"/>
                <a:cs typeface="Calibri"/>
                <a:sym typeface="Calibri"/>
              </a:rPr>
            </a:br>
            <a:br>
              <a:rPr lang="en-GB" sz="3200">
                <a:latin typeface="Calibri"/>
                <a:ea typeface="Calibri"/>
                <a:cs typeface="Calibri"/>
                <a:sym typeface="Calibri"/>
              </a:rPr>
            </a:br>
            <a:endParaRPr sz="3200">
              <a:latin typeface="Calibri"/>
              <a:ea typeface="Calibri"/>
              <a:cs typeface="Calibri"/>
              <a:sym typeface="Calibri"/>
            </a:endParaRPr>
          </a:p>
        </p:txBody>
      </p:sp>
      <p:sp>
        <p:nvSpPr>
          <p:cNvPr id="626" name="Google Shape;626;p5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50</a:t>
            </a:fld>
            <a:endParaRPr/>
          </a:p>
        </p:txBody>
      </p:sp>
      <p:sp>
        <p:nvSpPr>
          <p:cNvPr id="627" name="Google Shape;627;p50"/>
          <p:cNvSpPr txBox="1">
            <a:spLocks noGrp="1"/>
          </p:cNvSpPr>
          <p:nvPr>
            <p:ph type="ftr" idx="11"/>
          </p:nvPr>
        </p:nvSpPr>
        <p:spPr>
          <a:xfrm>
            <a:off x="838200" y="6334918"/>
            <a:ext cx="540234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628" name="Google Shape;628;p50"/>
          <p:cNvSpPr/>
          <p:nvPr/>
        </p:nvSpPr>
        <p:spPr>
          <a:xfrm>
            <a:off x="8922512" y="6065678"/>
            <a:ext cx="2656916" cy="26924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0" i="0" u="none" strike="noStrike" cap="none">
                <a:solidFill>
                  <a:srgbClr val="000000"/>
                </a:solidFill>
                <a:latin typeface="Calibri"/>
                <a:ea typeface="Calibri"/>
                <a:cs typeface="Calibri"/>
                <a:sym typeface="Calibri"/>
              </a:rPr>
              <a:t>Design: Architecture student Tomi Tulamo</a:t>
            </a:r>
            <a:endParaRPr/>
          </a:p>
        </p:txBody>
      </p:sp>
      <p:sp>
        <p:nvSpPr>
          <p:cNvPr id="629" name="Google Shape;629;p50"/>
          <p:cNvSpPr txBox="1"/>
          <p:nvPr/>
        </p:nvSpPr>
        <p:spPr>
          <a:xfrm>
            <a:off x="11044362" y="226232"/>
            <a:ext cx="644056" cy="29464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en-GB" sz="1400" b="0" i="0" u="none" strike="noStrike" cap="none">
                <a:solidFill>
                  <a:srgbClr val="FFFFFF"/>
                </a:solidFill>
                <a:latin typeface="Calibri"/>
                <a:ea typeface="Calibri"/>
                <a:cs typeface="Calibri"/>
                <a:sym typeface="Calibri"/>
              </a:rPr>
              <a:t>50</a:t>
            </a:fld>
            <a:endParaRPr sz="1400" b="0" i="0" u="none" strike="noStrike" cap="none">
              <a:solidFill>
                <a:srgbClr val="FFFFFF"/>
              </a:solidFill>
              <a:latin typeface="Calibri"/>
              <a:ea typeface="Calibri"/>
              <a:cs typeface="Calibri"/>
              <a:sym typeface="Calibri"/>
            </a:endParaRPr>
          </a:p>
        </p:txBody>
      </p:sp>
      <p:sp>
        <p:nvSpPr>
          <p:cNvPr id="630" name="Google Shape;630;p50"/>
          <p:cNvSpPr/>
          <p:nvPr/>
        </p:nvSpPr>
        <p:spPr>
          <a:xfrm>
            <a:off x="5840412" y="3297237"/>
            <a:ext cx="4236354" cy="624841"/>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GB" sz="3600" b="0" i="0" u="none" strike="noStrike" cap="none">
                <a:solidFill>
                  <a:srgbClr val="9CA65D"/>
                </a:solidFill>
                <a:latin typeface="Calibri"/>
                <a:ea typeface="Calibri"/>
                <a:cs typeface="Calibri"/>
                <a:sym typeface="Calibri"/>
              </a:rPr>
              <a:t>                              </a:t>
            </a:r>
            <a:endParaRPr/>
          </a:p>
        </p:txBody>
      </p:sp>
      <p:pic>
        <p:nvPicPr>
          <p:cNvPr id="631" name="Google Shape;631;p50"/>
          <p:cNvPicPr preferRelativeResize="0"/>
          <p:nvPr/>
        </p:nvPicPr>
        <p:blipFill rotWithShape="1">
          <a:blip r:embed="rId3">
            <a:alphaModFix/>
          </a:blip>
          <a:srcRect/>
          <a:stretch/>
        </p:blipFill>
        <p:spPr>
          <a:xfrm>
            <a:off x="7179215" y="1142178"/>
            <a:ext cx="3743326" cy="4357857"/>
          </a:xfrm>
          <a:prstGeom prst="rect">
            <a:avLst/>
          </a:prstGeom>
          <a:noFill/>
          <a:ln>
            <a:noFill/>
          </a:ln>
        </p:spPr>
      </p:pic>
      <p:sp>
        <p:nvSpPr>
          <p:cNvPr id="632" name="Google Shape;632;p50"/>
          <p:cNvSpPr/>
          <p:nvPr/>
        </p:nvSpPr>
        <p:spPr>
          <a:xfrm>
            <a:off x="1396482" y="5661641"/>
            <a:ext cx="4335405" cy="624841"/>
          </a:xfrm>
          <a:prstGeom prst="rect">
            <a:avLst/>
          </a:prstGeom>
          <a:noFill/>
          <a:ln>
            <a:noFill/>
          </a:ln>
        </p:spPr>
        <p:txBody>
          <a:bodyPr spcFirstLastPara="1" wrap="square" lIns="0" tIns="0" rIns="0" bIns="0" anchor="t" anchorCtr="0">
            <a:spAutoFit/>
          </a:bodyPr>
          <a:lstStyle/>
          <a:p>
            <a:pPr marL="180473" marR="0" lvl="0" indent="-180473" algn="l" rtl="0">
              <a:spcBef>
                <a:spcPts val="0"/>
              </a:spcBef>
              <a:spcAft>
                <a:spcPts val="0"/>
              </a:spcAft>
              <a:buClr>
                <a:srgbClr val="9CA65D"/>
              </a:buClr>
              <a:buSzPts val="1800"/>
              <a:buFont typeface="Calibri"/>
              <a:buChar char="•"/>
            </a:pPr>
            <a:r>
              <a:rPr lang="en-GB" sz="1800" b="0" i="0" u="none" strike="noStrike" cap="none">
                <a:solidFill>
                  <a:srgbClr val="9CA65D"/>
                </a:solidFill>
                <a:latin typeface="Calibri"/>
                <a:ea typeface="Calibri"/>
                <a:cs typeface="Calibri"/>
                <a:sym typeface="Calibri"/>
              </a:rPr>
              <a:t>1-2 additional layers</a:t>
            </a:r>
            <a:endParaRPr/>
          </a:p>
          <a:p>
            <a:pPr marL="180473" marR="0" lvl="0" indent="-180473" algn="l" rtl="0">
              <a:spcBef>
                <a:spcPts val="0"/>
              </a:spcBef>
              <a:spcAft>
                <a:spcPts val="0"/>
              </a:spcAft>
              <a:buClr>
                <a:srgbClr val="9CA65D"/>
              </a:buClr>
              <a:buSzPts val="1800"/>
              <a:buFont typeface="Calibri"/>
              <a:buChar char="•"/>
            </a:pPr>
            <a:r>
              <a:rPr lang="en-GB" sz="1800" b="0" i="0" u="none" strike="noStrike" cap="none">
                <a:solidFill>
                  <a:srgbClr val="9CA65D"/>
                </a:solidFill>
                <a:latin typeface="Calibri"/>
                <a:ea typeface="Calibri"/>
                <a:cs typeface="Calibri"/>
                <a:sym typeface="Calibri"/>
              </a:rPr>
              <a:t>frame made of cross-laminated wood panels (CLT)</a:t>
            </a:r>
            <a:endParaRPr/>
          </a:p>
        </p:txBody>
      </p:sp>
      <p:pic>
        <p:nvPicPr>
          <p:cNvPr id="633" name="Google Shape;633;p50" descr="d_comp_2 copy"/>
          <p:cNvPicPr preferRelativeResize="0"/>
          <p:nvPr/>
        </p:nvPicPr>
        <p:blipFill rotWithShape="1">
          <a:blip r:embed="rId4">
            <a:alphaModFix/>
          </a:blip>
          <a:srcRect l="9524" r="9524"/>
          <a:stretch/>
        </p:blipFill>
        <p:spPr>
          <a:xfrm>
            <a:off x="1355207" y="1108015"/>
            <a:ext cx="5316179" cy="437844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38" name="Google Shape;638;p51"/>
          <p:cNvGrpSpPr/>
          <p:nvPr/>
        </p:nvGrpSpPr>
        <p:grpSpPr>
          <a:xfrm>
            <a:off x="729394" y="748100"/>
            <a:ext cx="10847294" cy="5515301"/>
            <a:chOff x="543454" y="153394"/>
            <a:chExt cx="10847294" cy="5515301"/>
          </a:xfrm>
        </p:grpSpPr>
        <p:pic>
          <p:nvPicPr>
            <p:cNvPr id="639" name="Google Shape;639;p51"/>
            <p:cNvPicPr preferRelativeResize="0"/>
            <p:nvPr/>
          </p:nvPicPr>
          <p:blipFill rotWithShape="1">
            <a:blip r:embed="rId3">
              <a:alphaModFix/>
            </a:blip>
            <a:srcRect/>
            <a:stretch/>
          </p:blipFill>
          <p:spPr>
            <a:xfrm>
              <a:off x="673100" y="153394"/>
              <a:ext cx="6067425" cy="5515301"/>
            </a:xfrm>
            <a:prstGeom prst="rect">
              <a:avLst/>
            </a:prstGeom>
            <a:noFill/>
            <a:ln>
              <a:noFill/>
            </a:ln>
          </p:spPr>
        </p:pic>
        <p:pic>
          <p:nvPicPr>
            <p:cNvPr id="640" name="Google Shape;640;p51"/>
            <p:cNvPicPr preferRelativeResize="0"/>
            <p:nvPr/>
          </p:nvPicPr>
          <p:blipFill rotWithShape="1">
            <a:blip r:embed="rId4">
              <a:alphaModFix/>
            </a:blip>
            <a:srcRect/>
            <a:stretch/>
          </p:blipFill>
          <p:spPr>
            <a:xfrm>
              <a:off x="6355915" y="1250420"/>
              <a:ext cx="5034833" cy="3960814"/>
            </a:xfrm>
            <a:prstGeom prst="rect">
              <a:avLst/>
            </a:prstGeom>
            <a:noFill/>
            <a:ln>
              <a:noFill/>
            </a:ln>
          </p:spPr>
        </p:pic>
        <p:sp>
          <p:nvSpPr>
            <p:cNvPr id="641" name="Google Shape;641;p51"/>
            <p:cNvSpPr/>
            <p:nvPr/>
          </p:nvSpPr>
          <p:spPr>
            <a:xfrm>
              <a:off x="543454" y="5358129"/>
              <a:ext cx="2539788" cy="2692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0" i="0" u="none" strike="noStrike" cap="none">
                  <a:solidFill>
                    <a:srgbClr val="9CA65D"/>
                  </a:solidFill>
                  <a:latin typeface="Calibri"/>
                  <a:ea typeface="Calibri"/>
                  <a:cs typeface="Calibri"/>
                  <a:sym typeface="Calibri"/>
                </a:rPr>
                <a:t>Principle axonometry from balcony</a:t>
              </a:r>
              <a:endParaRPr/>
            </a:p>
          </p:txBody>
        </p:sp>
        <p:sp>
          <p:nvSpPr>
            <p:cNvPr id="642" name="Google Shape;642;p51"/>
            <p:cNvSpPr/>
            <p:nvPr/>
          </p:nvSpPr>
          <p:spPr>
            <a:xfrm>
              <a:off x="6546321" y="5358129"/>
              <a:ext cx="1746162" cy="2692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0" i="0" u="none" strike="noStrike" cap="none">
                  <a:solidFill>
                    <a:srgbClr val="9CA65D"/>
                  </a:solidFill>
                  <a:latin typeface="Calibri"/>
                  <a:ea typeface="Calibri"/>
                  <a:cs typeface="Calibri"/>
                  <a:sym typeface="Calibri"/>
                </a:rPr>
                <a:t>Example of balcony details</a:t>
              </a:r>
              <a:endParaRPr/>
            </a:p>
          </p:txBody>
        </p:sp>
      </p:grpSp>
      <p:sp>
        <p:nvSpPr>
          <p:cNvPr id="643" name="Google Shape;643;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62500"/>
              <a:buNone/>
            </a:pPr>
            <a:r>
              <a:rPr lang="en-GB" sz="3200">
                <a:latin typeface="Calibri"/>
                <a:ea typeface="Calibri"/>
                <a:cs typeface="Calibri"/>
                <a:sym typeface="Calibri"/>
              </a:rPr>
              <a:t>Riihimäki - Speed, neatness, cost-effectiveness</a:t>
            </a:r>
            <a:br>
              <a:rPr lang="en-GB" sz="3200">
                <a:latin typeface="Calibri"/>
                <a:ea typeface="Calibri"/>
                <a:cs typeface="Calibri"/>
                <a:sym typeface="Calibri"/>
              </a:rPr>
            </a:br>
            <a:br>
              <a:rPr lang="en-GB" sz="3200">
                <a:latin typeface="Calibri"/>
                <a:ea typeface="Calibri"/>
                <a:cs typeface="Calibri"/>
                <a:sym typeface="Calibri"/>
              </a:rPr>
            </a:br>
            <a:endParaRPr sz="3200">
              <a:latin typeface="Calibri"/>
              <a:ea typeface="Calibri"/>
              <a:cs typeface="Calibri"/>
              <a:sym typeface="Calibri"/>
            </a:endParaRPr>
          </a:p>
        </p:txBody>
      </p:sp>
      <p:sp>
        <p:nvSpPr>
          <p:cNvPr id="644" name="Google Shape;644;p5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51</a:t>
            </a:fld>
            <a:endParaRPr/>
          </a:p>
        </p:txBody>
      </p:sp>
      <p:sp>
        <p:nvSpPr>
          <p:cNvPr id="645" name="Google Shape;645;p51"/>
          <p:cNvSpPr txBox="1">
            <a:spLocks noGrp="1"/>
          </p:cNvSpPr>
          <p:nvPr>
            <p:ph type="ftr" idx="11"/>
          </p:nvPr>
        </p:nvSpPr>
        <p:spPr>
          <a:xfrm>
            <a:off x="838199" y="6334918"/>
            <a:ext cx="531750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646" name="Google Shape;646;p51"/>
          <p:cNvSpPr/>
          <p:nvPr/>
        </p:nvSpPr>
        <p:spPr>
          <a:xfrm>
            <a:off x="8922512" y="6065678"/>
            <a:ext cx="2656916" cy="26924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0" i="0" u="none" strike="noStrike" cap="none">
                <a:solidFill>
                  <a:srgbClr val="000000"/>
                </a:solidFill>
                <a:latin typeface="Calibri"/>
                <a:ea typeface="Calibri"/>
                <a:cs typeface="Calibri"/>
                <a:sym typeface="Calibri"/>
              </a:rPr>
              <a:t>Design: Architecture student Tomi Tulamo</a:t>
            </a:r>
            <a:endParaRPr/>
          </a:p>
        </p:txBody>
      </p:sp>
      <p:sp>
        <p:nvSpPr>
          <p:cNvPr id="647" name="Google Shape;647;p51"/>
          <p:cNvSpPr txBox="1"/>
          <p:nvPr/>
        </p:nvSpPr>
        <p:spPr>
          <a:xfrm>
            <a:off x="11044362" y="226232"/>
            <a:ext cx="644056" cy="29464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en-GB" sz="1400" b="0" i="0" u="none" strike="noStrike" cap="none">
                <a:solidFill>
                  <a:srgbClr val="FFFFFF"/>
                </a:solidFill>
                <a:latin typeface="Calibri"/>
                <a:ea typeface="Calibri"/>
                <a:cs typeface="Calibri"/>
                <a:sym typeface="Calibri"/>
              </a:rPr>
              <a:t>51</a:t>
            </a:fld>
            <a:endParaRPr sz="1400" b="0" i="0" u="none" strike="noStrike" cap="none">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6"/>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11111"/>
              <a:buFont typeface="Calibri"/>
              <a:buNone/>
            </a:pPr>
            <a:r>
              <a:rPr lang="en-GB"/>
              <a:t>Additional heat insulation of a wooden building and the use of wood in the repair of a concrete block of flats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a:latin typeface="Calibri"/>
                <a:ea typeface="Calibri"/>
                <a:cs typeface="Calibri"/>
                <a:sym typeface="Calibri"/>
              </a:rPr>
              <a:t>Contents</a:t>
            </a:r>
            <a:endParaRPr/>
          </a:p>
        </p:txBody>
      </p:sp>
      <p:sp>
        <p:nvSpPr>
          <p:cNvPr id="189" name="Google Shape;189;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sz="3200"/>
              <a:t>Additional heat insulation of a wooden building and the use of wood in the repair of a concrete block of flats </a:t>
            </a:r>
            <a:endParaRPr/>
          </a:p>
          <a:p>
            <a:pPr marL="914400" lvl="1" indent="-342900" algn="l" rtl="0">
              <a:lnSpc>
                <a:spcPct val="90000"/>
              </a:lnSpc>
              <a:spcBef>
                <a:spcPts val="500"/>
              </a:spcBef>
              <a:spcAft>
                <a:spcPts val="0"/>
              </a:spcAft>
              <a:buSzPts val="1800"/>
              <a:buChar char="•"/>
            </a:pPr>
            <a:r>
              <a:rPr lang="en-GB"/>
              <a:t>Heat insulation</a:t>
            </a:r>
            <a:endParaRPr/>
          </a:p>
          <a:p>
            <a:pPr marL="914400" lvl="1" indent="-342900" algn="l" rtl="0">
              <a:lnSpc>
                <a:spcPct val="90000"/>
              </a:lnSpc>
              <a:spcBef>
                <a:spcPts val="500"/>
              </a:spcBef>
              <a:spcAft>
                <a:spcPts val="0"/>
              </a:spcAft>
              <a:buSzPts val="1800"/>
              <a:buChar char="•"/>
            </a:pPr>
            <a:r>
              <a:rPr lang="en-GB"/>
              <a:t>Overall energy review</a:t>
            </a:r>
            <a:endParaRPr/>
          </a:p>
          <a:p>
            <a:pPr marL="914400" lvl="1" indent="-342900" algn="l" rtl="0">
              <a:lnSpc>
                <a:spcPct val="90000"/>
              </a:lnSpc>
              <a:spcBef>
                <a:spcPts val="500"/>
              </a:spcBef>
              <a:spcAft>
                <a:spcPts val="0"/>
              </a:spcAft>
              <a:buSzPts val="1800"/>
              <a:buChar char="•"/>
            </a:pPr>
            <a:r>
              <a:rPr lang="en-GB"/>
              <a:t>Energy performance requirements</a:t>
            </a:r>
            <a:endParaRPr/>
          </a:p>
          <a:p>
            <a:pPr marL="914400" lvl="1" indent="-342900" algn="l" rtl="0">
              <a:lnSpc>
                <a:spcPct val="90000"/>
              </a:lnSpc>
              <a:spcBef>
                <a:spcPts val="500"/>
              </a:spcBef>
              <a:spcAft>
                <a:spcPts val="0"/>
              </a:spcAft>
              <a:buSzPts val="1800"/>
              <a:buChar char="•"/>
            </a:pPr>
            <a:r>
              <a:rPr lang="en-GB"/>
              <a:t>Structural types for additional storeys</a:t>
            </a:r>
            <a:endParaRPr/>
          </a:p>
          <a:p>
            <a:pPr marL="914400" lvl="1" indent="-342900" algn="l" rtl="0">
              <a:lnSpc>
                <a:spcPct val="90000"/>
              </a:lnSpc>
              <a:spcBef>
                <a:spcPts val="500"/>
              </a:spcBef>
              <a:spcAft>
                <a:spcPts val="0"/>
              </a:spcAft>
              <a:buSzPts val="1800"/>
              <a:buChar char="•"/>
            </a:pPr>
            <a:r>
              <a:rPr lang="en-GB"/>
              <a:t>Energy renovation of a suburban building</a:t>
            </a:r>
            <a:endParaRPr/>
          </a:p>
          <a:p>
            <a:pPr marL="914400" lvl="1" indent="-342900" algn="l" rtl="0">
              <a:lnSpc>
                <a:spcPct val="90000"/>
              </a:lnSpc>
              <a:spcBef>
                <a:spcPts val="500"/>
              </a:spcBef>
              <a:spcAft>
                <a:spcPts val="0"/>
              </a:spcAft>
              <a:buSzPts val="1800"/>
              <a:buChar char="•"/>
            </a:pPr>
            <a:r>
              <a:rPr lang="en-GB"/>
              <a:t>Survey on the actual repair construction potential of Finnish blocks of flats 10/2015 </a:t>
            </a:r>
            <a:endParaRPr/>
          </a:p>
          <a:p>
            <a:pPr marL="914400" lvl="1" indent="-342900" algn="l" rtl="0">
              <a:lnSpc>
                <a:spcPct val="90000"/>
              </a:lnSpc>
              <a:spcBef>
                <a:spcPts val="500"/>
              </a:spcBef>
              <a:spcAft>
                <a:spcPts val="0"/>
              </a:spcAft>
              <a:buSzPts val="1800"/>
              <a:buChar char="•"/>
            </a:pPr>
            <a:r>
              <a:rPr lang="en-GB"/>
              <a:t>Student projects</a:t>
            </a:r>
            <a:endParaRPr/>
          </a:p>
          <a:p>
            <a:pPr marL="114300" lvl="0" indent="0" algn="l" rtl="0">
              <a:lnSpc>
                <a:spcPct val="90000"/>
              </a:lnSpc>
              <a:spcBef>
                <a:spcPts val="1000"/>
              </a:spcBef>
              <a:spcAft>
                <a:spcPts val="0"/>
              </a:spcAft>
              <a:buSzPts val="1800"/>
              <a:buNone/>
            </a:pPr>
            <a:endParaRPr sz="3200"/>
          </a:p>
        </p:txBody>
      </p:sp>
      <p:sp>
        <p:nvSpPr>
          <p:cNvPr id="190" name="Google Shape;190;p7"/>
          <p:cNvSpPr txBox="1">
            <a:spLocks noGrp="1"/>
          </p:cNvSpPr>
          <p:nvPr>
            <p:ph type="ftr" idx="11"/>
          </p:nvPr>
        </p:nvSpPr>
        <p:spPr>
          <a:xfrm>
            <a:off x="838199" y="6334918"/>
            <a:ext cx="538349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191" name="Google Shape;191;p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a:latin typeface="Calibri"/>
                <a:ea typeface="Calibri"/>
                <a:cs typeface="Calibri"/>
                <a:sym typeface="Calibri"/>
              </a:rPr>
              <a:t>Heat insulation</a:t>
            </a:r>
            <a:endParaRPr/>
          </a:p>
        </p:txBody>
      </p:sp>
      <p:sp>
        <p:nvSpPr>
          <p:cNvPr id="197" name="Google Shape;197;p8"/>
          <p:cNvSpPr txBox="1">
            <a:spLocks noGrp="1"/>
          </p:cNvSpPr>
          <p:nvPr>
            <p:ph type="body" idx="1"/>
          </p:nvPr>
        </p:nvSpPr>
        <p:spPr>
          <a:xfrm>
            <a:off x="5460860" y="1825625"/>
            <a:ext cx="5892940" cy="4351338"/>
          </a:xfrm>
          <a:prstGeom prst="rect">
            <a:avLst/>
          </a:prstGeom>
          <a:noFill/>
          <a:ln>
            <a:noFill/>
          </a:ln>
        </p:spPr>
        <p:txBody>
          <a:bodyPr spcFirstLastPara="1" wrap="square" lIns="91425" tIns="45700" rIns="91425" bIns="45700" anchor="ctr" anchorCtr="0">
            <a:normAutofit/>
          </a:bodyPr>
          <a:lstStyle/>
          <a:p>
            <a:pPr marL="571500" lvl="1" indent="0" algn="l" rtl="0">
              <a:lnSpc>
                <a:spcPct val="90000"/>
              </a:lnSpc>
              <a:spcBef>
                <a:spcPts val="500"/>
              </a:spcBef>
              <a:spcAft>
                <a:spcPts val="0"/>
              </a:spcAft>
              <a:buSzPts val="1800"/>
              <a:buNone/>
            </a:pPr>
            <a:r>
              <a:rPr lang="en-GB" sz="2400">
                <a:solidFill>
                  <a:schemeClr val="dk1"/>
                </a:solidFill>
              </a:rPr>
              <a:t>The greatest potential for saving energy in houses built in the 1960s and 1970s is heat recovery by ventilation.</a:t>
            </a:r>
            <a:endParaRPr/>
          </a:p>
          <a:p>
            <a:pPr marL="914400" lvl="1" indent="-228600" algn="l" rtl="0">
              <a:lnSpc>
                <a:spcPct val="90000"/>
              </a:lnSpc>
              <a:spcBef>
                <a:spcPts val="500"/>
              </a:spcBef>
              <a:spcAft>
                <a:spcPts val="0"/>
              </a:spcAft>
              <a:buSzPts val="1800"/>
              <a:buNone/>
            </a:pPr>
            <a:endParaRPr/>
          </a:p>
          <a:p>
            <a:pPr marL="571500" lvl="1" indent="0" algn="l" rtl="0">
              <a:lnSpc>
                <a:spcPct val="90000"/>
              </a:lnSpc>
              <a:spcBef>
                <a:spcPts val="500"/>
              </a:spcBef>
              <a:spcAft>
                <a:spcPts val="0"/>
              </a:spcAft>
              <a:buSzPts val="1800"/>
              <a:buNone/>
            </a:pPr>
            <a:endParaRPr/>
          </a:p>
          <a:p>
            <a:pPr marL="114300" lvl="0" indent="0" algn="l" rtl="0">
              <a:lnSpc>
                <a:spcPct val="90000"/>
              </a:lnSpc>
              <a:spcBef>
                <a:spcPts val="1000"/>
              </a:spcBef>
              <a:spcAft>
                <a:spcPts val="0"/>
              </a:spcAft>
              <a:buSzPts val="1800"/>
              <a:buNone/>
            </a:pPr>
            <a:endParaRPr sz="3200"/>
          </a:p>
        </p:txBody>
      </p:sp>
      <p:sp>
        <p:nvSpPr>
          <p:cNvPr id="198" name="Google Shape;198;p8"/>
          <p:cNvSpPr txBox="1">
            <a:spLocks noGrp="1"/>
          </p:cNvSpPr>
          <p:nvPr>
            <p:ph type="ftr" idx="11"/>
          </p:nvPr>
        </p:nvSpPr>
        <p:spPr>
          <a:xfrm>
            <a:off x="838200" y="6334918"/>
            <a:ext cx="5496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199" name="Google Shape;199;p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8</a:t>
            </a:fld>
            <a:endParaRPr/>
          </a:p>
        </p:txBody>
      </p:sp>
      <p:pic>
        <p:nvPicPr>
          <p:cNvPr id="200" name="Google Shape;200;p8"/>
          <p:cNvPicPr preferRelativeResize="0"/>
          <p:nvPr/>
        </p:nvPicPr>
        <p:blipFill rotWithShape="1">
          <a:blip r:embed="rId3">
            <a:alphaModFix/>
          </a:blip>
          <a:srcRect/>
          <a:stretch/>
        </p:blipFill>
        <p:spPr>
          <a:xfrm>
            <a:off x="1022573" y="1545844"/>
            <a:ext cx="4431571" cy="4395977"/>
          </a:xfrm>
          <a:prstGeom prst="rect">
            <a:avLst/>
          </a:prstGeom>
          <a:noFill/>
          <a:ln>
            <a:noFill/>
          </a:ln>
        </p:spPr>
      </p:pic>
      <p:sp>
        <p:nvSpPr>
          <p:cNvPr id="201" name="Google Shape;201;p8"/>
          <p:cNvSpPr/>
          <p:nvPr/>
        </p:nvSpPr>
        <p:spPr>
          <a:xfrm>
            <a:off x="1193514" y="5864877"/>
            <a:ext cx="4445003" cy="1538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0" i="0" u="none" strike="noStrike" cap="none">
                <a:solidFill>
                  <a:srgbClr val="000000"/>
                </a:solidFill>
                <a:latin typeface="Arial"/>
                <a:ea typeface="Arial"/>
                <a:cs typeface="Arial"/>
                <a:sym typeface="Arial"/>
              </a:rPr>
              <a:t>Image: Taloyhtiön Energiakirja, 2011.</a:t>
            </a:r>
            <a:endParaRPr/>
          </a:p>
        </p:txBody>
      </p:sp>
      <p:sp>
        <p:nvSpPr>
          <p:cNvPr id="202" name="Google Shape;202;p8"/>
          <p:cNvSpPr txBox="1"/>
          <p:nvPr/>
        </p:nvSpPr>
        <p:spPr>
          <a:xfrm>
            <a:off x="1623878" y="1887919"/>
            <a:ext cx="1472989" cy="14549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100" b="0" i="0" u="none" strike="noStrike" cap="none">
                <a:solidFill>
                  <a:schemeClr val="dk1"/>
                </a:solidFill>
                <a:latin typeface="Calibri"/>
                <a:ea typeface="Calibri"/>
                <a:cs typeface="Calibri"/>
                <a:sym typeface="Calibri"/>
              </a:rPr>
              <a:t>Ventilation 36-37%</a:t>
            </a:r>
            <a:endParaRPr/>
          </a:p>
        </p:txBody>
      </p:sp>
      <p:sp>
        <p:nvSpPr>
          <p:cNvPr id="203" name="Google Shape;203;p8"/>
          <p:cNvSpPr txBox="1"/>
          <p:nvPr/>
        </p:nvSpPr>
        <p:spPr>
          <a:xfrm>
            <a:off x="1253630" y="4816243"/>
            <a:ext cx="1472989" cy="14549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100" b="0" i="0" u="none" strike="noStrike" cap="none">
                <a:solidFill>
                  <a:schemeClr val="dk1"/>
                </a:solidFill>
                <a:latin typeface="Calibri"/>
                <a:ea typeface="Calibri"/>
                <a:cs typeface="Calibri"/>
                <a:sym typeface="Calibri"/>
              </a:rPr>
              <a:t>Heating 66-72%</a:t>
            </a:r>
            <a:endParaRPr/>
          </a:p>
        </p:txBody>
      </p:sp>
      <p:sp>
        <p:nvSpPr>
          <p:cNvPr id="204" name="Google Shape;204;p8"/>
          <p:cNvSpPr txBox="1"/>
          <p:nvPr/>
        </p:nvSpPr>
        <p:spPr>
          <a:xfrm>
            <a:off x="3688498" y="5385675"/>
            <a:ext cx="1111210" cy="28197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100" b="0" i="0" u="none" strike="noStrike" cap="none">
                <a:solidFill>
                  <a:schemeClr val="dk1"/>
                </a:solidFill>
                <a:latin typeface="Calibri"/>
                <a:ea typeface="Calibri"/>
                <a:cs typeface="Calibri"/>
                <a:sym typeface="Calibri"/>
              </a:rPr>
              <a:t>Base floor 5-6%</a:t>
            </a:r>
            <a:endParaRPr/>
          </a:p>
        </p:txBody>
      </p:sp>
      <p:sp>
        <p:nvSpPr>
          <p:cNvPr id="205" name="Google Shape;205;p8"/>
          <p:cNvSpPr txBox="1"/>
          <p:nvPr/>
        </p:nvSpPr>
        <p:spPr>
          <a:xfrm>
            <a:off x="1193514" y="3687794"/>
            <a:ext cx="758952" cy="35670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100" b="0" i="0" u="none" strike="noStrike" cap="none">
                <a:solidFill>
                  <a:schemeClr val="dk1"/>
                </a:solidFill>
                <a:latin typeface="Calibri"/>
                <a:ea typeface="Calibri"/>
                <a:cs typeface="Calibri"/>
                <a:sym typeface="Calibri"/>
              </a:rPr>
              <a:t>Windows 19-21%</a:t>
            </a:r>
            <a:endParaRPr/>
          </a:p>
        </p:txBody>
      </p:sp>
      <p:sp>
        <p:nvSpPr>
          <p:cNvPr id="206" name="Google Shape;206;p8"/>
          <p:cNvSpPr txBox="1"/>
          <p:nvPr/>
        </p:nvSpPr>
        <p:spPr>
          <a:xfrm>
            <a:off x="3810214" y="2407277"/>
            <a:ext cx="1472989" cy="14549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100" b="0" i="0" u="none" strike="noStrike" cap="none">
                <a:solidFill>
                  <a:schemeClr val="dk1"/>
                </a:solidFill>
                <a:latin typeface="Calibri"/>
                <a:ea typeface="Calibri"/>
                <a:cs typeface="Calibri"/>
                <a:sym typeface="Calibri"/>
              </a:rPr>
              <a:t>Attic floor 4-6%</a:t>
            </a:r>
            <a:endParaRPr/>
          </a:p>
        </p:txBody>
      </p:sp>
      <p:sp>
        <p:nvSpPr>
          <p:cNvPr id="207" name="Google Shape;207;p8"/>
          <p:cNvSpPr txBox="1"/>
          <p:nvPr/>
        </p:nvSpPr>
        <p:spPr>
          <a:xfrm>
            <a:off x="4387648" y="3733490"/>
            <a:ext cx="1066496" cy="31101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100" b="0" i="0" u="none" strike="noStrike" cap="none">
                <a:solidFill>
                  <a:schemeClr val="dk1"/>
                </a:solidFill>
                <a:latin typeface="Calibri"/>
                <a:ea typeface="Calibri"/>
                <a:cs typeface="Calibri"/>
                <a:sym typeface="Calibri"/>
              </a:rPr>
              <a:t>Exterior walls 13-17%</a:t>
            </a:r>
            <a:endParaRPr/>
          </a:p>
        </p:txBody>
      </p:sp>
      <p:sp>
        <p:nvSpPr>
          <p:cNvPr id="208" name="Google Shape;208;p8"/>
          <p:cNvSpPr txBox="1"/>
          <p:nvPr/>
        </p:nvSpPr>
        <p:spPr>
          <a:xfrm>
            <a:off x="1603048" y="5139834"/>
            <a:ext cx="1556203" cy="2144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100" b="0" i="0" u="none" strike="noStrike" cap="none">
                <a:solidFill>
                  <a:schemeClr val="dk1"/>
                </a:solidFill>
                <a:latin typeface="Calibri"/>
                <a:ea typeface="Calibri"/>
                <a:cs typeface="Calibri"/>
                <a:sym typeface="Calibri"/>
              </a:rPr>
              <a:t>Electrical equipment 15-16%</a:t>
            </a:r>
            <a:endParaRPr/>
          </a:p>
        </p:txBody>
      </p:sp>
      <p:sp>
        <p:nvSpPr>
          <p:cNvPr id="209" name="Google Shape;209;p8"/>
          <p:cNvSpPr txBox="1"/>
          <p:nvPr/>
        </p:nvSpPr>
        <p:spPr>
          <a:xfrm>
            <a:off x="1952466" y="5441950"/>
            <a:ext cx="1964784" cy="1868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100" b="0" i="0" u="none" strike="noStrike" cap="none">
                <a:solidFill>
                  <a:schemeClr val="dk1"/>
                </a:solidFill>
                <a:latin typeface="Calibri"/>
                <a:ea typeface="Calibri"/>
                <a:cs typeface="Calibri"/>
                <a:sym typeface="Calibri"/>
              </a:rPr>
              <a:t>Sun and people 15-16%</a:t>
            </a:r>
            <a:endParaRPr/>
          </a:p>
        </p:txBody>
      </p:sp>
      <p:sp>
        <p:nvSpPr>
          <p:cNvPr id="210" name="Google Shape;210;p8"/>
          <p:cNvSpPr txBox="1"/>
          <p:nvPr/>
        </p:nvSpPr>
        <p:spPr>
          <a:xfrm>
            <a:off x="4402710" y="4660736"/>
            <a:ext cx="1051434" cy="31101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100" b="0" i="0" u="none" strike="noStrike" cap="none">
                <a:solidFill>
                  <a:schemeClr val="dk1"/>
                </a:solidFill>
                <a:latin typeface="Calibri"/>
                <a:ea typeface="Calibri"/>
                <a:cs typeface="Calibri"/>
                <a:sym typeface="Calibri"/>
              </a:rPr>
              <a:t>Sewer 17-19%</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a:latin typeface="Calibri"/>
                <a:ea typeface="Calibri"/>
                <a:cs typeface="Calibri"/>
                <a:sym typeface="Calibri"/>
              </a:rPr>
              <a:t>Heat insulation</a:t>
            </a:r>
            <a:endParaRPr/>
          </a:p>
        </p:txBody>
      </p:sp>
      <p:sp>
        <p:nvSpPr>
          <p:cNvPr id="216" name="Google Shape;216;p9"/>
          <p:cNvSpPr txBox="1">
            <a:spLocks noGrp="1"/>
          </p:cNvSpPr>
          <p:nvPr>
            <p:ph type="body" idx="1"/>
          </p:nvPr>
        </p:nvSpPr>
        <p:spPr>
          <a:xfrm>
            <a:off x="5460859" y="1825625"/>
            <a:ext cx="6227557" cy="4351338"/>
          </a:xfrm>
          <a:prstGeom prst="rect">
            <a:avLst/>
          </a:prstGeom>
          <a:noFill/>
          <a:ln>
            <a:noFill/>
          </a:ln>
        </p:spPr>
        <p:txBody>
          <a:bodyPr spcFirstLastPara="1" wrap="square" lIns="91425" tIns="45700" rIns="91425" bIns="45700" anchor="ctr" anchorCtr="0">
            <a:normAutofit/>
          </a:bodyPr>
          <a:lstStyle/>
          <a:p>
            <a:pPr marL="571500" lvl="1" indent="0" algn="l" rtl="0">
              <a:lnSpc>
                <a:spcPct val="90000"/>
              </a:lnSpc>
              <a:spcBef>
                <a:spcPts val="500"/>
              </a:spcBef>
              <a:spcAft>
                <a:spcPts val="0"/>
              </a:spcAft>
              <a:buSzPts val="1800"/>
              <a:buNone/>
            </a:pPr>
            <a:r>
              <a:rPr lang="en-GB" sz="2000" b="1">
                <a:solidFill>
                  <a:schemeClr val="dk1"/>
                </a:solidFill>
              </a:rPr>
              <a:t>U values, W/(m2K)</a:t>
            </a:r>
            <a:endParaRPr/>
          </a:p>
          <a:p>
            <a:pPr marL="571500" lvl="1" indent="0" algn="l" rtl="0">
              <a:lnSpc>
                <a:spcPct val="90000"/>
              </a:lnSpc>
              <a:spcBef>
                <a:spcPts val="500"/>
              </a:spcBef>
              <a:spcAft>
                <a:spcPts val="0"/>
              </a:spcAft>
              <a:buSzPts val="1800"/>
              <a:buNone/>
            </a:pPr>
            <a:r>
              <a:rPr lang="en-GB" sz="2000">
                <a:solidFill>
                  <a:schemeClr val="dk1"/>
                </a:solidFill>
              </a:rPr>
              <a:t>	</a:t>
            </a:r>
            <a:endParaRPr/>
          </a:p>
          <a:p>
            <a:pPr marL="571500" lvl="1" indent="0" algn="l" rtl="0">
              <a:lnSpc>
                <a:spcPct val="90000"/>
              </a:lnSpc>
              <a:spcBef>
                <a:spcPts val="500"/>
              </a:spcBef>
              <a:spcAft>
                <a:spcPts val="0"/>
              </a:spcAft>
              <a:buSzPts val="1800"/>
              <a:buNone/>
            </a:pPr>
            <a:r>
              <a:rPr lang="en-GB" sz="2000">
                <a:solidFill>
                  <a:schemeClr val="dk1"/>
                </a:solidFill>
              </a:rPr>
              <a:t>Exterior wall 0.17 (insulation approx. 220 - 250 mm)</a:t>
            </a:r>
            <a:endParaRPr/>
          </a:p>
          <a:p>
            <a:pPr marL="571500" lvl="1" indent="0" algn="l" rtl="0">
              <a:lnSpc>
                <a:spcPct val="90000"/>
              </a:lnSpc>
              <a:spcBef>
                <a:spcPts val="500"/>
              </a:spcBef>
              <a:spcAft>
                <a:spcPts val="0"/>
              </a:spcAft>
              <a:buSzPts val="1800"/>
              <a:buNone/>
            </a:pPr>
            <a:r>
              <a:rPr lang="en-GB" sz="2000">
                <a:solidFill>
                  <a:schemeClr val="dk1"/>
                </a:solidFill>
              </a:rPr>
              <a:t>Roof 0.09 (insulation approx. 400 - 450 mm)</a:t>
            </a:r>
            <a:endParaRPr/>
          </a:p>
          <a:p>
            <a:pPr marL="571500" lvl="1" indent="0" algn="l" rtl="0">
              <a:lnSpc>
                <a:spcPct val="90000"/>
              </a:lnSpc>
              <a:spcBef>
                <a:spcPts val="500"/>
              </a:spcBef>
              <a:spcAft>
                <a:spcPts val="0"/>
              </a:spcAft>
              <a:buSzPts val="1800"/>
              <a:buNone/>
            </a:pPr>
            <a:r>
              <a:rPr lang="en-GB" sz="2000">
                <a:solidFill>
                  <a:schemeClr val="dk1"/>
                </a:solidFill>
              </a:rPr>
              <a:t>Base floor 0.16</a:t>
            </a:r>
            <a:endParaRPr/>
          </a:p>
          <a:p>
            <a:pPr marL="571500" lvl="1" indent="0" algn="l" rtl="0">
              <a:lnSpc>
                <a:spcPct val="90000"/>
              </a:lnSpc>
              <a:spcBef>
                <a:spcPts val="500"/>
              </a:spcBef>
              <a:spcAft>
                <a:spcPts val="0"/>
              </a:spcAft>
              <a:buSzPts val="1800"/>
              <a:buNone/>
            </a:pPr>
            <a:r>
              <a:rPr lang="en-GB" sz="2000">
                <a:solidFill>
                  <a:schemeClr val="dk1"/>
                </a:solidFill>
              </a:rPr>
              <a:t>Windows 1.0</a:t>
            </a:r>
            <a:endParaRPr/>
          </a:p>
          <a:p>
            <a:pPr marL="571500" lvl="1" indent="0" algn="l" rtl="0">
              <a:lnSpc>
                <a:spcPct val="90000"/>
              </a:lnSpc>
              <a:spcBef>
                <a:spcPts val="500"/>
              </a:spcBef>
              <a:spcAft>
                <a:spcPts val="0"/>
              </a:spcAft>
              <a:buSzPts val="1800"/>
              <a:buNone/>
            </a:pPr>
            <a:r>
              <a:rPr lang="en-GB" sz="2000">
                <a:solidFill>
                  <a:schemeClr val="dk1"/>
                </a:solidFill>
              </a:rPr>
              <a:t>Doors 1.0</a:t>
            </a:r>
            <a:endParaRPr/>
          </a:p>
          <a:p>
            <a:pPr marL="571500" lvl="1" indent="0" algn="l" rtl="0">
              <a:lnSpc>
                <a:spcPct val="90000"/>
              </a:lnSpc>
              <a:spcBef>
                <a:spcPts val="500"/>
              </a:spcBef>
              <a:spcAft>
                <a:spcPts val="0"/>
              </a:spcAft>
              <a:buSzPts val="1800"/>
              <a:buNone/>
            </a:pPr>
            <a:endParaRPr sz="2000"/>
          </a:p>
          <a:p>
            <a:pPr marL="571500" lvl="1" indent="0" algn="l" rtl="0">
              <a:lnSpc>
                <a:spcPct val="90000"/>
              </a:lnSpc>
              <a:spcBef>
                <a:spcPts val="500"/>
              </a:spcBef>
              <a:spcAft>
                <a:spcPts val="0"/>
              </a:spcAft>
              <a:buSzPts val="1800"/>
              <a:buNone/>
            </a:pPr>
            <a:r>
              <a:rPr lang="en-GB" sz="2000" b="1"/>
              <a:t>E-rating kWh</a:t>
            </a:r>
            <a:r>
              <a:rPr lang="en-GB" sz="2000" b="1" baseline="-25000"/>
              <a:t>E</a:t>
            </a:r>
            <a:r>
              <a:rPr lang="en-GB" sz="2000" b="1"/>
              <a:t>/m</a:t>
            </a:r>
            <a:r>
              <a:rPr lang="en-GB" sz="2000" b="1" baseline="30000"/>
              <a:t>2</a:t>
            </a:r>
            <a:r>
              <a:rPr lang="en-GB" sz="2000" b="1"/>
              <a:t> per year</a:t>
            </a:r>
            <a:endParaRPr/>
          </a:p>
          <a:p>
            <a:pPr marL="571500" lvl="1" indent="0" algn="l" rtl="0">
              <a:lnSpc>
                <a:spcPct val="90000"/>
              </a:lnSpc>
              <a:spcBef>
                <a:spcPts val="500"/>
              </a:spcBef>
              <a:spcAft>
                <a:spcPts val="0"/>
              </a:spcAft>
              <a:buSzPts val="1800"/>
              <a:buNone/>
            </a:pPr>
            <a:endParaRPr sz="2000"/>
          </a:p>
          <a:p>
            <a:pPr marL="114300" lvl="0" indent="0" algn="l" rtl="0">
              <a:lnSpc>
                <a:spcPct val="90000"/>
              </a:lnSpc>
              <a:spcBef>
                <a:spcPts val="1000"/>
              </a:spcBef>
              <a:spcAft>
                <a:spcPts val="0"/>
              </a:spcAft>
              <a:buSzPts val="1800"/>
              <a:buNone/>
            </a:pPr>
            <a:endParaRPr/>
          </a:p>
        </p:txBody>
      </p:sp>
      <p:sp>
        <p:nvSpPr>
          <p:cNvPr id="217" name="Google Shape;217;p9"/>
          <p:cNvSpPr txBox="1">
            <a:spLocks noGrp="1"/>
          </p:cNvSpPr>
          <p:nvPr>
            <p:ph type="ftr" idx="11"/>
          </p:nvPr>
        </p:nvSpPr>
        <p:spPr>
          <a:xfrm>
            <a:off x="838199" y="6334918"/>
            <a:ext cx="5298649"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18" name="Google Shape;218;p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400"/>
              <a:buFont typeface="Calibri"/>
              <a:buNone/>
            </a:pPr>
            <a:fld id="{00000000-1234-1234-1234-123412341234}" type="slidenum">
              <a:rPr lang="en-GB"/>
              <a:t>9</a:t>
            </a:fld>
            <a:endParaRPr/>
          </a:p>
        </p:txBody>
      </p:sp>
      <p:pic>
        <p:nvPicPr>
          <p:cNvPr id="219" name="Google Shape;219;p9"/>
          <p:cNvPicPr preferRelativeResize="0"/>
          <p:nvPr/>
        </p:nvPicPr>
        <p:blipFill rotWithShape="1">
          <a:blip r:embed="rId3">
            <a:alphaModFix/>
          </a:blip>
          <a:srcRect/>
          <a:stretch/>
        </p:blipFill>
        <p:spPr>
          <a:xfrm>
            <a:off x="2091439" y="1573211"/>
            <a:ext cx="3296803" cy="4395736"/>
          </a:xfrm>
          <a:prstGeom prst="rect">
            <a:avLst/>
          </a:prstGeom>
          <a:noFill/>
          <a:ln>
            <a:noFill/>
          </a:ln>
        </p:spPr>
      </p:pic>
      <p:sp>
        <p:nvSpPr>
          <p:cNvPr id="220" name="Google Shape;220;p9"/>
          <p:cNvSpPr/>
          <p:nvPr/>
        </p:nvSpPr>
        <p:spPr>
          <a:xfrm>
            <a:off x="2091439" y="6040277"/>
            <a:ext cx="3091320" cy="2946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0" i="0" u="none" strike="noStrike" cap="none">
                <a:solidFill>
                  <a:srgbClr val="0D0D0D"/>
                </a:solidFill>
                <a:latin typeface="Calibri"/>
                <a:ea typeface="Calibri"/>
                <a:cs typeface="Calibri"/>
                <a:sym typeface="Calibri"/>
              </a:rPr>
              <a:t>Insulation of the base floor with mineral wool</a:t>
            </a:r>
            <a:endParaRPr/>
          </a:p>
        </p:txBody>
      </p:sp>
    </p:spTree>
  </p:cSld>
  <p:clrMapOvr>
    <a:masterClrMapping/>
  </p:clrMapOvr>
</p:sld>
</file>

<file path=ppt/theme/theme1.xml><?xml version="1.0" encoding="utf-8"?>
<a:theme xmlns:a="http://schemas.openxmlformats.org/drawingml/2006/main" name="Default">
  <a:themeElements>
    <a:clrScheme name="Default">
      <a:dk1>
        <a:srgbClr val="0D0D0D"/>
      </a:dk1>
      <a:lt1>
        <a:srgbClr val="FFFFFF"/>
      </a:lt1>
      <a:dk2>
        <a:srgbClr val="A7A7A7"/>
      </a:dk2>
      <a:lt2>
        <a:srgbClr val="535353"/>
      </a:lt2>
      <a:accent1>
        <a:srgbClr val="9CA65D"/>
      </a:accent1>
      <a:accent2>
        <a:srgbClr val="F2AE31"/>
      </a:accent2>
      <a:accent3>
        <a:srgbClr val="44A8F2"/>
      </a:accent3>
      <a:accent4>
        <a:srgbClr val="106141"/>
      </a:accent4>
      <a:accent5>
        <a:srgbClr val="6C733D"/>
      </a:accent5>
      <a:accent6>
        <a:srgbClr val="575D3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9CA65D"/>
      </a:accent1>
      <a:accent2>
        <a:srgbClr val="F2AE31"/>
      </a:accent2>
      <a:accent3>
        <a:srgbClr val="44A8F2"/>
      </a:accent3>
      <a:accent4>
        <a:srgbClr val="106141"/>
      </a:accent4>
      <a:accent5>
        <a:srgbClr val="6C733D"/>
      </a:accent5>
      <a:accent6>
        <a:srgbClr val="575D3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0B2233-293C-4E57-BBE0-3877B88437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5e7852-1d48-46b2-bc1d-4cc9199c0b03"/>
    <ds:schemaRef ds:uri="c1f06602-16da-48b0-838f-ec77d40fd7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25DFDA-9C6E-4BFE-8AEF-A01BB09B54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2558</Words>
  <Application>Microsoft Office PowerPoint</Application>
  <PresentationFormat>Laajakuva</PresentationFormat>
  <Paragraphs>406</Paragraphs>
  <Slides>51</Slides>
  <Notes>51</Notes>
  <HiddenSlides>0</HiddenSlides>
  <MMClips>0</MMClips>
  <ScaleCrop>false</ScaleCrop>
  <HeadingPairs>
    <vt:vector size="6" baseType="variant">
      <vt:variant>
        <vt:lpstr>Käytetyt fontit</vt:lpstr>
      </vt:variant>
      <vt:variant>
        <vt:i4>4</vt:i4>
      </vt:variant>
      <vt:variant>
        <vt:lpstr>Teema</vt:lpstr>
      </vt:variant>
      <vt:variant>
        <vt:i4>2</vt:i4>
      </vt:variant>
      <vt:variant>
        <vt:lpstr>Dian otsikot</vt:lpstr>
      </vt:variant>
      <vt:variant>
        <vt:i4>51</vt:i4>
      </vt:variant>
    </vt:vector>
  </HeadingPairs>
  <TitlesOfParts>
    <vt:vector size="57" baseType="lpstr">
      <vt:lpstr>Arial</vt:lpstr>
      <vt:lpstr>Avenir</vt:lpstr>
      <vt:lpstr>Calibri</vt:lpstr>
      <vt:lpstr>Trebuchet MS</vt:lpstr>
      <vt:lpstr>Default</vt:lpstr>
      <vt:lpstr>Office-teema</vt:lpstr>
      <vt:lpstr>Industrial wood construction</vt:lpstr>
      <vt:lpstr>PowerPoint-esitys</vt:lpstr>
      <vt:lpstr> Repair construction of wooden buildings and use of wood in repair construction</vt:lpstr>
      <vt:lpstr>PowerPoint-esitys</vt:lpstr>
      <vt:lpstr>Repairing a wooden building and use of wood in repair construction – contents</vt:lpstr>
      <vt:lpstr>Additional heat insulation of a wooden building and the use of wood in the repair of a concrete block of flats </vt:lpstr>
      <vt:lpstr>Contents</vt:lpstr>
      <vt:lpstr>Heat insulation</vt:lpstr>
      <vt:lpstr>Heat insulation</vt:lpstr>
      <vt:lpstr>Overall energy review</vt:lpstr>
      <vt:lpstr>E-rating; 1 January 2018 </vt:lpstr>
      <vt:lpstr>A building permit shall be subject to an annual E-value not exceeding kWhE/m2 per year.</vt:lpstr>
      <vt:lpstr>Structural types for additional storeys</vt:lpstr>
      <vt:lpstr>Structural types for additional storeys –  Exterior walls</vt:lpstr>
      <vt:lpstr>Structural types for additional storeys –  Attic floor</vt:lpstr>
      <vt:lpstr>Energy renovation of a suburban building</vt:lpstr>
      <vt:lpstr>Wall structure:  contract sandwich façade 1970s</vt:lpstr>
      <vt:lpstr>Possibility for the installation of additional thermal insulation elements</vt:lpstr>
      <vt:lpstr>Façade material can be selected</vt:lpstr>
      <vt:lpstr>Deviations in the façade will have an effect on things such as the size of new windows</vt:lpstr>
      <vt:lpstr>Deviations in the façade will have an effect on things such as the size of new windows</vt:lpstr>
      <vt:lpstr>TES (Timberbased Element System)  Façade repairs on suburban apartment blocks </vt:lpstr>
      <vt:lpstr>TES elements disassembling into the inner shell additional thermal insulation</vt:lpstr>
      <vt:lpstr>Energy renovation with wooden elements</vt:lpstr>
      <vt:lpstr>Procedures for the energy renovation of a suburban building </vt:lpstr>
      <vt:lpstr> Structural detail when using wood a façade</vt:lpstr>
      <vt:lpstr>Energy consumption</vt:lpstr>
      <vt:lpstr>Riihimäki Peltosaari - Innova project</vt:lpstr>
      <vt:lpstr>Riihimäki Peltosaari - Innova project</vt:lpstr>
      <vt:lpstr>Riihimäki Peltosaari - Innova project Element stripping </vt:lpstr>
      <vt:lpstr>Riihimäki Peltosaari - Innova project Manufacture of additional insulation elements at the factory </vt:lpstr>
      <vt:lpstr>Riihimäki Peltosaari - Innova project Transfer to site </vt:lpstr>
      <vt:lpstr>Riihimäki Peltosaari - Innova project Transfer to site </vt:lpstr>
      <vt:lpstr>PowerPoint-esitys</vt:lpstr>
      <vt:lpstr>PowerPoint-esitys</vt:lpstr>
      <vt:lpstr>Riihimäki Peltosaari - Innova project Completed façade repair </vt:lpstr>
      <vt:lpstr>PowerPoint-esitys</vt:lpstr>
      <vt:lpstr>Survey on the actual repair construction potential of Finnish apartment blocks 10/2015 </vt:lpstr>
      <vt:lpstr>Survey results </vt:lpstr>
      <vt:lpstr>Survey results </vt:lpstr>
      <vt:lpstr>Survey results </vt:lpstr>
      <vt:lpstr>Potential benefits of suburban renovation</vt:lpstr>
      <vt:lpstr>General objectives of suburban renovation</vt:lpstr>
      <vt:lpstr>Considerations for suburban renovation:</vt:lpstr>
      <vt:lpstr>Student projects</vt:lpstr>
      <vt:lpstr>Tampere - Lightness, speed, supplementary construction on an open block corner </vt:lpstr>
      <vt:lpstr>Tampere - Lightness, speed, supplementary construction on an open block corner </vt:lpstr>
      <vt:lpstr>Riihimäki - Speed, neatness, cost-effectiveness  </vt:lpstr>
      <vt:lpstr>Riihimäki - Speed, neatness, cost-effectiveness  </vt:lpstr>
      <vt:lpstr>Riihimäki - Speed, neatness, cost-effectiveness  </vt:lpstr>
      <vt:lpstr>Riihimäki - Speed, neatness, cost-effectiveness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wood construction</dc:title>
  <dc:creator>Hilppa Iittiläinen</dc:creator>
  <cp:lastModifiedBy>Sini Koskinen</cp:lastModifiedBy>
  <cp:revision>1</cp:revision>
  <dcterms:modified xsi:type="dcterms:W3CDTF">2024-09-12T10:29:39Z</dcterms:modified>
</cp:coreProperties>
</file>