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3"/>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jN6wjYEZwxoUWlsmoG0xJP47MY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slide" Target="slides/slide37.xml"/><Relationship Id="rId47" Type="http://schemas.openxmlformats.org/officeDocument/2006/relationships/slide" Target="slides/slide42.xml"/><Relationship Id="rId34" Type="http://schemas.openxmlformats.org/officeDocument/2006/relationships/slide" Target="slides/slide29.xml"/><Relationship Id="rId21" Type="http://schemas.openxmlformats.org/officeDocument/2006/relationships/slide" Target="slides/slide16.xml"/><Relationship Id="rId50" Type="http://customschemas.google.com/relationships/presentationmetadata" Target="metadata"/><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11" Type="http://schemas.openxmlformats.org/officeDocument/2006/relationships/slide" Target="slides/slide6.xml"/><Relationship Id="rId49" Type="http://schemas.openxmlformats.org/officeDocument/2006/relationships/slide" Target="slides/slide44.xml"/><Relationship Id="rId5" Type="http://schemas.openxmlformats.org/officeDocument/2006/relationships/notesMaster" Target="notesMasters/notesMaster1.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52" Type="http://schemas.openxmlformats.org/officeDocument/2006/relationships/customXml" Target="../customXml/item2.xml"/><Relationship Id="rId43" Type="http://schemas.openxmlformats.org/officeDocument/2006/relationships/slide" Target="slides/slide38.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customXml" Target="../customXml/item1.xml"/><Relationship Id="rId3" Type="http://schemas.openxmlformats.org/officeDocument/2006/relationships/slideMaster" Target="slideMasters/slideMaster1.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41" Type="http://schemas.openxmlformats.org/officeDocument/2006/relationships/slide" Target="slides/slide36.xml"/><Relationship Id="rId20" Type="http://schemas.openxmlformats.org/officeDocument/2006/relationships/slide" Target="slides/slide15.xml"/><Relationship Id="rId1" Type="http://schemas.openxmlformats.org/officeDocument/2006/relationships/theme" Target="theme/theme2.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SzPts val="1400"/>
              <a:buNone/>
              <a:defRPr b="0" i="0" sz="2400" u="none" cap="none" strike="noStrike">
                <a:latin typeface="Avenir"/>
                <a:ea typeface="Avenir"/>
                <a:cs typeface="Avenir"/>
                <a:sym typeface="Avenir"/>
              </a:defRPr>
            </a:lvl1pPr>
            <a:lvl2pPr indent="-228600" lvl="1" marL="914400" marR="0" rtl="0" algn="l">
              <a:lnSpc>
                <a:spcPct val="125000"/>
              </a:lnSpc>
              <a:spcBef>
                <a:spcPts val="0"/>
              </a:spcBef>
              <a:spcAft>
                <a:spcPts val="0"/>
              </a:spcAft>
              <a:buSzPts val="1400"/>
              <a:buNone/>
              <a:defRPr b="0" i="0" sz="2400" u="none" cap="none" strike="noStrike">
                <a:latin typeface="Avenir"/>
                <a:ea typeface="Avenir"/>
                <a:cs typeface="Avenir"/>
                <a:sym typeface="Avenir"/>
              </a:defRPr>
            </a:lvl2pPr>
            <a:lvl3pPr indent="-228600" lvl="2" marL="1371600" marR="0" rtl="0" algn="l">
              <a:lnSpc>
                <a:spcPct val="125000"/>
              </a:lnSpc>
              <a:spcBef>
                <a:spcPts val="0"/>
              </a:spcBef>
              <a:spcAft>
                <a:spcPts val="0"/>
              </a:spcAft>
              <a:buSzPts val="1400"/>
              <a:buNone/>
              <a:defRPr b="0" i="0" sz="2400" u="none" cap="none" strike="noStrike">
                <a:latin typeface="Avenir"/>
                <a:ea typeface="Avenir"/>
                <a:cs typeface="Avenir"/>
                <a:sym typeface="Avenir"/>
              </a:defRPr>
            </a:lvl3pPr>
            <a:lvl4pPr indent="-228600" lvl="3" marL="1828800" marR="0" rtl="0" algn="l">
              <a:lnSpc>
                <a:spcPct val="125000"/>
              </a:lnSpc>
              <a:spcBef>
                <a:spcPts val="0"/>
              </a:spcBef>
              <a:spcAft>
                <a:spcPts val="0"/>
              </a:spcAft>
              <a:buSzPts val="1400"/>
              <a:buNone/>
              <a:defRPr b="0" i="0" sz="2400" u="none" cap="none" strike="noStrike">
                <a:latin typeface="Avenir"/>
                <a:ea typeface="Avenir"/>
                <a:cs typeface="Avenir"/>
                <a:sym typeface="Avenir"/>
              </a:defRPr>
            </a:lvl4pPr>
            <a:lvl5pPr indent="-228600" lvl="4" marL="2286000" marR="0" rtl="0" algn="l">
              <a:lnSpc>
                <a:spcPct val="125000"/>
              </a:lnSpc>
              <a:spcBef>
                <a:spcPts val="0"/>
              </a:spcBef>
              <a:spcAft>
                <a:spcPts val="0"/>
              </a:spcAft>
              <a:buSzPts val="1400"/>
              <a:buNone/>
              <a:defRPr b="0" i="0" sz="2400" u="none" cap="none" strike="noStrike">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35" name="Google Shape;13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25000"/>
              </a:lnSpc>
              <a:spcBef>
                <a:spcPts val="0"/>
              </a:spcBef>
              <a:spcAft>
                <a:spcPts val="0"/>
              </a:spcAft>
              <a:buSzPts val="2400"/>
              <a:buFont typeface="Avenir"/>
              <a:buNone/>
            </a:pPr>
            <a:r>
              <a:t/>
            </a:r>
            <a:endParaRPr/>
          </a:p>
        </p:txBody>
      </p:sp>
      <p:sp>
        <p:nvSpPr>
          <p:cNvPr id="152" name="Google Shape;152;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86" name="Google Shape;18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3.jp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showMasterSp="0" type="tx">
  <p:cSld name="TITLE_AND_BODY">
    <p:spTree>
      <p:nvGrpSpPr>
        <p:cNvPr id="11" name="Shape 11"/>
        <p:cNvGrpSpPr/>
        <p:nvPr/>
      </p:nvGrpSpPr>
      <p:grpSpPr>
        <a:xfrm>
          <a:off x="0" y="0"/>
          <a:ext cx="0" cy="0"/>
          <a:chOff x="0" y="0"/>
          <a:chExt cx="0" cy="0"/>
        </a:xfrm>
      </p:grpSpPr>
      <p:pic>
        <p:nvPicPr>
          <p:cNvPr id="12" name="Google Shape;12;p46"/>
          <p:cNvPicPr preferRelativeResize="0"/>
          <p:nvPr/>
        </p:nvPicPr>
        <p:blipFill rotWithShape="1">
          <a:blip r:embed="rId2">
            <a:alphaModFix/>
          </a:blip>
          <a:srcRect b="0" l="0" r="0" t="0"/>
          <a:stretch/>
        </p:blipFill>
        <p:spPr>
          <a:xfrm>
            <a:off x="1" y="-673"/>
            <a:ext cx="12190802" cy="6858670"/>
          </a:xfrm>
          <a:prstGeom prst="rect">
            <a:avLst/>
          </a:prstGeom>
          <a:noFill/>
          <a:ln>
            <a:noFill/>
          </a:ln>
        </p:spPr>
      </p:pic>
      <p:pic>
        <p:nvPicPr>
          <p:cNvPr id="13" name="Google Shape;13;p46"/>
          <p:cNvPicPr preferRelativeResize="0"/>
          <p:nvPr/>
        </p:nvPicPr>
        <p:blipFill rotWithShape="1">
          <a:blip r:embed="rId3">
            <a:alphaModFix/>
          </a:blip>
          <a:srcRect b="0" l="0" r="0" t="0"/>
          <a:stretch/>
        </p:blipFill>
        <p:spPr>
          <a:xfrm>
            <a:off x="1" y="-673"/>
            <a:ext cx="12190804" cy="6858673"/>
          </a:xfrm>
          <a:prstGeom prst="rect">
            <a:avLst/>
          </a:prstGeom>
          <a:noFill/>
          <a:ln>
            <a:noFill/>
          </a:ln>
        </p:spPr>
      </p:pic>
      <p:sp>
        <p:nvSpPr>
          <p:cNvPr id="14" name="Google Shape;14;p46"/>
          <p:cNvSpPr txBox="1"/>
          <p:nvPr>
            <p:ph type="title"/>
          </p:nvPr>
        </p:nvSpPr>
        <p:spPr>
          <a:xfrm>
            <a:off x="1524000" y="0"/>
            <a:ext cx="9144000" cy="3915077"/>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 name="Google Shape;15;p46"/>
          <p:cNvSpPr txBox="1"/>
          <p:nvPr>
            <p:ph idx="1" type="body"/>
          </p:nvPr>
        </p:nvSpPr>
        <p:spPr>
          <a:xfrm>
            <a:off x="1524000" y="4007151"/>
            <a:ext cx="9144000" cy="2850849"/>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2F2F2"/>
              </a:buClr>
              <a:buSzPts val="2400"/>
              <a:buFont typeface="Calibri"/>
              <a:buNone/>
              <a:defRPr sz="2400">
                <a:solidFill>
                  <a:srgbClr val="F2F2F2"/>
                </a:solidFill>
              </a:defRPr>
            </a:lvl1pPr>
            <a:lvl2pPr indent="-228600" lvl="1" marL="914400" algn="ctr">
              <a:lnSpc>
                <a:spcPct val="90000"/>
              </a:lnSpc>
              <a:spcBef>
                <a:spcPts val="1000"/>
              </a:spcBef>
              <a:spcAft>
                <a:spcPts val="0"/>
              </a:spcAft>
              <a:buClr>
                <a:srgbClr val="F2F2F2"/>
              </a:buClr>
              <a:buSzPts val="2400"/>
              <a:buFont typeface="Calibri"/>
              <a:buNone/>
              <a:defRPr sz="2400">
                <a:solidFill>
                  <a:srgbClr val="F2F2F2"/>
                </a:solidFill>
              </a:defRPr>
            </a:lvl2pPr>
            <a:lvl3pPr indent="-228600" lvl="2" marL="1371600" algn="ctr">
              <a:lnSpc>
                <a:spcPct val="90000"/>
              </a:lnSpc>
              <a:spcBef>
                <a:spcPts val="1000"/>
              </a:spcBef>
              <a:spcAft>
                <a:spcPts val="0"/>
              </a:spcAft>
              <a:buClr>
                <a:srgbClr val="F2F2F2"/>
              </a:buClr>
              <a:buSzPts val="2400"/>
              <a:buFont typeface="Calibri"/>
              <a:buNone/>
              <a:defRPr sz="2400">
                <a:solidFill>
                  <a:srgbClr val="F2F2F2"/>
                </a:solidFill>
              </a:defRPr>
            </a:lvl3pPr>
            <a:lvl4pPr indent="-228600" lvl="3" marL="1828800" algn="ctr">
              <a:lnSpc>
                <a:spcPct val="90000"/>
              </a:lnSpc>
              <a:spcBef>
                <a:spcPts val="1000"/>
              </a:spcBef>
              <a:spcAft>
                <a:spcPts val="0"/>
              </a:spcAft>
              <a:buClr>
                <a:srgbClr val="F2F2F2"/>
              </a:buClr>
              <a:buSzPts val="2400"/>
              <a:buFont typeface="Calibri"/>
              <a:buNone/>
              <a:defRPr sz="2400">
                <a:solidFill>
                  <a:srgbClr val="F2F2F2"/>
                </a:solidFill>
              </a:defRPr>
            </a:lvl4pPr>
            <a:lvl5pPr indent="-228600" lvl="4" marL="2286000" algn="ctr">
              <a:lnSpc>
                <a:spcPct val="90000"/>
              </a:lnSpc>
              <a:spcBef>
                <a:spcPts val="1000"/>
              </a:spcBef>
              <a:spcAft>
                <a:spcPts val="0"/>
              </a:spcAft>
              <a:buClr>
                <a:srgbClr val="F2F2F2"/>
              </a:buClr>
              <a:buSzPts val="2400"/>
              <a:buFont typeface="Calibri"/>
              <a:buNone/>
              <a:defRPr sz="2400">
                <a:solidFill>
                  <a:srgbClr val="F2F2F2"/>
                </a:solidFill>
              </a:defRPr>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16" name="Google Shape;16;p46"/>
          <p:cNvPicPr preferRelativeResize="0"/>
          <p:nvPr/>
        </p:nvPicPr>
        <p:blipFill rotWithShape="1">
          <a:blip r:embed="rId4">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howMasterSp="0">
  <p:cSld name="Default">
    <p:spTree>
      <p:nvGrpSpPr>
        <p:cNvPr id="58" name="Shape 58"/>
        <p:cNvGrpSpPr/>
        <p:nvPr/>
      </p:nvGrpSpPr>
      <p:grpSpPr>
        <a:xfrm>
          <a:off x="0" y="0"/>
          <a:ext cx="0" cy="0"/>
          <a:chOff x="0" y="0"/>
          <a:chExt cx="0" cy="0"/>
        </a:xfrm>
      </p:grpSpPr>
      <p:sp>
        <p:nvSpPr>
          <p:cNvPr id="59" name="Google Shape;59;p62"/>
          <p:cNvSpPr txBox="1"/>
          <p:nvPr>
            <p:ph idx="12" type="sldNum"/>
          </p:nvPr>
        </p:nvSpPr>
        <p:spPr>
          <a:xfrm>
            <a:off x="8077200" y="6245225"/>
            <a:ext cx="2133600" cy="288824"/>
          </a:xfrm>
          <a:prstGeom prst="rect">
            <a:avLst/>
          </a:prstGeom>
          <a:noFill/>
          <a:ln>
            <a:noFill/>
          </a:ln>
        </p:spPr>
        <p:txBody>
          <a:bodyPr anchorCtr="0" anchor="t" bIns="0" lIns="0" spcFirstLastPara="1" rIns="0" wrap="square" tIns="0">
            <a:spAutoFit/>
          </a:bodyPr>
          <a:lstStyle>
            <a:lvl1pPr indent="0" lvl="0" marL="0" marR="0" algn="r">
              <a:spcBef>
                <a:spcPts val="0"/>
              </a:spcBef>
              <a:buNone/>
              <a:defRPr>
                <a:solidFill>
                  <a:srgbClr val="000000"/>
                </a:solidFill>
                <a:latin typeface="Arial"/>
                <a:ea typeface="Arial"/>
                <a:cs typeface="Arial"/>
                <a:sym typeface="Arial"/>
              </a:defRPr>
            </a:lvl1pPr>
            <a:lvl2pPr indent="0" lvl="1" marL="0" marR="0" algn="r">
              <a:spcBef>
                <a:spcPts val="0"/>
              </a:spcBef>
              <a:buNone/>
              <a:defRPr>
                <a:solidFill>
                  <a:srgbClr val="000000"/>
                </a:solidFill>
                <a:latin typeface="Arial"/>
                <a:ea typeface="Arial"/>
                <a:cs typeface="Arial"/>
                <a:sym typeface="Arial"/>
              </a:defRPr>
            </a:lvl2pPr>
            <a:lvl3pPr indent="0" lvl="2" marL="0" marR="0" algn="r">
              <a:spcBef>
                <a:spcPts val="0"/>
              </a:spcBef>
              <a:buNone/>
              <a:defRPr>
                <a:solidFill>
                  <a:srgbClr val="000000"/>
                </a:solidFill>
                <a:latin typeface="Arial"/>
                <a:ea typeface="Arial"/>
                <a:cs typeface="Arial"/>
                <a:sym typeface="Arial"/>
              </a:defRPr>
            </a:lvl3pPr>
            <a:lvl4pPr indent="0" lvl="3" marL="0" marR="0" algn="r">
              <a:spcBef>
                <a:spcPts val="0"/>
              </a:spcBef>
              <a:buNone/>
              <a:defRPr>
                <a:solidFill>
                  <a:srgbClr val="000000"/>
                </a:solidFill>
                <a:latin typeface="Arial"/>
                <a:ea typeface="Arial"/>
                <a:cs typeface="Arial"/>
                <a:sym typeface="Arial"/>
              </a:defRPr>
            </a:lvl4pPr>
            <a:lvl5pPr indent="0" lvl="4" marL="0" marR="0" algn="r">
              <a:spcBef>
                <a:spcPts val="0"/>
              </a:spcBef>
              <a:buNone/>
              <a:defRPr>
                <a:solidFill>
                  <a:srgbClr val="000000"/>
                </a:solidFill>
                <a:latin typeface="Arial"/>
                <a:ea typeface="Arial"/>
                <a:cs typeface="Arial"/>
                <a:sym typeface="Arial"/>
              </a:defRPr>
            </a:lvl5pPr>
            <a:lvl6pPr indent="0" lvl="5" marL="0" marR="0" algn="r">
              <a:spcBef>
                <a:spcPts val="0"/>
              </a:spcBef>
              <a:buNone/>
              <a:defRPr>
                <a:solidFill>
                  <a:srgbClr val="000000"/>
                </a:solidFill>
                <a:latin typeface="Arial"/>
                <a:ea typeface="Arial"/>
                <a:cs typeface="Arial"/>
                <a:sym typeface="Arial"/>
              </a:defRPr>
            </a:lvl6pPr>
            <a:lvl7pPr indent="0" lvl="6" marL="0" marR="0" algn="r">
              <a:spcBef>
                <a:spcPts val="0"/>
              </a:spcBef>
              <a:buNone/>
              <a:defRPr>
                <a:solidFill>
                  <a:srgbClr val="000000"/>
                </a:solidFill>
                <a:latin typeface="Arial"/>
                <a:ea typeface="Arial"/>
                <a:cs typeface="Arial"/>
                <a:sym typeface="Arial"/>
              </a:defRPr>
            </a:lvl7pPr>
            <a:lvl8pPr indent="0" lvl="7" marL="0" marR="0" algn="r">
              <a:spcBef>
                <a:spcPts val="0"/>
              </a:spcBef>
              <a:buNone/>
              <a:defRPr>
                <a:solidFill>
                  <a:srgbClr val="000000"/>
                </a:solidFill>
                <a:latin typeface="Arial"/>
                <a:ea typeface="Arial"/>
                <a:cs typeface="Arial"/>
                <a:sym typeface="Arial"/>
              </a:defRPr>
            </a:lvl8pPr>
            <a:lvl9pPr indent="0" lvl="8" marL="0" marR="0" algn="r">
              <a:spcBef>
                <a:spcPts val="0"/>
              </a:spcBef>
              <a:buNone/>
              <a:defRPr>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b="0" i="0" sz="1400" u="none" cap="none" strike="noStrik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66" name="Shape 66"/>
        <p:cNvGrpSpPr/>
        <p:nvPr/>
      </p:nvGrpSpPr>
      <p:grpSpPr>
        <a:xfrm>
          <a:off x="0" y="0"/>
          <a:ext cx="0" cy="0"/>
          <a:chOff x="0" y="0"/>
          <a:chExt cx="0" cy="0"/>
        </a:xfrm>
      </p:grpSpPr>
      <p:sp>
        <p:nvSpPr>
          <p:cNvPr id="67" name="Google Shape;67;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0" name="Google Shape;70;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71" name="Google Shape;71;p50"/>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tsikko ja sisältö" type="tx">
  <p:cSld name="TITLE_AND_BODY">
    <p:spTree>
      <p:nvGrpSpPr>
        <p:cNvPr id="72" name="Shape 72"/>
        <p:cNvGrpSpPr/>
        <p:nvPr/>
      </p:nvGrpSpPr>
      <p:grpSpPr>
        <a:xfrm>
          <a:off x="0" y="0"/>
          <a:ext cx="0" cy="0"/>
          <a:chOff x="0" y="0"/>
          <a:chExt cx="0" cy="0"/>
        </a:xfrm>
      </p:grpSpPr>
      <p:pic>
        <p:nvPicPr>
          <p:cNvPr id="73" name="Google Shape;73;p51"/>
          <p:cNvPicPr preferRelativeResize="0"/>
          <p:nvPr/>
        </p:nvPicPr>
        <p:blipFill rotWithShape="1">
          <a:blip r:embed="rId2">
            <a:alphaModFix/>
          </a:blip>
          <a:srcRect b="0" l="0" r="0" t="0"/>
          <a:stretch/>
        </p:blipFill>
        <p:spPr>
          <a:xfrm>
            <a:off x="1" y="-673"/>
            <a:ext cx="12190804" cy="6858671"/>
          </a:xfrm>
          <a:prstGeom prst="rect">
            <a:avLst/>
          </a:prstGeom>
          <a:noFill/>
          <a:ln>
            <a:noFill/>
          </a:ln>
        </p:spPr>
      </p:pic>
      <p:sp>
        <p:nvSpPr>
          <p:cNvPr id="74" name="Google Shape;74;p51"/>
          <p:cNvSpPr txBox="1"/>
          <p:nvPr>
            <p:ph type="title"/>
          </p:nvPr>
        </p:nvSpPr>
        <p:spPr>
          <a:xfrm>
            <a:off x="325289" y="2672413"/>
            <a:ext cx="11553960" cy="125553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52"/>
          <p:cNvSpPr/>
          <p:nvPr>
            <p:ph idx="2" type="pic"/>
          </p:nvPr>
        </p:nvSpPr>
        <p:spPr>
          <a:xfrm>
            <a:off x="838199" y="992187"/>
            <a:ext cx="10595777" cy="4873625"/>
          </a:xfrm>
          <a:prstGeom prst="rect">
            <a:avLst/>
          </a:prstGeom>
          <a:noFill/>
          <a:ln>
            <a:noFill/>
          </a:ln>
        </p:spPr>
      </p:sp>
      <p:sp>
        <p:nvSpPr>
          <p:cNvPr id="77" name="Google Shape;77;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79" name="Shape 79"/>
        <p:cNvGrpSpPr/>
        <p:nvPr/>
      </p:nvGrpSpPr>
      <p:grpSpPr>
        <a:xfrm>
          <a:off x="0" y="0"/>
          <a:ext cx="0" cy="0"/>
          <a:chOff x="0" y="0"/>
          <a:chExt cx="0" cy="0"/>
        </a:xfrm>
      </p:grpSpPr>
      <p:sp>
        <p:nvSpPr>
          <p:cNvPr id="80" name="Google Shape;80;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85" name="Google Shape;85;p53"/>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86" name="Shape 86"/>
        <p:cNvGrpSpPr/>
        <p:nvPr/>
      </p:nvGrpSpPr>
      <p:grpSpPr>
        <a:xfrm>
          <a:off x="0" y="0"/>
          <a:ext cx="0" cy="0"/>
          <a:chOff x="0" y="0"/>
          <a:chExt cx="0" cy="0"/>
        </a:xfrm>
      </p:grpSpPr>
      <p:sp>
        <p:nvSpPr>
          <p:cNvPr id="87" name="Google Shape;87;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8" name="Google Shape;88;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89" name="Google Shape;89;p54"/>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90" name="Shape 90"/>
        <p:cNvGrpSpPr/>
        <p:nvPr/>
      </p:nvGrpSpPr>
      <p:grpSpPr>
        <a:xfrm>
          <a:off x="0" y="0"/>
          <a:ext cx="0" cy="0"/>
          <a:chOff x="0" y="0"/>
          <a:chExt cx="0" cy="0"/>
        </a:xfrm>
      </p:grpSpPr>
      <p:pic>
        <p:nvPicPr>
          <p:cNvPr id="91" name="Google Shape;91;p55"/>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92" name="Google Shape;92;p55"/>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5"/>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95" name="Google Shape;95;p5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96" name="Shape 96"/>
        <p:cNvGrpSpPr/>
        <p:nvPr/>
      </p:nvGrpSpPr>
      <p:grpSpPr>
        <a:xfrm>
          <a:off x="0" y="0"/>
          <a:ext cx="0" cy="0"/>
          <a:chOff x="0" y="0"/>
          <a:chExt cx="0" cy="0"/>
        </a:xfrm>
      </p:grpSpPr>
      <p:pic>
        <p:nvPicPr>
          <p:cNvPr id="97" name="Google Shape;97;p63"/>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98" name="Google Shape;98;p6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100" name="Shape 100"/>
        <p:cNvGrpSpPr/>
        <p:nvPr/>
      </p:nvGrpSpPr>
      <p:grpSpPr>
        <a:xfrm>
          <a:off x="0" y="0"/>
          <a:ext cx="0" cy="0"/>
          <a:chOff x="0" y="0"/>
          <a:chExt cx="0" cy="0"/>
        </a:xfrm>
      </p:grpSpPr>
      <p:pic>
        <p:nvPicPr>
          <p:cNvPr id="101" name="Google Shape;101;p64"/>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102" name="Google Shape;102;p6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3" name="Google Shape;103;p6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6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106" name="Google Shape;106;p64"/>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107" name="Google Shape;107;p64"/>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108" name="Google Shape;108;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09" name="Google Shape;109;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110" name="Shape 110"/>
        <p:cNvGrpSpPr/>
        <p:nvPr/>
      </p:nvGrpSpPr>
      <p:grpSpPr>
        <a:xfrm>
          <a:off x="0" y="0"/>
          <a:ext cx="0" cy="0"/>
          <a:chOff x="0" y="0"/>
          <a:chExt cx="0" cy="0"/>
        </a:xfrm>
      </p:grpSpPr>
      <p:sp>
        <p:nvSpPr>
          <p:cNvPr id="111" name="Google Shape;111;p6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6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6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p6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17" name="Google Shape;117;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17" name="Shape 17"/>
        <p:cNvGrpSpPr/>
        <p:nvPr/>
      </p:nvGrpSpPr>
      <p:grpSpPr>
        <a:xfrm>
          <a:off x="0" y="0"/>
          <a:ext cx="0" cy="0"/>
          <a:chOff x="0" y="0"/>
          <a:chExt cx="0" cy="0"/>
        </a:xfrm>
      </p:grpSpPr>
      <p:pic>
        <p:nvPicPr>
          <p:cNvPr id="18" name="Google Shape;18;p47"/>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19" name="Google Shape;19;p47"/>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 name="Google Shape;20;p47"/>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7"/>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47"/>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3" name="Google Shape;23;p47"/>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4" name="Google Shape;24;p47"/>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5" name="Google Shape;25;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26" name="Google Shape;26;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2pPr>
            <a:lvl3pPr lvl="2"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3pPr>
            <a:lvl4pPr lvl="3"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4pPr>
            <a:lvl5pPr lvl="4"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5pPr>
            <a:lvl6pPr lvl="5"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6pPr>
            <a:lvl7pPr lvl="6"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7pPr>
            <a:lvl8pPr lvl="7"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8pPr>
            <a:lvl9pPr lvl="8"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9pPr>
          </a:lstStyle>
          <a:p/>
        </p:txBody>
      </p:sp>
      <p:pic>
        <p:nvPicPr>
          <p:cNvPr id="27" name="Google Shape;27;p47"/>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118" name="Shape 118"/>
        <p:cNvGrpSpPr/>
        <p:nvPr/>
      </p:nvGrpSpPr>
      <p:grpSpPr>
        <a:xfrm>
          <a:off x="0" y="0"/>
          <a:ext cx="0" cy="0"/>
          <a:chOff x="0" y="0"/>
          <a:chExt cx="0" cy="0"/>
        </a:xfrm>
      </p:grpSpPr>
      <p:pic>
        <p:nvPicPr>
          <p:cNvPr id="119" name="Google Shape;119;p66"/>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120" name="Google Shape;120;p66"/>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6"/>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san ylätunniste">
  <p:cSld name="1_Osan ylätunniste">
    <p:spTree>
      <p:nvGrpSpPr>
        <p:cNvPr id="122" name="Shape 122"/>
        <p:cNvGrpSpPr/>
        <p:nvPr/>
      </p:nvGrpSpPr>
      <p:grpSpPr>
        <a:xfrm>
          <a:off x="0" y="0"/>
          <a:ext cx="0" cy="0"/>
          <a:chOff x="0" y="0"/>
          <a:chExt cx="0" cy="0"/>
        </a:xfrm>
      </p:grpSpPr>
      <p:sp>
        <p:nvSpPr>
          <p:cNvPr id="123" name="Google Shape;123;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p:cSld name="Otsikkodia">
    <p:spTree>
      <p:nvGrpSpPr>
        <p:cNvPr id="28" name="Shape 28"/>
        <p:cNvGrpSpPr/>
        <p:nvPr/>
      </p:nvGrpSpPr>
      <p:grpSpPr>
        <a:xfrm>
          <a:off x="0" y="0"/>
          <a:ext cx="0" cy="0"/>
          <a:chOff x="0" y="0"/>
          <a:chExt cx="0" cy="0"/>
        </a:xfrm>
      </p:grpSpPr>
      <p:pic>
        <p:nvPicPr>
          <p:cNvPr id="29" name="Google Shape;29;p48"/>
          <p:cNvPicPr preferRelativeResize="0"/>
          <p:nvPr/>
        </p:nvPicPr>
        <p:blipFill rotWithShape="1">
          <a:blip r:embed="rId2">
            <a:alphaModFix/>
          </a:blip>
          <a:srcRect b="0" l="0" r="0" t="0"/>
          <a:stretch/>
        </p:blipFill>
        <p:spPr>
          <a:xfrm>
            <a:off x="1" y="-673"/>
            <a:ext cx="12190804" cy="6858673"/>
          </a:xfrm>
          <a:prstGeom prst="rect">
            <a:avLst/>
          </a:prstGeom>
          <a:noFill/>
          <a:ln>
            <a:noFill/>
          </a:ln>
        </p:spPr>
      </p:pic>
      <p:sp>
        <p:nvSpPr>
          <p:cNvPr id="30" name="Google Shape;30;p48"/>
          <p:cNvSpPr txBox="1"/>
          <p:nvPr>
            <p:ph type="title"/>
          </p:nvPr>
        </p:nvSpPr>
        <p:spPr>
          <a:xfrm>
            <a:off x="1524000" y="0"/>
            <a:ext cx="9144000" cy="3915077"/>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48"/>
          <p:cNvSpPr txBox="1"/>
          <p:nvPr>
            <p:ph idx="1" type="body"/>
          </p:nvPr>
        </p:nvSpPr>
        <p:spPr>
          <a:xfrm>
            <a:off x="1524000" y="4007151"/>
            <a:ext cx="9144000" cy="2850849"/>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F2F2F2"/>
              </a:buClr>
              <a:buSzPts val="2400"/>
              <a:buFont typeface="Calibri"/>
              <a:buNone/>
              <a:defRPr sz="2400">
                <a:solidFill>
                  <a:srgbClr val="F2F2F2"/>
                </a:solidFill>
              </a:defRPr>
            </a:lvl1pPr>
            <a:lvl2pPr indent="-228600" lvl="1" marL="914400" algn="ctr">
              <a:lnSpc>
                <a:spcPct val="90000"/>
              </a:lnSpc>
              <a:spcBef>
                <a:spcPts val="1000"/>
              </a:spcBef>
              <a:spcAft>
                <a:spcPts val="0"/>
              </a:spcAft>
              <a:buClr>
                <a:srgbClr val="F2F2F2"/>
              </a:buClr>
              <a:buSzPts val="2400"/>
              <a:buFont typeface="Calibri"/>
              <a:buNone/>
              <a:defRPr sz="2400">
                <a:solidFill>
                  <a:srgbClr val="F2F2F2"/>
                </a:solidFill>
              </a:defRPr>
            </a:lvl2pPr>
            <a:lvl3pPr indent="-228600" lvl="2" marL="1371600" algn="ctr">
              <a:lnSpc>
                <a:spcPct val="90000"/>
              </a:lnSpc>
              <a:spcBef>
                <a:spcPts val="1000"/>
              </a:spcBef>
              <a:spcAft>
                <a:spcPts val="0"/>
              </a:spcAft>
              <a:buClr>
                <a:srgbClr val="F2F2F2"/>
              </a:buClr>
              <a:buSzPts val="2400"/>
              <a:buFont typeface="Calibri"/>
              <a:buNone/>
              <a:defRPr sz="2400">
                <a:solidFill>
                  <a:srgbClr val="F2F2F2"/>
                </a:solidFill>
              </a:defRPr>
            </a:lvl3pPr>
            <a:lvl4pPr indent="-228600" lvl="3" marL="1828800" algn="ctr">
              <a:lnSpc>
                <a:spcPct val="90000"/>
              </a:lnSpc>
              <a:spcBef>
                <a:spcPts val="1000"/>
              </a:spcBef>
              <a:spcAft>
                <a:spcPts val="0"/>
              </a:spcAft>
              <a:buClr>
                <a:srgbClr val="F2F2F2"/>
              </a:buClr>
              <a:buSzPts val="2400"/>
              <a:buFont typeface="Calibri"/>
              <a:buNone/>
              <a:defRPr sz="2400">
                <a:solidFill>
                  <a:srgbClr val="F2F2F2"/>
                </a:solidFill>
              </a:defRPr>
            </a:lvl4pPr>
            <a:lvl5pPr indent="-228600" lvl="4" marL="2286000" algn="ctr">
              <a:lnSpc>
                <a:spcPct val="90000"/>
              </a:lnSpc>
              <a:spcBef>
                <a:spcPts val="1000"/>
              </a:spcBef>
              <a:spcAft>
                <a:spcPts val="0"/>
              </a:spcAft>
              <a:buClr>
                <a:srgbClr val="F2F2F2"/>
              </a:buClr>
              <a:buSzPts val="2400"/>
              <a:buFont typeface="Calibri"/>
              <a:buNone/>
              <a:defRPr sz="2400">
                <a:solidFill>
                  <a:srgbClr val="F2F2F2"/>
                </a:solidFill>
              </a:defRPr>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32" name="Google Shape;32;p48"/>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33" name="Shape 33"/>
        <p:cNvGrpSpPr/>
        <p:nvPr/>
      </p:nvGrpSpPr>
      <p:grpSpPr>
        <a:xfrm>
          <a:off x="0" y="0"/>
          <a:ext cx="0" cy="0"/>
          <a:chOff x="0" y="0"/>
          <a:chExt cx="0" cy="0"/>
        </a:xfrm>
      </p:grpSpPr>
      <p:sp>
        <p:nvSpPr>
          <p:cNvPr id="34" name="Google Shape;34;p56"/>
          <p:cNvSpPr txBox="1"/>
          <p:nvPr>
            <p:ph type="title"/>
          </p:nvPr>
        </p:nvSpPr>
        <p:spPr>
          <a:xfrm>
            <a:off x="839787" y="365125"/>
            <a:ext cx="10515601"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5" name="Google Shape;35;p56"/>
          <p:cNvSpPr txBox="1"/>
          <p:nvPr>
            <p:ph idx="1" type="body"/>
          </p:nvPr>
        </p:nvSpPr>
        <p:spPr>
          <a:xfrm>
            <a:off x="839787" y="1681163"/>
            <a:ext cx="5157789" cy="823913"/>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2400"/>
              <a:buFont typeface="Calibri"/>
              <a:buNone/>
              <a:defRPr b="1" sz="2400"/>
            </a:lvl1pPr>
            <a:lvl2pPr indent="-228600" lvl="1" marL="914400" algn="l">
              <a:lnSpc>
                <a:spcPct val="90000"/>
              </a:lnSpc>
              <a:spcBef>
                <a:spcPts val="1000"/>
              </a:spcBef>
              <a:spcAft>
                <a:spcPts val="0"/>
              </a:spcAft>
              <a:buClr>
                <a:srgbClr val="0D0D0D"/>
              </a:buClr>
              <a:buSzPts val="2400"/>
              <a:buFont typeface="Calibri"/>
              <a:buNone/>
              <a:defRPr b="1" sz="2400"/>
            </a:lvl2pPr>
            <a:lvl3pPr indent="-228600" lvl="2" marL="1371600" algn="l">
              <a:lnSpc>
                <a:spcPct val="90000"/>
              </a:lnSpc>
              <a:spcBef>
                <a:spcPts val="1000"/>
              </a:spcBef>
              <a:spcAft>
                <a:spcPts val="0"/>
              </a:spcAft>
              <a:buClr>
                <a:srgbClr val="0D0D0D"/>
              </a:buClr>
              <a:buSzPts val="2400"/>
              <a:buFont typeface="Calibri"/>
              <a:buNone/>
              <a:defRPr b="1" sz="2400"/>
            </a:lvl3pPr>
            <a:lvl4pPr indent="-228600" lvl="3" marL="1828800" algn="l">
              <a:lnSpc>
                <a:spcPct val="90000"/>
              </a:lnSpc>
              <a:spcBef>
                <a:spcPts val="1000"/>
              </a:spcBef>
              <a:spcAft>
                <a:spcPts val="0"/>
              </a:spcAft>
              <a:buClr>
                <a:srgbClr val="0D0D0D"/>
              </a:buClr>
              <a:buSzPts val="2400"/>
              <a:buFont typeface="Calibri"/>
              <a:buNone/>
              <a:defRPr b="1" sz="2400"/>
            </a:lvl4pPr>
            <a:lvl5pPr indent="-228600" lvl="4" marL="2286000" algn="l">
              <a:lnSpc>
                <a:spcPct val="90000"/>
              </a:lnSpc>
              <a:spcBef>
                <a:spcPts val="1000"/>
              </a:spcBef>
              <a:spcAft>
                <a:spcPts val="0"/>
              </a:spcAft>
              <a:buClr>
                <a:srgbClr val="0D0D0D"/>
              </a:buClr>
              <a:buSzPts val="2400"/>
              <a:buFont typeface="Calibri"/>
              <a:buNone/>
              <a:defRPr b="1" sz="24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
        <p:nvSpPr>
          <p:cNvPr id="36" name="Google Shape;36;p56"/>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algn="ctr">
              <a:spcBef>
                <a:spcPts val="0"/>
              </a:spcBef>
              <a:buNone/>
              <a:defRPr sz="1400">
                <a:solidFill>
                  <a:srgbClr val="FFFFFF"/>
                </a:solidFill>
              </a:defRPr>
            </a:lvl1pPr>
            <a:lvl2pPr indent="0" lvl="1" marL="0" algn="ctr">
              <a:spcBef>
                <a:spcPts val="0"/>
              </a:spcBef>
              <a:buNone/>
              <a:defRPr sz="1400">
                <a:solidFill>
                  <a:srgbClr val="FFFFFF"/>
                </a:solidFill>
              </a:defRPr>
            </a:lvl2pPr>
            <a:lvl3pPr indent="0" lvl="2" marL="0" algn="ctr">
              <a:spcBef>
                <a:spcPts val="0"/>
              </a:spcBef>
              <a:buNone/>
              <a:defRPr sz="1400">
                <a:solidFill>
                  <a:srgbClr val="FFFFFF"/>
                </a:solidFill>
              </a:defRPr>
            </a:lvl3pPr>
            <a:lvl4pPr indent="0" lvl="3" marL="0" algn="ctr">
              <a:spcBef>
                <a:spcPts val="0"/>
              </a:spcBef>
              <a:buNone/>
              <a:defRPr sz="1400">
                <a:solidFill>
                  <a:srgbClr val="FFFFFF"/>
                </a:solidFill>
              </a:defRPr>
            </a:lvl4pPr>
            <a:lvl5pPr indent="0" lvl="4" marL="0" algn="ctr">
              <a:spcBef>
                <a:spcPts val="0"/>
              </a:spcBef>
              <a:buNone/>
              <a:defRPr sz="1400">
                <a:solidFill>
                  <a:srgbClr val="FFFFFF"/>
                </a:solidFill>
              </a:defRPr>
            </a:lvl5pPr>
            <a:lvl6pPr indent="0" lvl="5" marL="0" algn="ctr">
              <a:spcBef>
                <a:spcPts val="0"/>
              </a:spcBef>
              <a:buNone/>
              <a:defRPr sz="1400">
                <a:solidFill>
                  <a:srgbClr val="FFFFFF"/>
                </a:solidFill>
              </a:defRPr>
            </a:lvl6pPr>
            <a:lvl7pPr indent="0" lvl="6" marL="0" algn="ctr">
              <a:spcBef>
                <a:spcPts val="0"/>
              </a:spcBef>
              <a:buNone/>
              <a:defRPr sz="1400">
                <a:solidFill>
                  <a:srgbClr val="FFFFFF"/>
                </a:solidFill>
              </a:defRPr>
            </a:lvl7pPr>
            <a:lvl8pPr indent="0" lvl="7" marL="0" algn="ctr">
              <a:spcBef>
                <a:spcPts val="0"/>
              </a:spcBef>
              <a:buNone/>
              <a:defRPr sz="1400">
                <a:solidFill>
                  <a:srgbClr val="FFFFFF"/>
                </a:solidFill>
              </a:defRPr>
            </a:lvl8pPr>
            <a:lvl9pPr indent="0" lvl="8" marL="0" algn="ctr">
              <a:spcBef>
                <a:spcPts val="0"/>
              </a:spcBef>
              <a:buNone/>
              <a:defRPr sz="1400">
                <a:solidFill>
                  <a:srgbClr val="FFFFFF"/>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37" name="Shape 37"/>
        <p:cNvGrpSpPr/>
        <p:nvPr/>
      </p:nvGrpSpPr>
      <p:grpSpPr>
        <a:xfrm>
          <a:off x="0" y="0"/>
          <a:ext cx="0" cy="0"/>
          <a:chOff x="0" y="0"/>
          <a:chExt cx="0" cy="0"/>
        </a:xfrm>
      </p:grpSpPr>
      <p:sp>
        <p:nvSpPr>
          <p:cNvPr id="38" name="Google Shape;38;p57"/>
          <p:cNvSpPr txBox="1"/>
          <p:nvPr>
            <p:ph type="title"/>
          </p:nvPr>
        </p:nvSpPr>
        <p:spPr>
          <a:xfrm>
            <a:off x="839787" y="0"/>
            <a:ext cx="3932239" cy="20574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9" name="Google Shape;39;p57"/>
          <p:cNvSpPr txBox="1"/>
          <p:nvPr>
            <p:ph idx="1" type="body"/>
          </p:nvPr>
        </p:nvSpPr>
        <p:spPr>
          <a:xfrm>
            <a:off x="839787" y="2057400"/>
            <a:ext cx="3932239" cy="4800600"/>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1600"/>
              <a:buFont typeface="Calibri"/>
              <a:buNone/>
              <a:defRPr sz="1600"/>
            </a:lvl1pPr>
            <a:lvl2pPr indent="-228600" lvl="1" marL="914400" algn="l">
              <a:lnSpc>
                <a:spcPct val="90000"/>
              </a:lnSpc>
              <a:spcBef>
                <a:spcPts val="1000"/>
              </a:spcBef>
              <a:spcAft>
                <a:spcPts val="0"/>
              </a:spcAft>
              <a:buClr>
                <a:srgbClr val="0D0D0D"/>
              </a:buClr>
              <a:buSzPts val="1600"/>
              <a:buFont typeface="Calibri"/>
              <a:buNone/>
              <a:defRPr sz="1600"/>
            </a:lvl2pPr>
            <a:lvl3pPr indent="-228600" lvl="2" marL="1371600" algn="l">
              <a:lnSpc>
                <a:spcPct val="90000"/>
              </a:lnSpc>
              <a:spcBef>
                <a:spcPts val="1000"/>
              </a:spcBef>
              <a:spcAft>
                <a:spcPts val="0"/>
              </a:spcAft>
              <a:buClr>
                <a:srgbClr val="0D0D0D"/>
              </a:buClr>
              <a:buSzPts val="1600"/>
              <a:buFont typeface="Calibri"/>
              <a:buNone/>
              <a:defRPr sz="1600"/>
            </a:lvl3pPr>
            <a:lvl4pPr indent="-228600" lvl="3" marL="1828800" algn="l">
              <a:lnSpc>
                <a:spcPct val="90000"/>
              </a:lnSpc>
              <a:spcBef>
                <a:spcPts val="1000"/>
              </a:spcBef>
              <a:spcAft>
                <a:spcPts val="0"/>
              </a:spcAft>
              <a:buClr>
                <a:srgbClr val="0D0D0D"/>
              </a:buClr>
              <a:buSzPts val="1600"/>
              <a:buFont typeface="Calibri"/>
              <a:buNone/>
              <a:defRPr sz="1600"/>
            </a:lvl4pPr>
            <a:lvl5pPr indent="-228600" lvl="4" marL="2286000" algn="l">
              <a:lnSpc>
                <a:spcPct val="90000"/>
              </a:lnSpc>
              <a:spcBef>
                <a:spcPts val="1000"/>
              </a:spcBef>
              <a:spcAft>
                <a:spcPts val="0"/>
              </a:spcAft>
              <a:buClr>
                <a:srgbClr val="0D0D0D"/>
              </a:buClr>
              <a:buSzPts val="1600"/>
              <a:buFont typeface="Calibri"/>
              <a:buNone/>
              <a:defRPr sz="16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
        <p:nvSpPr>
          <p:cNvPr id="40" name="Google Shape;40;p57"/>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algn="ctr">
              <a:spcBef>
                <a:spcPts val="0"/>
              </a:spcBef>
              <a:buNone/>
              <a:defRPr sz="1400">
                <a:solidFill>
                  <a:srgbClr val="FFFFFF"/>
                </a:solidFill>
              </a:defRPr>
            </a:lvl1pPr>
            <a:lvl2pPr indent="0" lvl="1" marL="0" algn="ctr">
              <a:spcBef>
                <a:spcPts val="0"/>
              </a:spcBef>
              <a:buNone/>
              <a:defRPr sz="1400">
                <a:solidFill>
                  <a:srgbClr val="FFFFFF"/>
                </a:solidFill>
              </a:defRPr>
            </a:lvl2pPr>
            <a:lvl3pPr indent="0" lvl="2" marL="0" algn="ctr">
              <a:spcBef>
                <a:spcPts val="0"/>
              </a:spcBef>
              <a:buNone/>
              <a:defRPr sz="1400">
                <a:solidFill>
                  <a:srgbClr val="FFFFFF"/>
                </a:solidFill>
              </a:defRPr>
            </a:lvl3pPr>
            <a:lvl4pPr indent="0" lvl="3" marL="0" algn="ctr">
              <a:spcBef>
                <a:spcPts val="0"/>
              </a:spcBef>
              <a:buNone/>
              <a:defRPr sz="1400">
                <a:solidFill>
                  <a:srgbClr val="FFFFFF"/>
                </a:solidFill>
              </a:defRPr>
            </a:lvl4pPr>
            <a:lvl5pPr indent="0" lvl="4" marL="0" algn="ctr">
              <a:spcBef>
                <a:spcPts val="0"/>
              </a:spcBef>
              <a:buNone/>
              <a:defRPr sz="1400">
                <a:solidFill>
                  <a:srgbClr val="FFFFFF"/>
                </a:solidFill>
              </a:defRPr>
            </a:lvl5pPr>
            <a:lvl6pPr indent="0" lvl="5" marL="0" algn="ctr">
              <a:spcBef>
                <a:spcPts val="0"/>
              </a:spcBef>
              <a:buNone/>
              <a:defRPr sz="1400">
                <a:solidFill>
                  <a:srgbClr val="FFFFFF"/>
                </a:solidFill>
              </a:defRPr>
            </a:lvl6pPr>
            <a:lvl7pPr indent="0" lvl="6" marL="0" algn="ctr">
              <a:spcBef>
                <a:spcPts val="0"/>
              </a:spcBef>
              <a:buNone/>
              <a:defRPr sz="1400">
                <a:solidFill>
                  <a:srgbClr val="FFFFFF"/>
                </a:solidFill>
              </a:defRPr>
            </a:lvl7pPr>
            <a:lvl8pPr indent="0" lvl="7" marL="0" algn="ctr">
              <a:spcBef>
                <a:spcPts val="0"/>
              </a:spcBef>
              <a:buNone/>
              <a:defRPr sz="1400">
                <a:solidFill>
                  <a:srgbClr val="FFFFFF"/>
                </a:solidFill>
              </a:defRPr>
            </a:lvl8pPr>
            <a:lvl9pPr indent="0" lvl="8" marL="0" algn="ctr">
              <a:spcBef>
                <a:spcPts val="0"/>
              </a:spcBef>
              <a:buNone/>
              <a:defRPr sz="1400">
                <a:solidFill>
                  <a:srgbClr val="FFFFFF"/>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41" name="Shape 41"/>
        <p:cNvGrpSpPr/>
        <p:nvPr/>
      </p:nvGrpSpPr>
      <p:grpSpPr>
        <a:xfrm>
          <a:off x="0" y="0"/>
          <a:ext cx="0" cy="0"/>
          <a:chOff x="0" y="0"/>
          <a:chExt cx="0" cy="0"/>
        </a:xfrm>
      </p:grpSpPr>
      <p:pic>
        <p:nvPicPr>
          <p:cNvPr id="42" name="Google Shape;42;p58"/>
          <p:cNvPicPr preferRelativeResize="0"/>
          <p:nvPr/>
        </p:nvPicPr>
        <p:blipFill rotWithShape="1">
          <a:blip r:embed="rId2">
            <a:alphaModFix/>
          </a:blip>
          <a:srcRect b="0" l="0" r="0" t="0"/>
          <a:stretch/>
        </p:blipFill>
        <p:spPr>
          <a:xfrm>
            <a:off x="1" y="-670"/>
            <a:ext cx="12190801" cy="6858670"/>
          </a:xfrm>
          <a:prstGeom prst="rect">
            <a:avLst/>
          </a:prstGeom>
          <a:noFill/>
          <a:ln>
            <a:noFill/>
          </a:ln>
        </p:spPr>
      </p:pic>
      <p:sp>
        <p:nvSpPr>
          <p:cNvPr id="43" name="Google Shape;43;p58"/>
          <p:cNvSpPr txBox="1"/>
          <p:nvPr>
            <p:ph type="title"/>
          </p:nvPr>
        </p:nvSpPr>
        <p:spPr>
          <a:xfrm>
            <a:off x="352063" y="1805189"/>
            <a:ext cx="11465689" cy="297588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4" name="Google Shape;44;p58"/>
          <p:cNvSpPr txBox="1"/>
          <p:nvPr>
            <p:ph idx="1" type="body"/>
          </p:nvPr>
        </p:nvSpPr>
        <p:spPr>
          <a:xfrm>
            <a:off x="645069" y="5288162"/>
            <a:ext cx="7609731" cy="156983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1600"/>
              <a:buFont typeface="Calibri"/>
              <a:buNone/>
              <a:defRPr sz="1600"/>
            </a:lvl1pPr>
            <a:lvl2pPr indent="-228600" lvl="1" marL="914400" algn="l">
              <a:lnSpc>
                <a:spcPct val="90000"/>
              </a:lnSpc>
              <a:spcBef>
                <a:spcPts val="1000"/>
              </a:spcBef>
              <a:spcAft>
                <a:spcPts val="0"/>
              </a:spcAft>
              <a:buClr>
                <a:srgbClr val="0D0D0D"/>
              </a:buClr>
              <a:buSzPts val="1600"/>
              <a:buFont typeface="Calibri"/>
              <a:buNone/>
              <a:defRPr sz="1600"/>
            </a:lvl2pPr>
            <a:lvl3pPr indent="-228600" lvl="2" marL="1371600" algn="l">
              <a:lnSpc>
                <a:spcPct val="90000"/>
              </a:lnSpc>
              <a:spcBef>
                <a:spcPts val="1000"/>
              </a:spcBef>
              <a:spcAft>
                <a:spcPts val="0"/>
              </a:spcAft>
              <a:buClr>
                <a:srgbClr val="0D0D0D"/>
              </a:buClr>
              <a:buSzPts val="1600"/>
              <a:buFont typeface="Calibri"/>
              <a:buNone/>
              <a:defRPr sz="1600"/>
            </a:lvl3pPr>
            <a:lvl4pPr indent="-228600" lvl="3" marL="1828800" algn="l">
              <a:lnSpc>
                <a:spcPct val="90000"/>
              </a:lnSpc>
              <a:spcBef>
                <a:spcPts val="1000"/>
              </a:spcBef>
              <a:spcAft>
                <a:spcPts val="0"/>
              </a:spcAft>
              <a:buClr>
                <a:srgbClr val="0D0D0D"/>
              </a:buClr>
              <a:buSzPts val="1600"/>
              <a:buFont typeface="Calibri"/>
              <a:buNone/>
              <a:defRPr sz="1600"/>
            </a:lvl4pPr>
            <a:lvl5pPr indent="-228600" lvl="4" marL="2286000" algn="l">
              <a:lnSpc>
                <a:spcPct val="90000"/>
              </a:lnSpc>
              <a:spcBef>
                <a:spcPts val="1000"/>
              </a:spcBef>
              <a:spcAft>
                <a:spcPts val="0"/>
              </a:spcAft>
              <a:buClr>
                <a:srgbClr val="0D0D0D"/>
              </a:buClr>
              <a:buSzPts val="1600"/>
              <a:buFont typeface="Calibri"/>
              <a:buNone/>
              <a:defRPr sz="16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45" name="Google Shape;45;p58"/>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46" name="Shape 46"/>
        <p:cNvGrpSpPr/>
        <p:nvPr/>
      </p:nvGrpSpPr>
      <p:grpSpPr>
        <a:xfrm>
          <a:off x="0" y="0"/>
          <a:ext cx="0" cy="0"/>
          <a:chOff x="0" y="0"/>
          <a:chExt cx="0" cy="0"/>
        </a:xfrm>
      </p:grpSpPr>
      <p:pic>
        <p:nvPicPr>
          <p:cNvPr id="47" name="Google Shape;47;p59"/>
          <p:cNvPicPr preferRelativeResize="0"/>
          <p:nvPr/>
        </p:nvPicPr>
        <p:blipFill rotWithShape="1">
          <a:blip r:embed="rId2">
            <a:alphaModFix/>
          </a:blip>
          <a:srcRect b="0" l="0" r="0" t="0"/>
          <a:stretch/>
        </p:blipFill>
        <p:spPr>
          <a:xfrm>
            <a:off x="1199" y="-670"/>
            <a:ext cx="12190801" cy="6858670"/>
          </a:xfrm>
          <a:prstGeom prst="rect">
            <a:avLst/>
          </a:prstGeom>
          <a:noFill/>
          <a:ln>
            <a:noFill/>
          </a:ln>
        </p:spPr>
      </p:pic>
      <p:sp>
        <p:nvSpPr>
          <p:cNvPr id="48" name="Google Shape;48;p59"/>
          <p:cNvSpPr txBox="1"/>
          <p:nvPr>
            <p:ph type="title"/>
          </p:nvPr>
        </p:nvSpPr>
        <p:spPr>
          <a:xfrm>
            <a:off x="347253" y="1073425"/>
            <a:ext cx="11497493" cy="137557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49" name="Shape 49"/>
        <p:cNvGrpSpPr/>
        <p:nvPr/>
      </p:nvGrpSpPr>
      <p:grpSpPr>
        <a:xfrm>
          <a:off x="0" y="0"/>
          <a:ext cx="0" cy="0"/>
          <a:chOff x="0" y="0"/>
          <a:chExt cx="0" cy="0"/>
        </a:xfrm>
      </p:grpSpPr>
      <p:pic>
        <p:nvPicPr>
          <p:cNvPr id="50" name="Google Shape;50;p60"/>
          <p:cNvPicPr preferRelativeResize="0"/>
          <p:nvPr/>
        </p:nvPicPr>
        <p:blipFill rotWithShape="1">
          <a:blip r:embed="rId2">
            <a:alphaModFix/>
          </a:blip>
          <a:srcRect b="0" l="0" r="0" t="0"/>
          <a:stretch/>
        </p:blipFill>
        <p:spPr>
          <a:xfrm>
            <a:off x="1199" y="-670"/>
            <a:ext cx="12190799" cy="6858670"/>
          </a:xfrm>
          <a:prstGeom prst="rect">
            <a:avLst/>
          </a:prstGeom>
          <a:noFill/>
          <a:ln>
            <a:noFill/>
          </a:ln>
        </p:spPr>
      </p:pic>
      <p:sp>
        <p:nvSpPr>
          <p:cNvPr id="51" name="Google Shape;51;p60"/>
          <p:cNvSpPr txBox="1"/>
          <p:nvPr>
            <p:ph type="title"/>
          </p:nvPr>
        </p:nvSpPr>
        <p:spPr>
          <a:xfrm>
            <a:off x="347253" y="677647"/>
            <a:ext cx="11497493" cy="120064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2" name="Google Shape;52;p60"/>
          <p:cNvSpPr/>
          <p:nvPr/>
        </p:nvSpPr>
        <p:spPr>
          <a:xfrm>
            <a:off x="6466399" y="2677803"/>
            <a:ext cx="6094675" cy="3581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800" u="none" cap="none" strike="noStrike">
                <a:solidFill>
                  <a:srgbClr val="0D0D0D"/>
                </a:solidFill>
                <a:latin typeface="Calibri"/>
                <a:ea typeface="Calibri"/>
                <a:cs typeface="Calibri"/>
                <a:sym typeface="Calibri"/>
              </a:rPr>
              <a:t>Valitse ylävalikosta ”Lisää” -&gt; ”Ylä- ja alatunniste”</a:t>
            </a:r>
            <a:endParaRPr/>
          </a:p>
        </p:txBody>
      </p:sp>
      <p:sp>
        <p:nvSpPr>
          <p:cNvPr id="53" name="Google Shape;53;p60"/>
          <p:cNvSpPr/>
          <p:nvPr/>
        </p:nvSpPr>
        <p:spPr>
          <a:xfrm>
            <a:off x="6535119" y="4753566"/>
            <a:ext cx="5376574" cy="1158241"/>
          </a:xfrm>
          <a:prstGeom prst="rect">
            <a:avLst/>
          </a:prstGeom>
          <a:noFill/>
          <a:ln>
            <a:noFill/>
          </a:ln>
        </p:spPr>
        <p:txBody>
          <a:bodyPr anchorCtr="0" anchor="t" bIns="45700" lIns="45700" spcFirstLastPara="1" rIns="45700" wrap="square" tIns="45700">
            <a:spAutoFit/>
          </a:bodyPr>
          <a:lstStyle/>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lopuksi ”Käytä kaikissa”.</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54" name="Shape 54"/>
        <p:cNvGrpSpPr/>
        <p:nvPr/>
      </p:nvGrpSpPr>
      <p:grpSpPr>
        <a:xfrm>
          <a:off x="0" y="0"/>
          <a:ext cx="0" cy="0"/>
          <a:chOff x="0" y="0"/>
          <a:chExt cx="0" cy="0"/>
        </a:xfrm>
      </p:grpSpPr>
      <p:pic>
        <p:nvPicPr>
          <p:cNvPr id="55" name="Google Shape;55;p61"/>
          <p:cNvPicPr preferRelativeResize="0"/>
          <p:nvPr/>
        </p:nvPicPr>
        <p:blipFill rotWithShape="1">
          <a:blip r:embed="rId2">
            <a:alphaModFix/>
          </a:blip>
          <a:srcRect b="0" l="0" r="0" t="0"/>
          <a:stretch/>
        </p:blipFill>
        <p:spPr>
          <a:xfrm>
            <a:off x="1199" y="-670"/>
            <a:ext cx="12190799" cy="6858668"/>
          </a:xfrm>
          <a:prstGeom prst="rect">
            <a:avLst/>
          </a:prstGeom>
          <a:noFill/>
          <a:ln>
            <a:noFill/>
          </a:ln>
        </p:spPr>
      </p:pic>
      <p:sp>
        <p:nvSpPr>
          <p:cNvPr id="56" name="Google Shape;56;p61"/>
          <p:cNvSpPr txBox="1"/>
          <p:nvPr>
            <p:ph type="title"/>
          </p:nvPr>
        </p:nvSpPr>
        <p:spPr>
          <a:xfrm>
            <a:off x="347253" y="677647"/>
            <a:ext cx="11497493" cy="120064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7" name="Google Shape;57;p61"/>
          <p:cNvSpPr/>
          <p:nvPr/>
        </p:nvSpPr>
        <p:spPr>
          <a:xfrm>
            <a:off x="6535119" y="4753566"/>
            <a:ext cx="5376574" cy="1158241"/>
          </a:xfrm>
          <a:prstGeom prst="rect">
            <a:avLst/>
          </a:prstGeom>
          <a:noFill/>
          <a:ln>
            <a:noFill/>
          </a:ln>
        </p:spPr>
        <p:txBody>
          <a:bodyPr anchorCtr="0" anchor="t" bIns="45700" lIns="45700" spcFirstLastPara="1" rIns="45700" wrap="square" tIns="45700">
            <a:spAutoFit/>
          </a:bodyPr>
          <a:lstStyle/>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Valitse valikosto ”Asettelu”</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Valitse haluamasi diapohja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2.xml"/><Relationship Id="rId12" Type="http://schemas.openxmlformats.org/officeDocument/2006/relationships/slideLayout" Target="../slideLayouts/slideLayout10.xml"/><Relationship Id="rId1" Type="http://schemas.openxmlformats.org/officeDocument/2006/relationships/image" Target="../media/image15.jp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1.xml"/><Relationship Id="rId1" Type="http://schemas.openxmlformats.org/officeDocument/2006/relationships/image" Target="../media/image3.jp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id="6" name="Google Shape;6;p45"/>
          <p:cNvPicPr preferRelativeResize="0"/>
          <p:nvPr/>
        </p:nvPicPr>
        <p:blipFill rotWithShape="1">
          <a:blip r:embed="rId1">
            <a:alphaModFix/>
          </a:blip>
          <a:srcRect b="0" l="0" r="0" t="0"/>
          <a:stretch/>
        </p:blipFill>
        <p:spPr>
          <a:xfrm>
            <a:off x="1" y="-673"/>
            <a:ext cx="12190802" cy="6858670"/>
          </a:xfrm>
          <a:prstGeom prst="rect">
            <a:avLst/>
          </a:prstGeom>
          <a:noFill/>
          <a:ln>
            <a:noFill/>
          </a:ln>
        </p:spPr>
      </p:pic>
      <p:sp>
        <p:nvSpPr>
          <p:cNvPr id="7" name="Google Shape;7;p45"/>
          <p:cNvSpPr txBox="1"/>
          <p:nvPr>
            <p:ph type="title"/>
          </p:nvPr>
        </p:nvSpPr>
        <p:spPr>
          <a:xfrm>
            <a:off x="838200" y="230187"/>
            <a:ext cx="10515600" cy="1595439"/>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9pPr>
          </a:lstStyle>
          <a:p/>
        </p:txBody>
      </p:sp>
      <p:sp>
        <p:nvSpPr>
          <p:cNvPr id="8" name="Google Shape;8;p45"/>
          <p:cNvSpPr txBox="1"/>
          <p:nvPr>
            <p:ph idx="1" type="body"/>
          </p:nvPr>
        </p:nvSpPr>
        <p:spPr>
          <a:xfrm>
            <a:off x="838200" y="1825625"/>
            <a:ext cx="10515600" cy="5032375"/>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9pPr>
          </a:lstStyle>
          <a:p/>
        </p:txBody>
      </p:sp>
      <p:sp>
        <p:nvSpPr>
          <p:cNvPr id="9" name="Google Shape;9;p45"/>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marR="0" rtl="0" algn="ctr">
              <a:spcBef>
                <a:spcPts val="0"/>
              </a:spcBef>
              <a:buNone/>
              <a:defRPr b="0" i="0" sz="1400" u="none" cap="none" strike="noStrike">
                <a:solidFill>
                  <a:srgbClr val="FFFFFF"/>
                </a:solidFill>
                <a:latin typeface="Calibri"/>
                <a:ea typeface="Calibri"/>
                <a:cs typeface="Calibri"/>
                <a:sym typeface="Calibri"/>
              </a:defRPr>
            </a:lvl1pPr>
            <a:lvl2pPr indent="0" lvl="1" marL="0" marR="0" rtl="0" algn="ctr">
              <a:spcBef>
                <a:spcPts val="0"/>
              </a:spcBef>
              <a:buNone/>
              <a:defRPr b="0" i="0" sz="1400" u="none" cap="none" strike="noStrike">
                <a:solidFill>
                  <a:srgbClr val="FFFFFF"/>
                </a:solidFill>
                <a:latin typeface="Calibri"/>
                <a:ea typeface="Calibri"/>
                <a:cs typeface="Calibri"/>
                <a:sym typeface="Calibri"/>
              </a:defRPr>
            </a:lvl2pPr>
            <a:lvl3pPr indent="0" lvl="2" marL="0" marR="0" rtl="0" algn="ctr">
              <a:spcBef>
                <a:spcPts val="0"/>
              </a:spcBef>
              <a:buNone/>
              <a:defRPr b="0" i="0" sz="1400" u="none" cap="none" strike="noStrike">
                <a:solidFill>
                  <a:srgbClr val="FFFFFF"/>
                </a:solidFill>
                <a:latin typeface="Calibri"/>
                <a:ea typeface="Calibri"/>
                <a:cs typeface="Calibri"/>
                <a:sym typeface="Calibri"/>
              </a:defRPr>
            </a:lvl3pPr>
            <a:lvl4pPr indent="0" lvl="3" marL="0" marR="0" rtl="0" algn="ctr">
              <a:spcBef>
                <a:spcPts val="0"/>
              </a:spcBef>
              <a:buNone/>
              <a:defRPr b="0" i="0" sz="1400" u="none" cap="none" strike="noStrike">
                <a:solidFill>
                  <a:srgbClr val="FFFFFF"/>
                </a:solidFill>
                <a:latin typeface="Calibri"/>
                <a:ea typeface="Calibri"/>
                <a:cs typeface="Calibri"/>
                <a:sym typeface="Calibri"/>
              </a:defRPr>
            </a:lvl4pPr>
            <a:lvl5pPr indent="0" lvl="4" marL="0" marR="0" rtl="0" algn="ctr">
              <a:spcBef>
                <a:spcPts val="0"/>
              </a:spcBef>
              <a:buNone/>
              <a:defRPr b="0" i="0" sz="1400" u="none" cap="none" strike="noStrike">
                <a:solidFill>
                  <a:srgbClr val="FFFFFF"/>
                </a:solidFill>
                <a:latin typeface="Calibri"/>
                <a:ea typeface="Calibri"/>
                <a:cs typeface="Calibri"/>
                <a:sym typeface="Calibri"/>
              </a:defRPr>
            </a:lvl5pPr>
            <a:lvl6pPr indent="0" lvl="5" marL="0" marR="0" rtl="0" algn="ctr">
              <a:spcBef>
                <a:spcPts val="0"/>
              </a:spcBef>
              <a:buNone/>
              <a:defRPr b="0" i="0" sz="1400" u="none" cap="none" strike="noStrike">
                <a:solidFill>
                  <a:srgbClr val="FFFFFF"/>
                </a:solidFill>
                <a:latin typeface="Calibri"/>
                <a:ea typeface="Calibri"/>
                <a:cs typeface="Calibri"/>
                <a:sym typeface="Calibri"/>
              </a:defRPr>
            </a:lvl6pPr>
            <a:lvl7pPr indent="0" lvl="6" marL="0" marR="0" rtl="0" algn="ctr">
              <a:spcBef>
                <a:spcPts val="0"/>
              </a:spcBef>
              <a:buNone/>
              <a:defRPr b="0" i="0" sz="1400" u="none" cap="none" strike="noStrike">
                <a:solidFill>
                  <a:srgbClr val="FFFFFF"/>
                </a:solidFill>
                <a:latin typeface="Calibri"/>
                <a:ea typeface="Calibri"/>
                <a:cs typeface="Calibri"/>
                <a:sym typeface="Calibri"/>
              </a:defRPr>
            </a:lvl7pPr>
            <a:lvl8pPr indent="0" lvl="7" marL="0" marR="0" rtl="0" algn="ctr">
              <a:spcBef>
                <a:spcPts val="0"/>
              </a:spcBef>
              <a:buNone/>
              <a:defRPr b="0" i="0" sz="1400" u="none" cap="none" strike="noStrike">
                <a:solidFill>
                  <a:srgbClr val="FFFFFF"/>
                </a:solidFill>
                <a:latin typeface="Calibri"/>
                <a:ea typeface="Calibri"/>
                <a:cs typeface="Calibri"/>
                <a:sym typeface="Calibri"/>
              </a:defRPr>
            </a:lvl8pPr>
            <a:lvl9pPr indent="0" lvl="8" marL="0" marR="0" rtl="0" algn="ctr">
              <a:spcBef>
                <a:spcPts val="0"/>
              </a:spcBef>
              <a:buNone/>
              <a:defRPr b="0" i="0" sz="1400" u="none" cap="none" strike="noStrike">
                <a:solidFill>
                  <a:srgbClr val="FFFFF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0" name="Google Shape;10;p45"/>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pic>
        <p:nvPicPr>
          <p:cNvPr id="61" name="Google Shape;61;p49"/>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62" name="Google Shape;62;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5" name="Google Shape;65;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14.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32.jpg"/><Relationship Id="rId7"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44.jpg"/><Relationship Id="rId7" Type="http://schemas.openxmlformats.org/officeDocument/2006/relationships/image" Target="../media/image48.jpg"/><Relationship Id="rId8"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hyperlink" Target="https://www.metsafibre.com/fi/media/Erinomaisuus-ja-Innovaatiot/Pages/Sahatavara-sitoo-hiilta-koko-elinkaarensa-ajan.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8.jpg"/><Relationship Id="rId4" Type="http://schemas.openxmlformats.org/officeDocument/2006/relationships/image" Target="../media/image56.jpg"/><Relationship Id="rId5" Type="http://schemas.openxmlformats.org/officeDocument/2006/relationships/image" Target="../media/image5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Kuva, joka sisältää kohteen teksti, puutavara&#10;&#10;Kuvaus luotu automaattisesti" id="128" name="Google Shape;128;p1"/>
          <p:cNvPicPr preferRelativeResize="0"/>
          <p:nvPr/>
        </p:nvPicPr>
        <p:blipFill rotWithShape="1">
          <a:blip r:embed="rId3">
            <a:alphaModFix/>
          </a:blip>
          <a:srcRect b="0" l="0" r="0" t="0"/>
          <a:stretch/>
        </p:blipFill>
        <p:spPr>
          <a:xfrm>
            <a:off x="325289" y="313561"/>
            <a:ext cx="11541422" cy="5744338"/>
          </a:xfrm>
          <a:prstGeom prst="rect">
            <a:avLst/>
          </a:prstGeom>
          <a:noFill/>
          <a:ln>
            <a:noFill/>
          </a:ln>
        </p:spPr>
      </p:pic>
      <p:sp>
        <p:nvSpPr>
          <p:cNvPr id="129" name="Google Shape;129;p1"/>
          <p:cNvSpPr txBox="1"/>
          <p:nvPr>
            <p:ph type="title"/>
          </p:nvPr>
        </p:nvSpPr>
        <p:spPr>
          <a:xfrm>
            <a:off x="1069255" y="1540177"/>
            <a:ext cx="10053490" cy="2387601"/>
          </a:xfrm>
          <a:prstGeom prst="rect">
            <a:avLst/>
          </a:prstGeom>
          <a:noFill/>
          <a:ln>
            <a:noFill/>
          </a:ln>
        </p:spPr>
        <p:txBody>
          <a:bodyPr anchorCtr="0" anchor="b" bIns="0" lIns="0" spcFirstLastPara="1" rIns="0" wrap="square" tIns="0">
            <a:normAutofit/>
          </a:bodyPr>
          <a:lstStyle/>
          <a:p>
            <a:pPr indent="0" lvl="0" marL="0" marR="0" rtl="0" algn="ctr">
              <a:lnSpc>
                <a:spcPct val="90000"/>
              </a:lnSpc>
              <a:spcBef>
                <a:spcPts val="0"/>
              </a:spcBef>
              <a:spcAft>
                <a:spcPts val="0"/>
              </a:spcAft>
              <a:buNone/>
            </a:pPr>
            <a:r>
              <a:rPr b="1" i="0" lang="en-GB" sz="6000" u="none" cap="none" strike="noStrike">
                <a:solidFill>
                  <a:srgbClr val="F2F2F2"/>
                </a:solidFill>
                <a:latin typeface="Calibri"/>
                <a:ea typeface="Calibri"/>
                <a:cs typeface="Calibri"/>
                <a:sym typeface="Calibri"/>
              </a:rPr>
              <a:t>Industrial wood construction</a:t>
            </a:r>
            <a:endParaRPr/>
          </a:p>
        </p:txBody>
      </p:sp>
      <p:sp>
        <p:nvSpPr>
          <p:cNvPr id="130" name="Google Shape;130;p1"/>
          <p:cNvSpPr txBox="1"/>
          <p:nvPr>
            <p:ph idx="1" type="body"/>
          </p:nvPr>
        </p:nvSpPr>
        <p:spPr>
          <a:xfrm>
            <a:off x="1524000" y="4007151"/>
            <a:ext cx="9144000" cy="1655762"/>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rgbClr val="F2F2F2"/>
              </a:buClr>
              <a:buSzPts val="2400"/>
              <a:buNone/>
            </a:pPr>
            <a:r>
              <a:rPr lang="en-GB" sz="2400">
                <a:solidFill>
                  <a:srgbClr val="F2F2F2"/>
                </a:solidFill>
              </a:rPr>
              <a:t>Teaching materials for industrial wood construction education 2022</a:t>
            </a:r>
            <a:endParaRPr/>
          </a:p>
        </p:txBody>
      </p:sp>
      <p:pic>
        <p:nvPicPr>
          <p:cNvPr id="131" name="Google Shape;131;p1"/>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132" name="Google Shape;132;p1"/>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GB">
                <a:latin typeface="Calibri"/>
                <a:ea typeface="Calibri"/>
                <a:cs typeface="Calibri"/>
                <a:sym typeface="Calibri"/>
              </a:rPr>
              <a:t>Historical examples of woodcarvings</a:t>
            </a:r>
            <a:br>
              <a:rPr b="1" lang="en-GB">
                <a:latin typeface="Calibri"/>
                <a:ea typeface="Calibri"/>
                <a:cs typeface="Calibri"/>
                <a:sym typeface="Calibri"/>
              </a:rPr>
            </a:br>
            <a:r>
              <a:rPr lang="en-GB">
                <a:latin typeface="Calibri"/>
                <a:ea typeface="Calibri"/>
                <a:cs typeface="Calibri"/>
                <a:sym typeface="Calibri"/>
              </a:rPr>
              <a:t>from different decades in Finland</a:t>
            </a:r>
            <a:endParaRPr/>
          </a:p>
        </p:txBody>
      </p:sp>
      <p:sp>
        <p:nvSpPr>
          <p:cNvPr id="207" name="Google Shape;207;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08" name="Google Shape;208;p10"/>
          <p:cNvSpPr txBox="1"/>
          <p:nvPr>
            <p:ph idx="11" type="ftr"/>
          </p:nvPr>
        </p:nvSpPr>
        <p:spPr>
          <a:xfrm>
            <a:off x="838200" y="6334918"/>
            <a:ext cx="553432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grpSp>
        <p:nvGrpSpPr>
          <p:cNvPr id="209" name="Google Shape;209;p10"/>
          <p:cNvGrpSpPr/>
          <p:nvPr/>
        </p:nvGrpSpPr>
        <p:grpSpPr>
          <a:xfrm>
            <a:off x="1374451" y="2429087"/>
            <a:ext cx="9583523" cy="3030908"/>
            <a:chOff x="0" y="0"/>
            <a:chExt cx="9583521" cy="3030906"/>
          </a:xfrm>
        </p:grpSpPr>
        <p:pic>
          <p:nvPicPr>
            <p:cNvPr descr="Untitled-7" id="210" name="Google Shape;210;p10"/>
            <p:cNvPicPr preferRelativeResize="0"/>
            <p:nvPr/>
          </p:nvPicPr>
          <p:blipFill rotWithShape="1">
            <a:blip r:embed="rId3">
              <a:alphaModFix/>
            </a:blip>
            <a:srcRect b="0" l="13824" r="0" t="0"/>
            <a:stretch/>
          </p:blipFill>
          <p:spPr>
            <a:xfrm>
              <a:off x="0" y="296336"/>
              <a:ext cx="1176614" cy="2114123"/>
            </a:xfrm>
            <a:prstGeom prst="rect">
              <a:avLst/>
            </a:prstGeom>
            <a:noFill/>
            <a:ln>
              <a:noFill/>
            </a:ln>
          </p:spPr>
        </p:pic>
        <p:pic>
          <p:nvPicPr>
            <p:cNvPr descr="Untitled-2" id="211" name="Google Shape;211;p10"/>
            <p:cNvPicPr preferRelativeResize="0"/>
            <p:nvPr/>
          </p:nvPicPr>
          <p:blipFill rotWithShape="1">
            <a:blip r:embed="rId4">
              <a:alphaModFix/>
            </a:blip>
            <a:srcRect b="0" l="23536" r="33362" t="0"/>
            <a:stretch/>
          </p:blipFill>
          <p:spPr>
            <a:xfrm>
              <a:off x="8121880" y="296485"/>
              <a:ext cx="1358219" cy="2113974"/>
            </a:xfrm>
            <a:prstGeom prst="rect">
              <a:avLst/>
            </a:prstGeom>
            <a:noFill/>
            <a:ln>
              <a:noFill/>
            </a:ln>
          </p:spPr>
        </p:pic>
        <p:sp>
          <p:nvSpPr>
            <p:cNvPr id="212" name="Google Shape;212;p10"/>
            <p:cNvSpPr/>
            <p:nvPr/>
          </p:nvSpPr>
          <p:spPr>
            <a:xfrm>
              <a:off x="8340201" y="2466537"/>
              <a:ext cx="1211136" cy="54232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400" u="none" cap="none" strike="noStrike">
                  <a:solidFill>
                    <a:srgbClr val="9CA65D"/>
                  </a:solidFill>
                  <a:latin typeface="Calibri"/>
                  <a:ea typeface="Calibri"/>
                  <a:cs typeface="Calibri"/>
                  <a:sym typeface="Calibri"/>
                </a:rPr>
                <a:t>Karjasilta, Oulu</a:t>
              </a:r>
              <a:endParaRPr/>
            </a:p>
          </p:txBody>
        </p:sp>
        <p:sp>
          <p:nvSpPr>
            <p:cNvPr id="213" name="Google Shape;213;p10"/>
            <p:cNvSpPr/>
            <p:nvPr/>
          </p:nvSpPr>
          <p:spPr>
            <a:xfrm>
              <a:off x="1891717" y="2488582"/>
              <a:ext cx="1176628" cy="318391"/>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360" u="none" cap="none" strike="noStrike">
                  <a:solidFill>
                    <a:srgbClr val="9CA65D"/>
                  </a:solidFill>
                  <a:latin typeface="Calibri"/>
                  <a:ea typeface="Calibri"/>
                  <a:cs typeface="Calibri"/>
                  <a:sym typeface="Calibri"/>
                </a:rPr>
                <a:t>Old Rauma</a:t>
              </a:r>
              <a:endParaRPr/>
            </a:p>
          </p:txBody>
        </p:sp>
        <p:pic>
          <p:nvPicPr>
            <p:cNvPr id="214" name="Google Shape;214;p10"/>
            <p:cNvPicPr preferRelativeResize="0"/>
            <p:nvPr/>
          </p:nvPicPr>
          <p:blipFill rotWithShape="1">
            <a:blip r:embed="rId5">
              <a:alphaModFix/>
            </a:blip>
            <a:srcRect b="0" l="33672" r="0" t="0"/>
            <a:stretch/>
          </p:blipFill>
          <p:spPr>
            <a:xfrm>
              <a:off x="3821047" y="296621"/>
              <a:ext cx="1869397" cy="2113826"/>
            </a:xfrm>
            <a:prstGeom prst="rect">
              <a:avLst/>
            </a:prstGeom>
            <a:noFill/>
            <a:ln>
              <a:noFill/>
            </a:ln>
          </p:spPr>
        </p:pic>
        <p:sp>
          <p:nvSpPr>
            <p:cNvPr id="215" name="Google Shape;215;p10"/>
            <p:cNvSpPr/>
            <p:nvPr/>
          </p:nvSpPr>
          <p:spPr>
            <a:xfrm>
              <a:off x="4150229" y="2488582"/>
              <a:ext cx="1211136"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400" u="none" cap="none" strike="noStrike">
                  <a:solidFill>
                    <a:srgbClr val="9CA65D"/>
                  </a:solidFill>
                  <a:latin typeface="Calibri"/>
                  <a:ea typeface="Calibri"/>
                  <a:cs typeface="Calibri"/>
                  <a:sym typeface="Calibri"/>
                </a:rPr>
                <a:t>Pispala, Tampere</a:t>
              </a:r>
              <a:endParaRPr/>
            </a:p>
          </p:txBody>
        </p:sp>
        <p:pic>
          <p:nvPicPr>
            <p:cNvPr id="216" name="Google Shape;216;p10"/>
            <p:cNvPicPr preferRelativeResize="0"/>
            <p:nvPr/>
          </p:nvPicPr>
          <p:blipFill rotWithShape="1">
            <a:blip r:embed="rId6">
              <a:alphaModFix/>
            </a:blip>
            <a:srcRect b="0" l="0" r="24704" t="0"/>
            <a:stretch/>
          </p:blipFill>
          <p:spPr>
            <a:xfrm>
              <a:off x="5861670" y="311819"/>
              <a:ext cx="2106302" cy="2098640"/>
            </a:xfrm>
            <a:prstGeom prst="rect">
              <a:avLst/>
            </a:prstGeom>
            <a:noFill/>
            <a:ln>
              <a:noFill/>
            </a:ln>
          </p:spPr>
        </p:pic>
        <p:sp>
          <p:nvSpPr>
            <p:cNvPr id="217" name="Google Shape;217;p10"/>
            <p:cNvSpPr/>
            <p:nvPr/>
          </p:nvSpPr>
          <p:spPr>
            <a:xfrm>
              <a:off x="6452121" y="2488582"/>
              <a:ext cx="1211136"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400" u="none" cap="none" strike="noStrike">
                  <a:solidFill>
                    <a:srgbClr val="9CA65D"/>
                  </a:solidFill>
                  <a:latin typeface="Calibri"/>
                  <a:ea typeface="Calibri"/>
                  <a:cs typeface="Calibri"/>
                  <a:sym typeface="Calibri"/>
                </a:rPr>
                <a:t>Puu-Käpylä, Helsinki </a:t>
              </a:r>
              <a:endParaRPr/>
            </a:p>
            <a:p>
              <a:pPr indent="0" lvl="0" marL="0" marR="0" rtl="0" algn="l">
                <a:lnSpc>
                  <a:spcPct val="90000"/>
                </a:lnSpc>
                <a:spcBef>
                  <a:spcPts val="0"/>
                </a:spcBef>
                <a:spcAft>
                  <a:spcPts val="0"/>
                </a:spcAft>
                <a:buNone/>
              </a:pPr>
              <a:r>
                <a:t/>
              </a:r>
              <a:endParaRPr b="1" i="0" sz="1400" u="none" cap="none" strike="noStrike">
                <a:solidFill>
                  <a:srgbClr val="9CA65D"/>
                </a:solidFill>
                <a:latin typeface="Calibri"/>
                <a:ea typeface="Calibri"/>
                <a:cs typeface="Calibri"/>
                <a:sym typeface="Calibri"/>
              </a:endParaRPr>
            </a:p>
          </p:txBody>
        </p:sp>
        <p:sp>
          <p:nvSpPr>
            <p:cNvPr id="218" name="Google Shape;218;p10"/>
            <p:cNvSpPr/>
            <p:nvPr/>
          </p:nvSpPr>
          <p:spPr>
            <a:xfrm>
              <a:off x="178360" y="0"/>
              <a:ext cx="1211136"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000" u="none" cap="none" strike="noStrike">
                  <a:solidFill>
                    <a:srgbClr val="9CA65D"/>
                  </a:solidFill>
                  <a:latin typeface="Calibri"/>
                  <a:ea typeface="Calibri"/>
                  <a:cs typeface="Calibri"/>
                  <a:sym typeface="Calibri"/>
                </a:rPr>
                <a:t>18th century</a:t>
              </a:r>
              <a:endParaRPr/>
            </a:p>
          </p:txBody>
        </p:sp>
        <p:sp>
          <p:nvSpPr>
            <p:cNvPr id="219" name="Google Shape;219;p10"/>
            <p:cNvSpPr/>
            <p:nvPr/>
          </p:nvSpPr>
          <p:spPr>
            <a:xfrm>
              <a:off x="2150671" y="0"/>
              <a:ext cx="1211136"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000" u="none" cap="none" strike="noStrike">
                  <a:solidFill>
                    <a:srgbClr val="9CA65D"/>
                  </a:solidFill>
                  <a:latin typeface="Calibri"/>
                  <a:ea typeface="Calibri"/>
                  <a:cs typeface="Calibri"/>
                  <a:sym typeface="Calibri"/>
                </a:rPr>
                <a:t>19th century</a:t>
              </a:r>
              <a:endParaRPr/>
            </a:p>
          </p:txBody>
        </p:sp>
        <p:sp>
          <p:nvSpPr>
            <p:cNvPr id="220" name="Google Shape;220;p10"/>
            <p:cNvSpPr/>
            <p:nvPr/>
          </p:nvSpPr>
          <p:spPr>
            <a:xfrm>
              <a:off x="4335743" y="0"/>
              <a:ext cx="1211136"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000" u="none" cap="none" strike="noStrike">
                  <a:solidFill>
                    <a:srgbClr val="9CA65D"/>
                  </a:solidFill>
                  <a:latin typeface="Calibri"/>
                  <a:ea typeface="Calibri"/>
                  <a:cs typeface="Calibri"/>
                  <a:sym typeface="Calibri"/>
                </a:rPr>
                <a:t>20th century</a:t>
              </a:r>
              <a:endParaRPr/>
            </a:p>
          </p:txBody>
        </p:sp>
        <p:sp>
          <p:nvSpPr>
            <p:cNvPr id="221" name="Google Shape;221;p10"/>
            <p:cNvSpPr/>
            <p:nvPr/>
          </p:nvSpPr>
          <p:spPr>
            <a:xfrm>
              <a:off x="8018346" y="38100"/>
              <a:ext cx="1565175"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000" u="none" cap="none" strike="noStrike">
                  <a:solidFill>
                    <a:srgbClr val="9CA65D"/>
                  </a:solidFill>
                  <a:latin typeface="Calibri"/>
                  <a:ea typeface="Calibri"/>
                  <a:cs typeface="Calibri"/>
                  <a:sym typeface="Calibri"/>
                </a:rPr>
                <a:t>Time of reconstruction</a:t>
              </a:r>
              <a:endParaRPr/>
            </a:p>
          </p:txBody>
        </p:sp>
        <p:sp>
          <p:nvSpPr>
            <p:cNvPr id="222" name="Google Shape;222;p10"/>
            <p:cNvSpPr/>
            <p:nvPr/>
          </p:nvSpPr>
          <p:spPr>
            <a:xfrm>
              <a:off x="6149569" y="0"/>
              <a:ext cx="1565175" cy="5423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1" i="0" lang="en-GB" sz="1000" u="none" cap="none" strike="noStrike">
                  <a:solidFill>
                    <a:srgbClr val="9CA65D"/>
                  </a:solidFill>
                  <a:latin typeface="Calibri"/>
                  <a:ea typeface="Calibri"/>
                  <a:cs typeface="Calibri"/>
                  <a:sym typeface="Calibri"/>
                </a:rPr>
                <a:t>Garden city</a:t>
              </a:r>
              <a:endParaRPr/>
            </a:p>
          </p:txBody>
        </p:sp>
        <p:pic>
          <p:nvPicPr>
            <p:cNvPr id="223" name="Google Shape;223;p10"/>
            <p:cNvPicPr preferRelativeResize="0"/>
            <p:nvPr/>
          </p:nvPicPr>
          <p:blipFill rotWithShape="1">
            <a:blip r:embed="rId7">
              <a:alphaModFix/>
            </a:blip>
            <a:srcRect b="0" l="27229" r="0" t="0"/>
            <a:stretch/>
          </p:blipFill>
          <p:spPr>
            <a:xfrm>
              <a:off x="1342834" y="296621"/>
              <a:ext cx="2307089" cy="2113564"/>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1"/>
          <p:cNvSpPr txBox="1"/>
          <p:nvPr>
            <p:ph idx="2" type="body"/>
          </p:nvPr>
        </p:nvSpPr>
        <p:spPr>
          <a:xfrm>
            <a:off x="7697972" y="903767"/>
            <a:ext cx="3655828" cy="5273196"/>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800"/>
              <a:t>What is a</a:t>
            </a:r>
            <a:r>
              <a:rPr b="1" lang="en-GB" sz="2800"/>
              <a:t> humane scale</a:t>
            </a:r>
            <a:r>
              <a:rPr lang="en-GB" sz="2800"/>
              <a:t>?</a:t>
            </a:r>
            <a:endParaRPr/>
          </a:p>
        </p:txBody>
      </p:sp>
      <p:sp>
        <p:nvSpPr>
          <p:cNvPr id="229" name="Google Shape;229;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30" name="Google Shape;230;p11"/>
          <p:cNvSpPr txBox="1"/>
          <p:nvPr>
            <p:ph idx="11" type="ftr"/>
          </p:nvPr>
        </p:nvSpPr>
        <p:spPr>
          <a:xfrm>
            <a:off x="838199" y="6334918"/>
            <a:ext cx="536463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31" name="Google Shape;231;p11"/>
          <p:cNvPicPr preferRelativeResize="0"/>
          <p:nvPr/>
        </p:nvPicPr>
        <p:blipFill rotWithShape="1">
          <a:blip r:embed="rId3">
            <a:alphaModFix/>
          </a:blip>
          <a:srcRect b="6586" l="0" r="0" t="0"/>
          <a:stretch/>
        </p:blipFill>
        <p:spPr>
          <a:xfrm>
            <a:off x="-8947" y="-1"/>
            <a:ext cx="7839903" cy="6406307"/>
          </a:xfrm>
          <a:prstGeom prst="rect">
            <a:avLst/>
          </a:prstGeom>
          <a:noFill/>
          <a:ln>
            <a:noFill/>
          </a:ln>
        </p:spPr>
      </p:pic>
      <p:sp>
        <p:nvSpPr>
          <p:cNvPr id="232" name="Google Shape;232;p11"/>
          <p:cNvSpPr/>
          <p:nvPr/>
        </p:nvSpPr>
        <p:spPr>
          <a:xfrm>
            <a:off x="193623" y="5949977"/>
            <a:ext cx="5530341"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Image: Jukka Koivula, Conservation and Construction Plan of Reposaari, Pori, 1970–73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2"/>
          <p:cNvSpPr txBox="1"/>
          <p:nvPr>
            <p:ph idx="2" type="body"/>
          </p:nvPr>
        </p:nvSpPr>
        <p:spPr>
          <a:xfrm>
            <a:off x="7697971" y="903767"/>
            <a:ext cx="3710763" cy="5273196"/>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800"/>
              <a:t>..old wooden cities are seen as  prototypes on a human scale.</a:t>
            </a:r>
            <a:endParaRPr/>
          </a:p>
        </p:txBody>
      </p:sp>
      <p:sp>
        <p:nvSpPr>
          <p:cNvPr id="238" name="Google Shape;238;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39" name="Google Shape;239;p12"/>
          <p:cNvSpPr txBox="1"/>
          <p:nvPr>
            <p:ph idx="11" type="ftr"/>
          </p:nvPr>
        </p:nvSpPr>
        <p:spPr>
          <a:xfrm>
            <a:off x="838200" y="6334918"/>
            <a:ext cx="535521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40" name="Google Shape;240;p12"/>
          <p:cNvPicPr preferRelativeResize="0"/>
          <p:nvPr/>
        </p:nvPicPr>
        <p:blipFill rotWithShape="1">
          <a:blip r:embed="rId3">
            <a:alphaModFix/>
          </a:blip>
          <a:srcRect b="0" l="0" r="0" t="0"/>
          <a:stretch/>
        </p:blipFill>
        <p:spPr>
          <a:xfrm>
            <a:off x="570393" y="1088555"/>
            <a:ext cx="6603136" cy="4680890"/>
          </a:xfrm>
          <a:prstGeom prst="rect">
            <a:avLst/>
          </a:prstGeom>
          <a:noFill/>
          <a:ln>
            <a:noFill/>
          </a:ln>
        </p:spPr>
      </p:pic>
      <p:sp>
        <p:nvSpPr>
          <p:cNvPr id="241" name="Google Shape;241;p12"/>
          <p:cNvSpPr/>
          <p:nvPr/>
        </p:nvSpPr>
        <p:spPr>
          <a:xfrm>
            <a:off x="583159" y="5825195"/>
            <a:ext cx="5530341"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Image: Jukka Koivula, Old Rauma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Case Old Rauma</a:t>
            </a:r>
            <a:endParaRPr/>
          </a:p>
        </p:txBody>
      </p:sp>
      <p:sp>
        <p:nvSpPr>
          <p:cNvPr id="247" name="Google Shape;247;p13"/>
          <p:cNvSpPr txBox="1"/>
          <p:nvPr>
            <p:ph idx="1" type="body"/>
          </p:nvPr>
        </p:nvSpPr>
        <p:spPr>
          <a:xfrm>
            <a:off x="838200" y="1825625"/>
            <a:ext cx="5135654" cy="4351338"/>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b="1" lang="en-GB" sz="1600"/>
              <a:t>Further information:</a:t>
            </a:r>
            <a:endParaRPr/>
          </a:p>
          <a:p>
            <a:pPr indent="-342900" lvl="0" marL="457200" rtl="0" algn="l">
              <a:lnSpc>
                <a:spcPct val="90000"/>
              </a:lnSpc>
              <a:spcBef>
                <a:spcPts val="1000"/>
              </a:spcBef>
              <a:spcAft>
                <a:spcPts val="0"/>
              </a:spcAft>
              <a:buClr>
                <a:schemeClr val="dk1"/>
              </a:buClr>
              <a:buSzPts val="1800"/>
              <a:buChar char="•"/>
            </a:pPr>
            <a:r>
              <a:rPr lang="en-GB" sz="1600"/>
              <a:t>Protected</a:t>
            </a:r>
            <a:endParaRPr/>
          </a:p>
          <a:p>
            <a:pPr indent="-342900" lvl="0" marL="457200" rtl="0" algn="l">
              <a:lnSpc>
                <a:spcPct val="90000"/>
              </a:lnSpc>
              <a:spcBef>
                <a:spcPts val="1000"/>
              </a:spcBef>
              <a:spcAft>
                <a:spcPts val="0"/>
              </a:spcAft>
              <a:buClr>
                <a:schemeClr val="dk1"/>
              </a:buClr>
              <a:buSzPts val="1800"/>
              <a:buChar char="•"/>
            </a:pPr>
            <a:r>
              <a:rPr lang="en-GB" sz="1600"/>
              <a:t>Local detailed plan already in the Middle Ages</a:t>
            </a:r>
            <a:endParaRPr/>
          </a:p>
          <a:p>
            <a:pPr indent="-342900" lvl="0" marL="457200" rtl="0" algn="l">
              <a:lnSpc>
                <a:spcPct val="90000"/>
              </a:lnSpc>
              <a:spcBef>
                <a:spcPts val="1000"/>
              </a:spcBef>
              <a:spcAft>
                <a:spcPts val="0"/>
              </a:spcAft>
              <a:buClr>
                <a:schemeClr val="dk1"/>
              </a:buClr>
              <a:buSzPts val="1800"/>
              <a:buChar char="•"/>
            </a:pPr>
            <a:r>
              <a:rPr lang="en-GB" sz="1600"/>
              <a:t>The largest, most uniform and most preserved old wooden city area in the Nordic countries</a:t>
            </a:r>
            <a:endParaRPr/>
          </a:p>
          <a:p>
            <a:pPr indent="-342900" lvl="0" marL="457200" rtl="0" algn="l">
              <a:lnSpc>
                <a:spcPct val="90000"/>
              </a:lnSpc>
              <a:spcBef>
                <a:spcPts val="1000"/>
              </a:spcBef>
              <a:spcAft>
                <a:spcPts val="0"/>
              </a:spcAft>
              <a:buClr>
                <a:schemeClr val="dk1"/>
              </a:buClr>
              <a:buSzPts val="1800"/>
              <a:buChar char="•"/>
            </a:pPr>
            <a:r>
              <a:rPr lang="en-GB" sz="1600"/>
              <a:t>Scope: 29 hectares</a:t>
            </a:r>
            <a:endParaRPr/>
          </a:p>
          <a:p>
            <a:pPr indent="-342900" lvl="0" marL="457200" rtl="0" algn="l">
              <a:lnSpc>
                <a:spcPct val="90000"/>
              </a:lnSpc>
              <a:spcBef>
                <a:spcPts val="1000"/>
              </a:spcBef>
              <a:spcAft>
                <a:spcPts val="0"/>
              </a:spcAft>
              <a:buClr>
                <a:schemeClr val="dk1"/>
              </a:buClr>
              <a:buSzPts val="1800"/>
              <a:buChar char="•"/>
            </a:pPr>
            <a:r>
              <a:rPr lang="en-GB" sz="1600"/>
              <a:t>250 plots</a:t>
            </a:r>
            <a:endParaRPr/>
          </a:p>
          <a:p>
            <a:pPr indent="-342900" lvl="0" marL="457200" rtl="0" algn="l">
              <a:lnSpc>
                <a:spcPct val="90000"/>
              </a:lnSpc>
              <a:spcBef>
                <a:spcPts val="1000"/>
              </a:spcBef>
              <a:spcAft>
                <a:spcPts val="0"/>
              </a:spcAft>
              <a:buClr>
                <a:schemeClr val="dk1"/>
              </a:buClr>
              <a:buSzPts val="1800"/>
              <a:buChar char="•"/>
            </a:pPr>
            <a:r>
              <a:rPr lang="en-GB" sz="1600"/>
              <a:t>600 buildings</a:t>
            </a:r>
            <a:endParaRPr/>
          </a:p>
          <a:p>
            <a:pPr indent="-342900" lvl="0" marL="457200" rtl="0" algn="l">
              <a:lnSpc>
                <a:spcPct val="90000"/>
              </a:lnSpc>
              <a:spcBef>
                <a:spcPts val="1000"/>
              </a:spcBef>
              <a:spcAft>
                <a:spcPts val="0"/>
              </a:spcAft>
              <a:buClr>
                <a:schemeClr val="dk1"/>
              </a:buClr>
              <a:buSzPts val="1800"/>
              <a:buChar char="•"/>
            </a:pPr>
            <a:r>
              <a:rPr lang="en-GB" sz="1600"/>
              <a:t>800 residents</a:t>
            </a:r>
            <a:endParaRPr/>
          </a:p>
          <a:p>
            <a:pPr indent="-342900" lvl="0" marL="457200" rtl="0" algn="l">
              <a:lnSpc>
                <a:spcPct val="90000"/>
              </a:lnSpc>
              <a:spcBef>
                <a:spcPts val="1000"/>
              </a:spcBef>
              <a:spcAft>
                <a:spcPts val="0"/>
              </a:spcAft>
              <a:buClr>
                <a:schemeClr val="dk1"/>
              </a:buClr>
              <a:buSzPts val="1800"/>
              <a:buChar char="•"/>
            </a:pPr>
            <a:r>
              <a:rPr lang="en-GB" sz="1600"/>
              <a:t>The first master plan for protecting Old Rauma's building stock was confirmed in the early 1980s.</a:t>
            </a:r>
            <a:endParaRPr/>
          </a:p>
          <a:p>
            <a:pPr indent="-342900" lvl="0" marL="457200" rtl="0" algn="l">
              <a:lnSpc>
                <a:spcPct val="90000"/>
              </a:lnSpc>
              <a:spcBef>
                <a:spcPts val="1000"/>
              </a:spcBef>
              <a:spcAft>
                <a:spcPts val="0"/>
              </a:spcAft>
              <a:buClr>
                <a:schemeClr val="dk1"/>
              </a:buClr>
              <a:buSzPts val="1800"/>
              <a:buChar char="•"/>
            </a:pPr>
            <a:r>
              <a:rPr lang="en-GB" sz="1600"/>
              <a:t>UNESCO World Heritage List 1991</a:t>
            </a:r>
            <a:endParaRPr/>
          </a:p>
          <a:p>
            <a:pPr indent="-342900" lvl="0" marL="457200" rtl="0" algn="l">
              <a:lnSpc>
                <a:spcPct val="90000"/>
              </a:lnSpc>
              <a:spcBef>
                <a:spcPts val="1000"/>
              </a:spcBef>
              <a:spcAft>
                <a:spcPts val="0"/>
              </a:spcAft>
              <a:buClr>
                <a:schemeClr val="dk1"/>
              </a:buClr>
              <a:buSzPts val="1800"/>
              <a:buChar char="•"/>
            </a:pPr>
            <a:r>
              <a:rPr b="1" lang="en-GB" sz="1600"/>
              <a:t>The changing of the local detailed plan has been initiated in 2019</a:t>
            </a:r>
            <a:endParaRPr/>
          </a:p>
        </p:txBody>
      </p:sp>
      <p:sp>
        <p:nvSpPr>
          <p:cNvPr id="248" name="Google Shape;248;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49" name="Google Shape;249;p13"/>
          <p:cNvSpPr txBox="1"/>
          <p:nvPr>
            <p:ph idx="11" type="ftr"/>
          </p:nvPr>
        </p:nvSpPr>
        <p:spPr>
          <a:xfrm>
            <a:off x="838199" y="6334918"/>
            <a:ext cx="560030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descr="Kuva 254" id="250" name="Google Shape;250;p13"/>
          <p:cNvPicPr preferRelativeResize="0"/>
          <p:nvPr/>
        </p:nvPicPr>
        <p:blipFill rotWithShape="1">
          <a:blip r:embed="rId3">
            <a:alphaModFix/>
          </a:blip>
          <a:srcRect b="0" l="0" r="0" t="0"/>
          <a:stretch/>
        </p:blipFill>
        <p:spPr>
          <a:xfrm>
            <a:off x="5973854" y="1553708"/>
            <a:ext cx="5940660" cy="44850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56" name="Google Shape;256;p14"/>
          <p:cNvSpPr txBox="1"/>
          <p:nvPr>
            <p:ph idx="11" type="ftr"/>
          </p:nvPr>
        </p:nvSpPr>
        <p:spPr>
          <a:xfrm>
            <a:off x="838200" y="6334918"/>
            <a:ext cx="535521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57" name="Google Shape;257;p14"/>
          <p:cNvPicPr preferRelativeResize="0"/>
          <p:nvPr/>
        </p:nvPicPr>
        <p:blipFill rotWithShape="1">
          <a:blip r:embed="rId3">
            <a:alphaModFix/>
          </a:blip>
          <a:srcRect b="9292" l="0" r="0" t="23517"/>
          <a:stretch/>
        </p:blipFill>
        <p:spPr>
          <a:xfrm>
            <a:off x="0" y="747745"/>
            <a:ext cx="12192001" cy="5468211"/>
          </a:xfrm>
          <a:prstGeom prst="rect">
            <a:avLst/>
          </a:prstGeom>
          <a:noFill/>
          <a:ln>
            <a:noFill/>
          </a:ln>
        </p:spPr>
      </p:pic>
      <p:sp>
        <p:nvSpPr>
          <p:cNvPr id="258" name="Google Shape;258;p14"/>
          <p:cNvSpPr/>
          <p:nvPr/>
        </p:nvSpPr>
        <p:spPr>
          <a:xfrm>
            <a:off x="1067800" y="3069724"/>
            <a:ext cx="10056400" cy="994276"/>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259" name="Google Shape;259;p14"/>
          <p:cNvSpPr/>
          <p:nvPr/>
        </p:nvSpPr>
        <p:spPr>
          <a:xfrm>
            <a:off x="1067801" y="3356042"/>
            <a:ext cx="10056400" cy="430887"/>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b="0" i="0" lang="en-GB" sz="2200" u="none" cap="none" strike="noStrike">
                <a:solidFill>
                  <a:srgbClr val="FFFFFF"/>
                </a:solidFill>
                <a:latin typeface="Calibri"/>
                <a:ea typeface="Calibri"/>
                <a:cs typeface="Calibri"/>
                <a:sym typeface="Calibri"/>
              </a:rPr>
              <a:t>What are the most common tree species used in construction?</a:t>
            </a:r>
            <a:endParaRPr/>
          </a:p>
        </p:txBody>
      </p:sp>
      <p:sp>
        <p:nvSpPr>
          <p:cNvPr id="260" name="Google Shape;260;p14"/>
          <p:cNvSpPr/>
          <p:nvPr/>
        </p:nvSpPr>
        <p:spPr>
          <a:xfrm>
            <a:off x="10721828" y="5522237"/>
            <a:ext cx="1289122" cy="507831"/>
          </a:xfrm>
          <a:prstGeom prst="rect">
            <a:avLst/>
          </a:prstGeom>
          <a:noFill/>
          <a:ln>
            <a:noFill/>
          </a:ln>
        </p:spPr>
        <p:txBody>
          <a:bodyPr anchorCtr="0" anchor="t" bIns="45700" lIns="45700" spcFirstLastPara="1" rIns="45700" wrap="square" tIns="45700">
            <a:spAutoFit/>
          </a:bodyPr>
          <a:lstStyle/>
          <a:p>
            <a:pPr indent="0" lvl="0" marL="0" marR="0" rtl="0" algn="r">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Akola Manor</a:t>
            </a:r>
            <a:endParaRPr/>
          </a:p>
          <a:p>
            <a:pPr indent="0" lvl="0" marL="0" marR="0" rtl="0" algn="r">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JKMM Arkkitehdit</a:t>
            </a:r>
            <a:endParaRPr/>
          </a:p>
          <a:p>
            <a:pPr indent="0" lvl="0" marL="0" marR="0" rtl="0" algn="r">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Image: Teemu Kurkela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66" name="Google Shape;266;p15"/>
          <p:cNvSpPr txBox="1"/>
          <p:nvPr>
            <p:ph idx="11" type="ftr"/>
          </p:nvPr>
        </p:nvSpPr>
        <p:spPr>
          <a:xfrm>
            <a:off x="838199" y="6334918"/>
            <a:ext cx="601508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67" name="Google Shape;267;p15"/>
          <p:cNvPicPr preferRelativeResize="0"/>
          <p:nvPr/>
        </p:nvPicPr>
        <p:blipFill rotWithShape="1">
          <a:blip r:embed="rId3">
            <a:alphaModFix/>
          </a:blip>
          <a:srcRect b="8422" l="0" r="0" t="0"/>
          <a:stretch/>
        </p:blipFill>
        <p:spPr>
          <a:xfrm>
            <a:off x="440317" y="839616"/>
            <a:ext cx="11432390" cy="5185977"/>
          </a:xfrm>
          <a:prstGeom prst="rect">
            <a:avLst/>
          </a:prstGeom>
          <a:noFill/>
          <a:ln>
            <a:noFill/>
          </a:ln>
        </p:spPr>
      </p:pic>
      <p:grpSp>
        <p:nvGrpSpPr>
          <p:cNvPr id="268" name="Google Shape;268;p15"/>
          <p:cNvGrpSpPr/>
          <p:nvPr/>
        </p:nvGrpSpPr>
        <p:grpSpPr>
          <a:xfrm>
            <a:off x="1804292" y="2921000"/>
            <a:ext cx="8583417" cy="1016000"/>
            <a:chOff x="0" y="0"/>
            <a:chExt cx="8583415" cy="1016000"/>
          </a:xfrm>
        </p:grpSpPr>
        <p:sp>
          <p:nvSpPr>
            <p:cNvPr id="269" name="Google Shape;269;p15"/>
            <p:cNvSpPr/>
            <p:nvPr/>
          </p:nvSpPr>
          <p:spPr>
            <a:xfrm>
              <a:off x="0" y="0"/>
              <a:ext cx="8583415" cy="1016000"/>
            </a:xfrm>
            <a:prstGeom prst="rect">
              <a:avLst/>
            </a:pr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270" name="Google Shape;270;p15"/>
            <p:cNvSpPr/>
            <p:nvPr/>
          </p:nvSpPr>
          <p:spPr>
            <a:xfrm>
              <a:off x="175542" y="100329"/>
              <a:ext cx="8232330" cy="830995"/>
            </a:xfrm>
            <a:prstGeom prst="rect">
              <a:avLst/>
            </a:prstGeom>
            <a:noFill/>
            <a:ln>
              <a:noFill/>
            </a:ln>
          </p:spPr>
          <p:txBody>
            <a:bodyPr anchorCtr="0" anchor="t" bIns="45700" lIns="45700" spcFirstLastPara="1" rIns="45700" wrap="square" tIns="45700">
              <a:spAutoFit/>
            </a:bodyPr>
            <a:lstStyle/>
            <a:p>
              <a:pPr indent="0" lvl="0" marL="0" marR="0" rtl="0" algn="just">
                <a:spcBef>
                  <a:spcPts val="0"/>
                </a:spcBef>
                <a:spcAft>
                  <a:spcPts val="0"/>
                </a:spcAft>
                <a:buNone/>
              </a:pPr>
              <a:r>
                <a:rPr b="1" i="0" lang="en-GB" sz="1600" u="none" cap="none" strike="noStrike">
                  <a:solidFill>
                    <a:srgbClr val="9CA65D"/>
                  </a:solidFill>
                  <a:latin typeface="Calibri"/>
                  <a:ea typeface="Calibri"/>
                  <a:cs typeface="Calibri"/>
                  <a:sym typeface="Calibri"/>
                </a:rPr>
                <a:t>Pine and spruce</a:t>
              </a:r>
              <a:r>
                <a:rPr b="1" i="0" lang="en-GB" sz="1600" u="none" cap="none" strike="noStrike">
                  <a:solidFill>
                    <a:srgbClr val="000000"/>
                  </a:solidFill>
                  <a:latin typeface="Calibri"/>
                  <a:ea typeface="Calibri"/>
                  <a:cs typeface="Calibri"/>
                  <a:sym typeface="Calibri"/>
                </a:rPr>
                <a:t> </a:t>
              </a:r>
              <a:r>
                <a:rPr b="0" i="0" lang="en-GB" sz="1600" u="none" cap="none" strike="noStrike">
                  <a:solidFill>
                    <a:srgbClr val="9CA65D"/>
                  </a:solidFill>
                  <a:latin typeface="Calibri"/>
                  <a:ea typeface="Calibri"/>
                  <a:cs typeface="Calibri"/>
                  <a:sym typeface="Calibri"/>
                </a:rPr>
                <a:t>are the most common building tree species. The properties of pine and spruce are relatively close to each other, and in structures, for example, their permitted tensile strengths are equal. The pine is slightly harder and heavier than spruce.</a:t>
              </a:r>
              <a:endParaRPr/>
            </a:p>
          </p:txBody>
        </p:sp>
      </p:grpSp>
      <p:sp>
        <p:nvSpPr>
          <p:cNvPr id="271" name="Google Shape;271;p15"/>
          <p:cNvSpPr/>
          <p:nvPr/>
        </p:nvSpPr>
        <p:spPr>
          <a:xfrm>
            <a:off x="9784549" y="6125922"/>
            <a:ext cx="1942840"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Source: Puuinfon puutavaraopas 2019</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77" name="Google Shape;277;p16"/>
          <p:cNvSpPr txBox="1"/>
          <p:nvPr>
            <p:ph idx="11" type="ftr"/>
          </p:nvPr>
        </p:nvSpPr>
        <p:spPr>
          <a:xfrm>
            <a:off x="838200" y="6334918"/>
            <a:ext cx="539291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78" name="Google Shape;278;p16"/>
          <p:cNvSpPr/>
          <p:nvPr/>
        </p:nvSpPr>
        <p:spPr>
          <a:xfrm>
            <a:off x="9784549" y="6125922"/>
            <a:ext cx="1942840"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Source: Puuinfon puutavaraopas 2019</a:t>
            </a:r>
            <a:endParaRPr/>
          </a:p>
        </p:txBody>
      </p:sp>
      <p:pic>
        <p:nvPicPr>
          <p:cNvPr id="279" name="Google Shape;279;p16"/>
          <p:cNvPicPr preferRelativeResize="0"/>
          <p:nvPr/>
        </p:nvPicPr>
        <p:blipFill rotWithShape="1">
          <a:blip r:embed="rId3">
            <a:alphaModFix/>
          </a:blip>
          <a:srcRect b="7941" l="19349" r="17944" t="20230"/>
          <a:stretch/>
        </p:blipFill>
        <p:spPr>
          <a:xfrm>
            <a:off x="3296046" y="1277358"/>
            <a:ext cx="5599878" cy="4008974"/>
          </a:xfrm>
          <a:prstGeom prst="rect">
            <a:avLst/>
          </a:prstGeom>
          <a:noFill/>
          <a:ln>
            <a:noFill/>
          </a:ln>
        </p:spPr>
      </p:pic>
      <p:sp>
        <p:nvSpPr>
          <p:cNvPr id="280" name="Google Shape;280;p16"/>
          <p:cNvSpPr/>
          <p:nvPr/>
        </p:nvSpPr>
        <p:spPr>
          <a:xfrm>
            <a:off x="1204912" y="3071490"/>
            <a:ext cx="9782176" cy="715020"/>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281" name="Google Shape;281;p16"/>
          <p:cNvSpPr/>
          <p:nvPr/>
        </p:nvSpPr>
        <p:spPr>
          <a:xfrm>
            <a:off x="1204912" y="3244334"/>
            <a:ext cx="9782176"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2400" u="none" cap="none" strike="noStrike">
                <a:solidFill>
                  <a:srgbClr val="FFFFFF"/>
                </a:solidFill>
                <a:latin typeface="Calibri"/>
                <a:ea typeface="Calibri"/>
                <a:cs typeface="Calibri"/>
                <a:sym typeface="Calibri"/>
              </a:rPr>
              <a:t>Which tree species or wood product is used in which part of the building?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87" name="Google Shape;287;p17"/>
          <p:cNvSpPr txBox="1"/>
          <p:nvPr>
            <p:ph idx="11" type="ftr"/>
          </p:nvPr>
        </p:nvSpPr>
        <p:spPr>
          <a:xfrm>
            <a:off x="838199" y="6334918"/>
            <a:ext cx="541177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88" name="Google Shape;288;p17"/>
          <p:cNvSpPr/>
          <p:nvPr/>
        </p:nvSpPr>
        <p:spPr>
          <a:xfrm>
            <a:off x="9784549" y="6125922"/>
            <a:ext cx="1942840"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Source: Puuinfon puutavaraopas 2019</a:t>
            </a:r>
            <a:endParaRPr/>
          </a:p>
        </p:txBody>
      </p:sp>
      <p:grpSp>
        <p:nvGrpSpPr>
          <p:cNvPr id="289" name="Google Shape;289;p17"/>
          <p:cNvGrpSpPr/>
          <p:nvPr/>
        </p:nvGrpSpPr>
        <p:grpSpPr>
          <a:xfrm>
            <a:off x="598085" y="556432"/>
            <a:ext cx="8882247" cy="4961401"/>
            <a:chOff x="598085" y="556432"/>
            <a:chExt cx="8882247" cy="4961401"/>
          </a:xfrm>
        </p:grpSpPr>
        <p:pic>
          <p:nvPicPr>
            <p:cNvPr id="290" name="Google Shape;290;p17"/>
            <p:cNvPicPr preferRelativeResize="0"/>
            <p:nvPr/>
          </p:nvPicPr>
          <p:blipFill rotWithShape="1">
            <a:blip r:embed="rId3">
              <a:alphaModFix/>
            </a:blip>
            <a:srcRect b="7941" l="19349" r="17944" t="20230"/>
            <a:stretch/>
          </p:blipFill>
          <p:spPr>
            <a:xfrm>
              <a:off x="3296046" y="1277358"/>
              <a:ext cx="5599878" cy="4008974"/>
            </a:xfrm>
            <a:prstGeom prst="rect">
              <a:avLst/>
            </a:prstGeom>
            <a:noFill/>
            <a:ln>
              <a:noFill/>
            </a:ln>
          </p:spPr>
        </p:pic>
        <p:sp>
          <p:nvSpPr>
            <p:cNvPr id="291" name="Google Shape;291;p17"/>
            <p:cNvSpPr/>
            <p:nvPr/>
          </p:nvSpPr>
          <p:spPr>
            <a:xfrm>
              <a:off x="2376091" y="1624329"/>
              <a:ext cx="2212229"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Prefabricated nail plate truss</a:t>
              </a:r>
              <a:endParaRPr/>
            </a:p>
          </p:txBody>
        </p:sp>
        <p:sp>
          <p:nvSpPr>
            <p:cNvPr id="292" name="Google Shape;292;p17"/>
            <p:cNvSpPr/>
            <p:nvPr/>
          </p:nvSpPr>
          <p:spPr>
            <a:xfrm>
              <a:off x="2710776" y="2030729"/>
              <a:ext cx="144384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Possible additional studs</a:t>
              </a:r>
              <a:endParaRPr/>
            </a:p>
          </p:txBody>
        </p:sp>
        <p:sp>
          <p:nvSpPr>
            <p:cNvPr id="293" name="Google Shape;293;p17"/>
            <p:cNvSpPr/>
            <p:nvPr/>
          </p:nvSpPr>
          <p:spPr>
            <a:xfrm>
              <a:off x="2764191" y="2318720"/>
              <a:ext cx="1049385"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Inner lining board</a:t>
              </a:r>
              <a:endParaRPr/>
            </a:p>
          </p:txBody>
        </p:sp>
        <p:sp>
          <p:nvSpPr>
            <p:cNvPr id="294" name="Google Shape;294;p17"/>
            <p:cNvSpPr/>
            <p:nvPr/>
          </p:nvSpPr>
          <p:spPr>
            <a:xfrm>
              <a:off x="3544826" y="2684779"/>
              <a:ext cx="979995"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Joist</a:t>
              </a:r>
              <a:endParaRPr/>
            </a:p>
          </p:txBody>
        </p:sp>
        <p:sp>
          <p:nvSpPr>
            <p:cNvPr id="295" name="Google Shape;295;p17"/>
            <p:cNvSpPr/>
            <p:nvPr/>
          </p:nvSpPr>
          <p:spPr>
            <a:xfrm>
              <a:off x="2116826" y="2849879"/>
              <a:ext cx="1504800"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Top plate for exterior wall</a:t>
              </a:r>
              <a:endParaRPr/>
            </a:p>
          </p:txBody>
        </p:sp>
        <p:sp>
          <p:nvSpPr>
            <p:cNvPr id="296" name="Google Shape;296;p17"/>
            <p:cNvSpPr/>
            <p:nvPr/>
          </p:nvSpPr>
          <p:spPr>
            <a:xfrm>
              <a:off x="2157167" y="3313429"/>
              <a:ext cx="144136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Wall stud for exterior wall</a:t>
              </a:r>
              <a:endParaRPr/>
            </a:p>
          </p:txBody>
        </p:sp>
        <p:sp>
          <p:nvSpPr>
            <p:cNvPr id="297" name="Google Shape;297;p17"/>
            <p:cNvSpPr/>
            <p:nvPr/>
          </p:nvSpPr>
          <p:spPr>
            <a:xfrm>
              <a:off x="2081310" y="4219798"/>
              <a:ext cx="1508893"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Bottom plate for exterior wall</a:t>
              </a:r>
              <a:endParaRPr/>
            </a:p>
          </p:txBody>
        </p:sp>
        <p:sp>
          <p:nvSpPr>
            <p:cNvPr id="298" name="Google Shape;298;p17"/>
            <p:cNvSpPr/>
            <p:nvPr/>
          </p:nvSpPr>
          <p:spPr>
            <a:xfrm>
              <a:off x="3154460" y="4408804"/>
              <a:ext cx="717933"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Framing beam</a:t>
              </a:r>
              <a:endParaRPr/>
            </a:p>
          </p:txBody>
        </p:sp>
        <p:sp>
          <p:nvSpPr>
            <p:cNvPr id="299" name="Google Shape;299;p17"/>
            <p:cNvSpPr/>
            <p:nvPr/>
          </p:nvSpPr>
          <p:spPr>
            <a:xfrm>
              <a:off x="3501468" y="4629373"/>
              <a:ext cx="864405"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Bottom plate</a:t>
              </a:r>
              <a:endParaRPr/>
            </a:p>
          </p:txBody>
        </p:sp>
        <p:sp>
          <p:nvSpPr>
            <p:cNvPr id="300" name="Google Shape;300;p17"/>
            <p:cNvSpPr/>
            <p:nvPr/>
          </p:nvSpPr>
          <p:spPr>
            <a:xfrm>
              <a:off x="3824572" y="4966670"/>
              <a:ext cx="874017"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Bottom floor plate</a:t>
              </a:r>
              <a:endParaRPr/>
            </a:p>
          </p:txBody>
        </p:sp>
        <p:sp>
          <p:nvSpPr>
            <p:cNvPr id="301" name="Google Shape;301;p17"/>
            <p:cNvSpPr/>
            <p:nvPr/>
          </p:nvSpPr>
          <p:spPr>
            <a:xfrm>
              <a:off x="3421908" y="5116829"/>
              <a:ext cx="1411038"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Base floor wind protection plate</a:t>
              </a:r>
              <a:endParaRPr/>
            </a:p>
          </p:txBody>
        </p:sp>
        <p:sp>
          <p:nvSpPr>
            <p:cNvPr id="302" name="Google Shape;302;p17"/>
            <p:cNvSpPr/>
            <p:nvPr/>
          </p:nvSpPr>
          <p:spPr>
            <a:xfrm>
              <a:off x="3697945" y="5286692"/>
              <a:ext cx="1915876"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Wind protection plate support board</a:t>
              </a:r>
              <a:endParaRPr/>
            </a:p>
          </p:txBody>
        </p:sp>
        <p:sp>
          <p:nvSpPr>
            <p:cNvPr id="303" name="Google Shape;303;p17"/>
            <p:cNvSpPr/>
            <p:nvPr/>
          </p:nvSpPr>
          <p:spPr>
            <a:xfrm>
              <a:off x="6320495" y="4926329"/>
              <a:ext cx="944090"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Base floor beam</a:t>
              </a:r>
              <a:endParaRPr/>
            </a:p>
          </p:txBody>
        </p:sp>
        <p:sp>
          <p:nvSpPr>
            <p:cNvPr id="304" name="Google Shape;304;p17"/>
            <p:cNvSpPr/>
            <p:nvPr/>
          </p:nvSpPr>
          <p:spPr>
            <a:xfrm>
              <a:off x="6568146" y="4716779"/>
              <a:ext cx="1929890"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Wall stud for a load-bearing partition wall</a:t>
              </a:r>
              <a:endParaRPr/>
            </a:p>
          </p:txBody>
        </p:sp>
        <p:sp>
          <p:nvSpPr>
            <p:cNvPr id="305" name="Google Shape;305;p17"/>
            <p:cNvSpPr/>
            <p:nvPr/>
          </p:nvSpPr>
          <p:spPr>
            <a:xfrm>
              <a:off x="6880790" y="4551679"/>
              <a:ext cx="729467"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Floorboard</a:t>
              </a:r>
              <a:endParaRPr/>
            </a:p>
          </p:txBody>
        </p:sp>
        <p:sp>
          <p:nvSpPr>
            <p:cNvPr id="306" name="Google Shape;306;p17"/>
            <p:cNvSpPr/>
            <p:nvPr/>
          </p:nvSpPr>
          <p:spPr>
            <a:xfrm>
              <a:off x="7098931" y="4396104"/>
              <a:ext cx="1655860"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Exterior wall wind protection plate</a:t>
              </a:r>
              <a:endParaRPr/>
            </a:p>
          </p:txBody>
        </p:sp>
        <p:sp>
          <p:nvSpPr>
            <p:cNvPr id="307" name="Google Shape;307;p17"/>
            <p:cNvSpPr/>
            <p:nvPr/>
          </p:nvSpPr>
          <p:spPr>
            <a:xfrm>
              <a:off x="7256934" y="4192904"/>
              <a:ext cx="1344127"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Wall construction plates</a:t>
              </a:r>
              <a:endParaRPr/>
            </a:p>
          </p:txBody>
        </p:sp>
        <p:sp>
          <p:nvSpPr>
            <p:cNvPr id="308" name="Google Shape;308;p17"/>
            <p:cNvSpPr/>
            <p:nvPr/>
          </p:nvSpPr>
          <p:spPr>
            <a:xfrm>
              <a:off x="7719737" y="4037329"/>
              <a:ext cx="108597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Exterior cladding board</a:t>
              </a:r>
              <a:endParaRPr/>
            </a:p>
          </p:txBody>
        </p:sp>
        <p:sp>
          <p:nvSpPr>
            <p:cNvPr id="309" name="Google Shape;309;p17"/>
            <p:cNvSpPr/>
            <p:nvPr/>
          </p:nvSpPr>
          <p:spPr>
            <a:xfrm>
              <a:off x="8703240" y="3421379"/>
              <a:ext cx="77709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Terrace board</a:t>
              </a:r>
              <a:endParaRPr/>
            </a:p>
          </p:txBody>
        </p:sp>
        <p:sp>
          <p:nvSpPr>
            <p:cNvPr id="310" name="Google Shape;310;p17"/>
            <p:cNvSpPr/>
            <p:nvPr/>
          </p:nvSpPr>
          <p:spPr>
            <a:xfrm>
              <a:off x="3870517" y="1389379"/>
              <a:ext cx="1609041"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Attic floor wind protection plate</a:t>
              </a:r>
              <a:endParaRPr/>
            </a:p>
          </p:txBody>
        </p:sp>
        <p:sp>
          <p:nvSpPr>
            <p:cNvPr id="311" name="Google Shape;311;p17"/>
            <p:cNvSpPr/>
            <p:nvPr/>
          </p:nvSpPr>
          <p:spPr>
            <a:xfrm>
              <a:off x="4332946" y="1084579"/>
              <a:ext cx="171911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Substructural panel of the waterproofing</a:t>
              </a:r>
              <a:endParaRPr/>
            </a:p>
          </p:txBody>
        </p:sp>
        <p:sp>
          <p:nvSpPr>
            <p:cNvPr id="312" name="Google Shape;312;p17"/>
            <p:cNvSpPr/>
            <p:nvPr/>
          </p:nvSpPr>
          <p:spPr>
            <a:xfrm>
              <a:off x="7800046" y="1446529"/>
              <a:ext cx="835817"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Ventilation strip</a:t>
              </a:r>
              <a:endParaRPr/>
            </a:p>
          </p:txBody>
        </p:sp>
        <p:sp>
          <p:nvSpPr>
            <p:cNvPr id="313" name="Google Shape;313;p17"/>
            <p:cNvSpPr/>
            <p:nvPr/>
          </p:nvSpPr>
          <p:spPr>
            <a:xfrm>
              <a:off x="7929287" y="1662429"/>
              <a:ext cx="1132047"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9CA65D"/>
                  </a:solidFill>
                  <a:latin typeface="Calibri"/>
                  <a:ea typeface="Calibri"/>
                  <a:cs typeface="Calibri"/>
                  <a:sym typeface="Calibri"/>
                </a:rPr>
                <a:t>Roof batten for waterproofing</a:t>
              </a:r>
              <a:endParaRPr/>
            </a:p>
          </p:txBody>
        </p:sp>
        <p:sp>
          <p:nvSpPr>
            <p:cNvPr id="314" name="Google Shape;314;p17"/>
            <p:cNvSpPr/>
            <p:nvPr/>
          </p:nvSpPr>
          <p:spPr>
            <a:xfrm>
              <a:off x="598085" y="556432"/>
              <a:ext cx="1117294"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2400" u="none" cap="none" strike="noStrike">
                  <a:solidFill>
                    <a:schemeClr val="dk1"/>
                  </a:solidFill>
                  <a:latin typeface="Calibri"/>
                  <a:ea typeface="Calibri"/>
                  <a:cs typeface="Calibri"/>
                  <a:sym typeface="Calibri"/>
                </a:rPr>
                <a:t>Products</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18"/>
          <p:cNvPicPr preferRelativeResize="0"/>
          <p:nvPr/>
        </p:nvPicPr>
        <p:blipFill rotWithShape="1">
          <a:blip r:embed="rId3">
            <a:alphaModFix/>
          </a:blip>
          <a:srcRect b="0" l="0" r="0" t="0"/>
          <a:stretch/>
        </p:blipFill>
        <p:spPr>
          <a:xfrm>
            <a:off x="173608" y="818229"/>
            <a:ext cx="11844784" cy="5515487"/>
          </a:xfrm>
          <a:prstGeom prst="rect">
            <a:avLst/>
          </a:prstGeom>
          <a:noFill/>
          <a:ln>
            <a:noFill/>
          </a:ln>
        </p:spPr>
      </p:pic>
      <p:sp>
        <p:nvSpPr>
          <p:cNvPr id="320" name="Google Shape;320;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21" name="Google Shape;321;p18"/>
          <p:cNvSpPr txBox="1"/>
          <p:nvPr>
            <p:ph idx="11" type="ftr"/>
          </p:nvPr>
        </p:nvSpPr>
        <p:spPr>
          <a:xfrm>
            <a:off x="838200" y="6334918"/>
            <a:ext cx="565686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22" name="Google Shape;322;p18"/>
          <p:cNvSpPr/>
          <p:nvPr/>
        </p:nvSpPr>
        <p:spPr>
          <a:xfrm>
            <a:off x="9745577" y="6003321"/>
            <a:ext cx="1942840"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Source: Puuinfon puutavaraopas 2019</a:t>
            </a:r>
            <a:endParaRPr/>
          </a:p>
        </p:txBody>
      </p:sp>
      <p:sp>
        <p:nvSpPr>
          <p:cNvPr id="323" name="Google Shape;323;p18"/>
          <p:cNvSpPr/>
          <p:nvPr/>
        </p:nvSpPr>
        <p:spPr>
          <a:xfrm>
            <a:off x="356840" y="399758"/>
            <a:ext cx="3884077"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2400" u="none" cap="none" strike="noStrike">
                <a:solidFill>
                  <a:schemeClr val="dk1"/>
                </a:solidFill>
                <a:latin typeface="Calibri"/>
                <a:ea typeface="Calibri"/>
                <a:cs typeface="Calibri"/>
                <a:sym typeface="Calibri"/>
              </a:rPr>
              <a:t>Product tree species and dimensions</a:t>
            </a:r>
            <a:endParaRPr/>
          </a:p>
        </p:txBody>
      </p:sp>
      <p:sp>
        <p:nvSpPr>
          <p:cNvPr id="324" name="Google Shape;324;p18"/>
          <p:cNvSpPr txBox="1"/>
          <p:nvPr/>
        </p:nvSpPr>
        <p:spPr>
          <a:xfrm>
            <a:off x="592659" y="1078945"/>
            <a:ext cx="3435350" cy="5427127"/>
          </a:xfrm>
          <a:prstGeom prst="rect">
            <a:avLst/>
          </a:prstGeom>
          <a:noFill/>
          <a:ln>
            <a:noFill/>
          </a:ln>
        </p:spPr>
        <p:txBody>
          <a:bodyPr anchorCtr="0" anchor="t" bIns="45700" lIns="91425" spcFirstLastPara="1" rIns="91425" wrap="square" tIns="45700">
            <a:spAutoFit/>
          </a:bodyPr>
          <a:lstStyle/>
          <a:p>
            <a:pPr indent="0" lvl="0" marL="0" marR="0" rtl="0" algn="l">
              <a:lnSpc>
                <a:spcPct val="122222"/>
              </a:lnSpc>
              <a:spcBef>
                <a:spcPts val="0"/>
              </a:spcBef>
              <a:spcAft>
                <a:spcPts val="0"/>
              </a:spcAft>
              <a:buNone/>
            </a:pPr>
            <a:r>
              <a:rPr b="1" i="1" lang="en-GB" sz="900" u="none" cap="none" strike="noStrike">
                <a:solidFill>
                  <a:srgbClr val="0D0D0D"/>
                </a:solidFill>
                <a:latin typeface="Arial"/>
                <a:ea typeface="Arial"/>
                <a:cs typeface="Arial"/>
                <a:sym typeface="Arial"/>
              </a:rPr>
              <a:t>Prefabricated nail plate truss </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33333"/>
              </a:lnSpc>
              <a:spcBef>
                <a:spcPts val="0"/>
              </a:spcBef>
              <a:spcAft>
                <a:spcPts val="0"/>
              </a:spcAft>
              <a:buNone/>
            </a:pPr>
            <a:r>
              <a:rPr b="1" i="1" lang="en-GB" sz="900" u="none" cap="none" strike="noStrike">
                <a:solidFill>
                  <a:srgbClr val="0D0D0D"/>
                </a:solidFill>
                <a:latin typeface="Arial"/>
                <a:ea typeface="Arial"/>
                <a:cs typeface="Arial"/>
                <a:sym typeface="Arial"/>
              </a:rPr>
              <a:t>Possible additional studs</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For example: 48 x 48</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Inner lining board</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Planed lumber, e.g. STV 13,5 x 95, quality TK. Nailed with a single countersunk nail or with ring shanked nails or threaded nails.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Joist</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 E.g. sawn timber C24. Dimensioned with taking the vibration into account. Nail the top guide from an angle against the tree. If necessary, the joints are reinforced with metal beam shoes. The designer's instructions are followed in the selection of fasteners.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Top plate for exterior wall</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 E.g. sawn timber C24. Cf. wall stud for exterior wall</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Wall stud for exterior wall</a:t>
            </a:r>
            <a:endParaRPr/>
          </a:p>
          <a:p>
            <a:pPr indent="0" lvl="0" marL="0" marR="0" rtl="0" algn="l">
              <a:lnSpc>
                <a:spcPct val="133333"/>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 E.g. sawn timber C24. Possible additional studs for thermal insulation</a:t>
            </a:r>
            <a:br>
              <a:rPr b="0" i="1" lang="en-GB" sz="900" u="none" cap="none" strike="noStrike">
                <a:solidFill>
                  <a:srgbClr val="0D0D0D"/>
                </a:solidFill>
                <a:latin typeface="Arial"/>
                <a:ea typeface="Arial"/>
                <a:cs typeface="Arial"/>
                <a:sym typeface="Arial"/>
              </a:rPr>
            </a:br>
            <a:r>
              <a:rPr b="0" i="1" lang="en-GB" sz="900" u="none" cap="none" strike="noStrike">
                <a:solidFill>
                  <a:srgbClr val="0D0D0D"/>
                </a:solidFill>
                <a:latin typeface="Arial"/>
                <a:ea typeface="Arial"/>
                <a:cs typeface="Arial"/>
                <a:sym typeface="Arial"/>
              </a:rPr>
              <a:t>e.g. 48 x 48. The wall frames are assembled horizontally on top of the working platform. The frame components are attached in accordance with the structural plan. The wall frame is lifted upright as a whole and attached to the base and adjacent wall frames.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0"/>
              </a:spcBef>
              <a:spcAft>
                <a:spcPts val="0"/>
              </a:spcAft>
              <a:buNone/>
            </a:pPr>
            <a:r>
              <a:rPr b="1" i="1" lang="en-GB" sz="900" u="none" cap="none" strike="noStrike">
                <a:solidFill>
                  <a:srgbClr val="0D0D0D"/>
                </a:solidFill>
                <a:latin typeface="Arial"/>
                <a:ea typeface="Arial"/>
                <a:cs typeface="Arial"/>
                <a:sym typeface="Arial"/>
              </a:rPr>
              <a:t>Bottom plate for exterior wall </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E.g. sawn timber C24</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p:txBody>
      </p:sp>
      <p:sp>
        <p:nvSpPr>
          <p:cNvPr id="325" name="Google Shape;325;p18"/>
          <p:cNvSpPr txBox="1"/>
          <p:nvPr/>
        </p:nvSpPr>
        <p:spPr>
          <a:xfrm>
            <a:off x="4447060" y="1087084"/>
            <a:ext cx="3559699" cy="5337359"/>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1" lang="en-GB" sz="1000" u="none" cap="none" strike="noStrike">
                <a:solidFill>
                  <a:srgbClr val="0D0D0D"/>
                </a:solidFill>
                <a:latin typeface="Arial"/>
                <a:ea typeface="Arial"/>
                <a:cs typeface="Arial"/>
                <a:sym typeface="Arial"/>
              </a:rPr>
              <a:t>Framing beam</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According to the structure plan. E.g. sawn timber C24. Possible additional studs for thermal insulation, e.g. 48 x 48.</a:t>
            </a:r>
            <a:endParaRPr/>
          </a:p>
          <a:p>
            <a:pPr indent="0" lvl="0" marL="0" marR="0" rtl="0" algn="l">
              <a:lnSpc>
                <a:spcPct val="110000"/>
              </a:lnSpc>
              <a:spcBef>
                <a:spcPts val="0"/>
              </a:spcBef>
              <a:spcAft>
                <a:spcPts val="0"/>
              </a:spcAft>
              <a:buNone/>
            </a:pPr>
            <a:r>
              <a:t/>
            </a:r>
            <a:endParaRPr b="0" i="1" sz="1000" u="none" cap="none" strike="noStrike">
              <a:solidFill>
                <a:srgbClr val="0D0D0D"/>
              </a:solidFill>
              <a:latin typeface="Arial"/>
              <a:ea typeface="Arial"/>
              <a:cs typeface="Arial"/>
              <a:sym typeface="Arial"/>
            </a:endParaRPr>
          </a:p>
          <a:p>
            <a:pPr indent="0" lvl="0" marL="0" marR="0" rtl="0" algn="l">
              <a:lnSpc>
                <a:spcPct val="110000"/>
              </a:lnSpc>
              <a:spcBef>
                <a:spcPts val="1200"/>
              </a:spcBef>
              <a:spcAft>
                <a:spcPts val="0"/>
              </a:spcAft>
              <a:buNone/>
            </a:pPr>
            <a:r>
              <a:rPr b="1" i="1" lang="en-GB" sz="1000" u="none" cap="none" strike="noStrike">
                <a:solidFill>
                  <a:srgbClr val="0D0D0D"/>
                </a:solidFill>
                <a:latin typeface="Arial"/>
                <a:ea typeface="Arial"/>
                <a:cs typeface="Arial"/>
                <a:sym typeface="Arial"/>
              </a:rPr>
              <a:t>Bottom plate</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According to the structure plan. E.g. sawn timber C24.</a:t>
            </a:r>
            <a:endParaRPr/>
          </a:p>
          <a:p>
            <a:pPr indent="0" lvl="0" marL="0" marR="0" rtl="0" algn="l">
              <a:lnSpc>
                <a:spcPct val="110000"/>
              </a:lnSpc>
              <a:spcBef>
                <a:spcPts val="1200"/>
              </a:spcBef>
              <a:spcAft>
                <a:spcPts val="0"/>
              </a:spcAft>
              <a:buNone/>
            </a:pPr>
            <a:r>
              <a:rPr b="1" i="1" lang="en-GB" sz="1000" u="none" cap="none" strike="noStrike">
                <a:solidFill>
                  <a:srgbClr val="0D0D0D"/>
                </a:solidFill>
                <a:latin typeface="Arial"/>
                <a:ea typeface="Arial"/>
                <a:cs typeface="Arial"/>
                <a:sym typeface="Arial"/>
              </a:rPr>
              <a:t>Subfloor plate</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According to the structure plan. For example, tongued and grooved spruce veneer is fixed by gluing and nailing or screwing it to the base floor beams.</a:t>
            </a:r>
            <a:endParaRPr/>
          </a:p>
          <a:p>
            <a:pPr indent="0" lvl="0" marL="0" marR="0" rtl="0" algn="l">
              <a:lnSpc>
                <a:spcPct val="110000"/>
              </a:lnSpc>
              <a:spcBef>
                <a:spcPts val="1400"/>
              </a:spcBef>
              <a:spcAft>
                <a:spcPts val="0"/>
              </a:spcAft>
              <a:buNone/>
            </a:pPr>
            <a:r>
              <a:rPr b="1" i="1" lang="en-GB" sz="1000" u="none" cap="none" strike="noStrike">
                <a:solidFill>
                  <a:srgbClr val="0D0D0D"/>
                </a:solidFill>
                <a:latin typeface="Arial"/>
                <a:ea typeface="Arial"/>
                <a:cs typeface="Arial"/>
                <a:sym typeface="Arial"/>
              </a:rPr>
              <a:t>Base floor wind protection plate</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Porous wood fibreboard, 25 mm thick</a:t>
            </a:r>
            <a:endParaRPr/>
          </a:p>
          <a:p>
            <a:pPr indent="0" lvl="0" marL="0" marR="0" rtl="0" algn="l">
              <a:lnSpc>
                <a:spcPct val="110000"/>
              </a:lnSpc>
              <a:spcBef>
                <a:spcPts val="1400"/>
              </a:spcBef>
              <a:spcAft>
                <a:spcPts val="0"/>
              </a:spcAft>
              <a:buNone/>
            </a:pPr>
            <a:r>
              <a:rPr b="1" i="1" lang="en-GB" sz="1000" u="none" cap="none" strike="noStrike">
                <a:solidFill>
                  <a:srgbClr val="0D0D0D"/>
                </a:solidFill>
                <a:latin typeface="Arial"/>
                <a:ea typeface="Arial"/>
                <a:cs typeface="Arial"/>
                <a:sym typeface="Arial"/>
              </a:rPr>
              <a:t>Wind protection plate support board</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In addition, transverse support boards  are placed at least at the continuation joints of the plates.</a:t>
            </a:r>
            <a:endParaRPr/>
          </a:p>
          <a:p>
            <a:pPr indent="0" lvl="0" marL="0" marR="0" rtl="0" algn="l">
              <a:lnSpc>
                <a:spcPct val="110000"/>
              </a:lnSpc>
              <a:spcBef>
                <a:spcPts val="1400"/>
              </a:spcBef>
              <a:spcAft>
                <a:spcPts val="0"/>
              </a:spcAft>
              <a:buNone/>
            </a:pPr>
            <a:r>
              <a:rPr b="1" i="1" lang="en-GB" sz="1000" u="none" cap="none" strike="noStrike">
                <a:solidFill>
                  <a:srgbClr val="0D0D0D"/>
                </a:solidFill>
                <a:latin typeface="Arial"/>
                <a:ea typeface="Arial"/>
                <a:cs typeface="Arial"/>
                <a:sym typeface="Arial"/>
              </a:rPr>
              <a:t>Base floor beam</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According to the structural plan, e.g. sawn timber C24. Dimensioned with taking the vibration into account. Possible additional studs for thermal insulation, e.g. 48 x 48. Fixed according to the structural plan</a:t>
            </a:r>
            <a:endParaRPr/>
          </a:p>
          <a:p>
            <a:pPr indent="0" lvl="0" marL="0" marR="0" rtl="0" algn="l">
              <a:lnSpc>
                <a:spcPct val="110000"/>
              </a:lnSpc>
              <a:spcBef>
                <a:spcPts val="1400"/>
              </a:spcBef>
              <a:spcAft>
                <a:spcPts val="0"/>
              </a:spcAft>
              <a:buNone/>
            </a:pPr>
            <a:r>
              <a:rPr b="1" i="1" lang="en-GB" sz="1000" u="none" cap="none" strike="noStrike">
                <a:solidFill>
                  <a:srgbClr val="0D0D0D"/>
                </a:solidFill>
                <a:latin typeface="Arial"/>
                <a:ea typeface="Arial"/>
                <a:cs typeface="Arial"/>
                <a:sym typeface="Arial"/>
              </a:rPr>
              <a:t>Wall stud for a load-bearing partition wall</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According to the structural plan, e.g. sawn timber C24</a:t>
            </a:r>
            <a:endParaRPr/>
          </a:p>
          <a:p>
            <a:pPr indent="0" lvl="0" marL="0" marR="0" rtl="0" algn="l">
              <a:lnSpc>
                <a:spcPct val="110000"/>
              </a:lnSpc>
              <a:spcBef>
                <a:spcPts val="1200"/>
              </a:spcBef>
              <a:spcAft>
                <a:spcPts val="0"/>
              </a:spcAft>
              <a:buNone/>
            </a:pPr>
            <a:r>
              <a:rPr b="1" i="1" lang="en-GB" sz="1000" u="none" cap="none" strike="noStrike">
                <a:solidFill>
                  <a:srgbClr val="0D0D0D"/>
                </a:solidFill>
                <a:latin typeface="Arial"/>
                <a:ea typeface="Arial"/>
                <a:cs typeface="Arial"/>
                <a:sym typeface="Arial"/>
              </a:rPr>
              <a:t>Floorboard</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For example: HLL 28 x 95, quality OM, special dried, tongued and grooved ends.</a:t>
            </a:r>
            <a:endParaRPr/>
          </a:p>
          <a:p>
            <a:pPr indent="0" lvl="0" marL="0" marR="0" rtl="0" algn="l">
              <a:lnSpc>
                <a:spcPct val="110000"/>
              </a:lnSpc>
              <a:spcBef>
                <a:spcPts val="600"/>
              </a:spcBef>
              <a:spcAft>
                <a:spcPts val="0"/>
              </a:spcAft>
              <a:buNone/>
            </a:pPr>
            <a:r>
              <a:rPr b="1" i="1" lang="en-GB" sz="1000" u="none" cap="none" strike="noStrike">
                <a:solidFill>
                  <a:srgbClr val="0D0D0D"/>
                </a:solidFill>
                <a:latin typeface="Arial"/>
                <a:ea typeface="Arial"/>
                <a:cs typeface="Arial"/>
                <a:sym typeface="Arial"/>
              </a:rPr>
              <a:t>Exterior wall wind protection plate</a:t>
            </a:r>
            <a:endParaRPr/>
          </a:p>
          <a:p>
            <a:pPr indent="0" lvl="0" marL="0" marR="0" rtl="0" algn="l">
              <a:lnSpc>
                <a:spcPct val="110000"/>
              </a:lnSpc>
              <a:spcBef>
                <a:spcPts val="0"/>
              </a:spcBef>
              <a:spcAft>
                <a:spcPts val="0"/>
              </a:spcAft>
              <a:buNone/>
            </a:pPr>
            <a:r>
              <a:rPr b="0" i="1" lang="en-GB" sz="1000" u="none" cap="none" strike="noStrike">
                <a:solidFill>
                  <a:srgbClr val="0D0D0D"/>
                </a:solidFill>
                <a:latin typeface="Arial"/>
                <a:ea typeface="Arial"/>
                <a:cs typeface="Arial"/>
                <a:sym typeface="Arial"/>
              </a:rPr>
              <a:t>Porous wood fibreboard, 25 mm thick</a:t>
            </a:r>
            <a:endParaRPr/>
          </a:p>
        </p:txBody>
      </p:sp>
      <p:sp>
        <p:nvSpPr>
          <p:cNvPr id="326" name="Google Shape;326;p18"/>
          <p:cNvSpPr txBox="1"/>
          <p:nvPr/>
        </p:nvSpPr>
        <p:spPr>
          <a:xfrm>
            <a:off x="8289117" y="1078945"/>
            <a:ext cx="3559699" cy="3990836"/>
          </a:xfrm>
          <a:prstGeom prst="rect">
            <a:avLst/>
          </a:prstGeom>
          <a:noFill/>
          <a:ln>
            <a:noFill/>
          </a:ln>
        </p:spPr>
        <p:txBody>
          <a:bodyPr anchorCtr="0" anchor="t" bIns="45700" lIns="91425" spcFirstLastPara="1" rIns="91425" wrap="square" tIns="45700">
            <a:spAutoFit/>
          </a:bodyPr>
          <a:lstStyle/>
          <a:p>
            <a:pPr indent="0" lvl="0" marL="0" marR="0" rtl="0" algn="l">
              <a:lnSpc>
                <a:spcPct val="122222"/>
              </a:lnSpc>
              <a:spcBef>
                <a:spcPts val="0"/>
              </a:spcBef>
              <a:spcAft>
                <a:spcPts val="0"/>
              </a:spcAft>
              <a:buNone/>
            </a:pPr>
            <a:r>
              <a:rPr b="1" i="1" lang="en-GB" sz="900" u="none" cap="none" strike="noStrike">
                <a:solidFill>
                  <a:srgbClr val="0D0D0D"/>
                </a:solidFill>
                <a:latin typeface="Arial"/>
                <a:ea typeface="Arial"/>
                <a:cs typeface="Arial"/>
                <a:sym typeface="Arial"/>
              </a:rPr>
              <a:t>Wall construction plates</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E.g. plywood, chipboard, wood fibreboard. Nail with ring shanked threaded nails.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Exterior cladding board</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For example: UTV 28 x 145, spruce, fine-cut, primed, quality according to RT 21-11212. Nail with hot galvanized wire nails or hot galvanized threaded nails.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Terrace board</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For example: SHP 28 x 120. Acid resistant ring shanked nails.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Attic floor wind protection plate</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Porous wood fibreboard, 25 mm thick Fixed according to the instructions of the board manufacturer and the structural engineer.</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600"/>
              </a:spcBef>
              <a:spcAft>
                <a:spcPts val="0"/>
              </a:spcAft>
              <a:buNone/>
            </a:pPr>
            <a:r>
              <a:rPr b="1" i="1" lang="en-GB" sz="900" u="none" cap="none" strike="noStrike">
                <a:solidFill>
                  <a:srgbClr val="0D0D0D"/>
                </a:solidFill>
                <a:latin typeface="Arial"/>
                <a:ea typeface="Arial"/>
                <a:cs typeface="Arial"/>
                <a:sym typeface="Arial"/>
              </a:rPr>
              <a:t>Substructural panel of the waterproofing</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 For example, a sheeting veneer with tongued and grooved long sides. Fixed to a nail plate grid.</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300"/>
              </a:spcBef>
              <a:spcAft>
                <a:spcPts val="0"/>
              </a:spcAft>
              <a:buNone/>
            </a:pPr>
            <a:r>
              <a:rPr b="1" i="1" lang="en-GB" sz="900" u="none" cap="none" strike="noStrike">
                <a:solidFill>
                  <a:srgbClr val="0D0D0D"/>
                </a:solidFill>
                <a:latin typeface="Arial"/>
                <a:ea typeface="Arial"/>
                <a:cs typeface="Arial"/>
                <a:sym typeface="Arial"/>
              </a:rPr>
              <a:t>Ventilation strip</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 Hot galvanized wire nails.</a:t>
            </a:r>
            <a:endParaRPr/>
          </a:p>
          <a:p>
            <a:pPr indent="0" lvl="0" marL="0" marR="0" rtl="0" algn="l">
              <a:lnSpc>
                <a:spcPct val="122222"/>
              </a:lnSpc>
              <a:spcBef>
                <a:spcPts val="0"/>
              </a:spcBef>
              <a:spcAft>
                <a:spcPts val="0"/>
              </a:spcAft>
              <a:buNone/>
            </a:pPr>
            <a:r>
              <a:t/>
            </a:r>
            <a:endParaRPr b="0" i="1" sz="900" u="none" cap="none" strike="noStrike">
              <a:solidFill>
                <a:srgbClr val="0D0D0D"/>
              </a:solidFill>
              <a:latin typeface="Arial"/>
              <a:ea typeface="Arial"/>
              <a:cs typeface="Arial"/>
              <a:sym typeface="Arial"/>
            </a:endParaRPr>
          </a:p>
          <a:p>
            <a:pPr indent="0" lvl="0" marL="0" marR="0" rtl="0" algn="l">
              <a:lnSpc>
                <a:spcPct val="122222"/>
              </a:lnSpc>
              <a:spcBef>
                <a:spcPts val="0"/>
              </a:spcBef>
              <a:spcAft>
                <a:spcPts val="0"/>
              </a:spcAft>
              <a:buNone/>
            </a:pPr>
            <a:r>
              <a:rPr b="1" i="1" lang="en-GB" sz="900" u="none" cap="none" strike="noStrike">
                <a:solidFill>
                  <a:srgbClr val="0D0D0D"/>
                </a:solidFill>
                <a:latin typeface="Arial"/>
                <a:ea typeface="Arial"/>
                <a:cs typeface="Arial"/>
                <a:sym typeface="Arial"/>
              </a:rPr>
              <a:t>Roof batten for waterproofing</a:t>
            </a:r>
            <a:endParaRPr/>
          </a:p>
          <a:p>
            <a:pPr indent="0" lvl="0" marL="0" marR="0" rtl="0" algn="l">
              <a:lnSpc>
                <a:spcPct val="122222"/>
              </a:lnSpc>
              <a:spcBef>
                <a:spcPts val="0"/>
              </a:spcBef>
              <a:spcAft>
                <a:spcPts val="0"/>
              </a:spcAft>
              <a:buNone/>
            </a:pPr>
            <a:r>
              <a:rPr b="0" i="1" lang="en-GB" sz="900" u="none" cap="none" strike="noStrike">
                <a:solidFill>
                  <a:srgbClr val="0D0D0D"/>
                </a:solidFill>
                <a:latin typeface="Arial"/>
                <a:ea typeface="Arial"/>
                <a:cs typeface="Arial"/>
                <a:sym typeface="Arial"/>
              </a:rPr>
              <a:t>According to the structure plan. Nail with hot galvanized wire nail at each intersection.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Example: façade</a:t>
            </a:r>
            <a:endParaRPr/>
          </a:p>
        </p:txBody>
      </p:sp>
      <p:sp>
        <p:nvSpPr>
          <p:cNvPr id="332" name="Google Shape;332;p19"/>
          <p:cNvSpPr txBox="1"/>
          <p:nvPr>
            <p:ph idx="1" type="body"/>
          </p:nvPr>
        </p:nvSpPr>
        <p:spPr>
          <a:xfrm>
            <a:off x="838200" y="1825625"/>
            <a:ext cx="10515600" cy="4351338"/>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i="1" lang="en-GB"/>
              <a:t>A well-designed, surface-treated and serviced wood façade lasts for decades. </a:t>
            </a:r>
            <a:r>
              <a:rPr lang="en-GB"/>
              <a:t>Finland has numerous examples of wood façades that are over 100 years old and still in good condition.</a:t>
            </a:r>
            <a:endParaRPr/>
          </a:p>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rPr i="1" lang="en-GB" sz="1400"/>
              <a:t>Source: Puuinfo, Kestävät puujulkisivut</a:t>
            </a:r>
            <a:endParaRPr/>
          </a:p>
        </p:txBody>
      </p:sp>
      <p:sp>
        <p:nvSpPr>
          <p:cNvPr id="333" name="Google Shape;333;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34" name="Google Shape;334;p19"/>
          <p:cNvSpPr txBox="1"/>
          <p:nvPr>
            <p:ph idx="11" type="ftr"/>
          </p:nvPr>
        </p:nvSpPr>
        <p:spPr>
          <a:xfrm>
            <a:off x="838200" y="6334918"/>
            <a:ext cx="554374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38" name="Google Shape;138;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39" name="Google Shape;139;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40" name="Google Shape;140;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41" name="Google Shape;141;p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42" name="Google Shape;142;p2"/>
          <p:cNvSpPr txBox="1"/>
          <p:nvPr>
            <p:ph idx="11" type="ftr"/>
          </p:nvPr>
        </p:nvSpPr>
        <p:spPr>
          <a:xfrm>
            <a:off x="838200" y="6334918"/>
            <a:ext cx="549661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Long-term durability</a:t>
            </a:r>
            <a:endParaRPr/>
          </a:p>
        </p:txBody>
      </p:sp>
      <p:sp>
        <p:nvSpPr>
          <p:cNvPr id="340" name="Google Shape;340;p20"/>
          <p:cNvSpPr txBox="1"/>
          <p:nvPr>
            <p:ph idx="2" type="body"/>
          </p:nvPr>
        </p:nvSpPr>
        <p:spPr>
          <a:xfrm>
            <a:off x="5103628" y="1825625"/>
            <a:ext cx="6250172" cy="4351338"/>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90000"/>
              </a:lnSpc>
              <a:spcBef>
                <a:spcPts val="1000"/>
              </a:spcBef>
              <a:spcAft>
                <a:spcPts val="0"/>
              </a:spcAft>
              <a:buClr>
                <a:schemeClr val="dk1"/>
              </a:buClr>
              <a:buSzPct val="69498"/>
              <a:buChar char="•"/>
            </a:pPr>
            <a:r>
              <a:rPr lang="en-GB"/>
              <a:t>Thick board (recommended min. 28 mm)</a:t>
            </a:r>
            <a:endParaRPr/>
          </a:p>
          <a:p>
            <a:pPr indent="-342900" lvl="0" marL="457200" rtl="0" algn="l">
              <a:lnSpc>
                <a:spcPct val="90000"/>
              </a:lnSpc>
              <a:spcBef>
                <a:spcPts val="1000"/>
              </a:spcBef>
              <a:spcAft>
                <a:spcPts val="0"/>
              </a:spcAft>
              <a:buClr>
                <a:schemeClr val="dk1"/>
              </a:buClr>
              <a:buSzPct val="69498"/>
              <a:buChar char="•"/>
            </a:pPr>
            <a:r>
              <a:rPr lang="en-GB"/>
              <a:t>Quality timber</a:t>
            </a:r>
            <a:endParaRPr/>
          </a:p>
          <a:p>
            <a:pPr indent="-342900" lvl="0" marL="457200" rtl="0" algn="l">
              <a:lnSpc>
                <a:spcPct val="90000"/>
              </a:lnSpc>
              <a:spcBef>
                <a:spcPts val="1000"/>
              </a:spcBef>
              <a:spcAft>
                <a:spcPts val="0"/>
              </a:spcAft>
              <a:buClr>
                <a:schemeClr val="dk1"/>
              </a:buClr>
              <a:buSzPct val="69498"/>
              <a:buChar char="•"/>
            </a:pPr>
            <a:r>
              <a:rPr lang="en-GB"/>
              <a:t>Dry timber</a:t>
            </a:r>
            <a:endParaRPr/>
          </a:p>
          <a:p>
            <a:pPr indent="-342900" lvl="0" marL="457200" rtl="0" algn="l">
              <a:lnSpc>
                <a:spcPct val="90000"/>
              </a:lnSpc>
              <a:spcBef>
                <a:spcPts val="1000"/>
              </a:spcBef>
              <a:spcAft>
                <a:spcPts val="0"/>
              </a:spcAft>
              <a:buClr>
                <a:schemeClr val="dk1"/>
              </a:buClr>
              <a:buSzPct val="69498"/>
              <a:buChar char="•"/>
            </a:pPr>
            <a:r>
              <a:rPr lang="en-GB"/>
              <a:t>Structural protection, careful with the details</a:t>
            </a:r>
            <a:endParaRPr/>
          </a:p>
          <a:p>
            <a:pPr indent="-342900" lvl="0" marL="457200" rtl="0" algn="l">
              <a:lnSpc>
                <a:spcPct val="90000"/>
              </a:lnSpc>
              <a:spcBef>
                <a:spcPts val="1000"/>
              </a:spcBef>
              <a:spcAft>
                <a:spcPts val="0"/>
              </a:spcAft>
              <a:buClr>
                <a:schemeClr val="dk1"/>
              </a:buClr>
              <a:buSzPct val="69498"/>
              <a:buChar char="•"/>
            </a:pPr>
            <a:r>
              <a:rPr lang="en-GB"/>
              <a:t>Preferrably no extensions</a:t>
            </a:r>
            <a:endParaRPr/>
          </a:p>
          <a:p>
            <a:pPr indent="-342900" lvl="0" marL="457200" rtl="0" algn="l">
              <a:lnSpc>
                <a:spcPct val="90000"/>
              </a:lnSpc>
              <a:spcBef>
                <a:spcPts val="1000"/>
              </a:spcBef>
              <a:spcAft>
                <a:spcPts val="0"/>
              </a:spcAft>
              <a:buClr>
                <a:schemeClr val="dk1"/>
              </a:buClr>
              <a:buSzPct val="69498"/>
              <a:buChar char="•"/>
            </a:pPr>
            <a:r>
              <a:rPr lang="en-GB"/>
              <a:t>Good surface treatment combination</a:t>
            </a:r>
            <a:endParaRPr/>
          </a:p>
          <a:p>
            <a:pPr indent="-342900" lvl="0" marL="457200" rtl="0" algn="l">
              <a:lnSpc>
                <a:spcPct val="90000"/>
              </a:lnSpc>
              <a:spcBef>
                <a:spcPts val="1000"/>
              </a:spcBef>
              <a:spcAft>
                <a:spcPts val="0"/>
              </a:spcAft>
              <a:buClr>
                <a:schemeClr val="dk1"/>
              </a:buClr>
              <a:buSzPct val="69498"/>
              <a:buChar char="•"/>
            </a:pPr>
            <a:r>
              <a:rPr lang="en-GB"/>
              <a:t>Background ventilation</a:t>
            </a:r>
            <a:endParaRPr/>
          </a:p>
          <a:p>
            <a:pPr indent="-342900" lvl="0" marL="457200" rtl="0" algn="l">
              <a:lnSpc>
                <a:spcPct val="90000"/>
              </a:lnSpc>
              <a:spcBef>
                <a:spcPts val="1000"/>
              </a:spcBef>
              <a:spcAft>
                <a:spcPts val="0"/>
              </a:spcAft>
              <a:buClr>
                <a:schemeClr val="dk1"/>
              </a:buClr>
              <a:buSzPct val="69498"/>
              <a:buChar char="•"/>
            </a:pPr>
            <a:r>
              <a:rPr lang="en-GB"/>
              <a:t>Maintenance</a:t>
            </a:r>
            <a:endParaRPr/>
          </a:p>
          <a:p>
            <a:pPr indent="0" lvl="0" marL="114300" rtl="0" algn="l">
              <a:lnSpc>
                <a:spcPct val="90000"/>
              </a:lnSpc>
              <a:spcBef>
                <a:spcPts val="1000"/>
              </a:spcBef>
              <a:spcAft>
                <a:spcPts val="0"/>
              </a:spcAft>
              <a:buSzPct val="69498"/>
              <a:buNone/>
            </a:pPr>
            <a:r>
              <a:t/>
            </a:r>
            <a:endParaRPr/>
          </a:p>
        </p:txBody>
      </p:sp>
      <p:sp>
        <p:nvSpPr>
          <p:cNvPr id="341" name="Google Shape;341;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42" name="Google Shape;342;p20"/>
          <p:cNvSpPr txBox="1"/>
          <p:nvPr>
            <p:ph idx="11" type="ftr"/>
          </p:nvPr>
        </p:nvSpPr>
        <p:spPr>
          <a:xfrm>
            <a:off x="838200" y="6334918"/>
            <a:ext cx="560973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43" name="Google Shape;343;p20"/>
          <p:cNvPicPr preferRelativeResize="0"/>
          <p:nvPr/>
        </p:nvPicPr>
        <p:blipFill rotWithShape="1">
          <a:blip r:embed="rId3">
            <a:alphaModFix/>
          </a:blip>
          <a:srcRect b="0" l="0" r="0" t="0"/>
          <a:stretch/>
        </p:blipFill>
        <p:spPr>
          <a:xfrm>
            <a:off x="952840" y="1825625"/>
            <a:ext cx="3438361" cy="3785894"/>
          </a:xfrm>
          <a:prstGeom prst="rect">
            <a:avLst/>
          </a:prstGeom>
          <a:noFill/>
          <a:ln>
            <a:noFill/>
          </a:ln>
        </p:spPr>
      </p:pic>
      <p:sp>
        <p:nvSpPr>
          <p:cNvPr id="344" name="Google Shape;344;p20"/>
          <p:cNvSpPr/>
          <p:nvPr/>
        </p:nvSpPr>
        <p:spPr>
          <a:xfrm>
            <a:off x="952840" y="5742077"/>
            <a:ext cx="4445001" cy="23114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SAATSI arkkitehdit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1"/>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GB" sz="4400">
                <a:solidFill>
                  <a:srgbClr val="FFFFFF"/>
                </a:solidFill>
              </a:rPr>
              <a:t>Wood use in façade</a:t>
            </a:r>
            <a:endParaRPr/>
          </a:p>
        </p:txBody>
      </p:sp>
      <p:sp>
        <p:nvSpPr>
          <p:cNvPr id="350" name="Google Shape;350;p21"/>
          <p:cNvSpPr txBox="1"/>
          <p:nvPr>
            <p:ph idx="1" type="body"/>
          </p:nvPr>
        </p:nvSpPr>
        <p:spPr>
          <a:xfrm>
            <a:off x="6096000" y="853352"/>
            <a:ext cx="5791200" cy="1573417"/>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82949"/>
              <a:buNone/>
            </a:pPr>
            <a:r>
              <a:rPr lang="en-GB"/>
              <a:t>Things that are relevant to the outcome include:</a:t>
            </a:r>
            <a:endParaRPr/>
          </a:p>
          <a:p>
            <a:pPr indent="-342900" lvl="0" marL="457200" rtl="0" algn="l">
              <a:lnSpc>
                <a:spcPct val="90000"/>
              </a:lnSpc>
              <a:spcBef>
                <a:spcPts val="1000"/>
              </a:spcBef>
              <a:spcAft>
                <a:spcPts val="0"/>
              </a:spcAft>
              <a:buClr>
                <a:schemeClr val="dk1"/>
              </a:buClr>
              <a:buSzPct val="82949"/>
              <a:buChar char="•"/>
            </a:pPr>
            <a:r>
              <a:rPr lang="en-GB"/>
              <a:t>Textures</a:t>
            </a:r>
            <a:endParaRPr/>
          </a:p>
          <a:p>
            <a:pPr indent="-342900" lvl="0" marL="457200" rtl="0" algn="l">
              <a:lnSpc>
                <a:spcPct val="90000"/>
              </a:lnSpc>
              <a:spcBef>
                <a:spcPts val="1000"/>
              </a:spcBef>
              <a:spcAft>
                <a:spcPts val="0"/>
              </a:spcAft>
              <a:buClr>
                <a:schemeClr val="dk1"/>
              </a:buClr>
              <a:buSzPct val="82949"/>
              <a:buChar char="•"/>
            </a:pPr>
            <a:r>
              <a:rPr lang="en-GB"/>
              <a:t>Timber dimensions</a:t>
            </a:r>
            <a:endParaRPr/>
          </a:p>
          <a:p>
            <a:pPr indent="-342900" lvl="0" marL="457200" rtl="0" algn="l">
              <a:lnSpc>
                <a:spcPct val="90000"/>
              </a:lnSpc>
              <a:spcBef>
                <a:spcPts val="1000"/>
              </a:spcBef>
              <a:spcAft>
                <a:spcPts val="0"/>
              </a:spcAft>
              <a:buClr>
                <a:schemeClr val="dk1"/>
              </a:buClr>
              <a:buSzPct val="82949"/>
              <a:buChar char="•"/>
            </a:pPr>
            <a:r>
              <a:rPr lang="en-GB"/>
              <a:t>Surface treatment</a:t>
            </a:r>
            <a:endParaRPr/>
          </a:p>
          <a:p>
            <a:pPr indent="-228600" lvl="0" marL="457200" rtl="0" algn="l">
              <a:lnSpc>
                <a:spcPct val="90000"/>
              </a:lnSpc>
              <a:spcBef>
                <a:spcPts val="1000"/>
              </a:spcBef>
              <a:spcAft>
                <a:spcPts val="0"/>
              </a:spcAft>
              <a:buClr>
                <a:schemeClr val="dk1"/>
              </a:buClr>
              <a:buSzPct val="82949"/>
              <a:buNone/>
            </a:pPr>
            <a:r>
              <a:t/>
            </a:r>
            <a:endParaRPr/>
          </a:p>
        </p:txBody>
      </p:sp>
      <p:sp>
        <p:nvSpPr>
          <p:cNvPr id="351" name="Google Shape;351;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52" name="Google Shape;352;p21"/>
          <p:cNvSpPr txBox="1"/>
          <p:nvPr>
            <p:ph idx="11" type="ftr"/>
          </p:nvPr>
        </p:nvSpPr>
        <p:spPr>
          <a:xfrm>
            <a:off x="838199" y="6334918"/>
            <a:ext cx="557202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grpSp>
        <p:nvGrpSpPr>
          <p:cNvPr id="353" name="Google Shape;353;p21"/>
          <p:cNvGrpSpPr/>
          <p:nvPr/>
        </p:nvGrpSpPr>
        <p:grpSpPr>
          <a:xfrm>
            <a:off x="6214521" y="2413319"/>
            <a:ext cx="5565139" cy="4242547"/>
            <a:chOff x="6214521" y="2413319"/>
            <a:chExt cx="5565139" cy="4242547"/>
          </a:xfrm>
        </p:grpSpPr>
        <p:sp>
          <p:nvSpPr>
            <p:cNvPr id="354" name="Google Shape;354;p21"/>
            <p:cNvSpPr/>
            <p:nvPr/>
          </p:nvSpPr>
          <p:spPr>
            <a:xfrm>
              <a:off x="6214521" y="5983034"/>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en-GB" sz="1400" u="none" cap="none" strike="noStrike">
                  <a:solidFill>
                    <a:srgbClr val="0D0D0D"/>
                  </a:solidFill>
                  <a:latin typeface="Calibri"/>
                  <a:ea typeface="Calibri"/>
                  <a:cs typeface="Calibri"/>
                  <a:sym typeface="Calibri"/>
                </a:rPr>
                <a:t>CNC-milled board</a:t>
              </a:r>
              <a:endParaRPr/>
            </a:p>
          </p:txBody>
        </p:sp>
        <p:sp>
          <p:nvSpPr>
            <p:cNvPr id="355" name="Google Shape;355;p21"/>
            <p:cNvSpPr/>
            <p:nvPr/>
          </p:nvSpPr>
          <p:spPr>
            <a:xfrm>
              <a:off x="8173061" y="5983034"/>
              <a:ext cx="1637053"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en-GB" sz="1400" u="none" cap="none" strike="noStrike">
                  <a:solidFill>
                    <a:srgbClr val="0D0D0D"/>
                  </a:solidFill>
                  <a:latin typeface="Calibri"/>
                  <a:ea typeface="Calibri"/>
                  <a:cs typeface="Calibri"/>
                  <a:sym typeface="Calibri"/>
                </a:rPr>
                <a:t>panel</a:t>
              </a:r>
              <a:endParaRPr/>
            </a:p>
          </p:txBody>
        </p:sp>
        <p:sp>
          <p:nvSpPr>
            <p:cNvPr id="356" name="Google Shape;356;p21"/>
            <p:cNvSpPr/>
            <p:nvPr/>
          </p:nvSpPr>
          <p:spPr>
            <a:xfrm>
              <a:off x="10142608" y="5983034"/>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en-GB" sz="1400" u="none" cap="none" strike="noStrike">
                  <a:solidFill>
                    <a:srgbClr val="0D0D0D"/>
                  </a:solidFill>
                  <a:latin typeface="Calibri"/>
                  <a:ea typeface="Calibri"/>
                  <a:cs typeface="Calibri"/>
                  <a:sym typeface="Calibri"/>
                </a:rPr>
                <a:t>stained</a:t>
              </a:r>
              <a:endParaRPr/>
            </a:p>
          </p:txBody>
        </p:sp>
        <p:grpSp>
          <p:nvGrpSpPr>
            <p:cNvPr id="357" name="Google Shape;357;p21"/>
            <p:cNvGrpSpPr/>
            <p:nvPr/>
          </p:nvGrpSpPr>
          <p:grpSpPr>
            <a:xfrm>
              <a:off x="6214521" y="2413319"/>
              <a:ext cx="5565139" cy="3533420"/>
              <a:chOff x="6214521" y="2413319"/>
              <a:chExt cx="5565139" cy="3533420"/>
            </a:xfrm>
          </p:grpSpPr>
          <p:pic>
            <p:nvPicPr>
              <p:cNvPr id="358" name="Google Shape;358;p21"/>
              <p:cNvPicPr preferRelativeResize="0"/>
              <p:nvPr/>
            </p:nvPicPr>
            <p:blipFill rotWithShape="1">
              <a:blip r:embed="rId3">
                <a:alphaModFix/>
              </a:blip>
              <a:srcRect b="0" l="0" r="0" t="0"/>
              <a:stretch/>
            </p:blipFill>
            <p:spPr>
              <a:xfrm>
                <a:off x="6227601" y="2427389"/>
                <a:ext cx="1610892" cy="1610892"/>
              </a:xfrm>
              <a:prstGeom prst="rect">
                <a:avLst/>
              </a:prstGeom>
              <a:noFill/>
              <a:ln>
                <a:noFill/>
              </a:ln>
            </p:spPr>
          </p:pic>
          <p:pic>
            <p:nvPicPr>
              <p:cNvPr id="359" name="Google Shape;359;p21"/>
              <p:cNvPicPr preferRelativeResize="0"/>
              <p:nvPr/>
            </p:nvPicPr>
            <p:blipFill rotWithShape="1">
              <a:blip r:embed="rId4">
                <a:alphaModFix/>
              </a:blip>
              <a:srcRect b="0" l="0" r="0" t="0"/>
              <a:stretch/>
            </p:blipFill>
            <p:spPr>
              <a:xfrm>
                <a:off x="8185832" y="2426769"/>
                <a:ext cx="1611512" cy="1611512"/>
              </a:xfrm>
              <a:prstGeom prst="rect">
                <a:avLst/>
              </a:prstGeom>
              <a:noFill/>
              <a:ln>
                <a:noFill/>
              </a:ln>
            </p:spPr>
          </p:pic>
          <p:pic>
            <p:nvPicPr>
              <p:cNvPr id="360" name="Google Shape;360;p21"/>
              <p:cNvPicPr preferRelativeResize="0"/>
              <p:nvPr/>
            </p:nvPicPr>
            <p:blipFill rotWithShape="1">
              <a:blip r:embed="rId5">
                <a:alphaModFix/>
              </a:blip>
              <a:srcRect b="24847" l="0" r="0" t="0"/>
              <a:stretch/>
            </p:blipFill>
            <p:spPr>
              <a:xfrm>
                <a:off x="10144683" y="2413319"/>
                <a:ext cx="1610891" cy="1616231"/>
              </a:xfrm>
              <a:prstGeom prst="rect">
                <a:avLst/>
              </a:prstGeom>
              <a:noFill/>
              <a:ln>
                <a:noFill/>
              </a:ln>
            </p:spPr>
          </p:pic>
          <p:pic>
            <p:nvPicPr>
              <p:cNvPr id="361" name="Google Shape;361;p21"/>
              <p:cNvPicPr preferRelativeResize="0"/>
              <p:nvPr/>
            </p:nvPicPr>
            <p:blipFill rotWithShape="1">
              <a:blip r:embed="rId6">
                <a:alphaModFix/>
              </a:blip>
              <a:srcRect b="17843" l="9855" r="11349" t="17844"/>
              <a:stretch/>
            </p:blipFill>
            <p:spPr>
              <a:xfrm>
                <a:off x="6226596" y="4324951"/>
                <a:ext cx="1612901" cy="1608712"/>
              </a:xfrm>
              <a:prstGeom prst="rect">
                <a:avLst/>
              </a:prstGeom>
              <a:noFill/>
              <a:ln>
                <a:noFill/>
              </a:ln>
            </p:spPr>
          </p:pic>
          <p:pic>
            <p:nvPicPr>
              <p:cNvPr id="362" name="Google Shape;362;p21"/>
              <p:cNvPicPr preferRelativeResize="0"/>
              <p:nvPr/>
            </p:nvPicPr>
            <p:blipFill rotWithShape="1">
              <a:blip r:embed="rId7">
                <a:alphaModFix/>
              </a:blip>
              <a:srcRect b="0" l="0" r="26626" t="0"/>
              <a:stretch/>
            </p:blipFill>
            <p:spPr>
              <a:xfrm>
                <a:off x="8193220" y="4325044"/>
                <a:ext cx="1607772" cy="1608350"/>
              </a:xfrm>
              <a:prstGeom prst="rect">
                <a:avLst/>
              </a:prstGeom>
              <a:noFill/>
              <a:ln>
                <a:noFill/>
              </a:ln>
            </p:spPr>
          </p:pic>
          <p:sp>
            <p:nvSpPr>
              <p:cNvPr id="363" name="Google Shape;363;p21"/>
              <p:cNvSpPr/>
              <p:nvPr/>
            </p:nvSpPr>
            <p:spPr>
              <a:xfrm>
                <a:off x="6214521" y="4073800"/>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en-GB" sz="1400" u="none" cap="none" strike="noStrike">
                    <a:solidFill>
                      <a:srgbClr val="0D0D0D"/>
                    </a:solidFill>
                    <a:latin typeface="Calibri"/>
                    <a:ea typeface="Calibri"/>
                    <a:cs typeface="Calibri"/>
                    <a:sym typeface="Calibri"/>
                  </a:rPr>
                  <a:t>CLT unit</a:t>
                </a:r>
                <a:endParaRPr/>
              </a:p>
            </p:txBody>
          </p:sp>
          <p:sp>
            <p:nvSpPr>
              <p:cNvPr id="364" name="Google Shape;364;p21"/>
              <p:cNvSpPr/>
              <p:nvPr/>
            </p:nvSpPr>
            <p:spPr>
              <a:xfrm>
                <a:off x="8173061" y="4073800"/>
                <a:ext cx="1637053"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en-GB" sz="1400" u="none" cap="none" strike="noStrike">
                    <a:solidFill>
                      <a:srgbClr val="0D0D0D"/>
                    </a:solidFill>
                    <a:latin typeface="Calibri"/>
                    <a:ea typeface="Calibri"/>
                    <a:cs typeface="Calibri"/>
                    <a:sym typeface="Calibri"/>
                  </a:rPr>
                  <a:t>raw board</a:t>
                </a:r>
                <a:endParaRPr/>
              </a:p>
            </p:txBody>
          </p:sp>
          <p:sp>
            <p:nvSpPr>
              <p:cNvPr id="365" name="Google Shape;365;p21"/>
              <p:cNvSpPr/>
              <p:nvPr/>
            </p:nvSpPr>
            <p:spPr>
              <a:xfrm>
                <a:off x="10142608" y="4073800"/>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en-GB" sz="1400" u="none" cap="none" strike="noStrike">
                    <a:solidFill>
                      <a:srgbClr val="0D0D0D"/>
                    </a:solidFill>
                    <a:latin typeface="Calibri"/>
                    <a:ea typeface="Calibri"/>
                    <a:cs typeface="Calibri"/>
                    <a:sym typeface="Calibri"/>
                  </a:rPr>
                  <a:t>battening</a:t>
                </a:r>
                <a:endParaRPr/>
              </a:p>
            </p:txBody>
          </p:sp>
          <p:pic>
            <p:nvPicPr>
              <p:cNvPr id="366" name="Google Shape;366;p21"/>
              <p:cNvPicPr preferRelativeResize="0"/>
              <p:nvPr/>
            </p:nvPicPr>
            <p:blipFill rotWithShape="1">
              <a:blip r:embed="rId8">
                <a:alphaModFix/>
              </a:blip>
              <a:srcRect b="0" l="0" r="31242" t="0"/>
              <a:stretch/>
            </p:blipFill>
            <p:spPr>
              <a:xfrm>
                <a:off x="10139920" y="4333838"/>
                <a:ext cx="1620288" cy="1612901"/>
              </a:xfrm>
              <a:prstGeom prst="rect">
                <a:avLst/>
              </a:prstGeom>
              <a:noFill/>
              <a:ln>
                <a:noFill/>
              </a:ln>
            </p:spPr>
          </p:pic>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2"/>
          <p:cNvSpPr txBox="1"/>
          <p:nvPr>
            <p:ph idx="2" type="body"/>
          </p:nvPr>
        </p:nvSpPr>
        <p:spPr>
          <a:xfrm>
            <a:off x="6172200" y="1825625"/>
            <a:ext cx="5181600" cy="4351338"/>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a:t>Wood is a natural material that can be returned to the ecological cycle after use without damaging the environment. It is easy to work on wood with simple tools.</a:t>
            </a:r>
            <a:endParaRPr/>
          </a:p>
        </p:txBody>
      </p:sp>
      <p:sp>
        <p:nvSpPr>
          <p:cNvPr id="372" name="Google Shape;372;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73" name="Google Shape;373;p22"/>
          <p:cNvSpPr txBox="1"/>
          <p:nvPr>
            <p:ph idx="11" type="ftr"/>
          </p:nvPr>
        </p:nvSpPr>
        <p:spPr>
          <a:xfrm>
            <a:off x="838200" y="6334918"/>
            <a:ext cx="53340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74" name="Google Shape;374;p22"/>
          <p:cNvPicPr preferRelativeResize="0"/>
          <p:nvPr/>
        </p:nvPicPr>
        <p:blipFill rotWithShape="1">
          <a:blip r:embed="rId3">
            <a:alphaModFix/>
          </a:blip>
          <a:srcRect b="0" l="58187" r="0" t="0"/>
          <a:stretch/>
        </p:blipFill>
        <p:spPr>
          <a:xfrm>
            <a:off x="1756186" y="505221"/>
            <a:ext cx="3725788" cy="5847663"/>
          </a:xfrm>
          <a:prstGeom prst="rect">
            <a:avLst/>
          </a:prstGeom>
          <a:noFill/>
          <a:ln>
            <a:noFill/>
          </a:ln>
        </p:spPr>
      </p:pic>
      <p:sp>
        <p:nvSpPr>
          <p:cNvPr id="375" name="Google Shape;375;p22"/>
          <p:cNvSpPr/>
          <p:nvPr/>
        </p:nvSpPr>
        <p:spPr>
          <a:xfrm>
            <a:off x="481229" y="5852317"/>
            <a:ext cx="3697289" cy="48260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Akola Manor</a:t>
            </a:r>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JKMM Arkkitehdit</a:t>
            </a:r>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Teemu Kurkela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Wood absorbs carbon dioxide efficiently</a:t>
            </a:r>
            <a:endParaRPr/>
          </a:p>
        </p:txBody>
      </p:sp>
      <p:sp>
        <p:nvSpPr>
          <p:cNvPr id="381" name="Google Shape;381;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82" name="Google Shape;382;p23"/>
          <p:cNvSpPr txBox="1"/>
          <p:nvPr>
            <p:ph idx="11" type="ftr"/>
          </p:nvPr>
        </p:nvSpPr>
        <p:spPr>
          <a:xfrm>
            <a:off x="838199" y="6334918"/>
            <a:ext cx="543062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83" name="Google Shape;383;p23"/>
          <p:cNvPicPr preferRelativeResize="0"/>
          <p:nvPr/>
        </p:nvPicPr>
        <p:blipFill rotWithShape="1">
          <a:blip r:embed="rId3">
            <a:alphaModFix/>
          </a:blip>
          <a:srcRect b="6160" l="0" r="0" t="0"/>
          <a:stretch/>
        </p:blipFill>
        <p:spPr>
          <a:xfrm>
            <a:off x="3570332" y="1283582"/>
            <a:ext cx="5051336" cy="4740146"/>
          </a:xfrm>
          <a:prstGeom prst="rect">
            <a:avLst/>
          </a:prstGeom>
          <a:noFill/>
          <a:ln>
            <a:noFill/>
          </a:ln>
        </p:spPr>
      </p:pic>
      <p:sp>
        <p:nvSpPr>
          <p:cNvPr id="384" name="Google Shape;384;p23"/>
          <p:cNvSpPr/>
          <p:nvPr/>
        </p:nvSpPr>
        <p:spPr>
          <a:xfrm>
            <a:off x="10734229" y="6016897"/>
            <a:ext cx="123914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Source: </a:t>
            </a:r>
            <a:r>
              <a:rPr b="0" i="0" lang="en-GB" sz="1000" u="none" cap="none" strike="noStrike">
                <a:solidFill>
                  <a:srgbClr val="000000"/>
                </a:solidFill>
                <a:latin typeface="Trebuchet MS"/>
                <a:ea typeface="Trebuchet MS"/>
                <a:cs typeface="Trebuchet MS"/>
                <a:sym typeface="Trebuchet MS"/>
              </a:rPr>
              <a:t>Metsä Group</a:t>
            </a:r>
            <a:endParaRPr/>
          </a:p>
        </p:txBody>
      </p:sp>
      <p:sp>
        <p:nvSpPr>
          <p:cNvPr id="385" name="Google Shape;385;p23"/>
          <p:cNvSpPr txBox="1"/>
          <p:nvPr/>
        </p:nvSpPr>
        <p:spPr>
          <a:xfrm>
            <a:off x="3694523" y="6016897"/>
            <a:ext cx="41148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50" u="none" cap="none" strike="noStrike">
                <a:solidFill>
                  <a:schemeClr val="dk1"/>
                </a:solidFill>
                <a:latin typeface="Calibri"/>
                <a:ea typeface="Calibri"/>
                <a:cs typeface="Calibri"/>
                <a:sym typeface="Calibri"/>
              </a:rPr>
              <a:t>1 cubic metre of wood binds approximately 1,000 kg of carbon dioxide.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24"/>
          <p:cNvPicPr preferRelativeResize="0"/>
          <p:nvPr/>
        </p:nvPicPr>
        <p:blipFill rotWithShape="1">
          <a:blip r:embed="rId3">
            <a:alphaModFix/>
          </a:blip>
          <a:srcRect b="8039" l="0" r="0" t="24571"/>
          <a:stretch/>
        </p:blipFill>
        <p:spPr>
          <a:xfrm>
            <a:off x="0" y="962930"/>
            <a:ext cx="12209195" cy="5395138"/>
          </a:xfrm>
          <a:prstGeom prst="rect">
            <a:avLst/>
          </a:prstGeom>
          <a:noFill/>
          <a:ln>
            <a:noFill/>
          </a:ln>
        </p:spPr>
      </p:pic>
      <p:sp>
        <p:nvSpPr>
          <p:cNvPr id="391" name="Google Shape;391;p24"/>
          <p:cNvSpPr/>
          <p:nvPr/>
        </p:nvSpPr>
        <p:spPr>
          <a:xfrm>
            <a:off x="1738594" y="3092856"/>
            <a:ext cx="8714682" cy="1183730"/>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392" name="Google Shape;392;p24"/>
          <p:cNvSpPr/>
          <p:nvPr/>
        </p:nvSpPr>
        <p:spPr>
          <a:xfrm>
            <a:off x="1860002" y="3269223"/>
            <a:ext cx="8471866" cy="830997"/>
          </a:xfrm>
          <a:prstGeom prst="rect">
            <a:avLst/>
          </a:prstGeom>
          <a:noFill/>
          <a:ln>
            <a:noFill/>
          </a:ln>
        </p:spPr>
        <p:txBody>
          <a:bodyPr anchorCtr="0" anchor="t" bIns="45700" lIns="45700" spcFirstLastPara="1" rIns="45700" wrap="square" tIns="45700">
            <a:spAutoFit/>
          </a:bodyPr>
          <a:lstStyle/>
          <a:p>
            <a:pPr indent="0" lvl="0" marL="0" marR="0" rtl="0" algn="just">
              <a:spcBef>
                <a:spcPts val="0"/>
              </a:spcBef>
              <a:spcAft>
                <a:spcPts val="0"/>
              </a:spcAft>
              <a:buNone/>
            </a:pPr>
            <a:r>
              <a:rPr b="0" i="0" lang="en-GB" sz="1600" u="none" cap="none" strike="noStrike">
                <a:solidFill>
                  <a:srgbClr val="FFFFFF"/>
                </a:solidFill>
                <a:latin typeface="Calibri"/>
                <a:ea typeface="Calibri"/>
                <a:cs typeface="Calibri"/>
                <a:sym typeface="Calibri"/>
              </a:rPr>
              <a:t>For example, a Finnish wooden single-family house binds an average of 30 tonnes of carbon dioxide in its structures. This carbon fixation value of wood is equivalent to more than 10 years of carbon dioxide emissions from an average consumer car.</a:t>
            </a:r>
            <a:endParaRPr/>
          </a:p>
        </p:txBody>
      </p:sp>
      <p:sp>
        <p:nvSpPr>
          <p:cNvPr id="393" name="Google Shape;39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Wood absorbs carbon dioxide efficiently</a:t>
            </a:r>
            <a:br>
              <a:rPr lang="en-GB">
                <a:latin typeface="Calibri"/>
                <a:ea typeface="Calibri"/>
                <a:cs typeface="Calibri"/>
                <a:sym typeface="Calibri"/>
              </a:rPr>
            </a:br>
            <a:endParaRPr>
              <a:latin typeface="Calibri"/>
              <a:ea typeface="Calibri"/>
              <a:cs typeface="Calibri"/>
              <a:sym typeface="Calibri"/>
            </a:endParaRPr>
          </a:p>
        </p:txBody>
      </p:sp>
      <p:sp>
        <p:nvSpPr>
          <p:cNvPr id="394" name="Google Shape;394;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95" name="Google Shape;395;p24"/>
          <p:cNvSpPr txBox="1"/>
          <p:nvPr>
            <p:ph idx="11" type="ftr"/>
          </p:nvPr>
        </p:nvSpPr>
        <p:spPr>
          <a:xfrm>
            <a:off x="838199" y="6334918"/>
            <a:ext cx="524208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96" name="Google Shape;396;p24"/>
          <p:cNvSpPr/>
          <p:nvPr/>
        </p:nvSpPr>
        <p:spPr>
          <a:xfrm>
            <a:off x="7757201" y="5931491"/>
            <a:ext cx="4265227" cy="30777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0" i="0" lang="en-GB" sz="1000" u="none" cap="none" strike="noStrike">
                <a:solidFill>
                  <a:schemeClr val="lt1"/>
                </a:solidFill>
                <a:latin typeface="Calibri"/>
                <a:ea typeface="Calibri"/>
                <a:cs typeface="Calibri"/>
                <a:sym typeface="Calibri"/>
              </a:rPr>
              <a:t>Source: </a:t>
            </a:r>
            <a:r>
              <a:rPr b="0" i="0" lang="en-GB" sz="1000" u="sng" cap="none" strike="noStrike">
                <a:solidFill>
                  <a:schemeClr val="lt1"/>
                </a:solidFill>
                <a:latin typeface="Calibri"/>
                <a:ea typeface="Calibri"/>
                <a:cs typeface="Calibri"/>
                <a:sym typeface="Calibri"/>
                <a:hlinkClick r:id="rId4">
                  <a:extLst>
                    <a:ext uri="{A12FA001-AC4F-418D-AE19-62706E023703}">
                      <ahyp:hlinkClr val="tx"/>
                    </a:ext>
                  </a:extLst>
                </a:hlinkClick>
              </a:rPr>
              <a:t>https://www.metsafibre.com/fi/media/Erinomaisuus-ja-Innovaatiot/Pages/Sahatavara-sitoo-hiilta-koko-elinkaarensa-ajan.aspx</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25"/>
          <p:cNvPicPr preferRelativeResize="0"/>
          <p:nvPr/>
        </p:nvPicPr>
        <p:blipFill rotWithShape="1">
          <a:blip r:embed="rId3">
            <a:alphaModFix/>
          </a:blip>
          <a:srcRect b="0" l="0" r="0" t="0"/>
          <a:stretch/>
        </p:blipFill>
        <p:spPr>
          <a:xfrm>
            <a:off x="996310" y="1739984"/>
            <a:ext cx="4581412" cy="4038056"/>
          </a:xfrm>
          <a:prstGeom prst="rect">
            <a:avLst/>
          </a:prstGeom>
          <a:noFill/>
          <a:ln>
            <a:noFill/>
          </a:ln>
        </p:spPr>
      </p:pic>
      <p:sp>
        <p:nvSpPr>
          <p:cNvPr id="402" name="Google Shape;402;p25"/>
          <p:cNvSpPr txBox="1"/>
          <p:nvPr>
            <p:ph idx="1" type="body"/>
          </p:nvPr>
        </p:nvSpPr>
        <p:spPr>
          <a:xfrm>
            <a:off x="5624546" y="1825625"/>
            <a:ext cx="5729253" cy="4351338"/>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GB" sz="2400">
                <a:solidFill>
                  <a:schemeClr val="dk1"/>
                </a:solidFill>
              </a:rPr>
              <a:t>Wood is strong and light. </a:t>
            </a:r>
            <a:r>
              <a:rPr lang="en-GB" sz="2400">
                <a:solidFill>
                  <a:schemeClr val="dk1"/>
                </a:solidFill>
              </a:rPr>
              <a:t>As a natural material, wood has different properties that vary, such as appearance, strength and other physical properties.</a:t>
            </a:r>
            <a:endParaRPr/>
          </a:p>
        </p:txBody>
      </p:sp>
      <p:sp>
        <p:nvSpPr>
          <p:cNvPr id="403" name="Google Shape;403;p25"/>
          <p:cNvSpPr txBox="1"/>
          <p:nvPr>
            <p:ph idx="11" type="ftr"/>
          </p:nvPr>
        </p:nvSpPr>
        <p:spPr>
          <a:xfrm>
            <a:off x="838200" y="6334918"/>
            <a:ext cx="548718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04" name="Google Shape;404;p2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05" name="Google Shape;405;p25"/>
          <p:cNvSpPr/>
          <p:nvPr/>
        </p:nvSpPr>
        <p:spPr>
          <a:xfrm>
            <a:off x="9870508" y="6052471"/>
            <a:ext cx="2035171" cy="24622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000" u="none" cap="none" strike="noStrike">
                <a:solidFill>
                  <a:schemeClr val="dk1"/>
                </a:solidFill>
                <a:latin typeface="Calibri"/>
                <a:ea typeface="Calibri"/>
                <a:cs typeface="Calibri"/>
                <a:sym typeface="Calibri"/>
              </a:rPr>
              <a:t>Source: Puuinfon puutavaraopas 2019</a:t>
            </a:r>
            <a:endParaRPr/>
          </a:p>
        </p:txBody>
      </p:sp>
      <p:sp>
        <p:nvSpPr>
          <p:cNvPr id="406" name="Google Shape;406;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07" name="Google Shape;407;p25"/>
          <p:cNvSpPr txBox="1"/>
          <p:nvPr/>
        </p:nvSpPr>
        <p:spPr>
          <a:xfrm>
            <a:off x="3378552" y="1998081"/>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Cambium</a:t>
            </a:r>
            <a:endParaRPr/>
          </a:p>
        </p:txBody>
      </p:sp>
      <p:sp>
        <p:nvSpPr>
          <p:cNvPr id="408" name="Google Shape;408;p25"/>
          <p:cNvSpPr txBox="1"/>
          <p:nvPr/>
        </p:nvSpPr>
        <p:spPr>
          <a:xfrm>
            <a:off x="4519925" y="2833156"/>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Sapwood</a:t>
            </a:r>
            <a:endParaRPr/>
          </a:p>
        </p:txBody>
      </p:sp>
      <p:sp>
        <p:nvSpPr>
          <p:cNvPr id="409" name="Google Shape;409;p25"/>
          <p:cNvSpPr txBox="1"/>
          <p:nvPr/>
        </p:nvSpPr>
        <p:spPr>
          <a:xfrm>
            <a:off x="4510145" y="4822055"/>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Sapwood</a:t>
            </a:r>
            <a:endParaRPr/>
          </a:p>
        </p:txBody>
      </p:sp>
      <p:sp>
        <p:nvSpPr>
          <p:cNvPr id="410" name="Google Shape;410;p25"/>
          <p:cNvSpPr txBox="1"/>
          <p:nvPr/>
        </p:nvSpPr>
        <p:spPr>
          <a:xfrm>
            <a:off x="1704117" y="1925899"/>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Outer shell i.e. bark</a:t>
            </a:r>
            <a:endParaRPr/>
          </a:p>
        </p:txBody>
      </p:sp>
      <p:sp>
        <p:nvSpPr>
          <p:cNvPr id="411" name="Google Shape;411;p25"/>
          <p:cNvSpPr txBox="1"/>
          <p:nvPr/>
        </p:nvSpPr>
        <p:spPr>
          <a:xfrm>
            <a:off x="4519924" y="3778518"/>
            <a:ext cx="1057797"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Heartwood</a:t>
            </a:r>
            <a:endParaRPr/>
          </a:p>
        </p:txBody>
      </p:sp>
      <p:sp>
        <p:nvSpPr>
          <p:cNvPr id="412" name="Google Shape;412;p25"/>
          <p:cNvSpPr txBox="1"/>
          <p:nvPr/>
        </p:nvSpPr>
        <p:spPr>
          <a:xfrm>
            <a:off x="2612440" y="1925900"/>
            <a:ext cx="1111147"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Inner lining</a:t>
            </a:r>
            <a:br>
              <a:rPr b="0" i="0" lang="en-GB" sz="1000" u="none" cap="none" strike="noStrike">
                <a:solidFill>
                  <a:schemeClr val="dk1"/>
                </a:solidFill>
                <a:latin typeface="Arial"/>
                <a:ea typeface="Arial"/>
                <a:cs typeface="Arial"/>
                <a:sym typeface="Arial"/>
              </a:rPr>
            </a:br>
            <a:r>
              <a:rPr b="0" i="0" lang="en-GB" sz="1000" u="none" cap="none" strike="noStrike">
                <a:solidFill>
                  <a:schemeClr val="dk1"/>
                </a:solidFill>
                <a:latin typeface="Arial"/>
                <a:ea typeface="Arial"/>
                <a:cs typeface="Arial"/>
                <a:sym typeface="Arial"/>
              </a:rPr>
              <a:t>i.e. bast</a:t>
            </a:r>
            <a:endParaRPr b="0" i="0" sz="1000" u="none" cap="none" strike="noStrike">
              <a:solidFill>
                <a:schemeClr val="dk1"/>
              </a:solidFill>
              <a:latin typeface="Arial"/>
              <a:ea typeface="Arial"/>
              <a:cs typeface="Arial"/>
              <a:sym typeface="Arial"/>
            </a:endParaRPr>
          </a:p>
        </p:txBody>
      </p:sp>
      <p:sp>
        <p:nvSpPr>
          <p:cNvPr id="413" name="Google Shape;413;p25"/>
          <p:cNvSpPr txBox="1"/>
          <p:nvPr/>
        </p:nvSpPr>
        <p:spPr>
          <a:xfrm>
            <a:off x="2631295" y="5403488"/>
            <a:ext cx="969364"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Growth rings</a:t>
            </a:r>
            <a:endParaRPr/>
          </a:p>
        </p:txBody>
      </p:sp>
      <p:sp>
        <p:nvSpPr>
          <p:cNvPr id="414" name="Google Shape;414;p25"/>
          <p:cNvSpPr txBox="1"/>
          <p:nvPr/>
        </p:nvSpPr>
        <p:spPr>
          <a:xfrm>
            <a:off x="1517792" y="5403487"/>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Pith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26"/>
          <p:cNvPicPr preferRelativeResize="0"/>
          <p:nvPr/>
        </p:nvPicPr>
        <p:blipFill rotWithShape="1">
          <a:blip r:embed="rId3">
            <a:alphaModFix/>
          </a:blip>
          <a:srcRect b="0" l="0" r="0" t="0"/>
          <a:stretch/>
        </p:blipFill>
        <p:spPr>
          <a:xfrm>
            <a:off x="1572751" y="1474380"/>
            <a:ext cx="8757119" cy="4311790"/>
          </a:xfrm>
          <a:prstGeom prst="rect">
            <a:avLst/>
          </a:prstGeom>
          <a:noFill/>
          <a:ln>
            <a:noFill/>
          </a:ln>
        </p:spPr>
      </p:pic>
      <p:sp>
        <p:nvSpPr>
          <p:cNvPr id="420" name="Google Shape;42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latin typeface="Calibri"/>
                <a:ea typeface="Calibri"/>
                <a:cs typeface="Calibri"/>
                <a:sym typeface="Calibri"/>
              </a:rPr>
              <a:t>Breakdown of sawn timber from different parts of the wood into quality grades</a:t>
            </a:r>
            <a:endParaRPr/>
          </a:p>
        </p:txBody>
      </p:sp>
      <p:sp>
        <p:nvSpPr>
          <p:cNvPr id="421" name="Google Shape;421;p26"/>
          <p:cNvSpPr txBox="1"/>
          <p:nvPr>
            <p:ph idx="1" type="body"/>
          </p:nvPr>
        </p:nvSpPr>
        <p:spPr>
          <a:xfrm>
            <a:off x="838200" y="2001762"/>
            <a:ext cx="10515600" cy="4351338"/>
          </a:xfrm>
          <a:prstGeom prst="rect">
            <a:avLst/>
          </a:prstGeom>
          <a:noFill/>
          <a:ln>
            <a:noFill/>
          </a:ln>
        </p:spPr>
        <p:txBody>
          <a:bodyPr anchorCtr="0" anchor="b"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solidFill>
                  <a:schemeClr val="dk1"/>
                </a:solidFill>
              </a:rPr>
              <a:t>Logs are sorted by quality using ABC sorting:</a:t>
            </a:r>
            <a:br>
              <a:rPr lang="en-GB" sz="1800">
                <a:solidFill>
                  <a:schemeClr val="dk1"/>
                </a:solidFill>
              </a:rPr>
            </a:br>
            <a:r>
              <a:rPr lang="en-GB" sz="1800">
                <a:solidFill>
                  <a:schemeClr val="dk1"/>
                </a:solidFill>
              </a:rPr>
              <a:t>The best </a:t>
            </a:r>
            <a:r>
              <a:rPr b="1" lang="en-GB" sz="1800">
                <a:solidFill>
                  <a:schemeClr val="dk1"/>
                </a:solidFill>
              </a:rPr>
              <a:t>branchless butt log</a:t>
            </a:r>
            <a:r>
              <a:rPr lang="en-GB" sz="1800">
                <a:solidFill>
                  <a:schemeClr val="dk1"/>
                </a:solidFill>
              </a:rPr>
              <a:t> is A-grade, a </a:t>
            </a:r>
            <a:r>
              <a:rPr b="1" lang="en-GB" sz="1800">
                <a:solidFill>
                  <a:schemeClr val="dk1"/>
                </a:solidFill>
              </a:rPr>
              <a:t>sound top log</a:t>
            </a:r>
            <a:r>
              <a:rPr lang="en-GB" sz="1800">
                <a:solidFill>
                  <a:schemeClr val="dk1"/>
                </a:solidFill>
              </a:rPr>
              <a:t> is B-grade and the </a:t>
            </a:r>
            <a:r>
              <a:rPr b="1" lang="en-GB" sz="1800">
                <a:solidFill>
                  <a:schemeClr val="dk1"/>
                </a:solidFill>
              </a:rPr>
              <a:t>middle log</a:t>
            </a:r>
            <a:r>
              <a:rPr lang="en-GB" sz="1800">
                <a:solidFill>
                  <a:schemeClr val="dk1"/>
                </a:solidFill>
              </a:rPr>
              <a:t> is C-grade.</a:t>
            </a:r>
            <a:endParaRPr/>
          </a:p>
        </p:txBody>
      </p:sp>
      <p:sp>
        <p:nvSpPr>
          <p:cNvPr id="422" name="Google Shape;422;p26"/>
          <p:cNvSpPr txBox="1"/>
          <p:nvPr>
            <p:ph idx="11" type="ftr"/>
          </p:nvPr>
        </p:nvSpPr>
        <p:spPr>
          <a:xfrm>
            <a:off x="838199" y="6334918"/>
            <a:ext cx="53834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23" name="Google Shape;423;p26"/>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24" name="Google Shape;424;p26"/>
          <p:cNvSpPr/>
          <p:nvPr/>
        </p:nvSpPr>
        <p:spPr>
          <a:xfrm>
            <a:off x="9870508" y="5851023"/>
            <a:ext cx="2035171" cy="24622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000" u="none" cap="none" strike="noStrike">
                <a:solidFill>
                  <a:schemeClr val="dk1"/>
                </a:solidFill>
                <a:latin typeface="Calibri"/>
                <a:ea typeface="Calibri"/>
                <a:cs typeface="Calibri"/>
                <a:sym typeface="Calibri"/>
              </a:rPr>
              <a:t>Source: Puuinfon puutavaraopas 2019</a:t>
            </a:r>
            <a:endParaRPr/>
          </a:p>
        </p:txBody>
      </p:sp>
      <p:sp>
        <p:nvSpPr>
          <p:cNvPr id="425" name="Google Shape;425;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26" name="Google Shape;426;p26"/>
          <p:cNvSpPr txBox="1"/>
          <p:nvPr/>
        </p:nvSpPr>
        <p:spPr>
          <a:xfrm rot="-5400000">
            <a:off x="182942" y="3707710"/>
            <a:ext cx="299264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Butt log	    Middle log	         Top log</a:t>
            </a:r>
            <a:endParaRPr/>
          </a:p>
        </p:txBody>
      </p:sp>
      <p:sp>
        <p:nvSpPr>
          <p:cNvPr id="427" name="Google Shape;427;p26"/>
          <p:cNvSpPr txBox="1"/>
          <p:nvPr/>
        </p:nvSpPr>
        <p:spPr>
          <a:xfrm>
            <a:off x="3886306" y="2567759"/>
            <a:ext cx="1606444" cy="677091"/>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Sound side boards: grade VII middle boards: grades V and VI</a:t>
            </a:r>
            <a:endParaRPr/>
          </a:p>
        </p:txBody>
      </p:sp>
      <p:sp>
        <p:nvSpPr>
          <p:cNvPr id="428" name="Google Shape;428;p26"/>
          <p:cNvSpPr txBox="1"/>
          <p:nvPr/>
        </p:nvSpPr>
        <p:spPr>
          <a:xfrm>
            <a:off x="3706638" y="3759201"/>
            <a:ext cx="1786112" cy="677091"/>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Removable black-knot side boards: grades V, VI (and VII) middle boards: grades V and VI</a:t>
            </a:r>
            <a:endParaRPr/>
          </a:p>
        </p:txBody>
      </p:sp>
      <p:sp>
        <p:nvSpPr>
          <p:cNvPr id="429" name="Google Shape;429;p26"/>
          <p:cNvSpPr txBox="1"/>
          <p:nvPr/>
        </p:nvSpPr>
        <p:spPr>
          <a:xfrm>
            <a:off x="3198637" y="4718212"/>
            <a:ext cx="2514005" cy="677091"/>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Surface almost knotless </a:t>
            </a:r>
            <a:br>
              <a:rPr b="0" i="0" lang="en-GB" sz="1000" u="none" cap="none" strike="noStrike">
                <a:solidFill>
                  <a:schemeClr val="dk1"/>
                </a:solidFill>
                <a:latin typeface="Arial"/>
                <a:ea typeface="Arial"/>
                <a:cs typeface="Arial"/>
                <a:sym typeface="Arial"/>
              </a:rPr>
            </a:br>
            <a:r>
              <a:rPr b="0" i="0" lang="en-GB" sz="1000" u="none" cap="none" strike="noStrike">
                <a:solidFill>
                  <a:schemeClr val="dk1"/>
                </a:solidFill>
                <a:latin typeface="Arial"/>
                <a:ea typeface="Arial"/>
                <a:cs typeface="Arial"/>
                <a:sym typeface="Arial"/>
              </a:rPr>
              <a:t>pith the same as in middle and top logs, side boards: grades US I...US IV (V, VI, VII) middle boards: grads US IV, V and VI</a:t>
            </a:r>
            <a:endParaRPr/>
          </a:p>
        </p:txBody>
      </p:sp>
      <p:sp>
        <p:nvSpPr>
          <p:cNvPr id="430" name="Google Shape;430;p26"/>
          <p:cNvSpPr txBox="1"/>
          <p:nvPr/>
        </p:nvSpPr>
        <p:spPr>
          <a:xfrm>
            <a:off x="8248365" y="4718212"/>
            <a:ext cx="1060450" cy="239759"/>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Black and sound knots</a:t>
            </a:r>
            <a:endParaRPr/>
          </a:p>
        </p:txBody>
      </p:sp>
      <p:sp>
        <p:nvSpPr>
          <p:cNvPr id="431" name="Google Shape;431;p26"/>
          <p:cNvSpPr txBox="1"/>
          <p:nvPr/>
        </p:nvSpPr>
        <p:spPr>
          <a:xfrm>
            <a:off x="8248365" y="2558032"/>
            <a:ext cx="1060450" cy="239759"/>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Sound knotted</a:t>
            </a:r>
            <a:endParaRPr/>
          </a:p>
        </p:txBody>
      </p:sp>
      <p:sp>
        <p:nvSpPr>
          <p:cNvPr id="432" name="Google Shape;432;p26"/>
          <p:cNvSpPr txBox="1"/>
          <p:nvPr/>
        </p:nvSpPr>
        <p:spPr>
          <a:xfrm>
            <a:off x="8369015" y="3758183"/>
            <a:ext cx="1060450" cy="239759"/>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en-GB" sz="1000" u="none" cap="none" strike="noStrike">
                <a:solidFill>
                  <a:schemeClr val="dk1"/>
                </a:solidFill>
                <a:latin typeface="Arial"/>
                <a:ea typeface="Arial"/>
                <a:cs typeface="Arial"/>
                <a:sym typeface="Arial"/>
              </a:rPr>
              <a:t>Sound black knots</a:t>
            </a:r>
            <a:endParaRPr/>
          </a:p>
        </p:txBody>
      </p:sp>
      <p:sp>
        <p:nvSpPr>
          <p:cNvPr id="433" name="Google Shape;433;p26"/>
          <p:cNvSpPr txBox="1"/>
          <p:nvPr/>
        </p:nvSpPr>
        <p:spPr>
          <a:xfrm>
            <a:off x="1836214" y="2834977"/>
            <a:ext cx="821733" cy="239759"/>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en-GB" sz="900" u="none" cap="none" strike="noStrike">
                <a:solidFill>
                  <a:schemeClr val="dk1"/>
                </a:solidFill>
                <a:latin typeface="Arial"/>
                <a:ea typeface="Arial"/>
                <a:cs typeface="Arial"/>
                <a:sym typeface="Arial"/>
              </a:rPr>
              <a:t>approx. 4 m</a:t>
            </a:r>
            <a:endParaRPr/>
          </a:p>
        </p:txBody>
      </p:sp>
      <p:sp>
        <p:nvSpPr>
          <p:cNvPr id="434" name="Google Shape;434;p26"/>
          <p:cNvSpPr txBox="1"/>
          <p:nvPr/>
        </p:nvSpPr>
        <p:spPr>
          <a:xfrm>
            <a:off x="1791328" y="2021469"/>
            <a:ext cx="836578" cy="239759"/>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en-GB" sz="900" u="none" cap="none" strike="noStrike">
                <a:solidFill>
                  <a:schemeClr val="dk1"/>
                </a:solidFill>
                <a:latin typeface="Arial"/>
                <a:ea typeface="Arial"/>
                <a:cs typeface="Arial"/>
                <a:sym typeface="Arial"/>
              </a:rPr>
              <a:t>approx. 3 m</a:t>
            </a:r>
            <a:endParaRPr/>
          </a:p>
        </p:txBody>
      </p:sp>
      <p:sp>
        <p:nvSpPr>
          <p:cNvPr id="435" name="Google Shape;435;p26"/>
          <p:cNvSpPr txBox="1"/>
          <p:nvPr/>
        </p:nvSpPr>
        <p:spPr>
          <a:xfrm>
            <a:off x="1871749" y="3871026"/>
            <a:ext cx="834230" cy="239759"/>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en-GB" sz="900" u="none" cap="none" strike="noStrike">
                <a:solidFill>
                  <a:schemeClr val="dk1"/>
                </a:solidFill>
                <a:latin typeface="Arial"/>
                <a:ea typeface="Arial"/>
                <a:cs typeface="Arial"/>
                <a:sym typeface="Arial"/>
              </a:rPr>
              <a:t>approx. 5 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27"/>
          <p:cNvPicPr preferRelativeResize="0"/>
          <p:nvPr/>
        </p:nvPicPr>
        <p:blipFill rotWithShape="1">
          <a:blip r:embed="rId3">
            <a:alphaModFix/>
          </a:blip>
          <a:srcRect b="8660" l="12255" r="22759" t="16466"/>
          <a:stretch/>
        </p:blipFill>
        <p:spPr>
          <a:xfrm>
            <a:off x="3209265" y="1690688"/>
            <a:ext cx="5773471" cy="4157425"/>
          </a:xfrm>
          <a:prstGeom prst="rect">
            <a:avLst/>
          </a:prstGeom>
          <a:noFill/>
          <a:ln>
            <a:noFill/>
          </a:ln>
        </p:spPr>
      </p:pic>
      <p:sp>
        <p:nvSpPr>
          <p:cNvPr id="441" name="Google Shape;44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Cutting</a:t>
            </a:r>
            <a:endParaRPr/>
          </a:p>
        </p:txBody>
      </p:sp>
      <p:sp>
        <p:nvSpPr>
          <p:cNvPr id="442" name="Google Shape;442;p27"/>
          <p:cNvSpPr txBox="1"/>
          <p:nvPr>
            <p:ph idx="11" type="ftr"/>
          </p:nvPr>
        </p:nvSpPr>
        <p:spPr>
          <a:xfrm>
            <a:off x="838200" y="6334918"/>
            <a:ext cx="544005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43" name="Google Shape;443;p27"/>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44" name="Google Shape;444;p27"/>
          <p:cNvSpPr/>
          <p:nvPr/>
        </p:nvSpPr>
        <p:spPr>
          <a:xfrm>
            <a:off x="9870508" y="6052471"/>
            <a:ext cx="2035171" cy="24622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000" u="none" cap="none" strike="noStrike">
                <a:solidFill>
                  <a:schemeClr val="dk1"/>
                </a:solidFill>
                <a:latin typeface="Calibri"/>
                <a:ea typeface="Calibri"/>
                <a:cs typeface="Calibri"/>
                <a:sym typeface="Calibri"/>
              </a:rPr>
              <a:t>Source: Puuinfon puutavaraopas 2019</a:t>
            </a:r>
            <a:endParaRPr/>
          </a:p>
        </p:txBody>
      </p:sp>
      <p:sp>
        <p:nvSpPr>
          <p:cNvPr id="445" name="Google Shape;445;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46" name="Google Shape;446;p27"/>
          <p:cNvSpPr txBox="1"/>
          <p:nvPr/>
        </p:nvSpPr>
        <p:spPr>
          <a:xfrm>
            <a:off x="6669593" y="1753371"/>
            <a:ext cx="1622143" cy="23975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23809"/>
              </a:lnSpc>
              <a:spcBef>
                <a:spcPts val="0"/>
              </a:spcBef>
              <a:spcAft>
                <a:spcPts val="0"/>
              </a:spcAft>
              <a:buClr>
                <a:srgbClr val="000000"/>
              </a:buClr>
              <a:buSzPts val="1400"/>
              <a:buFont typeface="Arial"/>
              <a:buNone/>
            </a:pPr>
            <a:r>
              <a:rPr b="0" i="0" lang="en-GB" sz="1050" u="none" cap="none" strike="noStrike">
                <a:solidFill>
                  <a:schemeClr val="dk1"/>
                </a:solidFill>
                <a:latin typeface="Arial"/>
                <a:ea typeface="Arial"/>
                <a:cs typeface="Arial"/>
                <a:sym typeface="Arial"/>
              </a:rPr>
              <a:t>normal cut</a:t>
            </a:r>
            <a:endParaRPr/>
          </a:p>
        </p:txBody>
      </p:sp>
      <p:sp>
        <p:nvSpPr>
          <p:cNvPr id="447" name="Google Shape;447;p27"/>
          <p:cNvSpPr txBox="1"/>
          <p:nvPr/>
        </p:nvSpPr>
        <p:spPr>
          <a:xfrm>
            <a:off x="6687627" y="3556205"/>
            <a:ext cx="2201029" cy="23975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23809"/>
              </a:lnSpc>
              <a:spcBef>
                <a:spcPts val="0"/>
              </a:spcBef>
              <a:spcAft>
                <a:spcPts val="0"/>
              </a:spcAft>
              <a:buClr>
                <a:srgbClr val="000000"/>
              </a:buClr>
              <a:buSzPts val="1400"/>
              <a:buFont typeface="Arial"/>
              <a:buNone/>
            </a:pPr>
            <a:r>
              <a:rPr b="0" i="0" lang="en-GB" sz="1050" u="none" cap="none" strike="noStrike">
                <a:solidFill>
                  <a:schemeClr val="dk1"/>
                </a:solidFill>
                <a:latin typeface="Arial"/>
                <a:ea typeface="Arial"/>
                <a:cs typeface="Arial"/>
                <a:sym typeface="Arial"/>
              </a:rPr>
              <a:t>pith-free cut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28"/>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453" name="Google Shape;453;p28"/>
          <p:cNvSpPr/>
          <p:nvPr/>
        </p:nvSpPr>
        <p:spPr>
          <a:xfrm>
            <a:off x="2442169" y="2260679"/>
            <a:ext cx="7307661" cy="2336642"/>
          </a:xfrm>
          <a:prstGeom prst="rect">
            <a:avLst/>
          </a:pr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454" name="Google Shape;454;p28"/>
          <p:cNvSpPr/>
          <p:nvPr/>
        </p:nvSpPr>
        <p:spPr>
          <a:xfrm>
            <a:off x="2652409" y="2521059"/>
            <a:ext cx="6642420" cy="1569660"/>
          </a:xfrm>
          <a:prstGeom prst="rect">
            <a:avLst/>
          </a:prstGeom>
          <a:noFill/>
          <a:ln>
            <a:noFill/>
          </a:ln>
        </p:spPr>
        <p:txBody>
          <a:bodyPr anchorCtr="0" anchor="t" bIns="45700" lIns="45700" spcFirstLastPara="1" rIns="45700" wrap="square" tIns="45700">
            <a:spAutoFit/>
          </a:bodyPr>
          <a:lstStyle/>
          <a:p>
            <a:pPr indent="0" lvl="0" marL="0" marR="0" rtl="0" algn="just">
              <a:spcBef>
                <a:spcPts val="0"/>
              </a:spcBef>
              <a:spcAft>
                <a:spcPts val="0"/>
              </a:spcAft>
              <a:buNone/>
            </a:pPr>
            <a:r>
              <a:rPr b="0" i="0" lang="en-GB" sz="1600" u="none" cap="none" strike="noStrike">
                <a:solidFill>
                  <a:schemeClr val="dk1"/>
                </a:solidFill>
                <a:latin typeface="Calibri"/>
                <a:ea typeface="Calibri"/>
                <a:cs typeface="Calibri"/>
                <a:sym typeface="Calibri"/>
              </a:rPr>
              <a:t>Nordic sawing practice consists of two sawing methods, the </a:t>
            </a:r>
            <a:r>
              <a:rPr b="1" i="0" lang="en-GB" sz="1600" u="none" cap="none" strike="noStrike">
                <a:solidFill>
                  <a:schemeClr val="dk1"/>
                </a:solidFill>
                <a:latin typeface="Calibri"/>
                <a:ea typeface="Calibri"/>
                <a:cs typeface="Calibri"/>
                <a:sym typeface="Calibri"/>
              </a:rPr>
              <a:t>normal cut</a:t>
            </a:r>
            <a:r>
              <a:rPr b="0" i="0" lang="en-GB" sz="1600" u="none" cap="none" strike="noStrike">
                <a:solidFill>
                  <a:schemeClr val="dk1"/>
                </a:solidFill>
                <a:latin typeface="Calibri"/>
                <a:ea typeface="Calibri"/>
                <a:cs typeface="Calibri"/>
                <a:sym typeface="Calibri"/>
              </a:rPr>
              <a:t> and the </a:t>
            </a:r>
            <a:r>
              <a:rPr b="1" i="0" lang="en-GB" sz="1600" u="none" cap="none" strike="noStrike">
                <a:solidFill>
                  <a:schemeClr val="dk1"/>
                </a:solidFill>
                <a:latin typeface="Calibri"/>
                <a:ea typeface="Calibri"/>
                <a:cs typeface="Calibri"/>
                <a:sym typeface="Calibri"/>
              </a:rPr>
              <a:t>pith-free cut</a:t>
            </a:r>
            <a:r>
              <a:rPr b="0" i="0" lang="en-GB" sz="1600" u="none" cap="none" strike="noStrike">
                <a:solidFill>
                  <a:schemeClr val="dk1"/>
                </a:solidFill>
                <a:latin typeface="Calibri"/>
                <a:ea typeface="Calibri"/>
                <a:cs typeface="Calibri"/>
                <a:sym typeface="Calibri"/>
              </a:rPr>
              <a:t>. Nordic sawing is a common sawing method in the Finnish sawmill industry and provides good dimensional stability of the sawn pieces, as internal stresses in the wood are removed during the sawing process. This is done in normal cutting with the help of pith splitting and in pith-free cutting by removing the pith of the wood from the actual main products.</a:t>
            </a:r>
            <a:endParaRPr/>
          </a:p>
        </p:txBody>
      </p:sp>
      <p:sp>
        <p:nvSpPr>
          <p:cNvPr id="455" name="Google Shape;455;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solidFill>
                  <a:schemeClr val="lt1"/>
                </a:solidFill>
                <a:latin typeface="Calibri"/>
                <a:ea typeface="Calibri"/>
                <a:cs typeface="Calibri"/>
                <a:sym typeface="Calibri"/>
              </a:rPr>
              <a:t>Cutting</a:t>
            </a:r>
            <a:endParaRPr/>
          </a:p>
        </p:txBody>
      </p:sp>
      <p:sp>
        <p:nvSpPr>
          <p:cNvPr id="456" name="Google Shape;456;p28"/>
          <p:cNvSpPr txBox="1"/>
          <p:nvPr>
            <p:ph idx="11" type="ftr"/>
          </p:nvPr>
        </p:nvSpPr>
        <p:spPr>
          <a:xfrm>
            <a:off x="838199" y="6334918"/>
            <a:ext cx="583597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57" name="Google Shape;457;p28"/>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58" name="Google Shape;458;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Strength of wood</a:t>
            </a:r>
            <a:endParaRPr/>
          </a:p>
        </p:txBody>
      </p:sp>
      <p:sp>
        <p:nvSpPr>
          <p:cNvPr id="464" name="Google Shape;464;p29"/>
          <p:cNvSpPr txBox="1"/>
          <p:nvPr>
            <p:ph idx="1" type="body"/>
          </p:nvPr>
        </p:nvSpPr>
        <p:spPr>
          <a:xfrm>
            <a:off x="838200" y="1825625"/>
            <a:ext cx="4892749"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GB"/>
              <a:t>Relative to its weight, wood is stronger than any other building material. </a:t>
            </a:r>
            <a:endParaRPr/>
          </a:p>
          <a:p>
            <a:pPr indent="-342900" lvl="0" marL="457200" rtl="0" algn="l">
              <a:lnSpc>
                <a:spcPct val="90000"/>
              </a:lnSpc>
              <a:spcBef>
                <a:spcPts val="1000"/>
              </a:spcBef>
              <a:spcAft>
                <a:spcPts val="0"/>
              </a:spcAft>
              <a:buClr>
                <a:schemeClr val="dk1"/>
              </a:buClr>
              <a:buSzPts val="1800"/>
              <a:buChar char="•"/>
            </a:pPr>
            <a:r>
              <a:rPr lang="en-GB"/>
              <a:t>The density of air-dry spruce and pine wood, unit of which is kg/m</a:t>
            </a:r>
            <a:r>
              <a:rPr baseline="30000" lang="en-GB"/>
              <a:t>3</a:t>
            </a:r>
            <a:r>
              <a:rPr lang="en-GB"/>
              <a:t>, is only 1/13 of the density of steel and 1/4 of concrete.</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465" name="Google Shape;465;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66" name="Google Shape;466;p29"/>
          <p:cNvSpPr txBox="1"/>
          <p:nvPr>
            <p:ph idx="11" type="ftr"/>
          </p:nvPr>
        </p:nvSpPr>
        <p:spPr>
          <a:xfrm>
            <a:off x="838199" y="6334918"/>
            <a:ext cx="53834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67" name="Google Shape;467;p29"/>
          <p:cNvSpPr/>
          <p:nvPr/>
        </p:nvSpPr>
        <p:spPr>
          <a:xfrm>
            <a:off x="7390322" y="6100019"/>
            <a:ext cx="4445001" cy="153888"/>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0" i="0" lang="en-GB" sz="1000" u="none" cap="none" strike="noStrike">
                <a:solidFill>
                  <a:srgbClr val="000000"/>
                </a:solidFill>
                <a:latin typeface="Calibri"/>
                <a:ea typeface="Calibri"/>
                <a:cs typeface="Calibri"/>
                <a:sym typeface="Calibri"/>
              </a:rPr>
              <a:t>Arkkitehtitoimisto Sarc, Metla-Talo</a:t>
            </a:r>
            <a:endParaRPr/>
          </a:p>
        </p:txBody>
      </p:sp>
      <p:pic>
        <p:nvPicPr>
          <p:cNvPr id="468" name="Google Shape;468;p29"/>
          <p:cNvPicPr preferRelativeResize="0"/>
          <p:nvPr/>
        </p:nvPicPr>
        <p:blipFill rotWithShape="1">
          <a:blip r:embed="rId3">
            <a:alphaModFix/>
          </a:blip>
          <a:srcRect b="0" l="0" r="0" t="0"/>
          <a:stretch/>
        </p:blipFill>
        <p:spPr>
          <a:xfrm>
            <a:off x="5837968" y="978369"/>
            <a:ext cx="4665183" cy="5045288"/>
          </a:xfrm>
          <a:prstGeom prst="rect">
            <a:avLst/>
          </a:prstGeom>
          <a:noFill/>
          <a:ln>
            <a:noFill/>
          </a:ln>
        </p:spPr>
      </p:pic>
      <p:sp>
        <p:nvSpPr>
          <p:cNvPr id="469" name="Google Shape;469;p29"/>
          <p:cNvSpPr txBox="1"/>
          <p:nvPr/>
        </p:nvSpPr>
        <p:spPr>
          <a:xfrm>
            <a:off x="7488165" y="1655266"/>
            <a:ext cx="267931" cy="5079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250" u="none" cap="none" strike="noStrike">
                <a:solidFill>
                  <a:schemeClr val="dk1"/>
                </a:solidFill>
                <a:latin typeface="Arial"/>
                <a:ea typeface="Arial"/>
                <a:cs typeface="Arial"/>
                <a:sym typeface="Arial"/>
              </a:rPr>
              <a:t>beam</a:t>
            </a:r>
            <a:endParaRPr/>
          </a:p>
        </p:txBody>
      </p:sp>
      <p:sp>
        <p:nvSpPr>
          <p:cNvPr id="470" name="Google Shape;470;p29"/>
          <p:cNvSpPr txBox="1"/>
          <p:nvPr/>
        </p:nvSpPr>
        <p:spPr>
          <a:xfrm>
            <a:off x="7488164" y="1747342"/>
            <a:ext cx="687032" cy="4683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250" u="none" cap="none" strike="noStrike">
                <a:solidFill>
                  <a:schemeClr val="dk1"/>
                </a:solidFill>
                <a:latin typeface="Arial"/>
                <a:ea typeface="Arial"/>
                <a:cs typeface="Arial"/>
                <a:sym typeface="Arial"/>
              </a:rPr>
              <a:t>Supporting the top end of the beam in the direction of the building</a:t>
            </a:r>
            <a:endParaRPr/>
          </a:p>
        </p:txBody>
      </p:sp>
      <p:sp>
        <p:nvSpPr>
          <p:cNvPr id="471" name="Google Shape;471;p29"/>
          <p:cNvSpPr txBox="1"/>
          <p:nvPr/>
        </p:nvSpPr>
        <p:spPr>
          <a:xfrm>
            <a:off x="7488164" y="1874965"/>
            <a:ext cx="538083" cy="163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250" u="none" cap="none" strike="noStrike">
                <a:solidFill>
                  <a:schemeClr val="dk1"/>
                </a:solidFill>
                <a:latin typeface="Arial"/>
                <a:ea typeface="Arial"/>
                <a:cs typeface="Arial"/>
                <a:sym typeface="Arial"/>
              </a:rPr>
              <a:t>top base the same as the halved bottom base, the bottom of the base plate bottom side up to ceiling level</a:t>
            </a:r>
            <a:endParaRPr/>
          </a:p>
        </p:txBody>
      </p:sp>
      <p:sp>
        <p:nvSpPr>
          <p:cNvPr id="472" name="Google Shape;472;p29"/>
          <p:cNvSpPr txBox="1"/>
          <p:nvPr/>
        </p:nvSpPr>
        <p:spPr>
          <a:xfrm>
            <a:off x="8657975" y="5649495"/>
            <a:ext cx="562590" cy="163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260" u="none" cap="none" strike="noStrike">
                <a:solidFill>
                  <a:schemeClr val="dk1"/>
                </a:solidFill>
                <a:latin typeface="Arial"/>
                <a:ea typeface="Arial"/>
                <a:cs typeface="Arial"/>
                <a:sym typeface="Arial"/>
              </a:rPr>
              <a:t>support the pillar against the load-bearing subfloor according to the construction plan, the bottom plate of the base to the level of the finished floor</a:t>
            </a:r>
            <a:endParaRPr/>
          </a:p>
        </p:txBody>
      </p:sp>
      <p:sp>
        <p:nvSpPr>
          <p:cNvPr id="473" name="Google Shape;473;p29"/>
          <p:cNvSpPr txBox="1"/>
          <p:nvPr/>
        </p:nvSpPr>
        <p:spPr>
          <a:xfrm>
            <a:off x="7849811" y="5342314"/>
            <a:ext cx="281298" cy="689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260" u="none" cap="none" strike="noStrike">
                <a:solidFill>
                  <a:schemeClr val="dk1"/>
                </a:solidFill>
                <a:latin typeface="Arial"/>
                <a:ea typeface="Arial"/>
                <a:cs typeface="Arial"/>
                <a:sym typeface="Arial"/>
              </a:rPr>
              <a:t>studded floor</a:t>
            </a:r>
            <a:endParaRPr/>
          </a:p>
        </p:txBody>
      </p:sp>
      <p:sp>
        <p:nvSpPr>
          <p:cNvPr id="474" name="Google Shape;474;p29"/>
          <p:cNvSpPr txBox="1"/>
          <p:nvPr/>
        </p:nvSpPr>
        <p:spPr>
          <a:xfrm>
            <a:off x="7225916" y="5342314"/>
            <a:ext cx="281298" cy="689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260" u="none" cap="none" strike="noStrike">
                <a:solidFill>
                  <a:schemeClr val="dk1"/>
                </a:solidFill>
                <a:latin typeface="Arial"/>
                <a:ea typeface="Arial"/>
                <a:cs typeface="Arial"/>
                <a:sym typeface="Arial"/>
              </a:rPr>
              <a:t>auditorium</a:t>
            </a:r>
            <a:endParaRPr/>
          </a:p>
        </p:txBody>
      </p:sp>
      <p:sp>
        <p:nvSpPr>
          <p:cNvPr id="475" name="Google Shape;475;p29"/>
          <p:cNvSpPr txBox="1"/>
          <p:nvPr/>
        </p:nvSpPr>
        <p:spPr>
          <a:xfrm>
            <a:off x="5832754" y="5649495"/>
            <a:ext cx="1189917" cy="10231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GB" sz="350" u="none" cap="none" strike="noStrike">
                <a:solidFill>
                  <a:schemeClr val="dk1"/>
                </a:solidFill>
                <a:latin typeface="Arial"/>
                <a:ea typeface="Arial"/>
                <a:cs typeface="Arial"/>
                <a:sym typeface="Arial"/>
              </a:rPr>
              <a:t>PROJECTION FROM CENTRE OF OF A CLUSTERED COLUMN 1/25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3"/>
          <p:cNvPicPr preferRelativeResize="0"/>
          <p:nvPr/>
        </p:nvPicPr>
        <p:blipFill rotWithShape="1">
          <a:blip r:embed="rId3">
            <a:alphaModFix/>
          </a:blip>
          <a:srcRect b="9271" l="0" r="0" t="0"/>
          <a:stretch/>
        </p:blipFill>
        <p:spPr>
          <a:xfrm>
            <a:off x="2778" y="0"/>
            <a:ext cx="12186372" cy="6248114"/>
          </a:xfrm>
          <a:prstGeom prst="rect">
            <a:avLst/>
          </a:prstGeom>
          <a:noFill/>
          <a:ln>
            <a:noFill/>
          </a:ln>
        </p:spPr>
      </p:pic>
      <p:sp>
        <p:nvSpPr>
          <p:cNvPr id="148" name="Google Shape;148;p3"/>
          <p:cNvSpPr txBox="1"/>
          <p:nvPr>
            <p:ph type="title"/>
          </p:nvPr>
        </p:nvSpPr>
        <p:spPr>
          <a:xfrm>
            <a:off x="1174214" y="1819577"/>
            <a:ext cx="9843642" cy="2387601"/>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None/>
            </a:pPr>
            <a:r>
              <a:t/>
            </a:r>
            <a:endParaRPr b="1" sz="2730">
              <a:solidFill>
                <a:srgbClr val="FFFFFF"/>
              </a:solidFill>
              <a:latin typeface="Calibri"/>
              <a:ea typeface="Calibri"/>
              <a:cs typeface="Calibri"/>
              <a:sym typeface="Calibri"/>
            </a:endParaRPr>
          </a:p>
          <a:p>
            <a:pPr indent="0" lvl="0" marL="0" rtl="0" algn="ctr">
              <a:lnSpc>
                <a:spcPct val="90000"/>
              </a:lnSpc>
              <a:spcBef>
                <a:spcPts val="0"/>
              </a:spcBef>
              <a:spcAft>
                <a:spcPts val="0"/>
              </a:spcAft>
              <a:buNone/>
            </a:pPr>
            <a:r>
              <a:rPr b="1" lang="en-GB" sz="4400">
                <a:latin typeface="Calibri"/>
                <a:ea typeface="Calibri"/>
                <a:cs typeface="Calibri"/>
                <a:sym typeface="Calibri"/>
              </a:rPr>
              <a:t>Repair construction of wooden buildings and use of wood in repair construction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Extraction of water from tree tissue</a:t>
            </a:r>
            <a:endParaRPr/>
          </a:p>
        </p:txBody>
      </p:sp>
      <p:sp>
        <p:nvSpPr>
          <p:cNvPr id="481" name="Google Shape;481;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82" name="Google Shape;482;p30"/>
          <p:cNvSpPr txBox="1"/>
          <p:nvPr>
            <p:ph idx="11" type="ftr"/>
          </p:nvPr>
        </p:nvSpPr>
        <p:spPr>
          <a:xfrm>
            <a:off x="838199" y="6334918"/>
            <a:ext cx="604336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83" name="Google Shape;483;p30"/>
          <p:cNvPicPr preferRelativeResize="0"/>
          <p:nvPr/>
        </p:nvPicPr>
        <p:blipFill rotWithShape="1">
          <a:blip r:embed="rId3">
            <a:alphaModFix/>
          </a:blip>
          <a:srcRect b="47975" l="50300" r="20710" t="25562"/>
          <a:stretch/>
        </p:blipFill>
        <p:spPr>
          <a:xfrm>
            <a:off x="1041500" y="2762451"/>
            <a:ext cx="4914126" cy="2803546"/>
          </a:xfrm>
          <a:prstGeom prst="rect">
            <a:avLst/>
          </a:prstGeom>
          <a:noFill/>
          <a:ln>
            <a:noFill/>
          </a:ln>
        </p:spPr>
      </p:pic>
      <p:pic>
        <p:nvPicPr>
          <p:cNvPr id="484" name="Google Shape;484;p30"/>
          <p:cNvPicPr preferRelativeResize="0"/>
          <p:nvPr/>
        </p:nvPicPr>
        <p:blipFill rotWithShape="1">
          <a:blip r:embed="rId3">
            <a:alphaModFix/>
          </a:blip>
          <a:srcRect b="9128" l="50300" r="20710" t="63546"/>
          <a:stretch/>
        </p:blipFill>
        <p:spPr>
          <a:xfrm>
            <a:off x="6452263" y="2868328"/>
            <a:ext cx="4914126" cy="2894942"/>
          </a:xfrm>
          <a:prstGeom prst="rect">
            <a:avLst/>
          </a:prstGeom>
          <a:noFill/>
          <a:ln>
            <a:noFill/>
          </a:ln>
        </p:spPr>
      </p:pic>
      <p:sp>
        <p:nvSpPr>
          <p:cNvPr id="485" name="Google Shape;485;p30"/>
          <p:cNvSpPr/>
          <p:nvPr/>
        </p:nvSpPr>
        <p:spPr>
          <a:xfrm>
            <a:off x="8700028" y="5763270"/>
            <a:ext cx="1942840"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Source: Puuinfon puutavaraopas 2019</a:t>
            </a:r>
            <a:endParaRPr/>
          </a:p>
        </p:txBody>
      </p:sp>
      <p:sp>
        <p:nvSpPr>
          <p:cNvPr id="486" name="Google Shape;486;p30"/>
          <p:cNvSpPr txBox="1"/>
          <p:nvPr/>
        </p:nvSpPr>
        <p:spPr>
          <a:xfrm>
            <a:off x="1198796" y="1993948"/>
            <a:ext cx="2298220" cy="677091"/>
          </a:xfrm>
          <a:prstGeom prst="rect">
            <a:avLst/>
          </a:prstGeom>
          <a:noFill/>
          <a:ln>
            <a:noFill/>
          </a:ln>
        </p:spPr>
        <p:txBody>
          <a:bodyPr anchorCtr="0" anchor="t" bIns="45700" lIns="91425" spcFirstLastPara="1" rIns="91425" wrap="square" tIns="45700">
            <a:noAutofit/>
          </a:bodyPr>
          <a:lstStyle/>
          <a:p>
            <a:pPr indent="0" lvl="0" marL="0" marR="0" rtl="0" algn="l">
              <a:lnSpc>
                <a:spcPct val="127272"/>
              </a:lnSpc>
              <a:spcBef>
                <a:spcPts val="0"/>
              </a:spcBef>
              <a:spcAft>
                <a:spcPts val="0"/>
              </a:spcAft>
              <a:buClr>
                <a:srgbClr val="000000"/>
              </a:buClr>
              <a:buSzPts val="1400"/>
              <a:buFont typeface="Arial"/>
              <a:buNone/>
            </a:pPr>
            <a:r>
              <a:rPr b="0" i="0" lang="en-GB" sz="1100" u="none" cap="none" strike="noStrike">
                <a:solidFill>
                  <a:schemeClr val="dk1"/>
                </a:solidFill>
                <a:latin typeface="Arial"/>
                <a:ea typeface="Arial"/>
                <a:cs typeface="Arial"/>
                <a:sym typeface="Arial"/>
              </a:rPr>
              <a:t>Moisture content in wood &gt; 30%</a:t>
            </a:r>
            <a:br>
              <a:rPr b="0" i="0" lang="en-GB" sz="1100" u="none" cap="none" strike="noStrike">
                <a:solidFill>
                  <a:schemeClr val="dk1"/>
                </a:solidFill>
                <a:latin typeface="Arial"/>
                <a:ea typeface="Arial"/>
                <a:cs typeface="Arial"/>
                <a:sym typeface="Arial"/>
              </a:rPr>
            </a:br>
            <a:r>
              <a:rPr b="0" i="0" lang="en-GB" sz="1100" u="none" cap="none" strike="noStrike">
                <a:solidFill>
                  <a:schemeClr val="dk1"/>
                </a:solidFill>
                <a:latin typeface="Arial"/>
                <a:ea typeface="Arial"/>
                <a:cs typeface="Arial"/>
                <a:sym typeface="Arial"/>
              </a:rPr>
              <a:t>Free water in cellular cavities</a:t>
            </a:r>
            <a:endParaRPr/>
          </a:p>
        </p:txBody>
      </p:sp>
      <p:sp>
        <p:nvSpPr>
          <p:cNvPr id="487" name="Google Shape;487;p30"/>
          <p:cNvSpPr txBox="1"/>
          <p:nvPr/>
        </p:nvSpPr>
        <p:spPr>
          <a:xfrm>
            <a:off x="3593777" y="1993948"/>
            <a:ext cx="2312269" cy="972005"/>
          </a:xfrm>
          <a:prstGeom prst="rect">
            <a:avLst/>
          </a:prstGeom>
          <a:noFill/>
          <a:ln>
            <a:noFill/>
          </a:ln>
        </p:spPr>
        <p:txBody>
          <a:bodyPr anchorCtr="0" anchor="t" bIns="45700" lIns="91425" spcFirstLastPara="1" rIns="91425" wrap="square" tIns="45700">
            <a:noAutofit/>
          </a:bodyPr>
          <a:lstStyle/>
          <a:p>
            <a:pPr indent="0" lvl="0" marL="0" marR="0" rtl="0" algn="l">
              <a:lnSpc>
                <a:spcPct val="127272"/>
              </a:lnSpc>
              <a:spcBef>
                <a:spcPts val="0"/>
              </a:spcBef>
              <a:spcAft>
                <a:spcPts val="0"/>
              </a:spcAft>
              <a:buClr>
                <a:srgbClr val="000000"/>
              </a:buClr>
              <a:buSzPts val="1400"/>
              <a:buFont typeface="Arial"/>
              <a:buNone/>
            </a:pPr>
            <a:r>
              <a:rPr b="0" i="0" lang="en-GB" sz="1100" u="none" cap="none" strike="noStrike">
                <a:solidFill>
                  <a:schemeClr val="dk1"/>
                </a:solidFill>
                <a:latin typeface="Arial"/>
                <a:ea typeface="Arial"/>
                <a:cs typeface="Arial"/>
                <a:sym typeface="Arial"/>
              </a:rPr>
              <a:t>Moisture content in wood~ 30%</a:t>
            </a:r>
            <a:br>
              <a:rPr b="0" i="0" lang="en-GB" sz="1100" u="none" cap="none" strike="noStrike">
                <a:solidFill>
                  <a:schemeClr val="dk1"/>
                </a:solidFill>
                <a:latin typeface="Arial"/>
                <a:ea typeface="Arial"/>
                <a:cs typeface="Arial"/>
                <a:sym typeface="Arial"/>
              </a:rPr>
            </a:br>
            <a:r>
              <a:rPr b="0" i="0" lang="en-GB" sz="1100" u="none" cap="none" strike="noStrike">
                <a:solidFill>
                  <a:schemeClr val="dk1"/>
                </a:solidFill>
                <a:latin typeface="Arial"/>
                <a:ea typeface="Arial"/>
                <a:cs typeface="Arial"/>
                <a:sym typeface="Arial"/>
              </a:rPr>
              <a:t>Maximum volume of water in the cell walls</a:t>
            </a:r>
            <a:endParaRPr/>
          </a:p>
          <a:p>
            <a:pPr indent="0" lvl="0" marL="0" marR="0" rtl="0" algn="l">
              <a:lnSpc>
                <a:spcPct val="127272"/>
              </a:lnSpc>
              <a:spcBef>
                <a:spcPts val="0"/>
              </a:spcBef>
              <a:spcAft>
                <a:spcPts val="0"/>
              </a:spcAft>
              <a:buClr>
                <a:srgbClr val="000000"/>
              </a:buClr>
              <a:buSzPts val="1400"/>
              <a:buFont typeface="Arial"/>
              <a:buNone/>
            </a:pPr>
            <a:r>
              <a:rPr b="0" i="0" lang="en-GB" sz="1100" u="none" cap="none" strike="noStrike">
                <a:solidFill>
                  <a:schemeClr val="dk1"/>
                </a:solidFill>
                <a:latin typeface="Arial"/>
                <a:ea typeface="Arial"/>
                <a:cs typeface="Arial"/>
                <a:sym typeface="Arial"/>
              </a:rPr>
              <a:t>Fibre saturation point</a:t>
            </a:r>
            <a:endParaRPr/>
          </a:p>
        </p:txBody>
      </p:sp>
      <p:sp>
        <p:nvSpPr>
          <p:cNvPr id="488" name="Google Shape;488;p30"/>
          <p:cNvSpPr txBox="1"/>
          <p:nvPr/>
        </p:nvSpPr>
        <p:spPr>
          <a:xfrm>
            <a:off x="6602952" y="2113123"/>
            <a:ext cx="2164215" cy="677091"/>
          </a:xfrm>
          <a:prstGeom prst="rect">
            <a:avLst/>
          </a:prstGeom>
          <a:noFill/>
          <a:ln>
            <a:noFill/>
          </a:ln>
        </p:spPr>
        <p:txBody>
          <a:bodyPr anchorCtr="0" anchor="t" bIns="45700" lIns="91425" spcFirstLastPara="1" rIns="91425" wrap="square" tIns="45700">
            <a:noAutofit/>
          </a:bodyPr>
          <a:lstStyle/>
          <a:p>
            <a:pPr indent="0" lvl="0" marL="0" marR="0" rtl="0" algn="l">
              <a:lnSpc>
                <a:spcPct val="127272"/>
              </a:lnSpc>
              <a:spcBef>
                <a:spcPts val="0"/>
              </a:spcBef>
              <a:spcAft>
                <a:spcPts val="0"/>
              </a:spcAft>
              <a:buClr>
                <a:srgbClr val="000000"/>
              </a:buClr>
              <a:buSzPts val="1400"/>
              <a:buFont typeface="Arial"/>
              <a:buNone/>
            </a:pPr>
            <a:r>
              <a:rPr b="0" i="0" lang="en-GB" sz="1100" u="none" cap="none" strike="noStrike">
                <a:solidFill>
                  <a:schemeClr val="dk1"/>
                </a:solidFill>
                <a:latin typeface="Arial"/>
                <a:ea typeface="Arial"/>
                <a:cs typeface="Arial"/>
                <a:sym typeface="Arial"/>
              </a:rPr>
              <a:t>Wood moisture content &lt; 30%</a:t>
            </a:r>
            <a:br>
              <a:rPr b="0" i="0" lang="en-GB" sz="1100" u="none" cap="none" strike="noStrike">
                <a:solidFill>
                  <a:schemeClr val="dk1"/>
                </a:solidFill>
                <a:latin typeface="Arial"/>
                <a:ea typeface="Arial"/>
                <a:cs typeface="Arial"/>
                <a:sym typeface="Arial"/>
              </a:rPr>
            </a:br>
            <a:r>
              <a:rPr b="0" i="0" lang="en-GB" sz="1100" u="none" cap="none" strike="noStrike">
                <a:solidFill>
                  <a:schemeClr val="dk1"/>
                </a:solidFill>
                <a:latin typeface="Arial"/>
                <a:ea typeface="Arial"/>
                <a:cs typeface="Arial"/>
                <a:sym typeface="Arial"/>
              </a:rPr>
              <a:t>Discharging water from the cell walls begins</a:t>
            </a:r>
            <a:endParaRPr/>
          </a:p>
        </p:txBody>
      </p:sp>
      <p:sp>
        <p:nvSpPr>
          <p:cNvPr id="489" name="Google Shape;489;p30"/>
          <p:cNvSpPr txBox="1"/>
          <p:nvPr/>
        </p:nvSpPr>
        <p:spPr>
          <a:xfrm>
            <a:off x="9012951" y="2113123"/>
            <a:ext cx="2164215" cy="677091"/>
          </a:xfrm>
          <a:prstGeom prst="rect">
            <a:avLst/>
          </a:prstGeom>
          <a:noFill/>
          <a:ln>
            <a:noFill/>
          </a:ln>
        </p:spPr>
        <p:txBody>
          <a:bodyPr anchorCtr="0" anchor="t" bIns="45700" lIns="91425" spcFirstLastPara="1" rIns="91425" wrap="square" tIns="45700">
            <a:noAutofit/>
          </a:bodyPr>
          <a:lstStyle/>
          <a:p>
            <a:pPr indent="0" lvl="0" marL="0" marR="0" rtl="0" algn="l">
              <a:lnSpc>
                <a:spcPct val="127272"/>
              </a:lnSpc>
              <a:spcBef>
                <a:spcPts val="0"/>
              </a:spcBef>
              <a:spcAft>
                <a:spcPts val="0"/>
              </a:spcAft>
              <a:buClr>
                <a:srgbClr val="000000"/>
              </a:buClr>
              <a:buSzPts val="1400"/>
              <a:buFont typeface="Arial"/>
              <a:buNone/>
            </a:pPr>
            <a:r>
              <a:rPr b="0" i="0" lang="en-GB" sz="1100" u="none" cap="none" strike="noStrike">
                <a:solidFill>
                  <a:schemeClr val="dk1"/>
                </a:solidFill>
                <a:latin typeface="Arial"/>
                <a:ea typeface="Arial"/>
                <a:cs typeface="Arial"/>
                <a:sym typeface="Arial"/>
              </a:rPr>
              <a:t>Continued discharge of water from cell walls </a:t>
            </a:r>
            <a:endParaRPr/>
          </a:p>
          <a:p>
            <a:pPr indent="0" lvl="0" marL="0" marR="0" rtl="0" algn="l">
              <a:lnSpc>
                <a:spcPct val="127272"/>
              </a:lnSpc>
              <a:spcBef>
                <a:spcPts val="0"/>
              </a:spcBef>
              <a:spcAft>
                <a:spcPts val="0"/>
              </a:spcAft>
              <a:buClr>
                <a:srgbClr val="000000"/>
              </a:buClr>
              <a:buSzPts val="1400"/>
              <a:buFont typeface="Arial"/>
              <a:buNone/>
            </a:pPr>
            <a:r>
              <a:rPr b="0" i="0" lang="en-GB" sz="1100" u="none" cap="none" strike="noStrike">
                <a:solidFill>
                  <a:schemeClr val="dk1"/>
                </a:solidFill>
                <a:latin typeface="Arial"/>
                <a:ea typeface="Arial"/>
                <a:cs typeface="Arial"/>
                <a:sym typeface="Arial"/>
              </a:rPr>
              <a:t>Wood begins to shrink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a:t>The </a:t>
            </a:r>
            <a:r>
              <a:rPr b="1" lang="en-GB"/>
              <a:t>thermal insulation capacity of wood</a:t>
            </a:r>
            <a:r>
              <a:rPr lang="en-GB"/>
              <a:t> is 400 times better than that of steel, 1,500 times better than aluminium and 12 times better than concrete when comparing the thermal conductivity of the materials. This is why moisture does not condense on the surface of the wood and it feels comfortable in both hot and cold conditions. Wood expands only a third as much as steel and concrete when exposed to heat. On the other hand, wood swells somewhat when it gets wet and shrinks when it dries.</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495" name="Google Shape;495;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96" name="Google Shape;496;p31"/>
          <p:cNvSpPr txBox="1"/>
          <p:nvPr>
            <p:ph idx="11" type="ftr"/>
          </p:nvPr>
        </p:nvSpPr>
        <p:spPr>
          <a:xfrm>
            <a:off x="838199" y="6334918"/>
            <a:ext cx="525151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02" name="Google Shape;502;p32"/>
          <p:cNvSpPr txBox="1"/>
          <p:nvPr>
            <p:ph idx="11" type="ftr"/>
          </p:nvPr>
        </p:nvSpPr>
        <p:spPr>
          <a:xfrm>
            <a:off x="838200" y="6334918"/>
            <a:ext cx="526094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503" name="Google Shape;503;p32"/>
          <p:cNvPicPr preferRelativeResize="0"/>
          <p:nvPr/>
        </p:nvPicPr>
        <p:blipFill rotWithShape="1">
          <a:blip r:embed="rId3">
            <a:alphaModFix amt="29975"/>
          </a:blip>
          <a:srcRect b="20696" l="0" r="0" t="22602"/>
          <a:stretch/>
        </p:blipFill>
        <p:spPr>
          <a:xfrm>
            <a:off x="0" y="860424"/>
            <a:ext cx="12192000" cy="5137345"/>
          </a:xfrm>
          <a:prstGeom prst="rect">
            <a:avLst/>
          </a:prstGeom>
          <a:noFill/>
          <a:ln>
            <a:noFill/>
          </a:ln>
        </p:spPr>
      </p:pic>
      <p:sp>
        <p:nvSpPr>
          <p:cNvPr id="504" name="Google Shape;504;p32"/>
          <p:cNvSpPr/>
          <p:nvPr/>
        </p:nvSpPr>
        <p:spPr>
          <a:xfrm>
            <a:off x="1155866" y="3205479"/>
            <a:ext cx="9880268" cy="52322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b="1" i="0" lang="en-GB" sz="2800" u="none" cap="none" strike="noStrike">
                <a:solidFill>
                  <a:schemeClr val="accent6"/>
                </a:solidFill>
                <a:latin typeface="Calibri"/>
                <a:ea typeface="Calibri"/>
                <a:cs typeface="Calibri"/>
                <a:sym typeface="Calibri"/>
              </a:rPr>
              <a:t>There are also specific issues to be aware of in wood construction: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3"/>
          <p:cNvSpPr txBox="1"/>
          <p:nvPr>
            <p:ph idx="1" type="body"/>
          </p:nvPr>
        </p:nvSpPr>
        <p:spPr>
          <a:xfrm>
            <a:off x="838200" y="1825625"/>
            <a:ext cx="10515600" cy="3469389"/>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a:t>The frame system of a wooden building should be known and included in the design before the first line of the house is drawn.</a:t>
            </a:r>
            <a:endParaRPr/>
          </a:p>
        </p:txBody>
      </p:sp>
      <p:sp>
        <p:nvSpPr>
          <p:cNvPr id="510" name="Google Shape;510;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11" name="Google Shape;511;p33"/>
          <p:cNvSpPr txBox="1"/>
          <p:nvPr>
            <p:ph idx="11" type="ftr"/>
          </p:nvPr>
        </p:nvSpPr>
        <p:spPr>
          <a:xfrm>
            <a:off x="838199" y="6334918"/>
            <a:ext cx="533635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Frame systems</a:t>
            </a:r>
            <a:endParaRPr/>
          </a:p>
        </p:txBody>
      </p:sp>
      <p:sp>
        <p:nvSpPr>
          <p:cNvPr id="517" name="Google Shape;517;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18" name="Google Shape;518;p34"/>
          <p:cNvSpPr txBox="1"/>
          <p:nvPr>
            <p:ph idx="11" type="ftr"/>
          </p:nvPr>
        </p:nvSpPr>
        <p:spPr>
          <a:xfrm>
            <a:off x="838200" y="6334918"/>
            <a:ext cx="521380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grpSp>
        <p:nvGrpSpPr>
          <p:cNvPr id="519" name="Google Shape;519;p34"/>
          <p:cNvGrpSpPr/>
          <p:nvPr/>
        </p:nvGrpSpPr>
        <p:grpSpPr>
          <a:xfrm>
            <a:off x="1936877" y="1873251"/>
            <a:ext cx="8318245" cy="3978514"/>
            <a:chOff x="1936878" y="1439664"/>
            <a:chExt cx="8318245" cy="3978514"/>
          </a:xfrm>
        </p:grpSpPr>
        <p:pic>
          <p:nvPicPr>
            <p:cNvPr id="520" name="Google Shape;520;p34"/>
            <p:cNvPicPr preferRelativeResize="0"/>
            <p:nvPr/>
          </p:nvPicPr>
          <p:blipFill rotWithShape="1">
            <a:blip r:embed="rId3">
              <a:alphaModFix/>
            </a:blip>
            <a:srcRect b="0" l="0" r="0" t="0"/>
            <a:stretch/>
          </p:blipFill>
          <p:spPr>
            <a:xfrm>
              <a:off x="4769842" y="1441200"/>
              <a:ext cx="2652316" cy="3975601"/>
            </a:xfrm>
            <a:prstGeom prst="rect">
              <a:avLst/>
            </a:prstGeom>
            <a:noFill/>
            <a:ln>
              <a:noFill/>
            </a:ln>
          </p:spPr>
        </p:pic>
        <p:pic>
          <p:nvPicPr>
            <p:cNvPr id="521" name="Google Shape;521;p34"/>
            <p:cNvPicPr preferRelativeResize="0"/>
            <p:nvPr/>
          </p:nvPicPr>
          <p:blipFill rotWithShape="1">
            <a:blip r:embed="rId4">
              <a:alphaModFix/>
            </a:blip>
            <a:srcRect b="0" l="0" r="0" t="0"/>
            <a:stretch/>
          </p:blipFill>
          <p:spPr>
            <a:xfrm>
              <a:off x="7602806" y="1440122"/>
              <a:ext cx="2652317" cy="3977756"/>
            </a:xfrm>
            <a:prstGeom prst="rect">
              <a:avLst/>
            </a:prstGeom>
            <a:noFill/>
            <a:ln>
              <a:noFill/>
            </a:ln>
          </p:spPr>
        </p:pic>
        <p:pic>
          <p:nvPicPr>
            <p:cNvPr descr="m.jpg" id="522" name="Google Shape;522;p34"/>
            <p:cNvPicPr preferRelativeResize="0"/>
            <p:nvPr/>
          </p:nvPicPr>
          <p:blipFill rotWithShape="1">
            <a:blip r:embed="rId5">
              <a:alphaModFix/>
            </a:blip>
            <a:srcRect b="180" l="37920" r="12081" t="685"/>
            <a:stretch/>
          </p:blipFill>
          <p:spPr>
            <a:xfrm>
              <a:off x="1936878" y="1439664"/>
              <a:ext cx="2652343" cy="3978514"/>
            </a:xfrm>
            <a:prstGeom prst="rect">
              <a:avLst/>
            </a:prstGeom>
            <a:noFill/>
            <a:ln>
              <a:noFill/>
            </a:ln>
          </p:spPr>
        </p:pic>
        <p:sp>
          <p:nvSpPr>
            <p:cNvPr id="523" name="Google Shape;523;p34"/>
            <p:cNvSpPr/>
            <p:nvPr/>
          </p:nvSpPr>
          <p:spPr>
            <a:xfrm>
              <a:off x="2334459" y="3208098"/>
              <a:ext cx="1857154" cy="6248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524" name="Google Shape;524;p34"/>
            <p:cNvSpPr/>
            <p:nvPr/>
          </p:nvSpPr>
          <p:spPr>
            <a:xfrm>
              <a:off x="2546191" y="3213821"/>
              <a:ext cx="1583510" cy="371349"/>
            </a:xfrm>
            <a:prstGeom prst="rect">
              <a:avLst/>
            </a:prstGeom>
            <a:noFill/>
            <a:ln>
              <a:noFill/>
            </a:ln>
          </p:spPr>
          <p:txBody>
            <a:bodyPr anchorCtr="0" anchor="t" bIns="65000" lIns="65000" spcFirstLastPara="1" rIns="65000" wrap="square" tIns="65000">
              <a:spAutoFit/>
            </a:bodyPr>
            <a:lstStyle/>
            <a:p>
              <a:pPr indent="0" lvl="0" marL="0" marR="0" rtl="0" algn="l">
                <a:spcBef>
                  <a:spcPts val="0"/>
                </a:spcBef>
                <a:spcAft>
                  <a:spcPts val="0"/>
                </a:spcAft>
                <a:buNone/>
              </a:pPr>
              <a:r>
                <a:rPr b="1" i="0" lang="en-GB" sz="1600" u="none" cap="none" strike="noStrike">
                  <a:solidFill>
                    <a:srgbClr val="FFFFFF"/>
                  </a:solidFill>
                  <a:latin typeface="Calibri"/>
                  <a:ea typeface="Calibri"/>
                  <a:cs typeface="Calibri"/>
                  <a:sym typeface="Calibri"/>
                </a:rPr>
                <a:t>Prefabricated panel units</a:t>
              </a:r>
              <a:endParaRPr/>
            </a:p>
          </p:txBody>
        </p:sp>
        <p:sp>
          <p:nvSpPr>
            <p:cNvPr id="525" name="Google Shape;525;p34"/>
            <p:cNvSpPr/>
            <p:nvPr/>
          </p:nvSpPr>
          <p:spPr>
            <a:xfrm>
              <a:off x="5167423" y="3208098"/>
              <a:ext cx="1857154" cy="6248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526" name="Google Shape;526;p34"/>
            <p:cNvSpPr/>
            <p:nvPr/>
          </p:nvSpPr>
          <p:spPr>
            <a:xfrm>
              <a:off x="5488657" y="3227268"/>
              <a:ext cx="1335613" cy="371349"/>
            </a:xfrm>
            <a:prstGeom prst="rect">
              <a:avLst/>
            </a:prstGeom>
            <a:noFill/>
            <a:ln>
              <a:noFill/>
            </a:ln>
          </p:spPr>
          <p:txBody>
            <a:bodyPr anchorCtr="0" anchor="t" bIns="65000" lIns="65000" spcFirstLastPara="1" rIns="65000" wrap="square" tIns="65000">
              <a:spAutoFit/>
            </a:bodyPr>
            <a:lstStyle/>
            <a:p>
              <a:pPr indent="0" lvl="0" marL="0" marR="0" rtl="0" algn="l">
                <a:spcBef>
                  <a:spcPts val="0"/>
                </a:spcBef>
                <a:spcAft>
                  <a:spcPts val="0"/>
                </a:spcAft>
                <a:buNone/>
              </a:pPr>
              <a:r>
                <a:rPr b="1" i="0" lang="en-GB" sz="1600" u="none" cap="none" strike="noStrike">
                  <a:solidFill>
                    <a:srgbClr val="FFFFFF"/>
                  </a:solidFill>
                  <a:latin typeface="Calibri"/>
                  <a:ea typeface="Calibri"/>
                  <a:cs typeface="Calibri"/>
                  <a:sym typeface="Calibri"/>
                </a:rPr>
                <a:t>Column-and-beam</a:t>
              </a:r>
              <a:endParaRPr/>
            </a:p>
          </p:txBody>
        </p:sp>
        <p:sp>
          <p:nvSpPr>
            <p:cNvPr id="527" name="Google Shape;527;p34"/>
            <p:cNvSpPr/>
            <p:nvPr/>
          </p:nvSpPr>
          <p:spPr>
            <a:xfrm>
              <a:off x="8000387" y="3208098"/>
              <a:ext cx="1857154" cy="6248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528" name="Google Shape;528;p34"/>
            <p:cNvSpPr/>
            <p:nvPr/>
          </p:nvSpPr>
          <p:spPr>
            <a:xfrm>
              <a:off x="8260379" y="3213821"/>
              <a:ext cx="1474409" cy="371349"/>
            </a:xfrm>
            <a:prstGeom prst="rect">
              <a:avLst/>
            </a:prstGeom>
            <a:noFill/>
            <a:ln>
              <a:noFill/>
            </a:ln>
          </p:spPr>
          <p:txBody>
            <a:bodyPr anchorCtr="0" anchor="t" bIns="65000" lIns="65000" spcFirstLastPara="1" rIns="65000" wrap="square" tIns="65000">
              <a:spAutoFit/>
            </a:bodyPr>
            <a:lstStyle/>
            <a:p>
              <a:pPr indent="0" lvl="0" marL="0" marR="0" rtl="0" algn="l">
                <a:spcBef>
                  <a:spcPts val="0"/>
                </a:spcBef>
                <a:spcAft>
                  <a:spcPts val="0"/>
                </a:spcAft>
                <a:buNone/>
              </a:pPr>
              <a:r>
                <a:rPr b="1" i="0" lang="en-GB" sz="1600" u="none" cap="none" strike="noStrike">
                  <a:solidFill>
                    <a:srgbClr val="FFFFFF"/>
                  </a:solidFill>
                  <a:latin typeface="Calibri"/>
                  <a:ea typeface="Calibri"/>
                  <a:cs typeface="Calibri"/>
                  <a:sym typeface="Calibri"/>
                </a:rPr>
                <a:t>Prefabricated box units</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5"/>
          <p:cNvSpPr txBox="1"/>
          <p:nvPr>
            <p:ph idx="1" type="body"/>
          </p:nvPr>
        </p:nvSpPr>
        <p:spPr>
          <a:xfrm>
            <a:off x="838200" y="1825625"/>
            <a:ext cx="10515600" cy="3469389"/>
          </a:xfrm>
          <a:prstGeom prst="rect">
            <a:avLst/>
          </a:prstGeom>
          <a:noFill/>
          <a:ln>
            <a:noFill/>
          </a:ln>
        </p:spPr>
        <p:txBody>
          <a:bodyPr anchorCtr="0" anchor="ctr" bIns="45700" lIns="91425" spcFirstLastPara="1" rIns="91425" wrap="square" tIns="45700">
            <a:normAutofit/>
          </a:bodyPr>
          <a:lstStyle/>
          <a:p>
            <a:pPr indent="0" lvl="0" marL="114300" rtl="0" algn="ctr">
              <a:lnSpc>
                <a:spcPct val="96299"/>
              </a:lnSpc>
              <a:spcBef>
                <a:spcPts val="800"/>
              </a:spcBef>
              <a:spcAft>
                <a:spcPts val="0"/>
              </a:spcAft>
              <a:buSzPts val="1800"/>
              <a:buNone/>
            </a:pPr>
            <a:r>
              <a:rPr lang="en-GB" sz="3200">
                <a:solidFill>
                  <a:schemeClr val="accent6"/>
                </a:solidFill>
                <a:latin typeface="Calibri"/>
                <a:ea typeface="Calibri"/>
                <a:cs typeface="Calibri"/>
                <a:sym typeface="Calibri"/>
              </a:rPr>
              <a:t>A few more things about </a:t>
            </a:r>
            <a:r>
              <a:rPr b="1" lang="en-GB" sz="3200">
                <a:solidFill>
                  <a:schemeClr val="accent6"/>
                </a:solidFill>
                <a:latin typeface="Calibri"/>
                <a:ea typeface="Calibri"/>
                <a:cs typeface="Calibri"/>
                <a:sym typeface="Calibri"/>
              </a:rPr>
              <a:t>building regulations</a:t>
            </a:r>
            <a:r>
              <a:rPr lang="en-GB" sz="3200">
                <a:solidFill>
                  <a:schemeClr val="accent6"/>
                </a:solidFill>
                <a:latin typeface="Calibri"/>
                <a:ea typeface="Calibri"/>
                <a:cs typeface="Calibri"/>
                <a:sym typeface="Calibri"/>
              </a:rPr>
              <a:t>...</a:t>
            </a:r>
            <a:endParaRPr/>
          </a:p>
        </p:txBody>
      </p:sp>
      <p:sp>
        <p:nvSpPr>
          <p:cNvPr id="534" name="Google Shape;534;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35" name="Google Shape;535;p35"/>
          <p:cNvSpPr txBox="1"/>
          <p:nvPr>
            <p:ph idx="11" type="ftr"/>
          </p:nvPr>
        </p:nvSpPr>
        <p:spPr>
          <a:xfrm>
            <a:off x="838200" y="6334918"/>
            <a:ext cx="560973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6"/>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GB" sz="3200">
                <a:solidFill>
                  <a:schemeClr val="dk1"/>
                </a:solidFill>
                <a:latin typeface="Calibri"/>
                <a:ea typeface="Calibri"/>
                <a:cs typeface="Calibri"/>
                <a:sym typeface="Calibri"/>
              </a:rPr>
              <a:t>Finnish building regulations were revised from 1 January 2018 onwards</a:t>
            </a:r>
            <a:endParaRPr/>
          </a:p>
        </p:txBody>
      </p:sp>
      <p:sp>
        <p:nvSpPr>
          <p:cNvPr id="541" name="Google Shape;541;p36"/>
          <p:cNvSpPr txBox="1"/>
          <p:nvPr>
            <p:ph idx="1" type="body"/>
          </p:nvPr>
        </p:nvSpPr>
        <p:spPr>
          <a:xfrm>
            <a:off x="838200" y="1825625"/>
            <a:ext cx="10515600" cy="435133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700"/>
              </a:spcBef>
              <a:spcAft>
                <a:spcPts val="0"/>
              </a:spcAft>
              <a:buSzPts val="2000"/>
              <a:buFont typeface="Arial"/>
              <a:buNone/>
            </a:pPr>
            <a:r>
              <a:rPr lang="en-GB" sz="2000">
                <a:latin typeface="Arial"/>
                <a:ea typeface="Arial"/>
                <a:cs typeface="Arial"/>
                <a:sym typeface="Arial"/>
              </a:rPr>
              <a:t>Housing design:</a:t>
            </a:r>
            <a:r>
              <a:rPr lang="en-GB" sz="2000">
                <a:solidFill>
                  <a:srgbClr val="9CA65D"/>
                </a:solidFill>
                <a:latin typeface="Arial"/>
                <a:ea typeface="Arial"/>
                <a:cs typeface="Arial"/>
                <a:sym typeface="Arial"/>
              </a:rPr>
              <a:t> Decree of the Ministry of the Environment on Residential, Accommodation and Work Premises 1008/2017 + Decree on Accessibility 241/2017</a:t>
            </a:r>
            <a:endParaRPr/>
          </a:p>
          <a:p>
            <a:pPr indent="-134937" lvl="0" marL="134937" rtl="0" algn="l">
              <a:lnSpc>
                <a:spcPct val="90000"/>
              </a:lnSpc>
              <a:spcBef>
                <a:spcPts val="700"/>
              </a:spcBef>
              <a:spcAft>
                <a:spcPts val="0"/>
              </a:spcAft>
              <a:buSzPts val="2000"/>
              <a:buFont typeface="Calibri"/>
              <a:buNone/>
            </a:pPr>
            <a:r>
              <a:t/>
            </a:r>
            <a:endParaRPr sz="2000">
              <a:solidFill>
                <a:srgbClr val="9CA65D"/>
              </a:solidFill>
              <a:latin typeface="Arial"/>
              <a:ea typeface="Arial"/>
              <a:cs typeface="Arial"/>
              <a:sym typeface="Arial"/>
            </a:endParaRPr>
          </a:p>
          <a:p>
            <a:pPr indent="0" lvl="0" marL="0" rtl="0" algn="l">
              <a:lnSpc>
                <a:spcPct val="90000"/>
              </a:lnSpc>
              <a:spcBef>
                <a:spcPts val="700"/>
              </a:spcBef>
              <a:spcAft>
                <a:spcPts val="0"/>
              </a:spcAft>
              <a:buSzPts val="2000"/>
              <a:buFont typeface="Arial"/>
              <a:buNone/>
            </a:pPr>
            <a:r>
              <a:rPr lang="en-GB" sz="2000">
                <a:latin typeface="Arial"/>
                <a:ea typeface="Arial"/>
                <a:cs typeface="Arial"/>
                <a:sym typeface="Arial"/>
              </a:rPr>
              <a:t>Energy efficiency and thermal insulation:</a:t>
            </a:r>
            <a:r>
              <a:rPr lang="en-GB" sz="2000">
                <a:solidFill>
                  <a:srgbClr val="9CA65D"/>
                </a:solidFill>
                <a:latin typeface="Arial"/>
                <a:ea typeface="Arial"/>
                <a:cs typeface="Arial"/>
                <a:sym typeface="Arial"/>
              </a:rPr>
              <a:t> Decree of the Ministry of the Environment on the Energy Performance of Buildings 1010/2017</a:t>
            </a:r>
            <a:endParaRPr/>
          </a:p>
          <a:p>
            <a:pPr indent="-134937" lvl="0" marL="134937" rtl="0" algn="l">
              <a:lnSpc>
                <a:spcPct val="90000"/>
              </a:lnSpc>
              <a:spcBef>
                <a:spcPts val="700"/>
              </a:spcBef>
              <a:spcAft>
                <a:spcPts val="0"/>
              </a:spcAft>
              <a:buSzPts val="2000"/>
              <a:buFont typeface="Calibri"/>
              <a:buNone/>
            </a:pPr>
            <a:r>
              <a:t/>
            </a:r>
            <a:endParaRPr sz="2000">
              <a:solidFill>
                <a:srgbClr val="9CA65D"/>
              </a:solidFill>
              <a:latin typeface="Arial"/>
              <a:ea typeface="Arial"/>
              <a:cs typeface="Arial"/>
              <a:sym typeface="Arial"/>
            </a:endParaRPr>
          </a:p>
          <a:p>
            <a:pPr indent="0" lvl="0" marL="0" rtl="0" algn="l">
              <a:lnSpc>
                <a:spcPct val="90000"/>
              </a:lnSpc>
              <a:spcBef>
                <a:spcPts val="700"/>
              </a:spcBef>
              <a:spcAft>
                <a:spcPts val="0"/>
              </a:spcAft>
              <a:buSzPts val="2000"/>
              <a:buFont typeface="Arial"/>
              <a:buNone/>
            </a:pPr>
            <a:r>
              <a:rPr lang="en-GB" sz="2000">
                <a:latin typeface="Arial"/>
                <a:ea typeface="Arial"/>
                <a:cs typeface="Arial"/>
                <a:sym typeface="Arial"/>
              </a:rPr>
              <a:t>Fire safety:</a:t>
            </a:r>
            <a:r>
              <a:rPr lang="en-GB" sz="2000">
                <a:solidFill>
                  <a:srgbClr val="9CA65D"/>
                </a:solidFill>
                <a:latin typeface="Arial"/>
                <a:ea typeface="Arial"/>
                <a:cs typeface="Arial"/>
                <a:sym typeface="Arial"/>
              </a:rPr>
              <a:t> Decree of the Ministry of the Environment on the Fire Safety of Buildings 848/2017</a:t>
            </a:r>
            <a:endParaRPr/>
          </a:p>
          <a:p>
            <a:pPr indent="-134937" lvl="0" marL="134937" rtl="0" algn="l">
              <a:lnSpc>
                <a:spcPct val="90000"/>
              </a:lnSpc>
              <a:spcBef>
                <a:spcPts val="700"/>
              </a:spcBef>
              <a:spcAft>
                <a:spcPts val="0"/>
              </a:spcAft>
              <a:buSzPts val="2000"/>
              <a:buFont typeface="Calibri"/>
              <a:buNone/>
            </a:pPr>
            <a:r>
              <a:t/>
            </a:r>
            <a:endParaRPr sz="2000">
              <a:solidFill>
                <a:srgbClr val="9CA65D"/>
              </a:solidFill>
              <a:latin typeface="Arial"/>
              <a:ea typeface="Arial"/>
              <a:cs typeface="Arial"/>
              <a:sym typeface="Arial"/>
            </a:endParaRPr>
          </a:p>
          <a:p>
            <a:pPr indent="0" lvl="0" marL="0" rtl="0" algn="l">
              <a:lnSpc>
                <a:spcPct val="90000"/>
              </a:lnSpc>
              <a:spcBef>
                <a:spcPts val="700"/>
              </a:spcBef>
              <a:spcAft>
                <a:spcPts val="0"/>
              </a:spcAft>
              <a:buSzPts val="2000"/>
              <a:buFont typeface="Arial"/>
              <a:buNone/>
            </a:pPr>
            <a:r>
              <a:rPr lang="en-GB" sz="2000">
                <a:latin typeface="Arial"/>
                <a:ea typeface="Arial"/>
                <a:cs typeface="Arial"/>
                <a:sym typeface="Arial"/>
              </a:rPr>
              <a:t>Sound insulation: </a:t>
            </a:r>
            <a:r>
              <a:rPr lang="en-GB" sz="2000">
                <a:solidFill>
                  <a:srgbClr val="9CA65D"/>
                </a:solidFill>
                <a:latin typeface="Arial"/>
                <a:ea typeface="Arial"/>
                <a:cs typeface="Arial"/>
                <a:sym typeface="Arial"/>
              </a:rPr>
              <a:t>Decree of the Ministry of the Acoustic Environment of Buildings 796/2017</a:t>
            </a:r>
            <a:endParaRPr/>
          </a:p>
        </p:txBody>
      </p:sp>
      <p:sp>
        <p:nvSpPr>
          <p:cNvPr id="542" name="Google Shape;542;p36"/>
          <p:cNvSpPr txBox="1"/>
          <p:nvPr>
            <p:ph idx="11" type="ftr"/>
          </p:nvPr>
        </p:nvSpPr>
        <p:spPr>
          <a:xfrm>
            <a:off x="838200" y="6334918"/>
            <a:ext cx="575113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43" name="Google Shape;543;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49" name="Google Shape;549;p37"/>
          <p:cNvSpPr txBox="1"/>
          <p:nvPr>
            <p:ph idx="11" type="ftr"/>
          </p:nvPr>
        </p:nvSpPr>
        <p:spPr>
          <a:xfrm>
            <a:off x="838200" y="6334918"/>
            <a:ext cx="551546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50" name="Google Shape;550;p37"/>
          <p:cNvSpPr/>
          <p:nvPr/>
        </p:nvSpPr>
        <p:spPr>
          <a:xfrm>
            <a:off x="2338764" y="3244190"/>
            <a:ext cx="8136496" cy="1077218"/>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b="0" i="0" lang="en-GB" sz="3200" u="none" cap="none" strike="noStrike">
                <a:solidFill>
                  <a:srgbClr val="9CA65D"/>
                </a:solidFill>
                <a:latin typeface="Calibri"/>
                <a:ea typeface="Calibri"/>
                <a:cs typeface="Calibri"/>
                <a:sym typeface="Calibri"/>
              </a:rPr>
              <a:t>Can wood construction be controlled, for example, by </a:t>
            </a:r>
            <a:r>
              <a:rPr b="1" i="0" lang="en-GB" sz="3200" u="none" cap="none" strike="noStrike">
                <a:solidFill>
                  <a:srgbClr val="9CA65D"/>
                </a:solidFill>
                <a:latin typeface="Calibri"/>
                <a:ea typeface="Calibri"/>
                <a:cs typeface="Calibri"/>
                <a:sym typeface="Calibri"/>
              </a:rPr>
              <a:t>land use planning</a:t>
            </a:r>
            <a:r>
              <a:rPr b="0" i="0" lang="en-GB" sz="3200" u="none" cap="none" strike="noStrike">
                <a:solidFill>
                  <a:srgbClr val="9CA65D"/>
                </a:solidFill>
                <a:latin typeface="Calibri"/>
                <a:ea typeface="Calibri"/>
                <a:cs typeface="Calibri"/>
                <a:sym typeface="Calibri"/>
              </a:rPr>
              <a: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56" name="Google Shape;556;p38"/>
          <p:cNvSpPr txBox="1"/>
          <p:nvPr>
            <p:ph idx="11" type="ftr"/>
          </p:nvPr>
        </p:nvSpPr>
        <p:spPr>
          <a:xfrm>
            <a:off x="838199" y="6334918"/>
            <a:ext cx="512896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57" name="Google Shape;557;p38"/>
          <p:cNvSpPr/>
          <p:nvPr/>
        </p:nvSpPr>
        <p:spPr>
          <a:xfrm>
            <a:off x="1390588" y="2644170"/>
            <a:ext cx="9410824" cy="1569660"/>
          </a:xfrm>
          <a:prstGeom prst="rect">
            <a:avLst/>
          </a:prstGeom>
          <a:noFill/>
          <a:ln>
            <a:noFill/>
          </a:ln>
        </p:spPr>
        <p:txBody>
          <a:bodyPr anchorCtr="0" anchor="ctr" bIns="45700" lIns="45700" spcFirstLastPara="1" rIns="45700" wrap="square" tIns="45700">
            <a:spAutoFit/>
          </a:bodyPr>
          <a:lstStyle/>
          <a:p>
            <a:pPr indent="0" lvl="0" marL="0" marR="0" rtl="0" algn="l">
              <a:spcBef>
                <a:spcPts val="0"/>
              </a:spcBef>
              <a:spcAft>
                <a:spcPts val="0"/>
              </a:spcAft>
              <a:buNone/>
            </a:pPr>
            <a:r>
              <a:rPr b="1" i="0" lang="en-GB" sz="3200" u="none" cap="none" strike="noStrike">
                <a:solidFill>
                  <a:srgbClr val="7D854A"/>
                </a:solidFill>
                <a:latin typeface="Calibri"/>
                <a:ea typeface="Calibri"/>
                <a:cs typeface="Calibri"/>
                <a:sym typeface="Calibri"/>
              </a:rPr>
              <a:t>Yes.</a:t>
            </a:r>
            <a:r>
              <a:rPr b="0" i="0" lang="en-GB" sz="3200" u="none" cap="none" strike="noStrike">
                <a:solidFill>
                  <a:srgbClr val="9CA65D"/>
                </a:solidFill>
                <a:latin typeface="Calibri"/>
                <a:ea typeface="Calibri"/>
                <a:cs typeface="Calibri"/>
                <a:sym typeface="Calibri"/>
              </a:rPr>
              <a:t> Wood construction can be specified in the local detailed plan and local detailed plan regulations for façades as well as in the building structure.</a:t>
            </a:r>
            <a:endParaRPr/>
          </a:p>
        </p:txBody>
      </p:sp>
      <p:sp>
        <p:nvSpPr>
          <p:cNvPr id="558" name="Google Shape;558;p38"/>
          <p:cNvSpPr/>
          <p:nvPr/>
        </p:nvSpPr>
        <p:spPr>
          <a:xfrm>
            <a:off x="7382800" y="6063176"/>
            <a:ext cx="3595536"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chemeClr val="dk1"/>
                </a:solidFill>
                <a:latin typeface="Calibri"/>
                <a:ea typeface="Calibri"/>
                <a:cs typeface="Calibri"/>
                <a:sym typeface="Calibri"/>
              </a:rPr>
              <a:t>Decision of the Supreme Administrative Court of 10 April 2015; Record No 2337 / 1 / 13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2800">
                <a:latin typeface="Calibri"/>
                <a:ea typeface="Calibri"/>
                <a:cs typeface="Calibri"/>
                <a:sym typeface="Calibri"/>
              </a:rPr>
              <a:t>Decision of the Supreme Administrative Court of 10 April 2015; Record No 2337 / 1 / 13</a:t>
            </a:r>
            <a:endParaRPr/>
          </a:p>
        </p:txBody>
      </p:sp>
      <p:sp>
        <p:nvSpPr>
          <p:cNvPr id="564" name="Google Shape;564;p39"/>
          <p:cNvSpPr txBox="1"/>
          <p:nvPr>
            <p:ph idx="1" type="body"/>
          </p:nvPr>
        </p:nvSpPr>
        <p:spPr>
          <a:xfrm>
            <a:off x="838200" y="1825625"/>
            <a:ext cx="643447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400"/>
              <a:t>Wood construction can be specified in the local detailed plan and local detailed plan regulations for façades as well as in the building structure.</a:t>
            </a:r>
            <a:endParaRPr/>
          </a:p>
          <a:p>
            <a:pPr indent="-342900" lvl="0" marL="457200" rtl="0" algn="l">
              <a:lnSpc>
                <a:spcPct val="90000"/>
              </a:lnSpc>
              <a:spcBef>
                <a:spcPts val="1000"/>
              </a:spcBef>
              <a:spcAft>
                <a:spcPts val="0"/>
              </a:spcAft>
              <a:buClr>
                <a:schemeClr val="dk1"/>
              </a:buClr>
              <a:buSzPts val="1800"/>
              <a:buChar char="•"/>
            </a:pPr>
            <a:r>
              <a:rPr lang="en-GB" sz="2400"/>
              <a:t>Another effective way is to determine and steer wood construction on the basis of the terms and conditions of land transfer.</a:t>
            </a:r>
            <a:endParaRPr/>
          </a:p>
        </p:txBody>
      </p:sp>
      <p:sp>
        <p:nvSpPr>
          <p:cNvPr id="565" name="Google Shape;565;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66" name="Google Shape;566;p39"/>
          <p:cNvSpPr txBox="1"/>
          <p:nvPr>
            <p:ph idx="11" type="ftr"/>
          </p:nvPr>
        </p:nvSpPr>
        <p:spPr>
          <a:xfrm>
            <a:off x="838199" y="6334918"/>
            <a:ext cx="527036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descr="A" id="567" name="Google Shape;567;p39"/>
          <p:cNvPicPr preferRelativeResize="0"/>
          <p:nvPr/>
        </p:nvPicPr>
        <p:blipFill rotWithShape="1">
          <a:blip r:embed="rId3">
            <a:alphaModFix/>
          </a:blip>
          <a:srcRect b="0" l="17179" r="17178" t="0"/>
          <a:stretch/>
        </p:blipFill>
        <p:spPr>
          <a:xfrm>
            <a:off x="7502219" y="2039535"/>
            <a:ext cx="3064513" cy="3672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55" name="Google Shape;155;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solidFill>
                  <a:schemeClr val="dk1"/>
                </a:solidFill>
              </a:rPr>
              <a:t>Markku Karjalainen, Architect D.Sc. (Tech.), Professor</a:t>
            </a:r>
            <a:endParaRPr/>
          </a:p>
          <a:p>
            <a:pPr indent="0" lvl="0" marL="114300" rtl="0" algn="l">
              <a:lnSpc>
                <a:spcPct val="90000"/>
              </a:lnSpc>
              <a:spcBef>
                <a:spcPts val="1000"/>
              </a:spcBef>
              <a:spcAft>
                <a:spcPts val="0"/>
              </a:spcAft>
              <a:buSzPts val="1800"/>
              <a:buNone/>
            </a:pPr>
            <a:r>
              <a:rPr lang="en-GB" sz="2000">
                <a:solidFill>
                  <a:schemeClr val="dk1"/>
                </a:solidFill>
              </a:rPr>
              <a:t>Henri Käpynen, Architect, Researcher</a:t>
            </a:r>
            <a:endParaRPr/>
          </a:p>
          <a:p>
            <a:pPr indent="0" lvl="0" marL="114300" rtl="0" algn="l">
              <a:lnSpc>
                <a:spcPct val="90000"/>
              </a:lnSpc>
              <a:spcBef>
                <a:spcPts val="1000"/>
              </a:spcBef>
              <a:spcAft>
                <a:spcPts val="0"/>
              </a:spcAft>
              <a:buSzPts val="1800"/>
              <a:buNone/>
            </a:pPr>
            <a:r>
              <a:t/>
            </a:r>
            <a:endParaRPr sz="2000">
              <a:solidFill>
                <a:schemeClr val="dk1"/>
              </a:solidFill>
            </a:endParaRPr>
          </a:p>
          <a:p>
            <a:pPr indent="0" lvl="0" marL="114300" rtl="0" algn="l">
              <a:lnSpc>
                <a:spcPct val="90000"/>
              </a:lnSpc>
              <a:spcBef>
                <a:spcPts val="1000"/>
              </a:spcBef>
              <a:spcAft>
                <a:spcPts val="0"/>
              </a:spcAft>
              <a:buSzPts val="1800"/>
              <a:buNone/>
            </a:pPr>
            <a:r>
              <a:rPr lang="en-GB" sz="2000">
                <a:solidFill>
                  <a:schemeClr val="dk1"/>
                </a:solidFill>
              </a:rPr>
              <a:t>University of Tampere</a:t>
            </a:r>
            <a:endParaRPr/>
          </a:p>
        </p:txBody>
      </p:sp>
      <p:sp>
        <p:nvSpPr>
          <p:cNvPr id="156" name="Google Shape;156;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sz="2000"/>
              <a:t>Release date: 29/06/2022 </a:t>
            </a:r>
            <a:endParaRPr/>
          </a:p>
        </p:txBody>
      </p:sp>
      <p:sp>
        <p:nvSpPr>
          <p:cNvPr id="157" name="Google Shape;157;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58" name="Google Shape;158;p4"/>
          <p:cNvSpPr txBox="1"/>
          <p:nvPr>
            <p:ph idx="11" type="ftr"/>
          </p:nvPr>
        </p:nvSpPr>
        <p:spPr>
          <a:xfrm>
            <a:off x="838200" y="6334918"/>
            <a:ext cx="539291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59" name="Google Shape;159;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40"/>
          <p:cNvPicPr preferRelativeResize="0"/>
          <p:nvPr/>
        </p:nvPicPr>
        <p:blipFill rotWithShape="1">
          <a:blip r:embed="rId3">
            <a:alphaModFix/>
          </a:blip>
          <a:srcRect b="9057" l="28679" r="13991" t="26884"/>
          <a:stretch/>
        </p:blipFill>
        <p:spPr>
          <a:xfrm>
            <a:off x="2747431" y="959857"/>
            <a:ext cx="7696635" cy="5375061"/>
          </a:xfrm>
          <a:prstGeom prst="rect">
            <a:avLst/>
          </a:prstGeom>
          <a:noFill/>
          <a:ln>
            <a:noFill/>
          </a:ln>
        </p:spPr>
      </p:pic>
      <p:sp>
        <p:nvSpPr>
          <p:cNvPr id="573" name="Google Shape;57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Case: The Honkasuo local detailed plan</a:t>
            </a:r>
            <a:endParaRPr/>
          </a:p>
        </p:txBody>
      </p:sp>
      <p:sp>
        <p:nvSpPr>
          <p:cNvPr id="574" name="Google Shape;574;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75" name="Google Shape;575;p40"/>
          <p:cNvSpPr txBox="1"/>
          <p:nvPr>
            <p:ph idx="11" type="ftr"/>
          </p:nvPr>
        </p:nvSpPr>
        <p:spPr>
          <a:xfrm>
            <a:off x="838199" y="6334918"/>
            <a:ext cx="58548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76" name="Google Shape;576;p40"/>
          <p:cNvSpPr/>
          <p:nvPr/>
        </p:nvSpPr>
        <p:spPr>
          <a:xfrm>
            <a:off x="10444066" y="5712722"/>
            <a:ext cx="1527806" cy="3708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Honkasuo, Helsinki, 2017</a:t>
            </a:r>
            <a:endParaRPr/>
          </a:p>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Image: City of Helsinki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Extract from the summary of Honkasuo local detailed plan</a:t>
            </a:r>
            <a:endParaRPr/>
          </a:p>
        </p:txBody>
      </p:sp>
      <p:sp>
        <p:nvSpPr>
          <p:cNvPr id="582" name="Google Shape;582;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“The local detailed plan allows for the construction of a dense ecological urban village of almost 1,600 inhabitants in Honkasuo. The total floor area is approximately 65,000 m</a:t>
            </a:r>
            <a:r>
              <a:rPr baseline="30000" lang="en-GB" sz="2000"/>
              <a:t>2</a:t>
            </a:r>
            <a:r>
              <a:rPr lang="en-GB" sz="2000"/>
              <a:t>.</a:t>
            </a:r>
            <a:endParaRPr/>
          </a:p>
          <a:p>
            <a:pPr indent="0" lvl="0" marL="114300" rtl="0" algn="l">
              <a:lnSpc>
                <a:spcPct val="90000"/>
              </a:lnSpc>
              <a:spcBef>
                <a:spcPts val="1000"/>
              </a:spcBef>
              <a:spcAft>
                <a:spcPts val="0"/>
              </a:spcAft>
              <a:buSzPts val="1800"/>
              <a:buNone/>
            </a:pPr>
            <a:r>
              <a:rPr lang="en-GB" sz="2000"/>
              <a:t>The area will have a diverse building stock, from single-family houses to townhouses, from terraced houses to detached houses and low-rise apartment blocks. Honkasuo will follow the principles of low-energy construction. The equipment intended for producing renewable energy will be designed as part of the architectural appearance of buildings.</a:t>
            </a:r>
            <a:endParaRPr/>
          </a:p>
          <a:p>
            <a:pPr indent="0" lvl="0" marL="114300" rtl="0" algn="l">
              <a:lnSpc>
                <a:spcPct val="90000"/>
              </a:lnSpc>
              <a:spcBef>
                <a:spcPts val="1000"/>
              </a:spcBef>
              <a:spcAft>
                <a:spcPts val="0"/>
              </a:spcAft>
              <a:buSzPts val="1800"/>
              <a:buNone/>
            </a:pPr>
            <a:r>
              <a:rPr lang="en-GB" sz="2000"/>
              <a:t>Honkasuo is a wood construction area. The area will have a day-care centre and facilities for the lower grades of comprehensive school. Commercial spaces and workspaces that enable remote work and the creation of local services are allocated to the ground floors of the residential buildings. At the heart of the area is a meadow park that wraps around a rocky knoll, with all its parcels of greenery, playing fields and playgrounds. Smaller block parks will be established alongside the construction. A regionally significant recreation route from south to north will be built at the edge of the geologically valuable peat bog in the western part of Honkasuo.”</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583" name="Google Shape;583;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84" name="Google Shape;584;p41"/>
          <p:cNvSpPr txBox="1"/>
          <p:nvPr>
            <p:ph idx="11" type="ftr"/>
          </p:nvPr>
        </p:nvSpPr>
        <p:spPr>
          <a:xfrm>
            <a:off x="838199" y="6334918"/>
            <a:ext cx="541177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90" name="Google Shape;590;p42"/>
          <p:cNvSpPr txBox="1"/>
          <p:nvPr>
            <p:ph idx="11" type="ftr"/>
          </p:nvPr>
        </p:nvSpPr>
        <p:spPr>
          <a:xfrm>
            <a:off x="838200" y="6334918"/>
            <a:ext cx="56851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591" name="Google Shape;591;p42"/>
          <p:cNvPicPr preferRelativeResize="0"/>
          <p:nvPr/>
        </p:nvPicPr>
        <p:blipFill rotWithShape="1">
          <a:blip r:embed="rId3">
            <a:alphaModFix/>
          </a:blip>
          <a:srcRect b="0" l="0" r="0" t="0"/>
          <a:stretch/>
        </p:blipFill>
        <p:spPr>
          <a:xfrm>
            <a:off x="2857575" y="1074852"/>
            <a:ext cx="6476850" cy="4708296"/>
          </a:xfrm>
          <a:prstGeom prst="rect">
            <a:avLst/>
          </a:prstGeom>
          <a:noFill/>
          <a:ln>
            <a:noFill/>
          </a:ln>
        </p:spPr>
      </p:pic>
      <p:sp>
        <p:nvSpPr>
          <p:cNvPr id="592" name="Google Shape;592;p42"/>
          <p:cNvSpPr/>
          <p:nvPr/>
        </p:nvSpPr>
        <p:spPr>
          <a:xfrm>
            <a:off x="10160611" y="5399588"/>
            <a:ext cx="1527806" cy="3708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Honkasuo, Helsinki, 2017</a:t>
            </a:r>
            <a:endParaRPr/>
          </a:p>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Image: City of Helsinki</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98" name="Google Shape;598;p43"/>
          <p:cNvSpPr txBox="1"/>
          <p:nvPr>
            <p:ph idx="11" type="ftr"/>
          </p:nvPr>
        </p:nvSpPr>
        <p:spPr>
          <a:xfrm>
            <a:off x="838200" y="6334918"/>
            <a:ext cx="56851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99" name="Google Shape;599;p43"/>
          <p:cNvSpPr/>
          <p:nvPr/>
        </p:nvSpPr>
        <p:spPr>
          <a:xfrm>
            <a:off x="2044451" y="2644170"/>
            <a:ext cx="8103099" cy="1569660"/>
          </a:xfrm>
          <a:prstGeom prst="rect">
            <a:avLst/>
          </a:prstGeom>
          <a:noFill/>
          <a:ln>
            <a:noFill/>
          </a:ln>
        </p:spPr>
        <p:txBody>
          <a:bodyPr anchorCtr="0" anchor="ctr" bIns="45700" lIns="45700" spcFirstLastPara="1" rIns="45700" wrap="square" tIns="45700">
            <a:spAutoFit/>
          </a:bodyPr>
          <a:lstStyle/>
          <a:p>
            <a:pPr indent="0" lvl="0" marL="0" marR="0" rtl="0" algn="l">
              <a:spcBef>
                <a:spcPts val="0"/>
              </a:spcBef>
              <a:spcAft>
                <a:spcPts val="0"/>
              </a:spcAft>
              <a:buNone/>
            </a:pPr>
            <a:r>
              <a:rPr b="0" i="0" lang="en-GB" sz="3200" u="none" cap="none" strike="noStrike">
                <a:solidFill>
                  <a:srgbClr val="9CA65D"/>
                </a:solidFill>
                <a:latin typeface="Calibri"/>
                <a:ea typeface="Calibri"/>
                <a:cs typeface="Calibri"/>
                <a:sym typeface="Calibri"/>
              </a:rPr>
              <a:t>Another effective way is to determine and steer wood construction on the basis of the terms and conditions of land transfer, but more on that later...</a:t>
            </a:r>
            <a:endParaRPr/>
          </a:p>
        </p:txBody>
      </p:sp>
      <p:sp>
        <p:nvSpPr>
          <p:cNvPr id="600" name="Google Shape;600;p43"/>
          <p:cNvSpPr/>
          <p:nvPr/>
        </p:nvSpPr>
        <p:spPr>
          <a:xfrm>
            <a:off x="7448826" y="6064930"/>
            <a:ext cx="3595536"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00000"/>
                </a:solidFill>
                <a:latin typeface="Calibri"/>
                <a:ea typeface="Calibri"/>
                <a:cs typeface="Calibri"/>
                <a:sym typeface="Calibri"/>
              </a:rPr>
              <a:t>Decision of the Supreme Administrative Court of 10 April 2015; Record No 2337 / 1 / 13</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06" name="Google Shape;606;p44"/>
          <p:cNvSpPr txBox="1"/>
          <p:nvPr>
            <p:ph idx="11" type="ftr"/>
          </p:nvPr>
        </p:nvSpPr>
        <p:spPr>
          <a:xfrm>
            <a:off x="838199" y="6334918"/>
            <a:ext cx="560030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607" name="Google Shape;607;p44"/>
          <p:cNvPicPr preferRelativeResize="0"/>
          <p:nvPr/>
        </p:nvPicPr>
        <p:blipFill rotWithShape="1">
          <a:blip r:embed="rId3">
            <a:alphaModFix/>
          </a:blip>
          <a:srcRect b="25983" l="0" r="0" t="13384"/>
          <a:stretch/>
        </p:blipFill>
        <p:spPr>
          <a:xfrm>
            <a:off x="-19269" y="1091902"/>
            <a:ext cx="12230538" cy="4946012"/>
          </a:xfrm>
          <a:prstGeom prst="rect">
            <a:avLst/>
          </a:prstGeom>
          <a:noFill/>
          <a:ln>
            <a:noFill/>
          </a:ln>
        </p:spPr>
      </p:pic>
      <p:sp>
        <p:nvSpPr>
          <p:cNvPr id="608" name="Google Shape;608;p44"/>
          <p:cNvSpPr/>
          <p:nvPr/>
        </p:nvSpPr>
        <p:spPr>
          <a:xfrm>
            <a:off x="2642393" y="2918460"/>
            <a:ext cx="6907214" cy="1021080"/>
          </a:xfrm>
          <a:prstGeom prst="rect">
            <a:avLst/>
          </a:prstGeom>
          <a:solidFill>
            <a:srgbClr val="9CA65D"/>
          </a:solidFill>
          <a:ln cap="flat" cmpd="sng" w="12700">
            <a:solidFill>
              <a:srgbClr val="9CA65D"/>
            </a:solidFill>
            <a:prstDash val="solid"/>
            <a:miter lim="8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609" name="Google Shape;609;p44"/>
          <p:cNvSpPr/>
          <p:nvPr/>
        </p:nvSpPr>
        <p:spPr>
          <a:xfrm>
            <a:off x="2784470" y="3059668"/>
            <a:ext cx="6623061" cy="61555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2000" u="none" cap="none" strike="noStrike">
                <a:solidFill>
                  <a:srgbClr val="FFFFFF"/>
                </a:solidFill>
                <a:latin typeface="Arial"/>
                <a:ea typeface="Arial"/>
                <a:cs typeface="Arial"/>
                <a:sym typeface="Arial"/>
              </a:rPr>
              <a:t>Now we can start studying the possibilities of wood construction in renovation construction!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5"/>
          <p:cNvSpPr txBox="1"/>
          <p:nvPr>
            <p:ph type="title"/>
          </p:nvPr>
        </p:nvSpPr>
        <p:spPr>
          <a:xfrm>
            <a:off x="838200" y="365125"/>
            <a:ext cx="10515600" cy="1325563"/>
          </a:xfrm>
          <a:prstGeom prst="rect">
            <a:avLst/>
          </a:prstGeom>
          <a:noFill/>
          <a:ln>
            <a:noFill/>
          </a:ln>
          <a:effectLst>
            <a:outerShdw blurRad="101600" rotWithShape="0" dir="5400000" dist="25400">
              <a:srgbClr val="000000">
                <a:alpha val="4705"/>
              </a:srgb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dk1"/>
              </a:buClr>
              <a:buSzPts val="1800"/>
              <a:buFont typeface="Calibri"/>
              <a:buNone/>
            </a:pPr>
            <a:r>
              <a:rPr b="0" i="0" lang="en-GB" sz="3200" u="none" cap="none" strike="noStrike">
                <a:solidFill>
                  <a:schemeClr val="dk1"/>
                </a:solidFill>
                <a:latin typeface="Calibri"/>
                <a:ea typeface="Calibri"/>
                <a:cs typeface="Calibri"/>
                <a:sym typeface="Calibri"/>
              </a:rPr>
              <a:t>Repairing a wooden building and use of wood in repair construction – contents</a:t>
            </a:r>
            <a:endParaRPr/>
          </a:p>
        </p:txBody>
      </p:sp>
      <p:sp>
        <p:nvSpPr>
          <p:cNvPr id="165" name="Google Shape;165;p5"/>
          <p:cNvSpPr txBox="1"/>
          <p:nvPr>
            <p:ph idx="1" type="body"/>
          </p:nvPr>
        </p:nvSpPr>
        <p:spPr>
          <a:xfrm>
            <a:off x="838200" y="1578820"/>
            <a:ext cx="10515600" cy="5096618"/>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Introduction - Repair construction</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Options for using wood in energy renovation projects of suburban apartment blocks and in adding storeys to buildings </a:t>
            </a:r>
            <a:endParaRPr/>
          </a:p>
          <a:p>
            <a:pPr indent="-342931" lvl="1" marL="800100" rtl="0" algn="l">
              <a:lnSpc>
                <a:spcPct val="100000"/>
              </a:lnSpc>
              <a:spcBef>
                <a:spcPts val="0"/>
              </a:spcBef>
              <a:spcAft>
                <a:spcPts val="0"/>
              </a:spcAft>
              <a:buSzPct val="100000"/>
              <a:buChar char="•"/>
            </a:pPr>
            <a:r>
              <a:rPr lang="en-GB" sz="1100">
                <a:solidFill>
                  <a:schemeClr val="dk1"/>
                </a:solidFill>
              </a:rPr>
              <a:t>General information on adding storeys</a:t>
            </a:r>
            <a:endParaRPr/>
          </a:p>
          <a:p>
            <a:pPr indent="-342931" lvl="1" marL="800100" rtl="0" algn="l">
              <a:lnSpc>
                <a:spcPct val="100000"/>
              </a:lnSpc>
              <a:spcBef>
                <a:spcPts val="0"/>
              </a:spcBef>
              <a:spcAft>
                <a:spcPts val="0"/>
              </a:spcAft>
              <a:buSzPct val="100000"/>
              <a:buChar char="•"/>
            </a:pPr>
            <a:r>
              <a:rPr lang="en-GB" sz="1100">
                <a:solidFill>
                  <a:schemeClr val="dk1"/>
                </a:solidFill>
              </a:rPr>
              <a:t>Building systems for adding wooden storeys</a:t>
            </a:r>
            <a:endParaRPr/>
          </a:p>
          <a:p>
            <a:pPr indent="-342931" lvl="1" marL="800100" rtl="0" algn="l">
              <a:lnSpc>
                <a:spcPct val="100000"/>
              </a:lnSpc>
              <a:spcBef>
                <a:spcPts val="0"/>
              </a:spcBef>
              <a:spcAft>
                <a:spcPts val="0"/>
              </a:spcAft>
              <a:buSzPct val="100000"/>
              <a:buChar char="•"/>
            </a:pPr>
            <a:r>
              <a:rPr lang="en-GB" sz="1100">
                <a:solidFill>
                  <a:schemeClr val="dk1"/>
                </a:solidFill>
              </a:rPr>
              <a:t>Architecture competitions – repair construction</a:t>
            </a:r>
            <a:endParaRPr/>
          </a:p>
          <a:p>
            <a:pPr indent="-342931" lvl="1" marL="800100" rtl="0" algn="l">
              <a:lnSpc>
                <a:spcPct val="100000"/>
              </a:lnSpc>
              <a:spcBef>
                <a:spcPts val="0"/>
              </a:spcBef>
              <a:spcAft>
                <a:spcPts val="0"/>
              </a:spcAft>
              <a:buSzPct val="100000"/>
              <a:buChar char="•"/>
            </a:pPr>
            <a:r>
              <a:rPr lang="en-GB" sz="1100">
                <a:solidFill>
                  <a:schemeClr val="dk1"/>
                </a:solidFill>
              </a:rPr>
              <a:t>Stages of an additional storey construction project </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Adding heat insulation in a wooden building and using wood in repairing an apartment block made of concrete </a:t>
            </a:r>
            <a:endParaRPr/>
          </a:p>
          <a:p>
            <a:pPr indent="-342931" lvl="1" marL="800100" rtl="0" algn="l">
              <a:lnSpc>
                <a:spcPct val="100000"/>
              </a:lnSpc>
              <a:spcBef>
                <a:spcPts val="0"/>
              </a:spcBef>
              <a:spcAft>
                <a:spcPts val="0"/>
              </a:spcAft>
              <a:buSzPct val="100000"/>
              <a:buChar char="•"/>
            </a:pPr>
            <a:r>
              <a:rPr lang="en-GB" sz="1100">
                <a:solidFill>
                  <a:schemeClr val="dk1"/>
                </a:solidFill>
              </a:rPr>
              <a:t>Heat insulation</a:t>
            </a:r>
            <a:endParaRPr/>
          </a:p>
          <a:p>
            <a:pPr indent="-342931" lvl="1" marL="800100" rtl="0" algn="l">
              <a:lnSpc>
                <a:spcPct val="100000"/>
              </a:lnSpc>
              <a:spcBef>
                <a:spcPts val="0"/>
              </a:spcBef>
              <a:spcAft>
                <a:spcPts val="0"/>
              </a:spcAft>
              <a:buSzPct val="100000"/>
              <a:buChar char="•"/>
            </a:pPr>
            <a:r>
              <a:rPr lang="en-GB" sz="1100">
                <a:solidFill>
                  <a:schemeClr val="dk1"/>
                </a:solidFill>
              </a:rPr>
              <a:t>Overall energy review</a:t>
            </a:r>
            <a:endParaRPr/>
          </a:p>
          <a:p>
            <a:pPr indent="-342931" lvl="1" marL="800100" rtl="0" algn="l">
              <a:lnSpc>
                <a:spcPct val="100000"/>
              </a:lnSpc>
              <a:spcBef>
                <a:spcPts val="0"/>
              </a:spcBef>
              <a:spcAft>
                <a:spcPts val="0"/>
              </a:spcAft>
              <a:buSzPct val="100000"/>
              <a:buChar char="•"/>
            </a:pPr>
            <a:r>
              <a:rPr lang="en-GB" sz="1100">
                <a:solidFill>
                  <a:schemeClr val="dk1"/>
                </a:solidFill>
              </a:rPr>
              <a:t>Energy performance requirements</a:t>
            </a:r>
            <a:endParaRPr/>
          </a:p>
          <a:p>
            <a:pPr indent="-342931" lvl="1" marL="800100" rtl="0" algn="l">
              <a:lnSpc>
                <a:spcPct val="100000"/>
              </a:lnSpc>
              <a:spcBef>
                <a:spcPts val="0"/>
              </a:spcBef>
              <a:spcAft>
                <a:spcPts val="0"/>
              </a:spcAft>
              <a:buSzPct val="100000"/>
              <a:buChar char="•"/>
            </a:pPr>
            <a:r>
              <a:rPr lang="en-GB" sz="1100">
                <a:solidFill>
                  <a:schemeClr val="dk1"/>
                </a:solidFill>
              </a:rPr>
              <a:t>Structural types for additional storeys</a:t>
            </a:r>
            <a:endParaRPr/>
          </a:p>
          <a:p>
            <a:pPr indent="-342931" lvl="1" marL="800100" rtl="0" algn="l">
              <a:lnSpc>
                <a:spcPct val="100000"/>
              </a:lnSpc>
              <a:spcBef>
                <a:spcPts val="0"/>
              </a:spcBef>
              <a:spcAft>
                <a:spcPts val="0"/>
              </a:spcAft>
              <a:buSzPct val="100000"/>
              <a:buChar char="•"/>
            </a:pPr>
            <a:r>
              <a:rPr lang="en-GB" sz="1100">
                <a:solidFill>
                  <a:schemeClr val="dk1"/>
                </a:solidFill>
              </a:rPr>
              <a:t>Energy renovation of a suburban building</a:t>
            </a:r>
            <a:endParaRPr/>
          </a:p>
          <a:p>
            <a:pPr indent="-342931" lvl="1" marL="800100" rtl="0" algn="l">
              <a:lnSpc>
                <a:spcPct val="100000"/>
              </a:lnSpc>
              <a:spcBef>
                <a:spcPts val="0"/>
              </a:spcBef>
              <a:spcAft>
                <a:spcPts val="0"/>
              </a:spcAft>
              <a:buSzPct val="100000"/>
              <a:buChar char="•"/>
            </a:pPr>
            <a:r>
              <a:rPr lang="en-GB" sz="1100">
                <a:solidFill>
                  <a:schemeClr val="dk1"/>
                </a:solidFill>
              </a:rPr>
              <a:t>Survey on the actual repair construction potential of Finnish apartment blocks 10/2015 </a:t>
            </a:r>
            <a:endParaRPr/>
          </a:p>
          <a:p>
            <a:pPr indent="-342931" lvl="1" marL="800100" rtl="0" algn="l">
              <a:lnSpc>
                <a:spcPct val="100000"/>
              </a:lnSpc>
              <a:spcBef>
                <a:spcPts val="0"/>
              </a:spcBef>
              <a:spcAft>
                <a:spcPts val="0"/>
              </a:spcAft>
              <a:buSzPct val="100000"/>
              <a:buChar char="•"/>
            </a:pPr>
            <a:r>
              <a:rPr lang="en-GB" sz="1100">
                <a:solidFill>
                  <a:schemeClr val="dk1"/>
                </a:solidFill>
              </a:rPr>
              <a:t>Student projects</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Wood façade repair </a:t>
            </a:r>
            <a:endParaRPr/>
          </a:p>
          <a:p>
            <a:pPr indent="-342931" lvl="1" marL="800100" rtl="0" algn="l">
              <a:lnSpc>
                <a:spcPct val="100000"/>
              </a:lnSpc>
              <a:spcBef>
                <a:spcPts val="0"/>
              </a:spcBef>
              <a:spcAft>
                <a:spcPts val="0"/>
              </a:spcAft>
              <a:buSzPct val="100000"/>
              <a:buChar char="•"/>
            </a:pPr>
            <a:r>
              <a:rPr lang="en-GB" sz="1100">
                <a:solidFill>
                  <a:schemeClr val="dk1"/>
                </a:solidFill>
              </a:rPr>
              <a:t>Surface treatment</a:t>
            </a:r>
            <a:endParaRPr/>
          </a:p>
          <a:p>
            <a:pPr indent="-342931" lvl="1" marL="800100" rtl="0" algn="l">
              <a:lnSpc>
                <a:spcPct val="100000"/>
              </a:lnSpc>
              <a:spcBef>
                <a:spcPts val="0"/>
              </a:spcBef>
              <a:spcAft>
                <a:spcPts val="0"/>
              </a:spcAft>
              <a:buSzPct val="100000"/>
              <a:buChar char="•"/>
            </a:pPr>
            <a:r>
              <a:rPr lang="en-GB" sz="1100">
                <a:solidFill>
                  <a:schemeClr val="dk1"/>
                </a:solidFill>
              </a:rPr>
              <a:t>Breathable structure</a:t>
            </a:r>
            <a:endParaRPr/>
          </a:p>
          <a:p>
            <a:pPr indent="-342931" lvl="1" marL="800100" rtl="0" algn="l">
              <a:lnSpc>
                <a:spcPct val="100000"/>
              </a:lnSpc>
              <a:spcBef>
                <a:spcPts val="0"/>
              </a:spcBef>
              <a:spcAft>
                <a:spcPts val="0"/>
              </a:spcAft>
              <a:buSzPct val="100000"/>
              <a:buChar char="•"/>
            </a:pPr>
            <a:r>
              <a:rPr lang="en-GB" sz="1100">
                <a:solidFill>
                  <a:schemeClr val="dk1"/>
                </a:solidFill>
              </a:rPr>
              <a:t>Fixing board cladding</a:t>
            </a:r>
            <a:endParaRPr/>
          </a:p>
          <a:p>
            <a:pPr indent="-342931" lvl="1" marL="800100" rtl="0" algn="l">
              <a:lnSpc>
                <a:spcPct val="100000"/>
              </a:lnSpc>
              <a:spcBef>
                <a:spcPts val="0"/>
              </a:spcBef>
              <a:spcAft>
                <a:spcPts val="0"/>
              </a:spcAft>
              <a:buSzPct val="100000"/>
              <a:buChar char="•"/>
            </a:pPr>
            <a:r>
              <a:rPr lang="en-GB" sz="1100">
                <a:solidFill>
                  <a:schemeClr val="dk1"/>
                </a:solidFill>
              </a:rPr>
              <a:t>Principles of repair work</a:t>
            </a:r>
            <a:endParaRPr/>
          </a:p>
          <a:p>
            <a:pPr indent="-342931" lvl="1" marL="800100" rtl="0" algn="l">
              <a:lnSpc>
                <a:spcPct val="100000"/>
              </a:lnSpc>
              <a:spcBef>
                <a:spcPts val="0"/>
              </a:spcBef>
              <a:spcAft>
                <a:spcPts val="0"/>
              </a:spcAft>
              <a:buSzPct val="100000"/>
              <a:buChar char="•"/>
            </a:pPr>
            <a:r>
              <a:rPr lang="en-GB" sz="1100">
                <a:solidFill>
                  <a:schemeClr val="dk1"/>
                </a:solidFill>
              </a:rPr>
              <a:t>Repair work step by step</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Replacing the bottom logs of a log house ("shoeing")</a:t>
            </a:r>
            <a:endParaRPr/>
          </a:p>
          <a:p>
            <a:pPr indent="-342931" lvl="1" marL="800100" rtl="0" algn="l">
              <a:lnSpc>
                <a:spcPct val="100000"/>
              </a:lnSpc>
              <a:spcBef>
                <a:spcPts val="0"/>
              </a:spcBef>
              <a:spcAft>
                <a:spcPts val="0"/>
              </a:spcAft>
              <a:buSzPct val="100000"/>
              <a:buChar char="•"/>
            </a:pPr>
            <a:r>
              <a:rPr lang="en-GB" sz="1100">
                <a:solidFill>
                  <a:schemeClr val="dk1"/>
                </a:solidFill>
              </a:rPr>
              <a:t>Replacing logs</a:t>
            </a:r>
            <a:endParaRPr/>
          </a:p>
          <a:p>
            <a:pPr indent="-342931" lvl="1" marL="800100" rtl="0" algn="l">
              <a:lnSpc>
                <a:spcPct val="100000"/>
              </a:lnSpc>
              <a:spcBef>
                <a:spcPts val="0"/>
              </a:spcBef>
              <a:spcAft>
                <a:spcPts val="0"/>
              </a:spcAft>
              <a:buSzPct val="100000"/>
              <a:buChar char="•"/>
            </a:pPr>
            <a:r>
              <a:rPr lang="en-GB" sz="1100">
                <a:solidFill>
                  <a:schemeClr val="dk1"/>
                </a:solidFill>
              </a:rPr>
              <a:t>Examples</a:t>
            </a:r>
            <a:endParaRPr/>
          </a:p>
          <a:p>
            <a:pPr indent="-342931" lvl="1" marL="800100" rtl="0" algn="l">
              <a:lnSpc>
                <a:spcPct val="100000"/>
              </a:lnSpc>
              <a:spcBef>
                <a:spcPts val="0"/>
              </a:spcBef>
              <a:spcAft>
                <a:spcPts val="0"/>
              </a:spcAft>
              <a:buSzPct val="100000"/>
              <a:buChar char="•"/>
            </a:pPr>
            <a:r>
              <a:rPr lang="en-GB" sz="1100">
                <a:solidFill>
                  <a:schemeClr val="dk1"/>
                </a:solidFill>
              </a:rPr>
              <a:t>Procedures</a:t>
            </a:r>
            <a:endParaRPr/>
          </a:p>
          <a:p>
            <a:pPr indent="-342931" lvl="1" marL="800100" rtl="0" algn="l">
              <a:lnSpc>
                <a:spcPct val="100000"/>
              </a:lnSpc>
              <a:spcBef>
                <a:spcPts val="0"/>
              </a:spcBef>
              <a:spcAft>
                <a:spcPts val="0"/>
              </a:spcAft>
              <a:buSzPct val="100000"/>
              <a:buChar char="•"/>
            </a:pPr>
            <a:r>
              <a:rPr lang="en-GB" sz="1100">
                <a:solidFill>
                  <a:schemeClr val="dk1"/>
                </a:solidFill>
              </a:rPr>
              <a:t>Example sites</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Wood structure repair</a:t>
            </a:r>
            <a:endParaRPr/>
          </a:p>
          <a:p>
            <a:pPr indent="-342931" lvl="1" marL="800100" rtl="0" algn="l">
              <a:lnSpc>
                <a:spcPct val="100000"/>
              </a:lnSpc>
              <a:spcBef>
                <a:spcPts val="0"/>
              </a:spcBef>
              <a:spcAft>
                <a:spcPts val="0"/>
              </a:spcAft>
              <a:buSzPct val="100000"/>
              <a:buChar char="•"/>
            </a:pPr>
            <a:r>
              <a:rPr lang="en-GB" sz="1100">
                <a:solidFill>
                  <a:schemeClr val="dk1"/>
                </a:solidFill>
              </a:rPr>
              <a:t>Condition assessment and continuous maintenance</a:t>
            </a:r>
            <a:endParaRPr/>
          </a:p>
          <a:p>
            <a:pPr indent="-342931" lvl="1" marL="800100" rtl="0" algn="l">
              <a:lnSpc>
                <a:spcPct val="100000"/>
              </a:lnSpc>
              <a:spcBef>
                <a:spcPts val="0"/>
              </a:spcBef>
              <a:spcAft>
                <a:spcPts val="0"/>
              </a:spcAft>
              <a:buSzPct val="100000"/>
              <a:buChar char="•"/>
            </a:pPr>
            <a:r>
              <a:rPr lang="en-GB" sz="1100">
                <a:solidFill>
                  <a:schemeClr val="dk1"/>
                </a:solidFill>
              </a:rPr>
              <a:t>Roof</a:t>
            </a:r>
            <a:endParaRPr/>
          </a:p>
          <a:p>
            <a:pPr indent="-342931" lvl="1" marL="800100" rtl="0" algn="l">
              <a:lnSpc>
                <a:spcPct val="100000"/>
              </a:lnSpc>
              <a:spcBef>
                <a:spcPts val="0"/>
              </a:spcBef>
              <a:spcAft>
                <a:spcPts val="0"/>
              </a:spcAft>
              <a:buSzPct val="100000"/>
              <a:buChar char="•"/>
            </a:pPr>
            <a:r>
              <a:rPr lang="en-GB" sz="1100">
                <a:solidFill>
                  <a:schemeClr val="dk1"/>
                </a:solidFill>
              </a:rPr>
              <a:t>Foundations and subsurface drains</a:t>
            </a:r>
            <a:endParaRPr/>
          </a:p>
          <a:p>
            <a:pPr indent="-342931" lvl="1" marL="800100" rtl="0" algn="l">
              <a:lnSpc>
                <a:spcPct val="100000"/>
              </a:lnSpc>
              <a:spcBef>
                <a:spcPts val="0"/>
              </a:spcBef>
              <a:spcAft>
                <a:spcPts val="0"/>
              </a:spcAft>
              <a:buSzPct val="100000"/>
              <a:buChar char="•"/>
            </a:pPr>
            <a:r>
              <a:rPr lang="en-GB" sz="1100">
                <a:solidFill>
                  <a:schemeClr val="dk1"/>
                </a:solidFill>
              </a:rPr>
              <a:t>Load-bearing structures and additional insulation</a:t>
            </a:r>
            <a:endParaRPr/>
          </a:p>
          <a:p>
            <a:pPr indent="-342931" lvl="1" marL="800100" rtl="0" algn="l">
              <a:lnSpc>
                <a:spcPct val="100000"/>
              </a:lnSpc>
              <a:spcBef>
                <a:spcPts val="0"/>
              </a:spcBef>
              <a:spcAft>
                <a:spcPts val="0"/>
              </a:spcAft>
              <a:buSzPct val="100000"/>
              <a:buChar char="•"/>
            </a:pPr>
            <a:r>
              <a:rPr lang="en-GB" sz="1100">
                <a:solidFill>
                  <a:schemeClr val="dk1"/>
                </a:solidFill>
              </a:rPr>
              <a:t>Ground floor</a:t>
            </a:r>
            <a:endParaRPr/>
          </a:p>
          <a:p>
            <a:pPr indent="-342931" lvl="1" marL="800100" rtl="0" algn="l">
              <a:lnSpc>
                <a:spcPct val="100000"/>
              </a:lnSpc>
              <a:spcBef>
                <a:spcPts val="0"/>
              </a:spcBef>
              <a:spcAft>
                <a:spcPts val="0"/>
              </a:spcAft>
              <a:buSzPct val="100000"/>
              <a:buChar char="•"/>
            </a:pPr>
            <a:r>
              <a:rPr lang="en-GB" sz="1100">
                <a:solidFill>
                  <a:schemeClr val="dk1"/>
                </a:solidFill>
              </a:rPr>
              <a:t>Exterior wall</a:t>
            </a:r>
            <a:endParaRPr/>
          </a:p>
          <a:p>
            <a:pPr indent="-342931" lvl="1" marL="800100" rtl="0" algn="l">
              <a:lnSpc>
                <a:spcPct val="100000"/>
              </a:lnSpc>
              <a:spcBef>
                <a:spcPts val="0"/>
              </a:spcBef>
              <a:spcAft>
                <a:spcPts val="0"/>
              </a:spcAft>
              <a:buSzPct val="100000"/>
              <a:buChar char="•"/>
            </a:pPr>
            <a:r>
              <a:rPr lang="en-GB" sz="1100">
                <a:solidFill>
                  <a:schemeClr val="dk1"/>
                </a:solidFill>
              </a:rPr>
              <a:t>Attic floor</a:t>
            </a:r>
            <a:endParaRPr/>
          </a:p>
          <a:p>
            <a:pPr indent="-342931" lvl="1" marL="800100" rtl="0" algn="l">
              <a:lnSpc>
                <a:spcPct val="100000"/>
              </a:lnSpc>
              <a:spcBef>
                <a:spcPts val="0"/>
              </a:spcBef>
              <a:spcAft>
                <a:spcPts val="0"/>
              </a:spcAft>
              <a:buSzPct val="100000"/>
              <a:buChar char="•"/>
            </a:pPr>
            <a:r>
              <a:rPr lang="en-GB" sz="1100">
                <a:solidFill>
                  <a:schemeClr val="dk1"/>
                </a:solidFill>
              </a:rPr>
              <a:t>External cladding</a:t>
            </a:r>
            <a:endParaRPr/>
          </a:p>
          <a:p>
            <a:pPr indent="-342931" lvl="1" marL="800100" rtl="0" algn="l">
              <a:lnSpc>
                <a:spcPct val="100000"/>
              </a:lnSpc>
              <a:spcBef>
                <a:spcPts val="0"/>
              </a:spcBef>
              <a:spcAft>
                <a:spcPts val="0"/>
              </a:spcAft>
              <a:buSzPct val="100000"/>
              <a:buChar char="•"/>
            </a:pPr>
            <a:r>
              <a:rPr lang="en-GB" sz="1100">
                <a:solidFill>
                  <a:schemeClr val="dk1"/>
                </a:solidFill>
              </a:rPr>
              <a:t>Windows</a:t>
            </a:r>
            <a:endParaRPr/>
          </a:p>
        </p:txBody>
      </p:sp>
      <p:sp>
        <p:nvSpPr>
          <p:cNvPr id="166" name="Google Shape;166;p5"/>
          <p:cNvSpPr txBox="1"/>
          <p:nvPr>
            <p:ph idx="11" type="ftr"/>
          </p:nvPr>
        </p:nvSpPr>
        <p:spPr>
          <a:xfrm>
            <a:off x="838199" y="6334918"/>
            <a:ext cx="574170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888888"/>
                </a:solidFill>
                <a:latin typeface="Calibri"/>
                <a:ea typeface="Calibri"/>
                <a:cs typeface="Calibri"/>
                <a:sym typeface="Calibri"/>
              </a:rPr>
              <a:t>Repair construction of wooden buildings and use of wood in repair construction</a:t>
            </a:r>
            <a:endParaRPr/>
          </a:p>
        </p:txBody>
      </p:sp>
      <p:sp>
        <p:nvSpPr>
          <p:cNvPr id="167" name="Google Shape;167;p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168" name="Google Shape;168;p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6"/>
          <p:cNvSpPr txBox="1"/>
          <p:nvPr>
            <p:ph type="title"/>
          </p:nvPr>
        </p:nvSpPr>
        <p:spPr>
          <a:xfrm>
            <a:off x="325289" y="2672413"/>
            <a:ext cx="11553960" cy="12555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GB"/>
              <a:t>Introduction – Repair construction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pic>
        <p:nvPicPr>
          <p:cNvPr id="179" name="Google Shape;179;p7"/>
          <p:cNvPicPr preferRelativeResize="0"/>
          <p:nvPr/>
        </p:nvPicPr>
        <p:blipFill rotWithShape="1">
          <a:blip r:embed="rId3">
            <a:alphaModFix/>
          </a:blip>
          <a:srcRect b="0" l="0" r="0" t="0"/>
          <a:stretch/>
        </p:blipFill>
        <p:spPr>
          <a:xfrm>
            <a:off x="3367916" y="1164818"/>
            <a:ext cx="5660455" cy="4528364"/>
          </a:xfrm>
          <a:prstGeom prst="rect">
            <a:avLst/>
          </a:prstGeom>
          <a:noFill/>
          <a:ln>
            <a:noFill/>
          </a:ln>
        </p:spPr>
      </p:pic>
      <p:sp>
        <p:nvSpPr>
          <p:cNvPr id="180" name="Google Shape;180;p7"/>
          <p:cNvSpPr/>
          <p:nvPr/>
        </p:nvSpPr>
        <p:spPr>
          <a:xfrm>
            <a:off x="2428225" y="4405387"/>
            <a:ext cx="7026722" cy="470402"/>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181" name="Google Shape;181;p7"/>
          <p:cNvSpPr/>
          <p:nvPr/>
        </p:nvSpPr>
        <p:spPr>
          <a:xfrm>
            <a:off x="10731016" y="5693182"/>
            <a:ext cx="3697289" cy="48260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Akola Manor</a:t>
            </a:r>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JKMM Arkkitehdit</a:t>
            </a:r>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Teemu Kurkela</a:t>
            </a:r>
            <a:endParaRPr/>
          </a:p>
        </p:txBody>
      </p:sp>
      <p:sp>
        <p:nvSpPr>
          <p:cNvPr id="182" name="Google Shape;182;p7"/>
          <p:cNvSpPr/>
          <p:nvPr/>
        </p:nvSpPr>
        <p:spPr>
          <a:xfrm>
            <a:off x="2428225" y="4474666"/>
            <a:ext cx="7026723" cy="338554"/>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b="0" i="0" lang="en-GB" sz="1600" u="none" cap="none" strike="noStrike">
                <a:solidFill>
                  <a:srgbClr val="FFFFFF"/>
                </a:solidFill>
                <a:latin typeface="Calibri"/>
                <a:ea typeface="Calibri"/>
                <a:cs typeface="Calibri"/>
                <a:sym typeface="Calibri"/>
              </a:rPr>
              <a:t>First of all, some general observations about wood as a construction material...</a:t>
            </a:r>
            <a:endParaRPr/>
          </a:p>
        </p:txBody>
      </p:sp>
      <p:sp>
        <p:nvSpPr>
          <p:cNvPr id="183" name="Google Shape;183;p7"/>
          <p:cNvSpPr txBox="1"/>
          <p:nvPr>
            <p:ph idx="11" type="ftr"/>
          </p:nvPr>
        </p:nvSpPr>
        <p:spPr>
          <a:xfrm>
            <a:off x="838200" y="6334918"/>
            <a:ext cx="593967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89" name="Google Shape;189;p8"/>
          <p:cNvSpPr/>
          <p:nvPr/>
        </p:nvSpPr>
        <p:spPr>
          <a:xfrm>
            <a:off x="10731016" y="5693182"/>
            <a:ext cx="3697289"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Akola Manor</a:t>
            </a:r>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JKMM Arkkitehdit</a:t>
            </a:r>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Teemu Kurkela</a:t>
            </a:r>
            <a:endParaRPr/>
          </a:p>
        </p:txBody>
      </p:sp>
      <p:sp>
        <p:nvSpPr>
          <p:cNvPr id="190" name="Google Shape;190;p8"/>
          <p:cNvSpPr txBox="1"/>
          <p:nvPr>
            <p:ph idx="11" type="ftr"/>
          </p:nvPr>
        </p:nvSpPr>
        <p:spPr>
          <a:xfrm>
            <a:off x="838199" y="6334918"/>
            <a:ext cx="599623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91" name="Google Shape;191;p8"/>
          <p:cNvSpPr/>
          <p:nvPr/>
        </p:nvSpPr>
        <p:spPr>
          <a:xfrm>
            <a:off x="7312279" y="3030258"/>
            <a:ext cx="4428071" cy="871805"/>
          </a:xfrm>
          <a:prstGeom prst="rect">
            <a:avLst/>
          </a:prstGeom>
          <a:noFill/>
          <a:ln>
            <a:noFill/>
          </a:ln>
        </p:spPr>
        <p:txBody>
          <a:bodyPr anchorCtr="0" anchor="t" bIns="45700" lIns="45700" spcFirstLastPara="1" rIns="45700" wrap="square" tIns="45700">
            <a:spAutoFit/>
          </a:bodyPr>
          <a:lstStyle/>
          <a:p>
            <a:pPr indent="0" lvl="0" marL="0" marR="0" rtl="0" algn="l">
              <a:lnSpc>
                <a:spcPct val="96299"/>
              </a:lnSpc>
              <a:spcBef>
                <a:spcPts val="0"/>
              </a:spcBef>
              <a:spcAft>
                <a:spcPts val="0"/>
              </a:spcAft>
              <a:buNone/>
            </a:pPr>
            <a:r>
              <a:rPr b="1" i="0" lang="en-GB" sz="1800" u="none" cap="none" strike="noStrike">
                <a:solidFill>
                  <a:srgbClr val="000000"/>
                </a:solidFill>
                <a:latin typeface="Calibri"/>
                <a:ea typeface="Calibri"/>
                <a:cs typeface="Calibri"/>
                <a:sym typeface="Calibri"/>
              </a:rPr>
              <a:t>..for a successful outcome, the designer needs to know, among other things, the </a:t>
            </a:r>
            <a:r>
              <a:rPr b="1" i="0" lang="en-GB" sz="1800" u="none" cap="none" strike="noStrike">
                <a:solidFill>
                  <a:srgbClr val="000000"/>
                </a:solidFill>
                <a:latin typeface="Trebuchet MS"/>
                <a:ea typeface="Trebuchet MS"/>
                <a:cs typeface="Trebuchet MS"/>
                <a:sym typeface="Trebuchet MS"/>
              </a:rPr>
              <a:t>right species of wood</a:t>
            </a:r>
            <a:r>
              <a:rPr b="1" i="0" lang="en-GB" sz="1800" u="none" cap="none" strike="noStrike">
                <a:solidFill>
                  <a:srgbClr val="000000"/>
                </a:solidFill>
                <a:latin typeface="Calibri"/>
                <a:ea typeface="Calibri"/>
                <a:cs typeface="Calibri"/>
                <a:sym typeface="Calibri"/>
              </a:rPr>
              <a:t> for the project.</a:t>
            </a:r>
            <a:endParaRPr/>
          </a:p>
        </p:txBody>
      </p:sp>
      <p:pic>
        <p:nvPicPr>
          <p:cNvPr id="192" name="Google Shape;192;p8"/>
          <p:cNvPicPr preferRelativeResize="0"/>
          <p:nvPr/>
        </p:nvPicPr>
        <p:blipFill rotWithShape="1">
          <a:blip r:embed="rId3">
            <a:alphaModFix/>
          </a:blip>
          <a:srcRect b="0" l="0" r="0" t="0"/>
          <a:stretch/>
        </p:blipFill>
        <p:spPr>
          <a:xfrm>
            <a:off x="1715003" y="1763629"/>
            <a:ext cx="4991237" cy="33307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9"/>
          <p:cNvPicPr preferRelativeResize="0"/>
          <p:nvPr/>
        </p:nvPicPr>
        <p:blipFill rotWithShape="1">
          <a:blip r:embed="rId3">
            <a:alphaModFix/>
          </a:blip>
          <a:srcRect b="0" l="17864" r="22507" t="0"/>
          <a:stretch/>
        </p:blipFill>
        <p:spPr>
          <a:xfrm>
            <a:off x="-13745" y="0"/>
            <a:ext cx="6129146" cy="6858000"/>
          </a:xfrm>
          <a:prstGeom prst="rect">
            <a:avLst/>
          </a:prstGeom>
          <a:noFill/>
          <a:ln>
            <a:noFill/>
          </a:ln>
        </p:spPr>
      </p:pic>
      <p:sp>
        <p:nvSpPr>
          <p:cNvPr id="198" name="Google Shape;198;p9"/>
          <p:cNvSpPr txBox="1"/>
          <p:nvPr>
            <p:ph idx="2" type="body"/>
          </p:nvPr>
        </p:nvSpPr>
        <p:spPr>
          <a:xfrm>
            <a:off x="6172200" y="903767"/>
            <a:ext cx="5181600" cy="5273196"/>
          </a:xfrm>
          <a:prstGeom prst="rect">
            <a:avLst/>
          </a:prstGeom>
          <a:noFill/>
          <a:ln>
            <a:noFill/>
          </a:ln>
        </p:spPr>
        <p:txBody>
          <a:bodyPr anchorCtr="0" anchor="t" bIns="45700" lIns="91425" spcFirstLastPara="1" rIns="91425" wrap="square" tIns="45700">
            <a:normAutofit fontScale="62500" lnSpcReduction="20000"/>
          </a:bodyPr>
          <a:lstStyle/>
          <a:p>
            <a:pPr indent="0" lvl="0" marL="114300" rtl="0" algn="l">
              <a:lnSpc>
                <a:spcPct val="90000"/>
              </a:lnSpc>
              <a:spcBef>
                <a:spcPts val="1000"/>
              </a:spcBef>
              <a:spcAft>
                <a:spcPts val="0"/>
              </a:spcAft>
              <a:buSzPct val="102857"/>
              <a:buNone/>
            </a:pPr>
            <a:r>
              <a:rPr lang="en-GB" sz="2800"/>
              <a:t>Above all, it is important for the work of the architect to take note of the </a:t>
            </a:r>
            <a:r>
              <a:rPr b="1" lang="en-GB" sz="2800"/>
              <a:t>starting data</a:t>
            </a:r>
            <a:r>
              <a:rPr lang="en-GB" sz="2800"/>
              <a:t> of the site</a:t>
            </a:r>
            <a:endParaRPr/>
          </a:p>
          <a:p>
            <a:pPr indent="0" lvl="0" marL="114300" rtl="0" algn="l">
              <a:lnSpc>
                <a:spcPct val="90000"/>
              </a:lnSpc>
              <a:spcBef>
                <a:spcPts val="1000"/>
              </a:spcBef>
              <a:spcAft>
                <a:spcPts val="0"/>
              </a:spcAft>
              <a:buSzPct val="102857"/>
              <a:buNone/>
            </a:pPr>
            <a:r>
              <a:t/>
            </a:r>
            <a:endParaRPr b="1" sz="2800"/>
          </a:p>
          <a:p>
            <a:pPr indent="0" lvl="0" marL="114300" rtl="0" algn="just">
              <a:lnSpc>
                <a:spcPct val="96299"/>
              </a:lnSpc>
              <a:spcBef>
                <a:spcPts val="800"/>
              </a:spcBef>
              <a:spcAft>
                <a:spcPts val="0"/>
              </a:spcAft>
              <a:buSzPct val="102857"/>
              <a:buNone/>
            </a:pPr>
            <a:r>
              <a:rPr b="1" lang="en-GB" sz="2800"/>
              <a:t>Architectural objective and construction site</a:t>
            </a:r>
            <a:endParaRPr/>
          </a:p>
          <a:p>
            <a:pPr indent="0" lvl="0" marL="114300" rtl="0" algn="l">
              <a:lnSpc>
                <a:spcPct val="96299"/>
              </a:lnSpc>
              <a:spcBef>
                <a:spcPts val="800"/>
              </a:spcBef>
              <a:spcAft>
                <a:spcPts val="0"/>
              </a:spcAft>
              <a:buSzPct val="102857"/>
              <a:buNone/>
            </a:pPr>
            <a:r>
              <a:rPr lang="en-GB" sz="2800"/>
              <a:t>environmental requirements, integration into the surrounding environment, spatiality, scale, architectural modelling, orientation, natural light, opening up views</a:t>
            </a:r>
            <a:endParaRPr/>
          </a:p>
          <a:p>
            <a:pPr indent="0" lvl="0" marL="114300" rtl="0" algn="just">
              <a:lnSpc>
                <a:spcPct val="96299"/>
              </a:lnSpc>
              <a:spcBef>
                <a:spcPts val="800"/>
              </a:spcBef>
              <a:spcAft>
                <a:spcPts val="0"/>
              </a:spcAft>
              <a:buSzPct val="102857"/>
              <a:buNone/>
            </a:pPr>
            <a:r>
              <a:t/>
            </a:r>
            <a:endParaRPr b="1" sz="2800"/>
          </a:p>
          <a:p>
            <a:pPr indent="0" lvl="0" marL="114300" rtl="0" algn="just">
              <a:lnSpc>
                <a:spcPct val="96299"/>
              </a:lnSpc>
              <a:spcBef>
                <a:spcPts val="800"/>
              </a:spcBef>
              <a:spcAft>
                <a:spcPts val="0"/>
              </a:spcAft>
              <a:buSzPct val="102857"/>
              <a:buNone/>
            </a:pPr>
            <a:r>
              <a:rPr b="1" lang="en-GB" sz="2800"/>
              <a:t>Target group and activities required</a:t>
            </a:r>
            <a:endParaRPr/>
          </a:p>
          <a:p>
            <a:pPr indent="0" lvl="0" marL="114300" rtl="0" algn="l">
              <a:lnSpc>
                <a:spcPct val="96299"/>
              </a:lnSpc>
              <a:spcBef>
                <a:spcPts val="800"/>
              </a:spcBef>
              <a:spcAft>
                <a:spcPts val="0"/>
              </a:spcAft>
              <a:buSzPct val="102857"/>
              <a:buNone/>
            </a:pPr>
            <a:r>
              <a:rPr lang="en-GB" sz="2800"/>
              <a:t>spatial programme, connectivity needs, expansion capacity, accessibility, arrival, operational links, transport and maintenance</a:t>
            </a:r>
            <a:endParaRPr/>
          </a:p>
          <a:p>
            <a:pPr indent="0" lvl="0" marL="114300" rtl="0" algn="just">
              <a:lnSpc>
                <a:spcPct val="96299"/>
              </a:lnSpc>
              <a:spcBef>
                <a:spcPts val="800"/>
              </a:spcBef>
              <a:spcAft>
                <a:spcPts val="0"/>
              </a:spcAft>
              <a:buSzPct val="102857"/>
              <a:buNone/>
            </a:pPr>
            <a:r>
              <a:t/>
            </a:r>
            <a:endParaRPr b="1" sz="2800"/>
          </a:p>
          <a:p>
            <a:pPr indent="0" lvl="0" marL="114300" rtl="0" algn="just">
              <a:lnSpc>
                <a:spcPct val="96299"/>
              </a:lnSpc>
              <a:spcBef>
                <a:spcPts val="800"/>
              </a:spcBef>
              <a:spcAft>
                <a:spcPts val="0"/>
              </a:spcAft>
              <a:buSzPct val="102857"/>
              <a:buNone/>
            </a:pPr>
            <a:r>
              <a:rPr b="1" lang="en-GB" sz="2800"/>
              <a:t>Preconditions</a:t>
            </a:r>
            <a:endParaRPr/>
          </a:p>
          <a:p>
            <a:pPr indent="0" lvl="0" marL="114300" rtl="0" algn="l">
              <a:lnSpc>
                <a:spcPct val="96299"/>
              </a:lnSpc>
              <a:spcBef>
                <a:spcPts val="800"/>
              </a:spcBef>
              <a:spcAft>
                <a:spcPts val="0"/>
              </a:spcAft>
              <a:buSzPct val="102857"/>
              <a:buNone/>
            </a:pPr>
            <a:r>
              <a:rPr lang="en-GB" sz="2800"/>
              <a:t>planning regulations  (location, material, height, roof form, building regulations), building stock in the area, history, building traditions, vegetation</a:t>
            </a:r>
            <a:endParaRPr/>
          </a:p>
          <a:p>
            <a:pPr indent="0" lvl="0" marL="114300" rtl="0" algn="l">
              <a:lnSpc>
                <a:spcPct val="96299"/>
              </a:lnSpc>
              <a:spcBef>
                <a:spcPts val="800"/>
              </a:spcBef>
              <a:spcAft>
                <a:spcPts val="0"/>
              </a:spcAft>
              <a:buSzPct val="102857"/>
              <a:buNone/>
            </a:pPr>
            <a:r>
              <a:t/>
            </a:r>
            <a:endParaRPr sz="2800"/>
          </a:p>
          <a:p>
            <a:pPr indent="-228600" lvl="0" marL="457200" rtl="0" algn="l">
              <a:lnSpc>
                <a:spcPct val="96299"/>
              </a:lnSpc>
              <a:spcBef>
                <a:spcPts val="800"/>
              </a:spcBef>
              <a:spcAft>
                <a:spcPts val="0"/>
              </a:spcAft>
              <a:buSzPct val="102857"/>
              <a:buNone/>
            </a:pPr>
            <a:r>
              <a:t/>
            </a:r>
            <a:endParaRPr sz="2800"/>
          </a:p>
          <a:p>
            <a:pPr indent="-228600" lvl="0" marL="457200" rtl="0" algn="l">
              <a:lnSpc>
                <a:spcPct val="90000"/>
              </a:lnSpc>
              <a:spcBef>
                <a:spcPts val="1000"/>
              </a:spcBef>
              <a:spcAft>
                <a:spcPts val="0"/>
              </a:spcAft>
              <a:buClr>
                <a:schemeClr val="dk1"/>
              </a:buClr>
              <a:buSzPct val="102857"/>
              <a:buNone/>
            </a:pPr>
            <a:r>
              <a:t/>
            </a:r>
            <a:endParaRPr b="1" sz="2800"/>
          </a:p>
          <a:p>
            <a:pPr indent="-228600" lvl="0" marL="457200" rtl="0" algn="l">
              <a:lnSpc>
                <a:spcPct val="90000"/>
              </a:lnSpc>
              <a:spcBef>
                <a:spcPts val="1000"/>
              </a:spcBef>
              <a:spcAft>
                <a:spcPts val="0"/>
              </a:spcAft>
              <a:buClr>
                <a:schemeClr val="dk1"/>
              </a:buClr>
              <a:buSzPct val="102857"/>
              <a:buNone/>
            </a:pPr>
            <a:r>
              <a:t/>
            </a:r>
            <a:endParaRPr/>
          </a:p>
        </p:txBody>
      </p:sp>
      <p:sp>
        <p:nvSpPr>
          <p:cNvPr id="199" name="Google Shape;199;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00" name="Google Shape;200;p9"/>
          <p:cNvSpPr txBox="1"/>
          <p:nvPr>
            <p:ph idx="11" type="ftr"/>
          </p:nvPr>
        </p:nvSpPr>
        <p:spPr>
          <a:xfrm>
            <a:off x="838199" y="6334918"/>
            <a:ext cx="527720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01" name="Google Shape;201;p9"/>
          <p:cNvSpPr/>
          <p:nvPr/>
        </p:nvSpPr>
        <p:spPr>
          <a:xfrm>
            <a:off x="155539" y="6261100"/>
            <a:ext cx="1289122" cy="4826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None/>
            </a:pPr>
            <a:r>
              <a:rPr b="0" i="0" lang="en-GB" sz="1000" u="none" cap="none" strike="noStrike">
                <a:solidFill>
                  <a:srgbClr val="FFFFFF"/>
                </a:solidFill>
                <a:latin typeface="Calibri"/>
                <a:ea typeface="Calibri"/>
                <a:cs typeface="Calibri"/>
                <a:sym typeface="Calibri"/>
              </a:rPr>
              <a:t>Akola Manor</a:t>
            </a:r>
            <a:endParaRPr/>
          </a:p>
          <a:p>
            <a:pPr indent="0" lvl="0" marL="0" marR="0" rtl="0" algn="l">
              <a:lnSpc>
                <a:spcPct val="90000"/>
              </a:lnSpc>
              <a:spcBef>
                <a:spcPts val="0"/>
              </a:spcBef>
              <a:spcAft>
                <a:spcPts val="0"/>
              </a:spcAft>
              <a:buNone/>
            </a:pPr>
            <a:r>
              <a:rPr b="0" i="0" lang="en-GB" sz="1000" u="none" cap="none" strike="noStrike">
                <a:solidFill>
                  <a:srgbClr val="FFFFFF"/>
                </a:solidFill>
                <a:latin typeface="Calibri"/>
                <a:ea typeface="Calibri"/>
                <a:cs typeface="Calibri"/>
                <a:sym typeface="Calibri"/>
              </a:rPr>
              <a:t>JKMM Arkkitehdit</a:t>
            </a:r>
            <a:endParaRPr/>
          </a:p>
          <a:p>
            <a:pPr indent="0" lvl="0" marL="0" marR="0" rtl="0" algn="l">
              <a:lnSpc>
                <a:spcPct val="90000"/>
              </a:lnSpc>
              <a:spcBef>
                <a:spcPts val="0"/>
              </a:spcBef>
              <a:spcAft>
                <a:spcPts val="0"/>
              </a:spcAft>
              <a:buNone/>
            </a:pPr>
            <a:r>
              <a:rPr b="0" i="0" lang="en-GB" sz="1000" u="none" cap="none" strike="noStrike">
                <a:solidFill>
                  <a:srgbClr val="FFFFFF"/>
                </a:solidFill>
                <a:latin typeface="Calibri"/>
                <a:ea typeface="Calibri"/>
                <a:cs typeface="Calibri"/>
                <a:sym typeface="Calibri"/>
              </a:rPr>
              <a:t>Image: Teemu Kurkela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64837D-94C2-43EB-97C9-D696F170AE9E}"/>
</file>

<file path=customXml/itemProps2.xml><?xml version="1.0" encoding="utf-8"?>
<ds:datastoreItem xmlns:ds="http://schemas.openxmlformats.org/officeDocument/2006/customXml" ds:itemID="{7FC60925-87CA-436D-A15A-03AD682167F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Hilppa Iittiläinen</dc:creator>
</cp:coreProperties>
</file>