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4.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45.xml" ContentType="application/vnd.openxmlformats-officedocument.presentationml.notesSlide+xml"/>
  <Override PartName="/ppt/notesSlides/notesSlide47.xml" ContentType="application/vnd.openxmlformats-officedocument.presentationml.notesSlide+xml"/>
  <Override PartName="/ppt/notesSlides/notesSlide44.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gtm78868sLbHeNCUtYOmRteNlR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98A00E-F794-47C7-92A9-9186D4534F5A}">
  <a:tblStyle styleId="{9398A00E-F794-47C7-92A9-9186D4534F5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0E9"/>
          </a:solidFill>
        </a:fill>
      </a:tcStyle>
    </a:wholeTbl>
    <a:band1H>
      <a:tcTxStyle b="off" i="off"/>
      <a:tcStyle>
        <a:tcBdr/>
        <a:fill>
          <a:solidFill>
            <a:srgbClr val="DEE0D1"/>
          </a:solidFill>
        </a:fill>
      </a:tcStyle>
    </a:band1H>
    <a:band2H>
      <a:tcTxStyle b="off" i="off"/>
      <a:tcStyle>
        <a:tcBdr/>
      </a:tcStyle>
    </a:band2H>
    <a:band1V>
      <a:tcTxStyle b="off" i="off"/>
      <a:tcStyle>
        <a:tcBdr/>
        <a:fill>
          <a:solidFill>
            <a:srgbClr val="DEE0D1"/>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2a037aa8e9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2a037aa8e9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66" name="Google Shape;36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i-FI"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2a037aa8e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g12a037aa8e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8" name="Google Shape;18;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30"/>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21"/>
        <p:cNvGrpSpPr/>
        <p:nvPr/>
      </p:nvGrpSpPr>
      <p:grpSpPr>
        <a:xfrm>
          <a:off x="0" y="0"/>
          <a:ext cx="0" cy="0"/>
          <a:chOff x="0" y="0"/>
          <a:chExt cx="0" cy="0"/>
        </a:xfrm>
      </p:grpSpPr>
      <p:pic>
        <p:nvPicPr>
          <p:cNvPr id="22" name="Google Shape;22;g12a037aa8e9_0_85"/>
          <p:cNvPicPr preferRelativeResize="0"/>
          <p:nvPr/>
        </p:nvPicPr>
        <p:blipFill rotWithShape="1">
          <a:blip r:embed="rId2">
            <a:alphaModFix/>
          </a:blip>
          <a:srcRect/>
          <a:stretch/>
        </p:blipFill>
        <p:spPr>
          <a:xfrm>
            <a:off x="1" y="-672"/>
            <a:ext cx="12190801" cy="6858669"/>
          </a:xfrm>
          <a:prstGeom prst="rect">
            <a:avLst/>
          </a:prstGeom>
          <a:noFill/>
          <a:ln>
            <a:noFill/>
          </a:ln>
        </p:spPr>
      </p:pic>
      <p:sp>
        <p:nvSpPr>
          <p:cNvPr id="23" name="Google Shape;23;g12a037aa8e9_0_8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g12a037aa8e9_0_8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g12a037aa8e9_0_8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g12a037aa8e9_0_8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7" name="Google Shape;27;g12a037aa8e9_0_85"/>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8" name="Google Shape;28;g12a037aa8e9_0_85"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29" name="Google Shape;29;g12a037aa8e9_0_8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0" name="Google Shape;30;g12a037aa8e9_0_85"/>
          <p:cNvSpPr txBox="1">
            <a:spLocks noGrp="1"/>
          </p:cNvSpPr>
          <p:nvPr>
            <p:ph type="ftr" idx="11"/>
          </p:nvPr>
        </p:nvSpPr>
        <p:spPr>
          <a:xfrm>
            <a:off x="838200" y="6334918"/>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 name="Google Shape;31;g12a037aa8e9_0_85"/>
          <p:cNvPicPr preferRelativeResize="0"/>
          <p:nvPr/>
        </p:nvPicPr>
        <p:blipFill rotWithShape="1">
          <a:blip r:embed="rId5">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37"/>
        <p:cNvGrpSpPr/>
        <p:nvPr/>
      </p:nvGrpSpPr>
      <p:grpSpPr>
        <a:xfrm>
          <a:off x="0" y="0"/>
          <a:ext cx="0" cy="0"/>
          <a:chOff x="0" y="0"/>
          <a:chExt cx="0" cy="0"/>
        </a:xfrm>
      </p:grpSpPr>
      <p:pic>
        <p:nvPicPr>
          <p:cNvPr id="38" name="Google Shape;38;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39" name="Google Shape;39;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0" name="Google Shape;40;p31"/>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Mukautettu asettelu">
  <p:cSld name="2_Mukautettu asettelu">
    <p:spTree>
      <p:nvGrpSpPr>
        <p:cNvPr id="1" name="Shape 41"/>
        <p:cNvGrpSpPr/>
        <p:nvPr/>
      </p:nvGrpSpPr>
      <p:grpSpPr>
        <a:xfrm>
          <a:off x="0" y="0"/>
          <a:ext cx="0" cy="0"/>
          <a:chOff x="0" y="0"/>
          <a:chExt cx="0" cy="0"/>
        </a:xfrm>
      </p:grpSpPr>
      <p:sp>
        <p:nvSpPr>
          <p:cNvPr id="42" name="Google Shape;4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46" name="Google Shape;46;p3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Mukautettu asettelu">
  <p:cSld name="3_Mukautettu asettelu">
    <p:spTree>
      <p:nvGrpSpPr>
        <p:cNvPr id="1" name="Shape 47"/>
        <p:cNvGrpSpPr/>
        <p:nvPr/>
      </p:nvGrpSpPr>
      <p:grpSpPr>
        <a:xfrm>
          <a:off x="0" y="0"/>
          <a:ext cx="0" cy="0"/>
          <a:chOff x="0" y="0"/>
          <a:chExt cx="0" cy="0"/>
        </a:xfrm>
      </p:grpSpPr>
      <p:sp>
        <p:nvSpPr>
          <p:cNvPr id="48" name="Google Shape;4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5"/>
          <p:cNvSpPr>
            <a:spLocks noGrp="1"/>
          </p:cNvSpPr>
          <p:nvPr>
            <p:ph type="pic" idx="2"/>
          </p:nvPr>
        </p:nvSpPr>
        <p:spPr>
          <a:xfrm>
            <a:off x="5183188" y="987425"/>
            <a:ext cx="6172200" cy="4873625"/>
          </a:xfrm>
          <a:prstGeom prst="rect">
            <a:avLst/>
          </a:prstGeom>
          <a:noFill/>
          <a:ln>
            <a:noFill/>
          </a:ln>
        </p:spPr>
      </p:sp>
      <p:sp>
        <p:nvSpPr>
          <p:cNvPr id="50" name="Google Shape;5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3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2" name="Google Shape;52;p3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53"/>
        <p:cNvGrpSpPr/>
        <p:nvPr/>
      </p:nvGrpSpPr>
      <p:grpSpPr>
        <a:xfrm>
          <a:off x="0" y="0"/>
          <a:ext cx="0" cy="0"/>
          <a:chOff x="0" y="0"/>
          <a:chExt cx="0" cy="0"/>
        </a:xfrm>
      </p:grpSpPr>
      <p:pic>
        <p:nvPicPr>
          <p:cNvPr id="54" name="Google Shape;54;p37"/>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55" name="Google Shape;55;p37"/>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8" name="Google Shape;58;p3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9" name="Google Shape;59;p37"/>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60"/>
        <p:cNvGrpSpPr/>
        <p:nvPr/>
      </p:nvGrpSpPr>
      <p:grpSpPr>
        <a:xfrm>
          <a:off x="0" y="0"/>
          <a:ext cx="0" cy="0"/>
          <a:chOff x="0" y="0"/>
          <a:chExt cx="0" cy="0"/>
        </a:xfrm>
      </p:grpSpPr>
      <p:sp>
        <p:nvSpPr>
          <p:cNvPr id="61" name="Google Shape;61;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67" name="Google Shape;67;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68"/>
        <p:cNvGrpSpPr/>
        <p:nvPr/>
      </p:nvGrpSpPr>
      <p:grpSpPr>
        <a:xfrm>
          <a:off x="0" y="0"/>
          <a:ext cx="0" cy="0"/>
          <a:chOff x="0" y="0"/>
          <a:chExt cx="0" cy="0"/>
        </a:xfrm>
      </p:grpSpPr>
      <p:pic>
        <p:nvPicPr>
          <p:cNvPr id="69" name="Google Shape;69;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70" name="Google Shape;70;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72" name="Google Shape;72;p43"/>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11">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pic>
        <p:nvPicPr>
          <p:cNvPr id="15" name="Google Shape;15;p29"/>
          <p:cNvPicPr preferRelativeResize="0"/>
          <p:nvPr/>
        </p:nvPicPr>
        <p:blipFill rotWithShape="1">
          <a:blip r:embed="rId12">
            <a:alphaModFix/>
          </a:blip>
          <a:srcRect/>
          <a:stretch/>
        </p:blipFill>
        <p:spPr>
          <a:xfrm>
            <a:off x="8886280" y="6347443"/>
            <a:ext cx="3004968" cy="5018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fdocuments.in/document/weathering-testing-guidebook.html?page=1"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urn.fi/URN:ISBN:978-951-40-2084-1"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puuinfo.fi/suunnittelu/ohjeet/liimapuukasikirja/"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urn.fi/URN:ISBN:978-952-326-546-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8" name="Google Shape;78;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Industrial wood construction</a:t>
            </a:r>
            <a:endParaRPr/>
          </a:p>
        </p:txBody>
      </p:sp>
      <p:sp>
        <p:nvSpPr>
          <p:cNvPr id="79" name="Google Shape;79;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fi-FI"/>
              <a:t>Teaching materials for industrial wood construction education</a:t>
            </a:r>
            <a:endParaRPr/>
          </a:p>
          <a:p>
            <a:pPr marL="0" lvl="0" indent="0" algn="ctr" rtl="0">
              <a:lnSpc>
                <a:spcPct val="90000"/>
              </a:lnSpc>
              <a:spcBef>
                <a:spcPts val="0"/>
              </a:spcBef>
              <a:spcAft>
                <a:spcPts val="0"/>
              </a:spcAft>
              <a:buClr>
                <a:srgbClr val="F2F2F2"/>
              </a:buClr>
              <a:buSzPts val="2400"/>
              <a:buNone/>
            </a:pPr>
            <a:r>
              <a:rPr lang="fi-FI"/>
              <a:t>2022</a:t>
            </a:r>
            <a:endParaRPr/>
          </a:p>
        </p:txBody>
      </p:sp>
      <p:pic>
        <p:nvPicPr>
          <p:cNvPr id="2" name="Picture 2">
            <a:extLst>
              <a:ext uri="{FF2B5EF4-FFF2-40B4-BE49-F238E27FC236}">
                <a16:creationId xmlns:a16="http://schemas.microsoft.com/office/drawing/2014/main" id="{0D1FD5F9-D51F-08EB-A481-38D884BFE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89" y="6149875"/>
            <a:ext cx="2171126" cy="6356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05BE6875-4438-1BC9-EA6E-C107FA861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415" y="6238143"/>
            <a:ext cx="2701227" cy="459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Microstructure of a wood cell (2/2)</a:t>
            </a:r>
            <a:endParaRPr/>
          </a:p>
        </p:txBody>
      </p:sp>
      <p:sp>
        <p:nvSpPr>
          <p:cNvPr id="150" name="Google Shape;15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a:t>Moisture is transferred fastest along the length of the tree, through the large open tube cells (deciduous trees) or pores at the ends of the cells </a:t>
            </a:r>
            <a:endParaRPr/>
          </a:p>
          <a:p>
            <a:pPr marL="457200" lvl="0" indent="-342900" algn="l" rtl="0">
              <a:lnSpc>
                <a:spcPct val="90000"/>
              </a:lnSpc>
              <a:spcBef>
                <a:spcPts val="1000"/>
              </a:spcBef>
              <a:spcAft>
                <a:spcPts val="0"/>
              </a:spcAft>
              <a:buClr>
                <a:schemeClr val="dk1"/>
              </a:buClr>
              <a:buSzPct val="69498"/>
              <a:buChar char="•"/>
            </a:pPr>
            <a:r>
              <a:rPr lang="fi-FI"/>
              <a:t>The pores on the sides of the cell wall allow fluids and gases to diffuse between cells</a:t>
            </a:r>
            <a:endParaRPr/>
          </a:p>
          <a:p>
            <a:pPr marL="457200" lvl="0" indent="-342900" algn="l" rtl="0">
              <a:lnSpc>
                <a:spcPct val="90000"/>
              </a:lnSpc>
              <a:spcBef>
                <a:spcPts val="1000"/>
              </a:spcBef>
              <a:spcAft>
                <a:spcPts val="0"/>
              </a:spcAft>
              <a:buClr>
                <a:schemeClr val="dk1"/>
              </a:buClr>
              <a:buSzPct val="69498"/>
              <a:buChar char="•"/>
            </a:pPr>
            <a:r>
              <a:rPr lang="fi-FI"/>
              <a:t>The porous structure plays an important role in maintaining the vital functions of the tree, the seasoning of the wood product, the moisture dynamics during use (adsorption-desorption), and impregnability (permeability)</a:t>
            </a:r>
            <a:endParaRPr/>
          </a:p>
          <a:p>
            <a:pPr marL="914400" lvl="1" indent="-342900" algn="l" rtl="0">
              <a:lnSpc>
                <a:spcPct val="90000"/>
              </a:lnSpc>
              <a:spcBef>
                <a:spcPts val="500"/>
              </a:spcBef>
              <a:spcAft>
                <a:spcPts val="0"/>
              </a:spcAft>
              <a:buSzPct val="81081"/>
              <a:buChar char="•"/>
            </a:pPr>
            <a:r>
              <a:rPr lang="fi-FI"/>
              <a:t>Deciduous trees differ from coniferous trees, and there are major anatomical differences between species within both groups as well</a:t>
            </a:r>
            <a:endParaRPr/>
          </a:p>
          <a:p>
            <a:pPr marL="914400" lvl="1" indent="-342900" algn="l" rtl="0">
              <a:lnSpc>
                <a:spcPct val="90000"/>
              </a:lnSpc>
              <a:spcBef>
                <a:spcPts val="500"/>
              </a:spcBef>
              <a:spcAft>
                <a:spcPts val="0"/>
              </a:spcAft>
              <a:buSzPct val="81081"/>
              <a:buChar char="•"/>
            </a:pPr>
            <a:r>
              <a:rPr lang="fi-FI"/>
              <a:t>Cells produced by the tree at different ages and at different stages of the growing season are also anatomically different from each other</a:t>
            </a:r>
            <a:endParaRPr/>
          </a:p>
        </p:txBody>
      </p:sp>
      <p:sp>
        <p:nvSpPr>
          <p:cNvPr id="151" name="Google Shape;151;p4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10</a:t>
            </a:fld>
            <a:endParaRPr/>
          </a:p>
        </p:txBody>
      </p:sp>
      <p:sp>
        <p:nvSpPr>
          <p:cNvPr id="152" name="Google Shape;152;p48"/>
          <p:cNvSpPr txBox="1"/>
          <p:nvPr/>
        </p:nvSpPr>
        <p:spPr>
          <a:xfrm>
            <a:off x="957943" y="6034941"/>
            <a:ext cx="688515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i-FI" sz="1200" b="0" i="0" u="none" strike="noStrike" cap="none">
                <a:solidFill>
                  <a:srgbClr val="000000"/>
                </a:solidFill>
                <a:latin typeface="Calibri"/>
                <a:ea typeface="Calibri"/>
                <a:cs typeface="Calibri"/>
                <a:sym typeface="Calibri"/>
              </a:rPr>
              <a:t>Further information: Kärkkäinen, M. 2007. Puun rakenne ja ominaisuudet. Metsäkustannus Oy. p. 468</a:t>
            </a:r>
            <a:endParaRPr/>
          </a:p>
        </p:txBody>
      </p:sp>
      <p:sp>
        <p:nvSpPr>
          <p:cNvPr id="153" name="Google Shape;153;p4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Growth rate is an important quality criterion for wood</a:t>
            </a:r>
            <a:endParaRPr/>
          </a:p>
        </p:txBody>
      </p:sp>
      <p:sp>
        <p:nvSpPr>
          <p:cNvPr id="159" name="Google Shape;159;p4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11</a:t>
            </a:fld>
            <a:endParaRPr/>
          </a:p>
        </p:txBody>
      </p:sp>
      <p:pic>
        <p:nvPicPr>
          <p:cNvPr id="160" name="Google Shape;160;p49"/>
          <p:cNvPicPr preferRelativeResize="0"/>
          <p:nvPr/>
        </p:nvPicPr>
        <p:blipFill rotWithShape="1">
          <a:blip r:embed="rId3">
            <a:alphaModFix/>
          </a:blip>
          <a:srcRect/>
          <a:stretch/>
        </p:blipFill>
        <p:spPr>
          <a:xfrm>
            <a:off x="5451110" y="1801091"/>
            <a:ext cx="6067074" cy="445356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161" name="Google Shape;161;p49"/>
          <p:cNvPicPr preferRelativeResize="0"/>
          <p:nvPr/>
        </p:nvPicPr>
        <p:blipFill rotWithShape="1">
          <a:blip r:embed="rId4">
            <a:alphaModFix/>
          </a:blip>
          <a:srcRect/>
          <a:stretch/>
        </p:blipFill>
        <p:spPr>
          <a:xfrm>
            <a:off x="959556" y="2474521"/>
            <a:ext cx="2940331" cy="375923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
        <p:nvSpPr>
          <p:cNvPr id="162" name="Google Shape;162;p49"/>
          <p:cNvSpPr txBox="1"/>
          <p:nvPr/>
        </p:nvSpPr>
        <p:spPr>
          <a:xfrm>
            <a:off x="8114558" y="2092493"/>
            <a:ext cx="2697596" cy="584775"/>
          </a:xfrm>
          <a:prstGeom prst="rect">
            <a:avLst/>
          </a:prstGeom>
          <a:solidFill>
            <a:schemeClr val="lt2">
              <a:alpha val="9019"/>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fi-FI" sz="800" b="0" i="1" u="none" strike="noStrike" cap="none">
                <a:solidFill>
                  <a:srgbClr val="000000"/>
                </a:solidFill>
                <a:latin typeface="Arial"/>
                <a:ea typeface="Arial"/>
                <a:cs typeface="Arial"/>
                <a:sym typeface="Arial"/>
              </a:rPr>
              <a:t>Pehkonen, M. 2021. The effect of growth rate on sawlog quality of Norway spruce. University of Eastern Finland, Faculty of Science and Forestry, School of Forest Sciences. MSc thesis in Forest Science. p. 41</a:t>
            </a:r>
            <a:endParaRPr/>
          </a:p>
        </p:txBody>
      </p:sp>
      <p:sp>
        <p:nvSpPr>
          <p:cNvPr id="163" name="Google Shape;163;p49"/>
          <p:cNvSpPr txBox="1"/>
          <p:nvPr/>
        </p:nvSpPr>
        <p:spPr>
          <a:xfrm>
            <a:off x="1649867" y="1643524"/>
            <a:ext cx="3639127"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fi-FI" sz="1600" b="0" i="0" u="none" strike="noStrike" cap="none">
                <a:solidFill>
                  <a:srgbClr val="000000"/>
                </a:solidFill>
                <a:latin typeface="Arial"/>
                <a:ea typeface="Arial"/>
                <a:cs typeface="Arial"/>
                <a:sym typeface="Arial"/>
              </a:rPr>
              <a:t>The share of strong latewood tissue in the growth ring will decrease as the growth rate increases.</a:t>
            </a:r>
            <a:endParaRPr/>
          </a:p>
        </p:txBody>
      </p:sp>
      <p:sp>
        <p:nvSpPr>
          <p:cNvPr id="164" name="Google Shape;164;p4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
        <p:nvSpPr>
          <p:cNvPr id="165" name="Google Shape;165;p49"/>
          <p:cNvSpPr txBox="1"/>
          <p:nvPr/>
        </p:nvSpPr>
        <p:spPr>
          <a:xfrm>
            <a:off x="2778479" y="4209486"/>
            <a:ext cx="1104309" cy="338514"/>
          </a:xfrm>
          <a:prstGeom prst="rect">
            <a:avLst/>
          </a:prstGeom>
          <a:solidFill>
            <a:schemeClr val="lt2">
              <a:alpha val="9019"/>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800" b="0" i="1" u="none" strike="noStrike" cap="none">
                <a:solidFill>
                  <a:srgbClr val="000000"/>
                </a:solidFill>
                <a:latin typeface="Arial"/>
                <a:ea typeface="Arial"/>
                <a:cs typeface="Arial"/>
                <a:sym typeface="Arial"/>
              </a:rPr>
              <a:t>Images: Pekka </a:t>
            </a:r>
            <a:endParaRPr/>
          </a:p>
          <a:p>
            <a:pPr marL="0" marR="0" lvl="0" indent="0" algn="l" rtl="0">
              <a:lnSpc>
                <a:spcPct val="100000"/>
              </a:lnSpc>
              <a:spcBef>
                <a:spcPts val="0"/>
              </a:spcBef>
              <a:spcAft>
                <a:spcPts val="0"/>
              </a:spcAft>
              <a:buNone/>
            </a:pPr>
            <a:r>
              <a:rPr lang="fi-FI" sz="800" b="0" i="1" u="none" strike="noStrike" cap="none">
                <a:solidFill>
                  <a:srgbClr val="000000"/>
                </a:solidFill>
                <a:latin typeface="Arial"/>
                <a:ea typeface="Arial"/>
                <a:cs typeface="Arial"/>
                <a:sym typeface="Arial"/>
              </a:rPr>
              <a:t>Saranpää/Luke</a:t>
            </a:r>
            <a:endParaRPr/>
          </a:p>
        </p:txBody>
      </p:sp>
      <p:sp>
        <p:nvSpPr>
          <p:cNvPr id="166" name="Google Shape;166;p49"/>
          <p:cNvSpPr txBox="1"/>
          <p:nvPr/>
        </p:nvSpPr>
        <p:spPr>
          <a:xfrm>
            <a:off x="1075005" y="4001757"/>
            <a:ext cx="164233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400" b="0" i="0" u="none" strike="noStrike" cap="none">
                <a:solidFill>
                  <a:srgbClr val="002060"/>
                </a:solidFill>
                <a:latin typeface="Times New Roman"/>
                <a:ea typeface="Times New Roman"/>
                <a:cs typeface="Times New Roman"/>
                <a:sym typeface="Times New Roman"/>
              </a:rPr>
              <a:t>Adult earlywood</a:t>
            </a:r>
            <a:endParaRPr sz="1400" b="0" i="0" u="none" strike="noStrike" cap="none">
              <a:solidFill>
                <a:srgbClr val="002060"/>
              </a:solidFill>
              <a:latin typeface="Times New Roman"/>
              <a:ea typeface="Times New Roman"/>
              <a:cs typeface="Times New Roman"/>
              <a:sym typeface="Times New Roman"/>
            </a:endParaRPr>
          </a:p>
        </p:txBody>
      </p:sp>
      <p:sp>
        <p:nvSpPr>
          <p:cNvPr id="167" name="Google Shape;167;p49"/>
          <p:cNvSpPr txBox="1"/>
          <p:nvPr/>
        </p:nvSpPr>
        <p:spPr>
          <a:xfrm>
            <a:off x="1219144" y="5952629"/>
            <a:ext cx="164233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400" b="0" i="0" u="none" strike="noStrike" cap="none">
                <a:solidFill>
                  <a:srgbClr val="002060"/>
                </a:solidFill>
                <a:latin typeface="Times New Roman"/>
                <a:ea typeface="Times New Roman"/>
                <a:cs typeface="Times New Roman"/>
                <a:sym typeface="Times New Roman"/>
              </a:rPr>
              <a:t>Adult latewood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Mechanical properties (1/3)</a:t>
            </a:r>
            <a:endParaRPr/>
          </a:p>
        </p:txBody>
      </p:sp>
      <p:sp>
        <p:nvSpPr>
          <p:cNvPr id="173" name="Google Shape;173;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114300" lvl="0" indent="0" algn="l" rtl="0">
              <a:lnSpc>
                <a:spcPct val="90000"/>
              </a:lnSpc>
              <a:spcBef>
                <a:spcPts val="1000"/>
              </a:spcBef>
              <a:spcAft>
                <a:spcPts val="0"/>
              </a:spcAft>
              <a:buSzPct val="69498"/>
              <a:buNone/>
            </a:pPr>
            <a:r>
              <a:rPr lang="fi-FI"/>
              <a:t>The mechanical properties of wood (strength and stiffness in different load situations) are affected by:</a:t>
            </a:r>
            <a:endParaRPr/>
          </a:p>
          <a:p>
            <a:pPr marL="914400" lvl="1" indent="-342900" algn="l" rtl="0">
              <a:lnSpc>
                <a:spcPct val="90000"/>
              </a:lnSpc>
              <a:spcBef>
                <a:spcPts val="500"/>
              </a:spcBef>
              <a:spcAft>
                <a:spcPts val="0"/>
              </a:spcAft>
              <a:buSzPct val="74844"/>
              <a:buChar char="•"/>
            </a:pPr>
            <a:r>
              <a:rPr lang="fi-FI" sz="2600"/>
              <a:t>Load direction (radial, tangential, longitudinal)</a:t>
            </a:r>
            <a:endParaRPr/>
          </a:p>
          <a:p>
            <a:pPr marL="914400" lvl="1" indent="-342900" algn="l" rtl="0">
              <a:lnSpc>
                <a:spcPct val="90000"/>
              </a:lnSpc>
              <a:spcBef>
                <a:spcPts val="500"/>
              </a:spcBef>
              <a:spcAft>
                <a:spcPts val="0"/>
              </a:spcAft>
              <a:buSzPct val="74844"/>
              <a:buChar char="•"/>
            </a:pPr>
            <a:r>
              <a:rPr lang="fi-FI" sz="2600"/>
              <a:t>Load method (slow, fast; compressive, tensile, cut...)</a:t>
            </a:r>
            <a:endParaRPr/>
          </a:p>
          <a:p>
            <a:pPr marL="914400" lvl="1" indent="-342900" algn="l" rtl="0">
              <a:lnSpc>
                <a:spcPct val="90000"/>
              </a:lnSpc>
              <a:spcBef>
                <a:spcPts val="500"/>
              </a:spcBef>
              <a:spcAft>
                <a:spcPts val="0"/>
              </a:spcAft>
              <a:buSzPct val="74844"/>
              <a:buChar char="•"/>
            </a:pPr>
            <a:r>
              <a:rPr lang="fi-FI" sz="2600"/>
              <a:t>Cell anatomy and structure of the cell wall</a:t>
            </a:r>
            <a:endParaRPr/>
          </a:p>
          <a:p>
            <a:pPr marL="1371600" lvl="2" indent="-342900" algn="l" rtl="0">
              <a:lnSpc>
                <a:spcPct val="90000"/>
              </a:lnSpc>
              <a:spcBef>
                <a:spcPts val="500"/>
              </a:spcBef>
              <a:spcAft>
                <a:spcPts val="0"/>
              </a:spcAft>
              <a:buSzPct val="88452"/>
              <a:buChar char="•"/>
            </a:pPr>
            <a:r>
              <a:rPr lang="fi-FI" sz="2200"/>
              <a:t>The thickness of the cell wall determines the density of the wood</a:t>
            </a:r>
            <a:endParaRPr/>
          </a:p>
          <a:p>
            <a:pPr marL="1371600" lvl="2" indent="-342900" algn="l" rtl="0">
              <a:lnSpc>
                <a:spcPct val="90000"/>
              </a:lnSpc>
              <a:spcBef>
                <a:spcPts val="500"/>
              </a:spcBef>
              <a:spcAft>
                <a:spcPts val="0"/>
              </a:spcAft>
              <a:buSzPct val="88452"/>
              <a:buChar char="•"/>
            </a:pPr>
            <a:r>
              <a:rPr lang="fi-FI" sz="2200"/>
              <a:t>Cell wall structure, particularly the microfibril angle, cell length and shape</a:t>
            </a:r>
            <a:endParaRPr/>
          </a:p>
          <a:p>
            <a:pPr marL="914400" lvl="1" indent="-342900" algn="l" rtl="0">
              <a:lnSpc>
                <a:spcPct val="90000"/>
              </a:lnSpc>
              <a:spcBef>
                <a:spcPts val="500"/>
              </a:spcBef>
              <a:spcAft>
                <a:spcPts val="0"/>
              </a:spcAft>
              <a:buSzPct val="74844"/>
              <a:buChar char="•"/>
            </a:pPr>
            <a:r>
              <a:rPr lang="fi-FI" sz="2600"/>
              <a:t>Structural unconformities (e.g. branches) and defects (e.g. rot and decay)</a:t>
            </a:r>
            <a:endParaRPr/>
          </a:p>
          <a:p>
            <a:pPr marL="914400" lvl="1" indent="-342900" algn="l" rtl="0">
              <a:lnSpc>
                <a:spcPct val="90000"/>
              </a:lnSpc>
              <a:spcBef>
                <a:spcPts val="500"/>
              </a:spcBef>
              <a:spcAft>
                <a:spcPts val="0"/>
              </a:spcAft>
              <a:buSzPct val="74844"/>
              <a:buChar char="•"/>
            </a:pPr>
            <a:r>
              <a:rPr lang="fi-FI" sz="2600"/>
              <a:t>Moisture content (ratio of water mass to dry mass) and temperature</a:t>
            </a:r>
            <a:endParaRPr/>
          </a:p>
          <a:p>
            <a:pPr marL="1371600" lvl="2" indent="-342900" algn="l" rtl="0">
              <a:lnSpc>
                <a:spcPct val="90000"/>
              </a:lnSpc>
              <a:spcBef>
                <a:spcPts val="500"/>
              </a:spcBef>
              <a:spcAft>
                <a:spcPts val="0"/>
              </a:spcAft>
              <a:buSzPct val="88452"/>
              <a:buChar char="•"/>
            </a:pPr>
            <a:r>
              <a:rPr lang="fi-FI" sz="2200"/>
              <a:t>The strength and stiffness of wood is approximately doubled when seasoned from wet (moisture ratio of over 30%) to its typical operating moisture content (10–15%)</a:t>
            </a:r>
            <a:endParaRPr/>
          </a:p>
          <a:p>
            <a:pPr marL="1371600" lvl="2" indent="-342900" algn="l" rtl="0">
              <a:lnSpc>
                <a:spcPct val="90000"/>
              </a:lnSpc>
              <a:spcBef>
                <a:spcPts val="500"/>
              </a:spcBef>
              <a:spcAft>
                <a:spcPts val="0"/>
              </a:spcAft>
              <a:buSzPct val="88452"/>
              <a:buChar char="•"/>
            </a:pPr>
            <a:r>
              <a:rPr lang="fi-FI" sz="2200"/>
              <a:t>As a rule, the strength and stiffness of wood will decrease as the temperature rises, but the mechanical properties of dry and wet wood have different temperature dependencies</a:t>
            </a:r>
            <a:endParaRPr/>
          </a:p>
        </p:txBody>
      </p:sp>
      <p:sp>
        <p:nvSpPr>
          <p:cNvPr id="174" name="Google Shape;174;p5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12</a:t>
            </a:fld>
            <a:endParaRPr/>
          </a:p>
        </p:txBody>
      </p:sp>
      <p:sp>
        <p:nvSpPr>
          <p:cNvPr id="175" name="Google Shape;175;p50"/>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Mechanical properties (2/3)</a:t>
            </a:r>
            <a:endParaRPr/>
          </a:p>
        </p:txBody>
      </p:sp>
      <p:sp>
        <p:nvSpPr>
          <p:cNvPr id="181" name="Google Shape;18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a:t>The longitudinal elastic modulus (stiffness) of "flawless" wood (= no branches, decay, etc.) is 40 to 120 times higher (coniferous trees) or 10 to 60 times higher (deciduous trees) than its radial elastic modulus</a:t>
            </a:r>
            <a:endParaRPr/>
          </a:p>
          <a:p>
            <a:pPr marL="457200" lvl="0" indent="-342900" algn="l" rtl="0">
              <a:lnSpc>
                <a:spcPct val="90000"/>
              </a:lnSpc>
              <a:spcBef>
                <a:spcPts val="1000"/>
              </a:spcBef>
              <a:spcAft>
                <a:spcPts val="0"/>
              </a:spcAft>
              <a:buClr>
                <a:schemeClr val="dk1"/>
              </a:buClr>
              <a:buSzPct val="69498"/>
              <a:buChar char="•"/>
            </a:pPr>
            <a:r>
              <a:rPr lang="fi-FI"/>
              <a:t>The radial elastic modulus is 1.5 to 6 times higher than the tangential elastic modulus</a:t>
            </a:r>
            <a:endParaRPr/>
          </a:p>
          <a:p>
            <a:pPr marL="457200" lvl="0" indent="-342900" algn="l" rtl="0">
              <a:lnSpc>
                <a:spcPct val="90000"/>
              </a:lnSpc>
              <a:spcBef>
                <a:spcPts val="1000"/>
              </a:spcBef>
              <a:spcAft>
                <a:spcPts val="0"/>
              </a:spcAft>
              <a:buSzPct val="69498"/>
              <a:buChar char="•"/>
            </a:pPr>
            <a:r>
              <a:rPr lang="fi-FI"/>
              <a:t>Ways to influence the mechanical properties of wood:</a:t>
            </a:r>
            <a:endParaRPr/>
          </a:p>
          <a:p>
            <a:pPr marL="914400" lvl="1" indent="-342900" algn="l" rtl="0">
              <a:lnSpc>
                <a:spcPct val="90000"/>
              </a:lnSpc>
              <a:spcBef>
                <a:spcPts val="500"/>
              </a:spcBef>
              <a:spcAft>
                <a:spcPts val="0"/>
              </a:spcAft>
              <a:buSzPct val="81081"/>
              <a:buChar char="•"/>
            </a:pPr>
            <a:r>
              <a:rPr lang="fi-FI"/>
              <a:t>Regulation of ambient conditions (humidity, temperature)</a:t>
            </a:r>
            <a:endParaRPr/>
          </a:p>
          <a:p>
            <a:pPr marL="914400" lvl="1" indent="-342900" algn="l" rtl="0">
              <a:lnSpc>
                <a:spcPct val="90000"/>
              </a:lnSpc>
              <a:spcBef>
                <a:spcPts val="500"/>
              </a:spcBef>
              <a:spcAft>
                <a:spcPts val="0"/>
              </a:spcAft>
              <a:buSzPct val="81081"/>
              <a:buChar char="•"/>
            </a:pPr>
            <a:r>
              <a:rPr lang="fi-FI"/>
              <a:t>Selection and grading of raw material</a:t>
            </a:r>
            <a:endParaRPr/>
          </a:p>
          <a:p>
            <a:pPr marL="914400" lvl="1" indent="-342900" algn="l" rtl="0">
              <a:lnSpc>
                <a:spcPct val="90000"/>
              </a:lnSpc>
              <a:spcBef>
                <a:spcPts val="500"/>
              </a:spcBef>
              <a:spcAft>
                <a:spcPts val="0"/>
              </a:spcAft>
              <a:buSzPct val="81081"/>
              <a:buChar char="•"/>
            </a:pPr>
            <a:r>
              <a:rPr lang="fi-FI"/>
              <a:t>Modification of properties with heat, pressure, or chemical substances</a:t>
            </a:r>
            <a:endParaRPr/>
          </a:p>
          <a:p>
            <a:pPr marL="914400" lvl="1" indent="-342900" algn="l" rtl="0">
              <a:lnSpc>
                <a:spcPct val="90000"/>
              </a:lnSpc>
              <a:spcBef>
                <a:spcPts val="500"/>
              </a:spcBef>
              <a:spcAft>
                <a:spcPts val="0"/>
              </a:spcAft>
              <a:buSzPct val="81081"/>
              <a:buChar char="•"/>
            </a:pPr>
            <a:r>
              <a:rPr lang="fi-FI"/>
              <a:t>Cutting and re-gluing wood =&gt; Engineered Wood Products (EWP)</a:t>
            </a:r>
            <a:endParaRPr/>
          </a:p>
          <a:p>
            <a:pPr marL="1371600" lvl="2" indent="-342900" algn="l" rtl="0">
              <a:lnSpc>
                <a:spcPct val="90000"/>
              </a:lnSpc>
              <a:spcBef>
                <a:spcPts val="500"/>
              </a:spcBef>
              <a:spcAft>
                <a:spcPts val="0"/>
              </a:spcAft>
              <a:buSzPct val="152026"/>
              <a:buChar char="•"/>
            </a:pPr>
            <a:r>
              <a:rPr lang="fi-FI"/>
              <a:t>Plywood, chipboard, laminated veneer lumber (LVL), glulam beams, OSB, CLT...</a:t>
            </a:r>
            <a:endParaRPr/>
          </a:p>
          <a:p>
            <a:pPr marL="457200" lvl="0" indent="-228600" algn="l" rtl="0">
              <a:lnSpc>
                <a:spcPct val="90000"/>
              </a:lnSpc>
              <a:spcBef>
                <a:spcPts val="1000"/>
              </a:spcBef>
              <a:spcAft>
                <a:spcPts val="0"/>
              </a:spcAft>
              <a:buClr>
                <a:schemeClr val="dk1"/>
              </a:buClr>
              <a:buSzPct val="69498"/>
              <a:buNone/>
            </a:pPr>
            <a:endParaRPr/>
          </a:p>
        </p:txBody>
      </p:sp>
      <p:sp>
        <p:nvSpPr>
          <p:cNvPr id="182" name="Google Shape;182;p5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13</a:t>
            </a:fld>
            <a:endParaRPr/>
          </a:p>
        </p:txBody>
      </p:sp>
      <p:sp>
        <p:nvSpPr>
          <p:cNvPr id="183" name="Google Shape;183;p51"/>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Mechanical properties (3/3)</a:t>
            </a:r>
            <a:endParaRPr/>
          </a:p>
        </p:txBody>
      </p:sp>
      <p:sp>
        <p:nvSpPr>
          <p:cNvPr id="189" name="Google Shape;189;p52"/>
          <p:cNvSpPr txBox="1">
            <a:spLocks noGrp="1"/>
          </p:cNvSpPr>
          <p:nvPr>
            <p:ph type="body" idx="1"/>
          </p:nvPr>
        </p:nvSpPr>
        <p:spPr>
          <a:xfrm>
            <a:off x="838200" y="1688934"/>
            <a:ext cx="10676044" cy="815521"/>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fi-FI" sz="2200"/>
              <a:t>Percentage change of certain mechanical properties of wood per percent change in moisture content, baseline moisture ratio 12% (applicable when moisture content &lt;30%):</a:t>
            </a:r>
            <a:endParaRPr/>
          </a:p>
        </p:txBody>
      </p:sp>
      <p:sp>
        <p:nvSpPr>
          <p:cNvPr id="190" name="Google Shape;190;p5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14</a:t>
            </a:fld>
            <a:endParaRPr/>
          </a:p>
        </p:txBody>
      </p:sp>
      <p:graphicFrame>
        <p:nvGraphicFramePr>
          <p:cNvPr id="191" name="Google Shape;191;p52"/>
          <p:cNvGraphicFramePr/>
          <p:nvPr/>
        </p:nvGraphicFramePr>
        <p:xfrm>
          <a:off x="1069675" y="2627295"/>
          <a:ext cx="3000000" cy="3000000"/>
        </p:xfrm>
        <a:graphic>
          <a:graphicData uri="http://schemas.openxmlformats.org/drawingml/2006/table">
            <a:tbl>
              <a:tblPr firstRow="1" bandRow="1">
                <a:noFill/>
                <a:tableStyleId>{9398A00E-F794-47C7-92A9-9186D4534F5A}</a:tableStyleId>
              </a:tblPr>
              <a:tblGrid>
                <a:gridCol w="3804250">
                  <a:extLst>
                    <a:ext uri="{9D8B030D-6E8A-4147-A177-3AD203B41FA5}">
                      <a16:colId xmlns:a16="http://schemas.microsoft.com/office/drawing/2014/main" val="20000"/>
                    </a:ext>
                  </a:extLst>
                </a:gridCol>
                <a:gridCol w="6479850">
                  <a:extLst>
                    <a:ext uri="{9D8B030D-6E8A-4147-A177-3AD203B41FA5}">
                      <a16:colId xmlns:a16="http://schemas.microsoft.com/office/drawing/2014/main" val="20001"/>
                    </a:ext>
                  </a:extLst>
                </a:gridCol>
              </a:tblGrid>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1" u="none" strike="noStrike" cap="none">
                          <a:solidFill>
                            <a:schemeClr val="lt1"/>
                          </a:solidFill>
                        </a:rPr>
                        <a:t>Property</a:t>
                      </a:r>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1" u="none" strike="noStrike" cap="none">
                          <a:solidFill>
                            <a:schemeClr val="lt1"/>
                          </a:solidFill>
                        </a:rPr>
                        <a:t>Change in % when the moisture </a:t>
                      </a:r>
                      <a:r>
                        <a:rPr lang="fi-FI"/>
                        <a:t>content</a:t>
                      </a:r>
                      <a:r>
                        <a:rPr lang="fi-FI" sz="1400" b="1" u="none" strike="noStrike" cap="none">
                          <a:solidFill>
                            <a:schemeClr val="lt1"/>
                          </a:solidFill>
                        </a:rPr>
                        <a:t> of wood changes by one percent</a:t>
                      </a:r>
                      <a:endParaRPr/>
                    </a:p>
                  </a:txBody>
                  <a:tcPr marL="68575" marR="68575" marT="45700" marB="45700" anchor="ctr"/>
                </a:tc>
                <a:extLst>
                  <a:ext uri="{0D108BD9-81ED-4DB2-BD59-A6C34878D82A}">
                    <a16:rowId xmlns:a16="http://schemas.microsoft.com/office/drawing/2014/main" val="10000"/>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Compressive strength parallel to grain</a:t>
                      </a:r>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5</a:t>
                      </a:r>
                      <a:endParaRPr/>
                    </a:p>
                  </a:txBody>
                  <a:tcPr marL="68575" marR="68575" marT="45700" marB="45700" anchor="ctr"/>
                </a:tc>
                <a:extLst>
                  <a:ext uri="{0D108BD9-81ED-4DB2-BD59-A6C34878D82A}">
                    <a16:rowId xmlns:a16="http://schemas.microsoft.com/office/drawing/2014/main" val="10001"/>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Compressive strength perpendicular to grain</a:t>
                      </a:r>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5</a:t>
                      </a:r>
                      <a:endParaRPr/>
                    </a:p>
                  </a:txBody>
                  <a:tcPr marL="68575" marR="68575" marT="45700" marB="45700" anchor="ctr"/>
                </a:tc>
                <a:extLst>
                  <a:ext uri="{0D108BD9-81ED-4DB2-BD59-A6C34878D82A}">
                    <a16:rowId xmlns:a16="http://schemas.microsoft.com/office/drawing/2014/main" val="10002"/>
                  </a:ext>
                </a:extLst>
              </a:tr>
              <a:tr h="299000">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Bending strength parallel to grain</a:t>
                      </a:r>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4</a:t>
                      </a:r>
                      <a:endParaRPr/>
                    </a:p>
                  </a:txBody>
                  <a:tcPr marL="68575" marR="68575" marT="45700" marB="45700" anchor="ctr"/>
                </a:tc>
                <a:extLst>
                  <a:ext uri="{0D108BD9-81ED-4DB2-BD59-A6C34878D82A}">
                    <a16:rowId xmlns:a16="http://schemas.microsoft.com/office/drawing/2014/main" val="10003"/>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Shearing strength parallel to grain</a:t>
                      </a:r>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3</a:t>
                      </a:r>
                      <a:endParaRPr/>
                    </a:p>
                  </a:txBody>
                  <a:tcPr marL="68575" marR="68575" marT="45700" marB="45700" anchor="ctr"/>
                </a:tc>
                <a:extLst>
                  <a:ext uri="{0D108BD9-81ED-4DB2-BD59-A6C34878D82A}">
                    <a16:rowId xmlns:a16="http://schemas.microsoft.com/office/drawing/2014/main" val="10004"/>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Tensile strength parallel to grain</a:t>
                      </a:r>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2.5</a:t>
                      </a:r>
                      <a:endParaRPr/>
                    </a:p>
                  </a:txBody>
                  <a:tcPr marL="68575" marR="68575" marT="45700" marB="45700" anchor="ctr"/>
                </a:tc>
                <a:extLst>
                  <a:ext uri="{0D108BD9-81ED-4DB2-BD59-A6C34878D82A}">
                    <a16:rowId xmlns:a16="http://schemas.microsoft.com/office/drawing/2014/main" val="10005"/>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Tensile strength perpendicular to grain</a:t>
                      </a:r>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2</a:t>
                      </a:r>
                      <a:endParaRPr/>
                    </a:p>
                  </a:txBody>
                  <a:tcPr marL="68575" marR="68575" marT="45700" marB="45700" anchor="ctr"/>
                </a:tc>
                <a:extLst>
                  <a:ext uri="{0D108BD9-81ED-4DB2-BD59-A6C34878D82A}">
                    <a16:rowId xmlns:a16="http://schemas.microsoft.com/office/drawing/2014/main" val="10006"/>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Elastic modulus parallel to grain</a:t>
                      </a:r>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rPr>
                        <a:t>1.5</a:t>
                      </a:r>
                      <a:endParaRPr/>
                    </a:p>
                  </a:txBody>
                  <a:tcPr marL="68575" marR="68575" marT="45700" marB="45700" anchor="ctr"/>
                </a:tc>
                <a:extLst>
                  <a:ext uri="{0D108BD9-81ED-4DB2-BD59-A6C34878D82A}">
                    <a16:rowId xmlns:a16="http://schemas.microsoft.com/office/drawing/2014/main" val="10007"/>
                  </a:ext>
                </a:extLst>
              </a:tr>
            </a:tbl>
          </a:graphicData>
        </a:graphic>
      </p:graphicFrame>
      <p:sp>
        <p:nvSpPr>
          <p:cNvPr id="192" name="Google Shape;192;p52"/>
          <p:cNvSpPr txBox="1"/>
          <p:nvPr/>
        </p:nvSpPr>
        <p:spPr>
          <a:xfrm>
            <a:off x="1006175" y="5897008"/>
            <a:ext cx="6302828"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Calibri"/>
                <a:ea typeface="Calibri"/>
                <a:cs typeface="Calibri"/>
                <a:sym typeface="Calibri"/>
              </a:rPr>
              <a:t>Further information: Kärkkäinen, M. 2007. Puun rakenne ja ominaisuudet. Metsäkustannus Oy. p. 468</a:t>
            </a:r>
            <a:endParaRPr/>
          </a:p>
        </p:txBody>
      </p:sp>
      <p:sp>
        <p:nvSpPr>
          <p:cNvPr id="193" name="Google Shape;193;p5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Moisture properties (1/3)</a:t>
            </a:r>
            <a:endParaRPr/>
          </a:p>
        </p:txBody>
      </p:sp>
      <p:sp>
        <p:nvSpPr>
          <p:cNvPr id="199" name="Google Shape;199;p53"/>
          <p:cNvSpPr txBox="1">
            <a:spLocks noGrp="1"/>
          </p:cNvSpPr>
          <p:nvPr>
            <p:ph type="body" idx="1"/>
          </p:nvPr>
        </p:nvSpPr>
        <p:spPr>
          <a:xfrm>
            <a:off x="609600" y="1825625"/>
            <a:ext cx="10885714"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946"/>
              <a:buChar char="•"/>
            </a:pPr>
            <a:r>
              <a:rPr lang="fi-FI" sz="3200"/>
              <a:t>Wood is hygroscopic, i.e. its moisture content is affected by the relative humidity and temperature of the ambient air</a:t>
            </a:r>
            <a:endParaRPr/>
          </a:p>
          <a:p>
            <a:pPr marL="914400" lvl="1" indent="-342900" algn="l" rtl="0">
              <a:lnSpc>
                <a:spcPct val="90000"/>
              </a:lnSpc>
              <a:spcBef>
                <a:spcPts val="500"/>
              </a:spcBef>
              <a:spcAft>
                <a:spcPts val="0"/>
              </a:spcAft>
              <a:buSzPts val="1946"/>
              <a:buChar char="•"/>
            </a:pPr>
            <a:r>
              <a:rPr lang="fi-FI" sz="2800"/>
              <a:t>If the conditions remain constant, the wood will eventually stabilise at its equilibrium moisture content (EMC)</a:t>
            </a:r>
            <a:endParaRPr/>
          </a:p>
          <a:p>
            <a:pPr marL="1371600" lvl="2" indent="-342900" algn="l" rtl="0">
              <a:lnSpc>
                <a:spcPct val="90000"/>
              </a:lnSpc>
              <a:spcBef>
                <a:spcPts val="500"/>
              </a:spcBef>
              <a:spcAft>
                <a:spcPts val="0"/>
              </a:spcAft>
              <a:buSzPts val="1946"/>
              <a:buChar char="•"/>
            </a:pPr>
            <a:r>
              <a:rPr lang="fi-FI" sz="2400"/>
              <a:t>The EMC will be lower if achieved through adsorption rather than desorption (hysteresis phenomenon)</a:t>
            </a:r>
            <a:endParaRPr/>
          </a:p>
          <a:p>
            <a:pPr marL="914400" lvl="1" indent="-342900" algn="l" rtl="0">
              <a:lnSpc>
                <a:spcPct val="90000"/>
              </a:lnSpc>
              <a:spcBef>
                <a:spcPts val="500"/>
              </a:spcBef>
              <a:spcAft>
                <a:spcPts val="0"/>
              </a:spcAft>
              <a:buSzPts val="1946"/>
              <a:buChar char="•"/>
            </a:pPr>
            <a:r>
              <a:rPr lang="fi-FI" sz="2800"/>
              <a:t>The relative humidity of indoor air varies between 20% and 80% by season =&gt; The moisture content of wood will vary between approx. 5% and 15% =&gt; Dries and shrinks during the heating season, gets damp and swells in late summer and autumn</a:t>
            </a:r>
            <a:endParaRPr/>
          </a:p>
        </p:txBody>
      </p:sp>
      <p:sp>
        <p:nvSpPr>
          <p:cNvPr id="200" name="Google Shape;200;p5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15</a:t>
            </a:fld>
            <a:endParaRPr/>
          </a:p>
        </p:txBody>
      </p:sp>
      <p:sp>
        <p:nvSpPr>
          <p:cNvPr id="201" name="Google Shape;201;p5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Moisture properties (2/3)</a:t>
            </a:r>
            <a:endParaRPr/>
          </a:p>
        </p:txBody>
      </p:sp>
      <p:sp>
        <p:nvSpPr>
          <p:cNvPr id="207" name="Google Shape;207;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a:t>As wood gets wet, the water molecules push the microfibrils in the cell wall further apart, causing the cell wall to swell – the opposite happens as the wood dries again</a:t>
            </a:r>
            <a:endParaRPr/>
          </a:p>
          <a:p>
            <a:pPr marL="457200" lvl="0" indent="-342900" algn="l" rtl="0">
              <a:lnSpc>
                <a:spcPct val="90000"/>
              </a:lnSpc>
              <a:spcBef>
                <a:spcPts val="1000"/>
              </a:spcBef>
              <a:spcAft>
                <a:spcPts val="0"/>
              </a:spcAft>
              <a:buClr>
                <a:schemeClr val="dk1"/>
              </a:buClr>
              <a:buSzPct val="69498"/>
              <a:buChar char="•"/>
            </a:pPr>
            <a:r>
              <a:rPr lang="fi-FI"/>
              <a:t>In high-quality wood, the microfibrils are almost parallel to the cell's long axis, which means that the cell will shrink/swell only slightly in the longitudinal direction. If the microfibril angle is sharper, shrinkage and swelling in the longitudinal and tangential directions will increase</a:t>
            </a:r>
            <a:endParaRPr/>
          </a:p>
          <a:p>
            <a:pPr marL="457200" lvl="0" indent="-342900" algn="l" rtl="0">
              <a:lnSpc>
                <a:spcPct val="90000"/>
              </a:lnSpc>
              <a:spcBef>
                <a:spcPts val="1000"/>
              </a:spcBef>
              <a:spcAft>
                <a:spcPts val="0"/>
              </a:spcAft>
              <a:buClr>
                <a:schemeClr val="dk1"/>
              </a:buClr>
              <a:buSzPct val="69498"/>
              <a:buChar char="•"/>
            </a:pPr>
            <a:r>
              <a:rPr lang="fi-FI"/>
              <a:t>Average maximum shrinkage from wet to dry </a:t>
            </a:r>
            <a:endParaRPr/>
          </a:p>
          <a:p>
            <a:pPr marL="914400" lvl="1" indent="-342900" algn="l" rtl="0">
              <a:lnSpc>
                <a:spcPct val="90000"/>
              </a:lnSpc>
              <a:spcBef>
                <a:spcPts val="500"/>
              </a:spcBef>
              <a:spcAft>
                <a:spcPts val="0"/>
              </a:spcAft>
              <a:buSzPct val="81081"/>
              <a:buChar char="•"/>
            </a:pPr>
            <a:r>
              <a:rPr lang="fi-FI"/>
              <a:t>In tangential direction		8%</a:t>
            </a:r>
            <a:endParaRPr/>
          </a:p>
          <a:p>
            <a:pPr marL="914400" lvl="1" indent="-342900" algn="l" rtl="0">
              <a:lnSpc>
                <a:spcPct val="90000"/>
              </a:lnSpc>
              <a:spcBef>
                <a:spcPts val="500"/>
              </a:spcBef>
              <a:spcAft>
                <a:spcPts val="0"/>
              </a:spcAft>
              <a:buSzPct val="81081"/>
              <a:buChar char="•"/>
            </a:pPr>
            <a:r>
              <a:rPr lang="fi-FI"/>
              <a:t>In radial direction			4%</a:t>
            </a:r>
            <a:endParaRPr/>
          </a:p>
          <a:p>
            <a:pPr marL="914400" lvl="1" indent="-342900" algn="l" rtl="0">
              <a:lnSpc>
                <a:spcPct val="90000"/>
              </a:lnSpc>
              <a:spcBef>
                <a:spcPts val="500"/>
              </a:spcBef>
              <a:spcAft>
                <a:spcPts val="0"/>
              </a:spcAft>
              <a:buSzPct val="81081"/>
              <a:buChar char="•"/>
            </a:pPr>
            <a:r>
              <a:rPr lang="fi-FI"/>
              <a:t>In longitudinal direction		0.4%</a:t>
            </a:r>
            <a:endParaRPr/>
          </a:p>
        </p:txBody>
      </p:sp>
      <p:sp>
        <p:nvSpPr>
          <p:cNvPr id="208" name="Google Shape;208;p5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16</a:t>
            </a:fld>
            <a:endParaRPr/>
          </a:p>
        </p:txBody>
      </p:sp>
      <p:sp>
        <p:nvSpPr>
          <p:cNvPr id="209" name="Google Shape;209;p5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Moisture properties (3/3)</a:t>
            </a:r>
            <a:endParaRPr/>
          </a:p>
        </p:txBody>
      </p:sp>
      <p:sp>
        <p:nvSpPr>
          <p:cNvPr id="215" name="Google Shape;215;p55"/>
          <p:cNvSpPr txBox="1">
            <a:spLocks noGrp="1"/>
          </p:cNvSpPr>
          <p:nvPr>
            <p:ph type="body" idx="1"/>
          </p:nvPr>
        </p:nvSpPr>
        <p:spPr>
          <a:xfrm>
            <a:off x="850789" y="1594128"/>
            <a:ext cx="10515600" cy="1744890"/>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chemeClr val="dk1"/>
              </a:buClr>
              <a:buSzPct val="69498"/>
              <a:buChar char="•"/>
            </a:pPr>
            <a:r>
              <a:rPr lang="fi-FI"/>
              <a:t>Moisture swelling and drying shrinkage of a piece of wood depend on </a:t>
            </a:r>
            <a:endParaRPr/>
          </a:p>
          <a:p>
            <a:pPr marL="571500" lvl="1" indent="0" algn="l" rtl="0">
              <a:lnSpc>
                <a:spcPct val="90000"/>
              </a:lnSpc>
              <a:spcBef>
                <a:spcPts val="500"/>
              </a:spcBef>
              <a:spcAft>
                <a:spcPts val="0"/>
              </a:spcAft>
              <a:buSzPct val="81081"/>
              <a:buNone/>
            </a:pPr>
            <a:r>
              <a:rPr lang="fi-FI"/>
              <a:t>a) the structure of the wood cells (see Microstructure of a wood cell)</a:t>
            </a:r>
            <a:endParaRPr/>
          </a:p>
          <a:p>
            <a:pPr marL="571500" lvl="1" indent="0" algn="l" rtl="0">
              <a:lnSpc>
                <a:spcPct val="90000"/>
              </a:lnSpc>
              <a:spcBef>
                <a:spcPts val="500"/>
              </a:spcBef>
              <a:spcAft>
                <a:spcPts val="0"/>
              </a:spcAft>
              <a:buSzPct val="81081"/>
              <a:buNone/>
            </a:pPr>
            <a:r>
              <a:rPr lang="fi-FI"/>
              <a:t>b) the direction (longitudinal, radial, tangential)</a:t>
            </a:r>
            <a:endParaRPr/>
          </a:p>
          <a:p>
            <a:pPr marL="571500" lvl="1" indent="0" algn="l" rtl="0">
              <a:lnSpc>
                <a:spcPct val="90000"/>
              </a:lnSpc>
              <a:spcBef>
                <a:spcPts val="500"/>
              </a:spcBef>
              <a:spcAft>
                <a:spcPts val="0"/>
              </a:spcAft>
              <a:buSzPct val="81081"/>
              <a:buNone/>
            </a:pPr>
            <a:r>
              <a:rPr lang="fi-FI"/>
              <a:t>c) where in the trunk cross-section the piece originates from</a:t>
            </a:r>
            <a:endParaRPr/>
          </a:p>
        </p:txBody>
      </p:sp>
      <p:sp>
        <p:nvSpPr>
          <p:cNvPr id="216" name="Google Shape;216;p5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17</a:t>
            </a:fld>
            <a:endParaRPr/>
          </a:p>
        </p:txBody>
      </p:sp>
      <p:pic>
        <p:nvPicPr>
          <p:cNvPr id="217" name="Google Shape;217;p55"/>
          <p:cNvPicPr preferRelativeResize="0"/>
          <p:nvPr/>
        </p:nvPicPr>
        <p:blipFill rotWithShape="1">
          <a:blip r:embed="rId3">
            <a:alphaModFix/>
          </a:blip>
          <a:srcRect/>
          <a:stretch/>
        </p:blipFill>
        <p:spPr>
          <a:xfrm>
            <a:off x="5453043" y="3380038"/>
            <a:ext cx="6486073" cy="2634968"/>
          </a:xfrm>
          <a:prstGeom prst="rect">
            <a:avLst/>
          </a:prstGeom>
          <a:noFill/>
          <a:ln>
            <a:noFill/>
          </a:ln>
        </p:spPr>
      </p:pic>
      <p:pic>
        <p:nvPicPr>
          <p:cNvPr id="218" name="Google Shape;218;p55"/>
          <p:cNvPicPr preferRelativeResize="0"/>
          <p:nvPr/>
        </p:nvPicPr>
        <p:blipFill rotWithShape="1">
          <a:blip r:embed="rId4">
            <a:alphaModFix/>
          </a:blip>
          <a:srcRect/>
          <a:stretch/>
        </p:blipFill>
        <p:spPr>
          <a:xfrm>
            <a:off x="1423516" y="3380999"/>
            <a:ext cx="3520623" cy="2767263"/>
          </a:xfrm>
          <a:prstGeom prst="rect">
            <a:avLst/>
          </a:prstGeom>
          <a:noFill/>
          <a:ln>
            <a:noFill/>
          </a:ln>
        </p:spPr>
      </p:pic>
      <p:sp>
        <p:nvSpPr>
          <p:cNvPr id="219" name="Google Shape;219;p55"/>
          <p:cNvSpPr txBox="1"/>
          <p:nvPr/>
        </p:nvSpPr>
        <p:spPr>
          <a:xfrm>
            <a:off x="850789" y="6118981"/>
            <a:ext cx="621838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Calibri"/>
                <a:ea typeface="Calibri"/>
                <a:cs typeface="Calibri"/>
                <a:sym typeface="Calibri"/>
              </a:rPr>
              <a:t>Image source and further information: Siikanen, U. 2008. Puurakentaminen. Rakennustieto Oy. p. 367</a:t>
            </a:r>
            <a:endParaRPr/>
          </a:p>
        </p:txBody>
      </p:sp>
      <p:sp>
        <p:nvSpPr>
          <p:cNvPr id="220" name="Google Shape;220;p5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
        <p:nvSpPr>
          <p:cNvPr id="221" name="Google Shape;221;p55"/>
          <p:cNvSpPr txBox="1"/>
          <p:nvPr/>
        </p:nvSpPr>
        <p:spPr>
          <a:xfrm>
            <a:off x="3349811" y="4458203"/>
            <a:ext cx="917389"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a:solidFill>
                  <a:srgbClr val="000000"/>
                </a:solidFill>
                <a:latin typeface="Calibri"/>
                <a:ea typeface="Calibri"/>
                <a:cs typeface="Calibri"/>
                <a:sym typeface="Calibri"/>
              </a:rPr>
              <a:t>Crook</a:t>
            </a:r>
            <a:endParaRPr/>
          </a:p>
        </p:txBody>
      </p:sp>
      <p:sp>
        <p:nvSpPr>
          <p:cNvPr id="222" name="Google Shape;222;p55"/>
          <p:cNvSpPr txBox="1"/>
          <p:nvPr/>
        </p:nvSpPr>
        <p:spPr>
          <a:xfrm>
            <a:off x="3349811" y="5831780"/>
            <a:ext cx="1123235"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a:solidFill>
                  <a:srgbClr val="000000"/>
                </a:solidFill>
                <a:latin typeface="Calibri"/>
                <a:ea typeface="Calibri"/>
                <a:cs typeface="Calibri"/>
                <a:sym typeface="Calibri"/>
              </a:rPr>
              <a:t>Cup</a:t>
            </a:r>
            <a:endParaRPr/>
          </a:p>
        </p:txBody>
      </p:sp>
      <p:sp>
        <p:nvSpPr>
          <p:cNvPr id="223" name="Google Shape;223;p55"/>
          <p:cNvSpPr txBox="1"/>
          <p:nvPr/>
        </p:nvSpPr>
        <p:spPr>
          <a:xfrm>
            <a:off x="1427903" y="5831780"/>
            <a:ext cx="984160"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a:solidFill>
                  <a:srgbClr val="000000"/>
                </a:solidFill>
                <a:latin typeface="Calibri"/>
                <a:ea typeface="Calibri"/>
                <a:cs typeface="Calibri"/>
                <a:sym typeface="Calibri"/>
              </a:rPr>
              <a:t>Bow</a:t>
            </a:r>
            <a:endParaRPr/>
          </a:p>
        </p:txBody>
      </p:sp>
      <p:sp>
        <p:nvSpPr>
          <p:cNvPr id="224" name="Google Shape;224;p55"/>
          <p:cNvSpPr txBox="1"/>
          <p:nvPr/>
        </p:nvSpPr>
        <p:spPr>
          <a:xfrm>
            <a:off x="1423516" y="4475259"/>
            <a:ext cx="91738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a:solidFill>
                  <a:srgbClr val="000000"/>
                </a:solidFill>
                <a:latin typeface="Calibri"/>
                <a:ea typeface="Calibri"/>
                <a:cs typeface="Calibri"/>
                <a:sym typeface="Calibri"/>
              </a:rPr>
              <a:t>Twist</a:t>
            </a:r>
            <a:endParaRPr/>
          </a:p>
          <a:p>
            <a:pPr marL="0" marR="0" lvl="0" indent="0" algn="l" rtl="0">
              <a:lnSpc>
                <a:spcPct val="100000"/>
              </a:lnSpc>
              <a:spcBef>
                <a:spcPts val="0"/>
              </a:spcBef>
              <a:spcAft>
                <a:spcPts val="0"/>
              </a:spcAft>
              <a:buNone/>
            </a:pPr>
            <a:endParaRPr sz="10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Long-term durability (1/4): weather resistance</a:t>
            </a:r>
            <a:endParaRPr/>
          </a:p>
        </p:txBody>
      </p:sp>
      <p:sp>
        <p:nvSpPr>
          <p:cNvPr id="230" name="Google Shape;230;p56"/>
          <p:cNvSpPr txBox="1">
            <a:spLocks noGrp="1"/>
          </p:cNvSpPr>
          <p:nvPr>
            <p:ph type="body" idx="1"/>
          </p:nvPr>
        </p:nvSpPr>
        <p:spPr>
          <a:xfrm>
            <a:off x="877077" y="1794523"/>
            <a:ext cx="10515600" cy="4794542"/>
          </a:xfrm>
          <a:prstGeom prst="rect">
            <a:avLst/>
          </a:prstGeom>
          <a:noFill/>
          <a:ln>
            <a:noFill/>
          </a:ln>
        </p:spPr>
        <p:txBody>
          <a:bodyPr spcFirstLastPara="1" wrap="square" lIns="91425" tIns="45700" rIns="91425" bIns="45700" anchor="t" anchorCtr="0">
            <a:normAutofit fontScale="92500"/>
          </a:bodyPr>
          <a:lstStyle/>
          <a:p>
            <a:pPr marL="457200" lvl="0" indent="-352167" algn="l" rtl="0">
              <a:lnSpc>
                <a:spcPct val="90000"/>
              </a:lnSpc>
              <a:spcBef>
                <a:spcPts val="1000"/>
              </a:spcBef>
              <a:spcAft>
                <a:spcPts val="0"/>
              </a:spcAft>
              <a:buClr>
                <a:schemeClr val="dk1"/>
              </a:buClr>
              <a:buSzPts val="1946"/>
              <a:buChar char="•"/>
            </a:pPr>
            <a:r>
              <a:rPr lang="fi-FI"/>
              <a:t>Weather resistance refers to the resistance of wood to weathering</a:t>
            </a:r>
            <a:endParaRPr/>
          </a:p>
          <a:p>
            <a:pPr marL="457200" lvl="0" indent="-352167" algn="l" rtl="0">
              <a:lnSpc>
                <a:spcPct val="90000"/>
              </a:lnSpc>
              <a:spcBef>
                <a:spcPts val="1000"/>
              </a:spcBef>
              <a:spcAft>
                <a:spcPts val="0"/>
              </a:spcAft>
              <a:buClr>
                <a:schemeClr val="dk1"/>
              </a:buClr>
              <a:buSzPts val="1946"/>
              <a:buChar char="•"/>
            </a:pPr>
            <a:r>
              <a:rPr lang="fi-FI"/>
              <a:t>The main factors of weathering are:</a:t>
            </a:r>
            <a:endParaRPr/>
          </a:p>
          <a:p>
            <a:pPr marL="914400" lvl="1" indent="-352167" algn="l" rtl="0">
              <a:lnSpc>
                <a:spcPct val="90000"/>
              </a:lnSpc>
              <a:spcBef>
                <a:spcPts val="500"/>
              </a:spcBef>
              <a:spcAft>
                <a:spcPts val="0"/>
              </a:spcAft>
              <a:buSzPts val="1946"/>
              <a:buChar char="•"/>
            </a:pPr>
            <a:r>
              <a:rPr lang="fi-FI"/>
              <a:t>Energy of the UV radiation from the sun</a:t>
            </a:r>
            <a:endParaRPr/>
          </a:p>
          <a:p>
            <a:pPr marL="914400" lvl="1" indent="-352167" algn="l" rtl="0">
              <a:lnSpc>
                <a:spcPct val="90000"/>
              </a:lnSpc>
              <a:spcBef>
                <a:spcPts val="500"/>
              </a:spcBef>
              <a:spcAft>
                <a:spcPts val="0"/>
              </a:spcAft>
              <a:buSzPts val="1946"/>
              <a:buChar char="•"/>
            </a:pPr>
            <a:r>
              <a:rPr lang="fi-FI"/>
              <a:t>Temperature variations and their impact on the drying of wood</a:t>
            </a:r>
            <a:endParaRPr/>
          </a:p>
          <a:p>
            <a:pPr marL="914400" lvl="1" indent="-352167" algn="l" rtl="0">
              <a:lnSpc>
                <a:spcPct val="90000"/>
              </a:lnSpc>
              <a:spcBef>
                <a:spcPts val="500"/>
              </a:spcBef>
              <a:spcAft>
                <a:spcPts val="0"/>
              </a:spcAft>
              <a:buSzPts val="1946"/>
              <a:buChar char="•"/>
            </a:pPr>
            <a:r>
              <a:rPr lang="fi-FI"/>
              <a:t>Rain and humidity</a:t>
            </a:r>
            <a:endParaRPr/>
          </a:p>
          <a:p>
            <a:pPr marL="457200" lvl="0" indent="-352167" algn="l" rtl="0">
              <a:lnSpc>
                <a:spcPct val="90000"/>
              </a:lnSpc>
              <a:spcBef>
                <a:spcPts val="1000"/>
              </a:spcBef>
              <a:spcAft>
                <a:spcPts val="0"/>
              </a:spcAft>
              <a:buClr>
                <a:schemeClr val="dk1"/>
              </a:buClr>
              <a:buSzPts val="1946"/>
              <a:buChar char="•"/>
            </a:pPr>
            <a:r>
              <a:rPr lang="fi-FI"/>
              <a:t>Effects of weathering on wood</a:t>
            </a:r>
            <a:endParaRPr/>
          </a:p>
          <a:p>
            <a:pPr marL="914400" lvl="1" indent="-352167" algn="l" rtl="0">
              <a:lnSpc>
                <a:spcPct val="90000"/>
              </a:lnSpc>
              <a:spcBef>
                <a:spcPts val="500"/>
              </a:spcBef>
              <a:spcAft>
                <a:spcPts val="0"/>
              </a:spcAft>
              <a:buSzPts val="1946"/>
              <a:buChar char="•"/>
            </a:pPr>
            <a:r>
              <a:rPr lang="fi-FI"/>
              <a:t>Photodegradation of lignin and the resulting slow fibre loss (milligrams per 100 years)</a:t>
            </a:r>
            <a:endParaRPr/>
          </a:p>
          <a:p>
            <a:pPr marL="914400" lvl="1" indent="-352167" algn="l" rtl="0">
              <a:lnSpc>
                <a:spcPct val="90000"/>
              </a:lnSpc>
              <a:spcBef>
                <a:spcPts val="500"/>
              </a:spcBef>
              <a:spcAft>
                <a:spcPts val="0"/>
              </a:spcAft>
              <a:buSzPts val="1946"/>
              <a:buChar char="•"/>
            </a:pPr>
            <a:r>
              <a:rPr lang="fi-FI"/>
              <a:t>Graying and fuzzing</a:t>
            </a:r>
            <a:endParaRPr/>
          </a:p>
          <a:p>
            <a:pPr marL="914400" lvl="1" indent="-352167" algn="l" rtl="0">
              <a:lnSpc>
                <a:spcPct val="90000"/>
              </a:lnSpc>
              <a:spcBef>
                <a:spcPts val="500"/>
              </a:spcBef>
              <a:spcAft>
                <a:spcPts val="0"/>
              </a:spcAft>
              <a:buSzPts val="1946"/>
              <a:buChar char="•"/>
            </a:pPr>
            <a:r>
              <a:rPr lang="fi-FI"/>
              <a:t>Cracking, splintering and deformations</a:t>
            </a:r>
            <a:endParaRPr/>
          </a:p>
          <a:p>
            <a:pPr marL="914400" lvl="1" indent="-228600" algn="l" rtl="0">
              <a:lnSpc>
                <a:spcPct val="90000"/>
              </a:lnSpc>
              <a:spcBef>
                <a:spcPts val="500"/>
              </a:spcBef>
              <a:spcAft>
                <a:spcPts val="0"/>
              </a:spcAft>
              <a:buSzPts val="1946"/>
              <a:buNone/>
            </a:pPr>
            <a:endParaRPr/>
          </a:p>
          <a:p>
            <a:pPr marL="571500" lvl="1" indent="0" algn="l" rtl="0">
              <a:lnSpc>
                <a:spcPct val="90000"/>
              </a:lnSpc>
              <a:spcBef>
                <a:spcPts val="500"/>
              </a:spcBef>
              <a:spcAft>
                <a:spcPts val="0"/>
              </a:spcAft>
              <a:buSzPts val="1946"/>
              <a:buNone/>
            </a:pPr>
            <a:r>
              <a:rPr lang="fi-FI" sz="1500"/>
              <a:t>Further information: Weathering Testing Guidebook. 2001. Atlas Electric Devices Company.  </a:t>
            </a:r>
            <a:r>
              <a:rPr lang="fi-FI" sz="1500" u="sng">
                <a:solidFill>
                  <a:schemeClr val="hlink"/>
                </a:solidFill>
                <a:hlinkClick r:id="rId3"/>
              </a:rPr>
              <a:t>https://fdocuments.in/document/weathering-testing-guidebook.html?page=1</a:t>
            </a:r>
            <a:r>
              <a:rPr lang="fi-FI" sz="1500"/>
              <a:t> </a:t>
            </a:r>
            <a:endParaRPr/>
          </a:p>
          <a:p>
            <a:pPr marL="571500" lvl="1" indent="0" algn="l" rtl="0">
              <a:lnSpc>
                <a:spcPct val="90000"/>
              </a:lnSpc>
              <a:spcBef>
                <a:spcPts val="500"/>
              </a:spcBef>
              <a:spcAft>
                <a:spcPts val="0"/>
              </a:spcAft>
              <a:buSzPts val="1946"/>
              <a:buNone/>
            </a:pPr>
            <a:r>
              <a:rPr lang="fi-FI" sz="1500"/>
              <a:t>George, B. et al. 2005. Photodegradation and photostabilisation of wood - the state of the art. doi:10.1016/j.polymdegradstab.2004.10.018</a:t>
            </a:r>
            <a:endParaRPr/>
          </a:p>
        </p:txBody>
      </p:sp>
      <p:sp>
        <p:nvSpPr>
          <p:cNvPr id="231" name="Google Shape;231;p5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18</a:t>
            </a:fld>
            <a:endParaRPr/>
          </a:p>
        </p:txBody>
      </p:sp>
      <p:sp>
        <p:nvSpPr>
          <p:cNvPr id="232" name="Google Shape;232;p5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7"/>
          <p:cNvSpPr txBox="1">
            <a:spLocks noGrp="1"/>
          </p:cNvSpPr>
          <p:nvPr>
            <p:ph type="title"/>
          </p:nvPr>
        </p:nvSpPr>
        <p:spPr>
          <a:xfrm>
            <a:off x="807098" y="13963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Long-term durability (2/4): biological durability</a:t>
            </a:r>
            <a:endParaRPr/>
          </a:p>
        </p:txBody>
      </p:sp>
      <p:sp>
        <p:nvSpPr>
          <p:cNvPr id="238" name="Google Shape;238;p57"/>
          <p:cNvSpPr txBox="1">
            <a:spLocks noGrp="1"/>
          </p:cNvSpPr>
          <p:nvPr>
            <p:ph type="body" idx="1"/>
          </p:nvPr>
        </p:nvSpPr>
        <p:spPr>
          <a:xfrm>
            <a:off x="706015" y="1343543"/>
            <a:ext cx="10982401" cy="4996704"/>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90000"/>
              </a:lnSpc>
              <a:spcBef>
                <a:spcPts val="1000"/>
              </a:spcBef>
              <a:spcAft>
                <a:spcPts val="0"/>
              </a:spcAft>
              <a:buClr>
                <a:schemeClr val="dk1"/>
              </a:buClr>
              <a:buSzPct val="69498"/>
              <a:buChar char="•"/>
            </a:pPr>
            <a:r>
              <a:rPr lang="fi-FI"/>
              <a:t>Biological durability refers to the ability of timber to resist damage caused by living organisms</a:t>
            </a:r>
            <a:endParaRPr/>
          </a:p>
          <a:p>
            <a:pPr marL="457200" lvl="0" indent="-342900" algn="l" rtl="0">
              <a:lnSpc>
                <a:spcPct val="90000"/>
              </a:lnSpc>
              <a:spcBef>
                <a:spcPts val="1000"/>
              </a:spcBef>
              <a:spcAft>
                <a:spcPts val="0"/>
              </a:spcAft>
              <a:buClr>
                <a:schemeClr val="dk1"/>
              </a:buClr>
              <a:buSzPct val="69498"/>
              <a:buChar char="•"/>
            </a:pPr>
            <a:r>
              <a:rPr lang="fi-FI"/>
              <a:t>Organisms that decay wood or deteriorate the appearance of timber:</a:t>
            </a:r>
            <a:endParaRPr/>
          </a:p>
          <a:p>
            <a:pPr marL="991870" lvl="1" indent="-457200" algn="l" rtl="0">
              <a:lnSpc>
                <a:spcPct val="90000"/>
              </a:lnSpc>
              <a:spcBef>
                <a:spcPts val="500"/>
              </a:spcBef>
              <a:spcAft>
                <a:spcPts val="0"/>
              </a:spcAft>
              <a:buSzPct val="74844"/>
              <a:buChar char="•"/>
            </a:pPr>
            <a:r>
              <a:rPr lang="fi-FI" sz="2600"/>
              <a:t>Wood-rotting fungi</a:t>
            </a:r>
            <a:endParaRPr/>
          </a:p>
          <a:p>
            <a:pPr marL="1371600" lvl="2" indent="-342900" algn="l" rtl="0">
              <a:lnSpc>
                <a:spcPct val="90000"/>
              </a:lnSpc>
              <a:spcBef>
                <a:spcPts val="500"/>
              </a:spcBef>
              <a:spcAft>
                <a:spcPts val="0"/>
              </a:spcAft>
              <a:buSzPct val="97297"/>
              <a:buChar char="•"/>
            </a:pPr>
            <a:r>
              <a:rPr lang="fi-FI"/>
              <a:t>Degrade the strength of wood by breaking down the cellulose and lignin</a:t>
            </a:r>
            <a:endParaRPr/>
          </a:p>
          <a:p>
            <a:pPr marL="1371600" lvl="2" indent="-342900" algn="l" rtl="0">
              <a:lnSpc>
                <a:spcPct val="90000"/>
              </a:lnSpc>
              <a:spcBef>
                <a:spcPts val="500"/>
              </a:spcBef>
              <a:spcAft>
                <a:spcPts val="0"/>
              </a:spcAft>
              <a:buSzPct val="97297"/>
              <a:buChar char="•"/>
            </a:pPr>
            <a:r>
              <a:rPr lang="fi-FI"/>
              <a:t>Brown-rot fungi (e.g. dry rot) thrive in coniferous wood in particular</a:t>
            </a:r>
            <a:endParaRPr/>
          </a:p>
          <a:p>
            <a:pPr marL="1371600" lvl="2" indent="-342900" algn="l" rtl="0">
              <a:lnSpc>
                <a:spcPct val="90000"/>
              </a:lnSpc>
              <a:spcBef>
                <a:spcPts val="500"/>
              </a:spcBef>
              <a:spcAft>
                <a:spcPts val="0"/>
              </a:spcAft>
              <a:buSzPct val="97297"/>
              <a:buChar char="•"/>
            </a:pPr>
            <a:r>
              <a:rPr lang="fi-FI"/>
              <a:t>Need </a:t>
            </a:r>
            <a:r>
              <a:rPr lang="fi-FI" u="sng"/>
              <a:t>water</a:t>
            </a:r>
            <a:r>
              <a:rPr lang="fi-FI"/>
              <a:t>, oxygen, and a suitable temperature (15 to 40°C optimum) to thrive </a:t>
            </a:r>
            <a:endParaRPr/>
          </a:p>
          <a:p>
            <a:pPr marL="991870" lvl="2" indent="-457200" algn="l" rtl="0">
              <a:lnSpc>
                <a:spcPct val="90000"/>
              </a:lnSpc>
              <a:spcBef>
                <a:spcPts val="500"/>
              </a:spcBef>
              <a:spcAft>
                <a:spcPts val="0"/>
              </a:spcAft>
              <a:buSzPct val="74844"/>
              <a:buChar char="•"/>
            </a:pPr>
            <a:r>
              <a:rPr lang="fi-FI" sz="2600"/>
              <a:t>Mould fungi and blue-stain fungi</a:t>
            </a:r>
            <a:endParaRPr/>
          </a:p>
          <a:p>
            <a:pPr marL="1371600" lvl="2" indent="-342900" algn="l" rtl="0">
              <a:lnSpc>
                <a:spcPct val="90000"/>
              </a:lnSpc>
              <a:spcBef>
                <a:spcPts val="500"/>
              </a:spcBef>
              <a:spcAft>
                <a:spcPts val="0"/>
              </a:spcAft>
              <a:buSzPct val="97297"/>
              <a:buChar char="•"/>
            </a:pPr>
            <a:r>
              <a:rPr lang="fi-FI"/>
              <a:t>Do not degrade the wood, but cause aesthetic and sometimes health-related harm and damage </a:t>
            </a:r>
            <a:endParaRPr/>
          </a:p>
          <a:p>
            <a:pPr marL="914400" lvl="1" indent="-342900" algn="l" rtl="0">
              <a:lnSpc>
                <a:spcPct val="90000"/>
              </a:lnSpc>
              <a:spcBef>
                <a:spcPts val="500"/>
              </a:spcBef>
              <a:spcAft>
                <a:spcPts val="0"/>
              </a:spcAft>
              <a:buSzPct val="81081"/>
              <a:buChar char="•"/>
            </a:pPr>
            <a:r>
              <a:rPr lang="fi-FI"/>
              <a:t>Insects</a:t>
            </a:r>
            <a:endParaRPr/>
          </a:p>
          <a:p>
            <a:pPr marL="1371600" lvl="2" indent="-342900" algn="l" rtl="0">
              <a:lnSpc>
                <a:spcPct val="90000"/>
              </a:lnSpc>
              <a:spcBef>
                <a:spcPts val="500"/>
              </a:spcBef>
              <a:spcAft>
                <a:spcPts val="0"/>
              </a:spcAft>
              <a:buSzPct val="97297"/>
              <a:buChar char="•"/>
            </a:pPr>
            <a:r>
              <a:rPr lang="fi-FI"/>
              <a:t>So far, there is no major risk in Finland; further south, e.g. termites</a:t>
            </a:r>
            <a:endParaRPr/>
          </a:p>
          <a:p>
            <a:pPr marL="914400" lvl="1" indent="-342900" algn="l" rtl="0">
              <a:lnSpc>
                <a:spcPct val="90000"/>
              </a:lnSpc>
              <a:spcBef>
                <a:spcPts val="500"/>
              </a:spcBef>
              <a:spcAft>
                <a:spcPts val="0"/>
              </a:spcAft>
              <a:buSzPct val="81081"/>
              <a:buChar char="•"/>
            </a:pPr>
            <a:r>
              <a:rPr lang="fi-FI"/>
              <a:t>Bacteria and actinomycetes</a:t>
            </a:r>
            <a:endParaRPr/>
          </a:p>
          <a:p>
            <a:pPr marL="1371600" lvl="2" indent="-342964" algn="l" rtl="0">
              <a:lnSpc>
                <a:spcPct val="90000"/>
              </a:lnSpc>
              <a:spcBef>
                <a:spcPts val="500"/>
              </a:spcBef>
              <a:spcAft>
                <a:spcPts val="0"/>
              </a:spcAft>
              <a:buSzPct val="102417"/>
              <a:buChar char="•"/>
            </a:pPr>
            <a:r>
              <a:rPr lang="fi-FI" sz="1900"/>
              <a:t>In wet wood</a:t>
            </a:r>
            <a:endParaRPr/>
          </a:p>
          <a:p>
            <a:pPr marL="114300" lvl="0" indent="420369" algn="l" rtl="0">
              <a:lnSpc>
                <a:spcPct val="90000"/>
              </a:lnSpc>
              <a:spcBef>
                <a:spcPts val="1000"/>
              </a:spcBef>
              <a:spcAft>
                <a:spcPts val="0"/>
              </a:spcAft>
              <a:buSzPct val="108107"/>
              <a:buNone/>
            </a:pPr>
            <a:endParaRPr sz="1800"/>
          </a:p>
          <a:p>
            <a:pPr marL="114300" lvl="0" indent="420369" algn="l" rtl="0">
              <a:lnSpc>
                <a:spcPct val="90000"/>
              </a:lnSpc>
              <a:spcBef>
                <a:spcPts val="1000"/>
              </a:spcBef>
              <a:spcAft>
                <a:spcPts val="0"/>
              </a:spcAft>
              <a:buSzPct val="129729"/>
              <a:buNone/>
            </a:pPr>
            <a:r>
              <a:rPr lang="fi-FI" sz="1500"/>
              <a:t>Further information: 1) Zabel, R. &amp; Morrell, J. 1992. Wood Microbiology: Decay and its Prevention. 2) Timonen, S. &amp; Valkonen, J. 2013. Sienten biologia.</a:t>
            </a:r>
            <a:endParaRPr/>
          </a:p>
        </p:txBody>
      </p:sp>
      <p:sp>
        <p:nvSpPr>
          <p:cNvPr id="239" name="Google Shape;239;p5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19</a:t>
            </a:fld>
            <a:endParaRPr/>
          </a:p>
        </p:txBody>
      </p:sp>
      <p:sp>
        <p:nvSpPr>
          <p:cNvPr id="240" name="Google Shape;240;p5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Origin of the materials</a:t>
            </a:r>
            <a:endParaRPr/>
          </a:p>
        </p:txBody>
      </p:sp>
      <p:sp>
        <p:nvSpPr>
          <p:cNvPr id="85" name="Google Shape;85;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1800"/>
              <a:t>These learning materials for industrial wood construction have been prepared in a project led by Puuinfo Oy in 2021–2022. Also involved in the project were </a:t>
            </a:r>
            <a:endParaRPr/>
          </a:p>
          <a:p>
            <a:pPr marL="647700" lvl="0" indent="-355600" algn="l" rtl="0">
              <a:lnSpc>
                <a:spcPct val="115000"/>
              </a:lnSpc>
              <a:spcBef>
                <a:spcPts val="1700"/>
              </a:spcBef>
              <a:spcAft>
                <a:spcPts val="0"/>
              </a:spcAft>
              <a:buClr>
                <a:srgbClr val="272117"/>
              </a:buClr>
              <a:buSzPts val="2000"/>
              <a:buChar char="●"/>
            </a:pPr>
            <a:r>
              <a:rPr lang="fi-FI" sz="1800"/>
              <a:t>Lappia Vocational College,</a:t>
            </a:r>
            <a:endParaRPr/>
          </a:p>
          <a:p>
            <a:pPr marL="647700" lvl="0" indent="-355600" algn="l" rtl="0">
              <a:lnSpc>
                <a:spcPct val="115000"/>
              </a:lnSpc>
              <a:spcBef>
                <a:spcPts val="0"/>
              </a:spcBef>
              <a:spcAft>
                <a:spcPts val="0"/>
              </a:spcAft>
              <a:buClr>
                <a:srgbClr val="272117"/>
              </a:buClr>
              <a:buSzPts val="2000"/>
              <a:buChar char="●"/>
            </a:pPr>
            <a:r>
              <a:rPr lang="fi-FI" sz="1800"/>
              <a:t>TTS-Työtehoseura ry</a:t>
            </a:r>
            <a:endParaRPr sz="1800"/>
          </a:p>
          <a:p>
            <a:pPr marL="647700" lvl="0" indent="-355600" algn="l" rtl="0">
              <a:lnSpc>
                <a:spcPct val="115000"/>
              </a:lnSpc>
              <a:spcBef>
                <a:spcPts val="0"/>
              </a:spcBef>
              <a:spcAft>
                <a:spcPts val="0"/>
              </a:spcAft>
              <a:buClr>
                <a:srgbClr val="272117"/>
              </a:buClr>
              <a:buSzPts val="2000"/>
              <a:buChar char="●"/>
            </a:pPr>
            <a:r>
              <a:rPr lang="fi-FI" sz="1800"/>
              <a:t>South-Eastern Finland University of Applied Sciences,</a:t>
            </a:r>
            <a:endParaRPr/>
          </a:p>
          <a:p>
            <a:pPr marL="647700" lvl="0" indent="-355600" algn="l" rtl="0">
              <a:lnSpc>
                <a:spcPct val="115000"/>
              </a:lnSpc>
              <a:spcBef>
                <a:spcPts val="0"/>
              </a:spcBef>
              <a:spcAft>
                <a:spcPts val="0"/>
              </a:spcAft>
              <a:buClr>
                <a:srgbClr val="272117"/>
              </a:buClr>
              <a:buSzPts val="2000"/>
              <a:buChar char="●"/>
            </a:pPr>
            <a:r>
              <a:rPr lang="fi-FI" sz="1800"/>
              <a:t>Metropolia University of Applied Sciences,</a:t>
            </a:r>
            <a:endParaRPr/>
          </a:p>
          <a:p>
            <a:pPr marL="647700" lvl="0" indent="-355600" algn="l" rtl="0">
              <a:lnSpc>
                <a:spcPct val="115000"/>
              </a:lnSpc>
              <a:spcBef>
                <a:spcPts val="0"/>
              </a:spcBef>
              <a:spcAft>
                <a:spcPts val="0"/>
              </a:spcAft>
              <a:buClr>
                <a:srgbClr val="272117"/>
              </a:buClr>
              <a:buSzPts val="2000"/>
              <a:buChar char="●"/>
            </a:pPr>
            <a:r>
              <a:rPr lang="fi-FI" sz="1800"/>
              <a:t>Jyväskylä University of Applied Sciences,</a:t>
            </a:r>
            <a:endParaRPr/>
          </a:p>
          <a:p>
            <a:pPr marL="647700" marR="0" lvl="0" indent="-355600" algn="l" rtl="0">
              <a:lnSpc>
                <a:spcPct val="115000"/>
              </a:lnSpc>
              <a:spcBef>
                <a:spcPts val="0"/>
              </a:spcBef>
              <a:spcAft>
                <a:spcPts val="0"/>
              </a:spcAft>
              <a:buClr>
                <a:srgbClr val="272117"/>
              </a:buClr>
              <a:buSzPts val="2000"/>
              <a:buChar char="●"/>
            </a:pPr>
            <a:r>
              <a:rPr lang="fi-FI" sz="1800"/>
              <a:t>University of Tampere, and</a:t>
            </a:r>
            <a:endParaRPr/>
          </a:p>
          <a:p>
            <a:pPr marL="647700" marR="0" lvl="0" indent="-355600" algn="l" rtl="0">
              <a:lnSpc>
                <a:spcPct val="115000"/>
              </a:lnSpc>
              <a:spcBef>
                <a:spcPts val="0"/>
              </a:spcBef>
              <a:spcAft>
                <a:spcPts val="0"/>
              </a:spcAft>
              <a:buClr>
                <a:srgbClr val="272117"/>
              </a:buClr>
              <a:buSzPts val="2000"/>
              <a:buChar char="●"/>
            </a:pPr>
            <a:r>
              <a:rPr lang="fi-FI" sz="1800"/>
              <a:t>Federation of the Finnish Woodworking Industries Puutuoteteollisuus ry</a:t>
            </a:r>
            <a:endParaRPr sz="1800"/>
          </a:p>
          <a:p>
            <a:pPr marL="0" lvl="0" indent="0" algn="l" rtl="0">
              <a:lnSpc>
                <a:spcPct val="115000"/>
              </a:lnSpc>
              <a:spcBef>
                <a:spcPts val="1700"/>
              </a:spcBef>
              <a:spcAft>
                <a:spcPts val="0"/>
              </a:spcAft>
              <a:buSzPts val="1800"/>
              <a:buNone/>
            </a:pPr>
            <a:r>
              <a:rPr lang="fi-FI" sz="1800"/>
              <a:t>The project was funded by the Ministry of the Environment.</a:t>
            </a:r>
            <a:endParaRPr/>
          </a:p>
          <a:p>
            <a:pPr marL="0" lvl="0" indent="0" algn="l" rtl="0">
              <a:lnSpc>
                <a:spcPct val="90000"/>
              </a:lnSpc>
              <a:spcBef>
                <a:spcPts val="4200"/>
              </a:spcBef>
              <a:spcAft>
                <a:spcPts val="0"/>
              </a:spcAft>
              <a:buClr>
                <a:schemeClr val="lt2"/>
              </a:buClr>
              <a:buSzPts val="2400"/>
              <a:buNone/>
            </a:pPr>
            <a:endParaRPr sz="2000"/>
          </a:p>
        </p:txBody>
      </p:sp>
      <p:sp>
        <p:nvSpPr>
          <p:cNvPr id="86" name="Google Shape;86;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51351"/>
              <a:buNone/>
            </a:pPr>
            <a:r>
              <a:rPr lang="fi-FI" sz="2000"/>
              <a:t>The materials are intended to be used as extensively as possible in industrial wood construction education and studies.</a:t>
            </a:r>
            <a:endParaRPr/>
          </a:p>
          <a:p>
            <a:pPr marL="0" lvl="0" indent="0" algn="l" rtl="0">
              <a:lnSpc>
                <a:spcPct val="90000"/>
              </a:lnSpc>
              <a:spcBef>
                <a:spcPts val="0"/>
              </a:spcBef>
              <a:spcAft>
                <a:spcPts val="0"/>
              </a:spcAft>
              <a:buClr>
                <a:schemeClr val="dk1"/>
              </a:buClr>
              <a:buSzPct val="151351"/>
              <a:buNone/>
            </a:pPr>
            <a:endParaRPr sz="2000"/>
          </a:p>
          <a:p>
            <a:pPr marL="0" lvl="0" indent="0" algn="l" rtl="0">
              <a:lnSpc>
                <a:spcPct val="90000"/>
              </a:lnSpc>
              <a:spcBef>
                <a:spcPts val="0"/>
              </a:spcBef>
              <a:spcAft>
                <a:spcPts val="0"/>
              </a:spcAft>
              <a:buClr>
                <a:schemeClr val="dk1"/>
              </a:buClr>
              <a:buSzPct val="151351"/>
              <a:buNone/>
            </a:pPr>
            <a:r>
              <a:rPr lang="fi-FI"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marL="0" lvl="0" indent="0" algn="l" rtl="0">
              <a:lnSpc>
                <a:spcPct val="90000"/>
              </a:lnSpc>
              <a:spcBef>
                <a:spcPts val="0"/>
              </a:spcBef>
              <a:spcAft>
                <a:spcPts val="0"/>
              </a:spcAft>
              <a:buClr>
                <a:schemeClr val="dk1"/>
              </a:buClr>
              <a:buSzPct val="151351"/>
              <a:buNone/>
            </a:pPr>
            <a:endParaRPr sz="2000"/>
          </a:p>
          <a:p>
            <a:pPr marL="0" lvl="0" indent="0" algn="l" rtl="0">
              <a:lnSpc>
                <a:spcPct val="90000"/>
              </a:lnSpc>
              <a:spcBef>
                <a:spcPts val="0"/>
              </a:spcBef>
              <a:spcAft>
                <a:spcPts val="0"/>
              </a:spcAft>
              <a:buClr>
                <a:schemeClr val="dk1"/>
              </a:buClr>
              <a:buSzPct val="151351"/>
              <a:buNone/>
            </a:pPr>
            <a:r>
              <a:rPr lang="fi-FI" sz="2000"/>
              <a:t>The original materials and any updates to them by Puuinfo will be published on the Library of Open Educational Resources website (aoe.fi) and the Puuinfo.fi website. </a:t>
            </a:r>
            <a:endParaRPr/>
          </a:p>
        </p:txBody>
      </p:sp>
      <p:sp>
        <p:nvSpPr>
          <p:cNvPr id="87" name="Google Shape;87;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Use of the materials</a:t>
            </a:r>
            <a:endParaRPr/>
          </a:p>
        </p:txBody>
      </p:sp>
      <p:sp>
        <p:nvSpPr>
          <p:cNvPr id="88" name="Google Shape;88;g12a037aa8e9_0_9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fi-FI"/>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Long-term durability (3/4)</a:t>
            </a:r>
            <a:endParaRPr/>
          </a:p>
        </p:txBody>
      </p:sp>
      <p:sp>
        <p:nvSpPr>
          <p:cNvPr id="246" name="Google Shape;246;p58"/>
          <p:cNvSpPr txBox="1">
            <a:spLocks noGrp="1"/>
          </p:cNvSpPr>
          <p:nvPr>
            <p:ph type="body" idx="1"/>
          </p:nvPr>
        </p:nvSpPr>
        <p:spPr>
          <a:xfrm>
            <a:off x="838200" y="2004291"/>
            <a:ext cx="10515600" cy="467808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sz="2400"/>
              <a:t>Ways to prevent or slow down decay:</a:t>
            </a:r>
            <a:endParaRPr/>
          </a:p>
          <a:p>
            <a:pPr marL="914400" lvl="1" indent="-342900" algn="l" rtl="0">
              <a:lnSpc>
                <a:spcPct val="90000"/>
              </a:lnSpc>
              <a:spcBef>
                <a:spcPts val="500"/>
              </a:spcBef>
              <a:spcAft>
                <a:spcPts val="0"/>
              </a:spcAft>
              <a:buSzPts val="1800"/>
              <a:buChar char="•"/>
            </a:pPr>
            <a:r>
              <a:rPr lang="fi-FI" sz="2000"/>
              <a:t>Keeping the wood dry with structural protection</a:t>
            </a:r>
            <a:endParaRPr/>
          </a:p>
          <a:p>
            <a:pPr marL="914400" lvl="1" indent="-342900" algn="l" rtl="0">
              <a:lnSpc>
                <a:spcPct val="90000"/>
              </a:lnSpc>
              <a:spcBef>
                <a:spcPts val="500"/>
              </a:spcBef>
              <a:spcAft>
                <a:spcPts val="0"/>
              </a:spcAft>
              <a:buSzPts val="1800"/>
              <a:buChar char="•"/>
            </a:pPr>
            <a:r>
              <a:rPr lang="fi-FI" sz="2000"/>
              <a:t>Preventing water absorption with surface treatment</a:t>
            </a:r>
            <a:endParaRPr/>
          </a:p>
          <a:p>
            <a:pPr marL="914400" lvl="1" indent="-342900" algn="l" rtl="0">
              <a:lnSpc>
                <a:spcPct val="90000"/>
              </a:lnSpc>
              <a:spcBef>
                <a:spcPts val="500"/>
              </a:spcBef>
              <a:spcAft>
                <a:spcPts val="0"/>
              </a:spcAft>
              <a:buSzPts val="1800"/>
              <a:buChar char="•"/>
            </a:pPr>
            <a:r>
              <a:rPr lang="fi-FI" sz="2000"/>
              <a:t>Modifying wood for water resistance (e.g. acetylation) or reduce its equilibrium moisture content (e.g. heat treatment)</a:t>
            </a:r>
            <a:endParaRPr/>
          </a:p>
          <a:p>
            <a:pPr marL="914400" lvl="1" indent="-342900" algn="l" rtl="0">
              <a:lnSpc>
                <a:spcPct val="90000"/>
              </a:lnSpc>
              <a:spcBef>
                <a:spcPts val="500"/>
              </a:spcBef>
              <a:spcAft>
                <a:spcPts val="0"/>
              </a:spcAft>
              <a:buSzPts val="1800"/>
              <a:buChar char="•"/>
            </a:pPr>
            <a:r>
              <a:rPr lang="fi-FI" sz="2000"/>
              <a:t>Using heartwood rich with extractives (e.g. pine, larch, oak)</a:t>
            </a:r>
            <a:endParaRPr/>
          </a:p>
          <a:p>
            <a:pPr marL="914400" lvl="1" indent="-342900" algn="l" rtl="0">
              <a:lnSpc>
                <a:spcPct val="90000"/>
              </a:lnSpc>
              <a:spcBef>
                <a:spcPts val="500"/>
              </a:spcBef>
              <a:spcAft>
                <a:spcPts val="0"/>
              </a:spcAft>
              <a:buSzPts val="1800"/>
              <a:buChar char="•"/>
            </a:pPr>
            <a:r>
              <a:rPr lang="fi-FI" sz="2000"/>
              <a:t>Impregnating wood with a protective agent that prevents the vital functions of wood-rotting fungi (e.g. copper impregnation) </a:t>
            </a:r>
            <a:endParaRPr/>
          </a:p>
          <a:p>
            <a:pPr marL="457200" lvl="0" indent="-342900" algn="l" rtl="0">
              <a:lnSpc>
                <a:spcPct val="90000"/>
              </a:lnSpc>
              <a:spcBef>
                <a:spcPts val="1000"/>
              </a:spcBef>
              <a:spcAft>
                <a:spcPts val="0"/>
              </a:spcAft>
              <a:buClr>
                <a:schemeClr val="dk1"/>
              </a:buClr>
              <a:buSzPts val="1800"/>
              <a:buChar char="•"/>
            </a:pPr>
            <a:r>
              <a:rPr lang="fi-FI" sz="2400"/>
              <a:t>The service life of a wood product or structure will depend on the combined effects of the conditions of use and the durability properties of the material</a:t>
            </a:r>
            <a:endParaRPr/>
          </a:p>
        </p:txBody>
      </p:sp>
      <p:sp>
        <p:nvSpPr>
          <p:cNvPr id="247" name="Google Shape;247;p5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20</a:t>
            </a:fld>
            <a:endParaRPr/>
          </a:p>
        </p:txBody>
      </p:sp>
      <p:sp>
        <p:nvSpPr>
          <p:cNvPr id="248" name="Google Shape;248;p5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9"/>
          <p:cNvSpPr txBox="1">
            <a:spLocks noGrp="1"/>
          </p:cNvSpPr>
          <p:nvPr>
            <p:ph type="title"/>
          </p:nvPr>
        </p:nvSpPr>
        <p:spPr>
          <a:xfrm>
            <a:off x="838200" y="139635"/>
            <a:ext cx="10515600" cy="12167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Long-term durability (4/4)</a:t>
            </a:r>
            <a:endParaRPr/>
          </a:p>
        </p:txBody>
      </p:sp>
      <p:sp>
        <p:nvSpPr>
          <p:cNvPr id="254" name="Google Shape;254;p5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21</a:t>
            </a:fld>
            <a:endParaRPr/>
          </a:p>
        </p:txBody>
      </p:sp>
      <p:graphicFrame>
        <p:nvGraphicFramePr>
          <p:cNvPr id="255" name="Google Shape;255;p59"/>
          <p:cNvGraphicFramePr/>
          <p:nvPr/>
        </p:nvGraphicFramePr>
        <p:xfrm>
          <a:off x="6757441" y="1780408"/>
          <a:ext cx="3000000" cy="3000000"/>
        </p:xfrm>
        <a:graphic>
          <a:graphicData uri="http://schemas.openxmlformats.org/drawingml/2006/table">
            <a:tbl>
              <a:tblPr firstRow="1" firstCol="1" bandRow="1">
                <a:noFill/>
                <a:tableStyleId>{9398A00E-F794-47C7-92A9-9186D4534F5A}</a:tableStyleId>
              </a:tblPr>
              <a:tblGrid>
                <a:gridCol w="1057525">
                  <a:extLst>
                    <a:ext uri="{9D8B030D-6E8A-4147-A177-3AD203B41FA5}">
                      <a16:colId xmlns:a16="http://schemas.microsoft.com/office/drawing/2014/main" val="20000"/>
                    </a:ext>
                  </a:extLst>
                </a:gridCol>
                <a:gridCol w="1670775">
                  <a:extLst>
                    <a:ext uri="{9D8B030D-6E8A-4147-A177-3AD203B41FA5}">
                      <a16:colId xmlns:a16="http://schemas.microsoft.com/office/drawing/2014/main" val="20001"/>
                    </a:ext>
                  </a:extLst>
                </a:gridCol>
                <a:gridCol w="2421425">
                  <a:extLst>
                    <a:ext uri="{9D8B030D-6E8A-4147-A177-3AD203B41FA5}">
                      <a16:colId xmlns:a16="http://schemas.microsoft.com/office/drawing/2014/main" val="20002"/>
                    </a:ext>
                  </a:extLst>
                </a:gridCol>
              </a:tblGrid>
              <a:tr h="468000">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Durability class</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Durability class description </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Unofficial Finnish translation</a:t>
                      </a:r>
                      <a:endParaRPr/>
                    </a:p>
                  </a:txBody>
                  <a:tcPr marL="68575" marR="68575" marT="0" marB="0" anchor="ctr"/>
                </a:tc>
                <a:extLst>
                  <a:ext uri="{0D108BD9-81ED-4DB2-BD59-A6C34878D82A}">
                    <a16:rowId xmlns:a16="http://schemas.microsoft.com/office/drawing/2014/main" val="10000"/>
                  </a:ext>
                </a:extLst>
              </a:tr>
              <a:tr h="324000">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DC 1</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Very durable                     </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Erittäin kestävä</a:t>
                      </a:r>
                      <a:endParaRPr/>
                    </a:p>
                  </a:txBody>
                  <a:tcPr marL="68575" marR="68575" marT="0" marB="0" anchor="ctr"/>
                </a:tc>
                <a:extLst>
                  <a:ext uri="{0D108BD9-81ED-4DB2-BD59-A6C34878D82A}">
                    <a16:rowId xmlns:a16="http://schemas.microsoft.com/office/drawing/2014/main" val="10001"/>
                  </a:ext>
                </a:extLst>
              </a:tr>
              <a:tr h="324000">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DC 2</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Durable                              </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Kestävä</a:t>
                      </a:r>
                      <a:endParaRPr/>
                    </a:p>
                  </a:txBody>
                  <a:tcPr marL="68575" marR="68575" marT="0" marB="0" anchor="ctr"/>
                </a:tc>
                <a:extLst>
                  <a:ext uri="{0D108BD9-81ED-4DB2-BD59-A6C34878D82A}">
                    <a16:rowId xmlns:a16="http://schemas.microsoft.com/office/drawing/2014/main" val="10002"/>
                  </a:ext>
                </a:extLst>
              </a:tr>
              <a:tr h="324000">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DC 3</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Moderately durable         </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Kohtalaisen kestävä</a:t>
                      </a:r>
                      <a:endParaRPr/>
                    </a:p>
                  </a:txBody>
                  <a:tcPr marL="68575" marR="68575" marT="0" marB="0" anchor="ctr"/>
                </a:tc>
                <a:extLst>
                  <a:ext uri="{0D108BD9-81ED-4DB2-BD59-A6C34878D82A}">
                    <a16:rowId xmlns:a16="http://schemas.microsoft.com/office/drawing/2014/main" val="10003"/>
                  </a:ext>
                </a:extLst>
              </a:tr>
              <a:tr h="324000">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DC 4</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Slightly durable                 </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Jossain määrin kestävä</a:t>
                      </a:r>
                      <a:endParaRPr/>
                    </a:p>
                  </a:txBody>
                  <a:tcPr marL="68575" marR="68575" marT="0" marB="0" anchor="ctr"/>
                </a:tc>
                <a:extLst>
                  <a:ext uri="{0D108BD9-81ED-4DB2-BD59-A6C34878D82A}">
                    <a16:rowId xmlns:a16="http://schemas.microsoft.com/office/drawing/2014/main" val="10004"/>
                  </a:ext>
                </a:extLst>
              </a:tr>
              <a:tr h="324000">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DC 5</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Not durable                       </a:t>
                      </a:r>
                      <a:endParaRPr/>
                    </a:p>
                  </a:txBody>
                  <a:tcPr marL="68575" marR="68575" marT="0"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Ei lahonkestävä</a:t>
                      </a:r>
                      <a:endParaRPr/>
                    </a:p>
                  </a:txBody>
                  <a:tcPr marL="68575" marR="68575" marT="0" marB="0" anchor="ctr"/>
                </a:tc>
                <a:extLst>
                  <a:ext uri="{0D108BD9-81ED-4DB2-BD59-A6C34878D82A}">
                    <a16:rowId xmlns:a16="http://schemas.microsoft.com/office/drawing/2014/main" val="10005"/>
                  </a:ext>
                </a:extLst>
              </a:tr>
            </a:tbl>
          </a:graphicData>
        </a:graphic>
      </p:graphicFrame>
      <p:sp>
        <p:nvSpPr>
          <p:cNvPr id="256" name="Google Shape;256;p59"/>
          <p:cNvSpPr txBox="1"/>
          <p:nvPr/>
        </p:nvSpPr>
        <p:spPr>
          <a:xfrm>
            <a:off x="6693433" y="1317103"/>
            <a:ext cx="5645283"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i-FI" sz="1200" b="1" i="0" u="none" strike="noStrike" cap="none">
                <a:solidFill>
                  <a:srgbClr val="000000"/>
                </a:solidFill>
                <a:latin typeface="Arial"/>
                <a:ea typeface="Arial"/>
                <a:cs typeface="Arial"/>
                <a:sym typeface="Arial"/>
              </a:rPr>
              <a:t>Durability classes</a:t>
            </a:r>
            <a:r>
              <a:rPr lang="fi-FI" sz="1200" b="0" i="0" u="none" strike="noStrike" cap="none">
                <a:solidFill>
                  <a:srgbClr val="000000"/>
                </a:solidFill>
                <a:latin typeface="Arial"/>
                <a:ea typeface="Arial"/>
                <a:cs typeface="Arial"/>
                <a:sym typeface="Arial"/>
              </a:rPr>
              <a:t> describing the resistance of wood-based materials to wood-decaying fungi according to the EN 350:2016 standard.</a:t>
            </a:r>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57" name="Google Shape;257;p59"/>
          <p:cNvGraphicFramePr/>
          <p:nvPr/>
        </p:nvGraphicFramePr>
        <p:xfrm>
          <a:off x="635830" y="1841791"/>
          <a:ext cx="3000000" cy="3000000"/>
        </p:xfrm>
        <a:graphic>
          <a:graphicData uri="http://schemas.openxmlformats.org/drawingml/2006/table">
            <a:tbl>
              <a:tblPr firstRow="1" bandRow="1">
                <a:noFill/>
                <a:tableStyleId>{9398A00E-F794-47C7-92A9-9186D4534F5A}</a:tableStyleId>
              </a:tblPr>
              <a:tblGrid>
                <a:gridCol w="719550">
                  <a:extLst>
                    <a:ext uri="{9D8B030D-6E8A-4147-A177-3AD203B41FA5}">
                      <a16:colId xmlns:a16="http://schemas.microsoft.com/office/drawing/2014/main" val="20000"/>
                    </a:ext>
                  </a:extLst>
                </a:gridCol>
                <a:gridCol w="2962100">
                  <a:extLst>
                    <a:ext uri="{9D8B030D-6E8A-4147-A177-3AD203B41FA5}">
                      <a16:colId xmlns:a16="http://schemas.microsoft.com/office/drawing/2014/main" val="20001"/>
                    </a:ext>
                  </a:extLst>
                </a:gridCol>
                <a:gridCol w="2023650">
                  <a:extLst>
                    <a:ext uri="{9D8B030D-6E8A-4147-A177-3AD203B41FA5}">
                      <a16:colId xmlns:a16="http://schemas.microsoft.com/office/drawing/2014/main" val="20002"/>
                    </a:ext>
                  </a:extLst>
                </a:gridCol>
              </a:tblGrid>
              <a:tr h="602550">
                <a:tc>
                  <a:txBody>
                    <a:bodyPr/>
                    <a:lstStyle/>
                    <a:p>
                      <a:pPr marL="0" marR="0" lvl="0" indent="0" algn="ctr" rtl="0">
                        <a:lnSpc>
                          <a:spcPct val="100000"/>
                        </a:lnSpc>
                        <a:spcBef>
                          <a:spcPts val="0"/>
                        </a:spcBef>
                        <a:spcAft>
                          <a:spcPts val="0"/>
                        </a:spcAft>
                        <a:buClr>
                          <a:srgbClr val="000000"/>
                        </a:buClr>
                        <a:buSzPts val="1200"/>
                        <a:buFont typeface="Arial"/>
                        <a:buNone/>
                      </a:pPr>
                      <a:r>
                        <a:rPr lang="fi-FI" sz="1200" u="none" strike="noStrike" cap="none"/>
                        <a:t>Use class </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Description of the service situation the wooden structure is exposed to </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Risk of infestation by mould fungi or wood-decaying fungi</a:t>
                      </a:r>
                      <a:endParaRPr/>
                    </a:p>
                  </a:txBody>
                  <a:tcPr marL="47625" marR="47625" marT="47625" marB="47625"/>
                </a:tc>
                <a:extLst>
                  <a:ext uri="{0D108BD9-81ED-4DB2-BD59-A6C34878D82A}">
                    <a16:rowId xmlns:a16="http://schemas.microsoft.com/office/drawing/2014/main" val="10000"/>
                  </a:ext>
                </a:extLst>
              </a:tr>
              <a:tr h="475525">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UC 1</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Interior use, no exposure to weather or wetting</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No risk, except due to a random accident</a:t>
                      </a:r>
                      <a:endParaRPr/>
                    </a:p>
                  </a:txBody>
                  <a:tcPr marL="47625" marR="47625" marT="47625" marB="47625"/>
                </a:tc>
                <a:extLst>
                  <a:ext uri="{0D108BD9-81ED-4DB2-BD59-A6C34878D82A}">
                    <a16:rowId xmlns:a16="http://schemas.microsoft.com/office/drawing/2014/main" val="10001"/>
                  </a:ext>
                </a:extLst>
              </a:tr>
              <a:tr h="773675">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UC 2</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Interior use, no exposure to weather (not even to slanted rain), but may get wet occasionally or be exposed to condensed water</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Possible risk of being infested by mould fungi or wood-decaying fungi</a:t>
                      </a:r>
                      <a:endParaRPr/>
                    </a:p>
                  </a:txBody>
                  <a:tcPr marL="47625" marR="47625" marT="47625" marB="47625"/>
                </a:tc>
                <a:extLst>
                  <a:ext uri="{0D108BD9-81ED-4DB2-BD59-A6C34878D82A}">
                    <a16:rowId xmlns:a16="http://schemas.microsoft.com/office/drawing/2014/main" val="10002"/>
                  </a:ext>
                </a:extLst>
              </a:tr>
              <a:tr h="602550">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UC 3</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Exterior structure, but not in contact with the ground; exposed to weather, particularly rain</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47625" marR="47625" marT="47625" marB="47625"/>
                </a:tc>
                <a:extLst>
                  <a:ext uri="{0D108BD9-81ED-4DB2-BD59-A6C34878D82A}">
                    <a16:rowId xmlns:a16="http://schemas.microsoft.com/office/drawing/2014/main" val="10003"/>
                  </a:ext>
                </a:extLst>
              </a:tr>
              <a:tr h="394650">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UC 3.1</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The structure may get wet but will not stay wet for extended periods of time</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Risk of being infested exists</a:t>
                      </a:r>
                      <a:endParaRPr/>
                    </a:p>
                  </a:txBody>
                  <a:tcPr marL="47625" marR="47625" marT="47625" marB="47625"/>
                </a:tc>
                <a:extLst>
                  <a:ext uri="{0D108BD9-81ED-4DB2-BD59-A6C34878D82A}">
                    <a16:rowId xmlns:a16="http://schemas.microsoft.com/office/drawing/2014/main" val="10004"/>
                  </a:ext>
                </a:extLst>
              </a:tr>
              <a:tr h="773675">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UC 3.2</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The structure may get wet and will remain wet for extended periods of time, water may accumulate in the structure</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Risk of being infested probable</a:t>
                      </a:r>
                      <a:endParaRPr/>
                    </a:p>
                  </a:txBody>
                  <a:tcPr marL="47625" marR="47625" marT="47625" marB="47625"/>
                </a:tc>
                <a:extLst>
                  <a:ext uri="{0D108BD9-81ED-4DB2-BD59-A6C34878D82A}">
                    <a16:rowId xmlns:a16="http://schemas.microsoft.com/office/drawing/2014/main" val="10005"/>
                  </a:ext>
                </a:extLst>
              </a:tr>
              <a:tr h="475525">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UC 4</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The structure is in direct contact with the ground or fresh water</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Infestation is inevitable</a:t>
                      </a:r>
                      <a:endParaRPr/>
                    </a:p>
                  </a:txBody>
                  <a:tcPr marL="47625" marR="47625" marT="47625" marB="47625"/>
                </a:tc>
                <a:extLst>
                  <a:ext uri="{0D108BD9-81ED-4DB2-BD59-A6C34878D82A}">
                    <a16:rowId xmlns:a16="http://schemas.microsoft.com/office/drawing/2014/main" val="10006"/>
                  </a:ext>
                </a:extLst>
              </a:tr>
              <a:tr h="475525">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UC 5</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The structure is in direct contact with sea water or brackish water</a:t>
                      </a:r>
                      <a:endParaRPr/>
                    </a:p>
                  </a:txBody>
                  <a:tcPr marL="47625" marR="47625" marT="47625" marB="47625"/>
                </a:tc>
                <a:tc>
                  <a:txBody>
                    <a:bodyPr/>
                    <a:lstStyle/>
                    <a:p>
                      <a:pPr marL="0" marR="0" lvl="0" indent="0" algn="l" rtl="0">
                        <a:lnSpc>
                          <a:spcPct val="100000"/>
                        </a:lnSpc>
                        <a:spcBef>
                          <a:spcPts val="0"/>
                        </a:spcBef>
                        <a:spcAft>
                          <a:spcPts val="0"/>
                        </a:spcAft>
                        <a:buClr>
                          <a:srgbClr val="000000"/>
                        </a:buClr>
                        <a:buSzPts val="1200"/>
                        <a:buFont typeface="Arial"/>
                        <a:buNone/>
                      </a:pPr>
                      <a:r>
                        <a:rPr lang="fi-FI" sz="1200" u="none" strike="noStrike" cap="none"/>
                        <a:t>Risk of being infested probable</a:t>
                      </a:r>
                      <a:endParaRPr/>
                    </a:p>
                  </a:txBody>
                  <a:tcPr marL="47625" marR="47625" marT="47625" marB="47625"/>
                </a:tc>
                <a:extLst>
                  <a:ext uri="{0D108BD9-81ED-4DB2-BD59-A6C34878D82A}">
                    <a16:rowId xmlns:a16="http://schemas.microsoft.com/office/drawing/2014/main" val="10007"/>
                  </a:ext>
                </a:extLst>
              </a:tr>
            </a:tbl>
          </a:graphicData>
        </a:graphic>
      </p:graphicFrame>
      <p:sp>
        <p:nvSpPr>
          <p:cNvPr id="258" name="Google Shape;258;p59"/>
          <p:cNvSpPr txBox="1"/>
          <p:nvPr/>
        </p:nvSpPr>
        <p:spPr>
          <a:xfrm>
            <a:off x="549998" y="1134077"/>
            <a:ext cx="571188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i-FI" sz="1100" b="1" i="0" u="none" strike="noStrike" cap="none">
                <a:solidFill>
                  <a:srgbClr val="000000"/>
                </a:solidFill>
                <a:latin typeface="Arial"/>
                <a:ea typeface="Arial"/>
                <a:cs typeface="Arial"/>
                <a:sym typeface="Arial"/>
              </a:rPr>
              <a:t>Use classes</a:t>
            </a:r>
            <a:r>
              <a:rPr lang="fi-FI" sz="1100" b="0" i="0" u="none" strike="noStrike" cap="none">
                <a:solidFill>
                  <a:srgbClr val="000000"/>
                </a:solidFill>
                <a:latin typeface="Arial"/>
                <a:ea typeface="Arial"/>
                <a:cs typeface="Arial"/>
                <a:sym typeface="Arial"/>
              </a:rPr>
              <a:t> describing the different service situations that wood and wood-based materials may be exposed to according to the EN 355:2013 standard. The use class descriptions are unofficial translations. The description of the risk of damage is provided as an informal opinion.</a:t>
            </a:r>
            <a:endParaRPr/>
          </a:p>
        </p:txBody>
      </p:sp>
      <p:sp>
        <p:nvSpPr>
          <p:cNvPr id="259" name="Google Shape;259;p59"/>
          <p:cNvSpPr txBox="1"/>
          <p:nvPr/>
        </p:nvSpPr>
        <p:spPr>
          <a:xfrm>
            <a:off x="6757442" y="4466999"/>
            <a:ext cx="5228976" cy="16773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i-FI" sz="1400" b="1" i="0" u="none" strike="noStrike" cap="none">
                <a:solidFill>
                  <a:srgbClr val="0D0D0D"/>
                </a:solidFill>
                <a:latin typeface="Calibri"/>
                <a:ea typeface="Calibri"/>
                <a:cs typeface="Calibri"/>
                <a:sym typeface="Calibri"/>
              </a:rPr>
              <a:t>Further information:</a:t>
            </a:r>
            <a:endParaRPr/>
          </a:p>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0D0D0D"/>
                </a:solidFill>
                <a:latin typeface="Calibri"/>
                <a:ea typeface="Calibri"/>
                <a:cs typeface="Calibri"/>
                <a:sym typeface="Calibri"/>
              </a:rPr>
              <a:t>EN 335: 2013. Durability of wood and wood-based products. Use classes: definitions, application to solid wood and wood-based products.</a:t>
            </a:r>
            <a:endParaRPr/>
          </a:p>
          <a:p>
            <a:pPr marL="0" marR="0" lvl="0" indent="0" algn="l" rtl="0">
              <a:lnSpc>
                <a:spcPct val="100000"/>
              </a:lnSpc>
              <a:spcBef>
                <a:spcPts val="600"/>
              </a:spcBef>
              <a:spcAft>
                <a:spcPts val="0"/>
              </a:spcAft>
              <a:buClr>
                <a:srgbClr val="000000"/>
              </a:buClr>
              <a:buSzPts val="1400"/>
              <a:buFont typeface="Arial"/>
              <a:buNone/>
            </a:pPr>
            <a:r>
              <a:rPr lang="fi-FI" sz="1400" b="0" i="0" u="none" strike="noStrike" cap="none">
                <a:solidFill>
                  <a:srgbClr val="0D0D0D"/>
                </a:solidFill>
                <a:latin typeface="Calibri"/>
                <a:ea typeface="Calibri"/>
                <a:cs typeface="Calibri"/>
                <a:sym typeface="Calibri"/>
              </a:rPr>
              <a:t>EN 350: 2016. Durability of wood and wood-based products. Testing and classification of the durability to biological agents of wood and wood-based materials.​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Affecting the quality of wood through forest improvement (1/3): objectives</a:t>
            </a:r>
            <a:endParaRPr/>
          </a:p>
        </p:txBody>
      </p:sp>
      <p:sp>
        <p:nvSpPr>
          <p:cNvPr id="265" name="Google Shape;265;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fi-FI"/>
              <a:t>Forest improvement objectives</a:t>
            </a:r>
            <a:endParaRPr/>
          </a:p>
          <a:p>
            <a:pPr marL="692150" lvl="0" indent="-514350" algn="l" rtl="0">
              <a:lnSpc>
                <a:spcPct val="90000"/>
              </a:lnSpc>
              <a:spcBef>
                <a:spcPts val="0"/>
              </a:spcBef>
              <a:spcAft>
                <a:spcPts val="0"/>
              </a:spcAft>
              <a:buClr>
                <a:schemeClr val="dk1"/>
              </a:buClr>
              <a:buSzPts val="2800"/>
              <a:buAutoNum type="arabicPeriod"/>
            </a:pPr>
            <a:r>
              <a:rPr lang="fi-FI"/>
              <a:t>Cultivation reliability</a:t>
            </a:r>
            <a:endParaRPr/>
          </a:p>
          <a:p>
            <a:pPr marL="1435100" lvl="2" indent="-342900" algn="l" rtl="0">
              <a:lnSpc>
                <a:spcPct val="90000"/>
              </a:lnSpc>
              <a:spcBef>
                <a:spcPts val="0"/>
              </a:spcBef>
              <a:spcAft>
                <a:spcPts val="0"/>
              </a:spcAft>
              <a:buSzPts val="1536"/>
              <a:buFont typeface="Arial"/>
              <a:buChar char="•"/>
            </a:pPr>
            <a:r>
              <a:rPr lang="fi-FI" sz="2400"/>
              <a:t>Selection of species, climate adaptation, resistance to disease </a:t>
            </a:r>
            <a:endParaRPr/>
          </a:p>
          <a:p>
            <a:pPr marL="1435100" lvl="2" indent="-342900" algn="l" rtl="0">
              <a:lnSpc>
                <a:spcPct val="90000"/>
              </a:lnSpc>
              <a:spcBef>
                <a:spcPts val="0"/>
              </a:spcBef>
              <a:spcAft>
                <a:spcPts val="0"/>
              </a:spcAft>
              <a:buSzPts val="1536"/>
              <a:buFont typeface="Arial"/>
              <a:buChar char="•"/>
            </a:pPr>
            <a:r>
              <a:rPr lang="fi-FI" sz="2400"/>
              <a:t>Information on origin important: target areas</a:t>
            </a:r>
            <a:endParaRPr sz="2400"/>
          </a:p>
          <a:p>
            <a:pPr marL="0" lvl="0" indent="0" algn="l" rtl="0">
              <a:lnSpc>
                <a:spcPct val="90000"/>
              </a:lnSpc>
              <a:spcBef>
                <a:spcPts val="0"/>
              </a:spcBef>
              <a:spcAft>
                <a:spcPts val="0"/>
              </a:spcAft>
              <a:buNone/>
            </a:pPr>
            <a:r>
              <a:rPr lang="fi-FI" sz="2400"/>
              <a:t>         </a:t>
            </a:r>
            <a:endParaRPr/>
          </a:p>
          <a:p>
            <a:pPr marL="0" lvl="0" indent="0" algn="l" rtl="0">
              <a:lnSpc>
                <a:spcPct val="90000"/>
              </a:lnSpc>
              <a:spcBef>
                <a:spcPts val="0"/>
              </a:spcBef>
              <a:spcAft>
                <a:spcPts val="0"/>
              </a:spcAft>
              <a:buNone/>
            </a:pPr>
            <a:r>
              <a:rPr lang="fi-FI"/>
              <a:t>2.   Increasing volume increment</a:t>
            </a:r>
            <a:endParaRPr/>
          </a:p>
          <a:p>
            <a:pPr marL="1435100" lvl="2" indent="-342900" algn="l" rtl="0">
              <a:lnSpc>
                <a:spcPct val="90000"/>
              </a:lnSpc>
              <a:spcBef>
                <a:spcPts val="0"/>
              </a:spcBef>
              <a:spcAft>
                <a:spcPts val="0"/>
              </a:spcAft>
              <a:buSzPts val="1536"/>
              <a:buFont typeface="Arial"/>
              <a:buChar char="•"/>
            </a:pPr>
            <a:r>
              <a:rPr lang="fi-FI" sz="2400"/>
              <a:t>Tree growth rate (wood yield)       </a:t>
            </a:r>
            <a:endParaRPr/>
          </a:p>
          <a:p>
            <a:pPr marL="692150" lvl="0" indent="-514350" algn="l" rtl="0">
              <a:lnSpc>
                <a:spcPct val="90000"/>
              </a:lnSpc>
              <a:spcBef>
                <a:spcPts val="0"/>
              </a:spcBef>
              <a:spcAft>
                <a:spcPts val="0"/>
              </a:spcAft>
              <a:buClr>
                <a:schemeClr val="dk1"/>
              </a:buClr>
              <a:buSzPts val="2800"/>
              <a:buFont typeface="Arial"/>
              <a:buAutoNum type="arabicPeriod" startAt="3"/>
            </a:pPr>
            <a:r>
              <a:rPr lang="fi-FI"/>
              <a:t>Good external quality</a:t>
            </a:r>
            <a:endParaRPr/>
          </a:p>
          <a:p>
            <a:pPr marL="1435100" lvl="2" indent="-342900" algn="l" rtl="0">
              <a:lnSpc>
                <a:spcPct val="90000"/>
              </a:lnSpc>
              <a:spcBef>
                <a:spcPts val="0"/>
              </a:spcBef>
              <a:spcAft>
                <a:spcPts val="0"/>
              </a:spcAft>
              <a:buSzPts val="1536"/>
              <a:buFont typeface="Arial"/>
              <a:buChar char="•"/>
            </a:pPr>
            <a:r>
              <a:rPr lang="fi-FI" sz="2400"/>
              <a:t>Properties affecting timber quality </a:t>
            </a:r>
            <a:r>
              <a:rPr lang="fi-FI"/>
              <a:t>	</a:t>
            </a:r>
            <a:endParaRPr/>
          </a:p>
          <a:p>
            <a:pPr marL="177800" lvl="0" indent="0" algn="l" rtl="0">
              <a:lnSpc>
                <a:spcPct val="90000"/>
              </a:lnSpc>
              <a:spcBef>
                <a:spcPts val="0"/>
              </a:spcBef>
              <a:spcAft>
                <a:spcPts val="0"/>
              </a:spcAft>
              <a:buClr>
                <a:schemeClr val="dk1"/>
              </a:buClr>
              <a:buSzPts val="2800"/>
              <a:buNone/>
            </a:pPr>
            <a:endParaRPr/>
          </a:p>
          <a:p>
            <a:pPr marL="177800" lvl="0" indent="0" algn="l" rtl="0">
              <a:lnSpc>
                <a:spcPct val="90000"/>
              </a:lnSpc>
              <a:spcBef>
                <a:spcPts val="0"/>
              </a:spcBef>
              <a:spcAft>
                <a:spcPts val="0"/>
              </a:spcAft>
              <a:buSzPts val="2800"/>
              <a:buNone/>
            </a:pPr>
            <a:r>
              <a:rPr lang="fi-FI"/>
              <a:t>BUT: multiple properties cannot be effectively improved at the same time!</a:t>
            </a:r>
            <a:endParaRPr/>
          </a:p>
        </p:txBody>
      </p:sp>
      <p:sp>
        <p:nvSpPr>
          <p:cNvPr id="266" name="Google Shape;266;p1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22</a:t>
            </a:fld>
            <a:endParaRPr/>
          </a:p>
        </p:txBody>
      </p:sp>
      <p:sp>
        <p:nvSpPr>
          <p:cNvPr id="267" name="Google Shape;267;p1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Affecting the quality of wood through forest improvement (2/3): improvement cycle</a:t>
            </a:r>
            <a:endParaRPr/>
          </a:p>
        </p:txBody>
      </p:sp>
      <p:sp>
        <p:nvSpPr>
          <p:cNvPr id="273" name="Google Shape;273;p4"/>
          <p:cNvSpPr txBox="1">
            <a:spLocks noGrp="1"/>
          </p:cNvSpPr>
          <p:nvPr>
            <p:ph type="body" idx="1"/>
          </p:nvPr>
        </p:nvSpPr>
        <p:spPr>
          <a:xfrm>
            <a:off x="838200" y="2092748"/>
            <a:ext cx="10515600" cy="4018225"/>
          </a:xfrm>
          <a:prstGeom prst="rect">
            <a:avLst/>
          </a:prstGeom>
          <a:noFill/>
          <a:ln>
            <a:noFill/>
          </a:ln>
        </p:spPr>
        <p:txBody>
          <a:bodyPr spcFirstLastPara="1" wrap="square" lIns="91425" tIns="45700" rIns="91425" bIns="45700" anchor="t" anchorCtr="0">
            <a:normAutofit lnSpcReduction="10000"/>
          </a:bodyPr>
          <a:lstStyle/>
          <a:p>
            <a:pPr marL="228600" lvl="0" indent="-50800" algn="l" rtl="0">
              <a:lnSpc>
                <a:spcPct val="90000"/>
              </a:lnSpc>
              <a:spcBef>
                <a:spcPts val="0"/>
              </a:spcBef>
              <a:spcAft>
                <a:spcPts val="0"/>
              </a:spcAft>
              <a:buClr>
                <a:schemeClr val="dk1"/>
              </a:buClr>
              <a:buSzPts val="2800"/>
              <a:buNone/>
            </a:pPr>
            <a:r>
              <a:rPr lang="fi-FI"/>
              <a:t>Forest improvement involves </a:t>
            </a:r>
            <a:r>
              <a:rPr lang="fi-FI" b="1" u="sng"/>
              <a:t>selection</a:t>
            </a:r>
            <a:r>
              <a:rPr lang="fi-FI"/>
              <a:t> = artificial selection</a:t>
            </a:r>
            <a:endParaRPr/>
          </a:p>
          <a:p>
            <a:pPr marL="520700" lvl="0" indent="-342900" algn="l" rtl="0">
              <a:lnSpc>
                <a:spcPct val="90000"/>
              </a:lnSpc>
              <a:spcBef>
                <a:spcPts val="0"/>
              </a:spcBef>
              <a:spcAft>
                <a:spcPts val="0"/>
              </a:spcAft>
              <a:buSzPts val="1536"/>
              <a:buChar char="•"/>
            </a:pPr>
            <a:r>
              <a:rPr lang="fi-FI" sz="2400"/>
              <a:t>Measuring the properties of individual trees</a:t>
            </a:r>
            <a:endParaRPr/>
          </a:p>
          <a:p>
            <a:pPr marL="520700" lvl="0" indent="-342900" algn="l" rtl="0">
              <a:lnSpc>
                <a:spcPct val="90000"/>
              </a:lnSpc>
              <a:spcBef>
                <a:spcPts val="0"/>
              </a:spcBef>
              <a:spcAft>
                <a:spcPts val="0"/>
              </a:spcAft>
              <a:buSzPts val="1536"/>
              <a:buChar char="•"/>
            </a:pPr>
            <a:r>
              <a:rPr lang="fi-FI" sz="2400"/>
              <a:t>Selecting suitable individuals based on phenotype</a:t>
            </a:r>
            <a:endParaRPr/>
          </a:p>
          <a:p>
            <a:pPr marL="177800" lvl="0" indent="0" algn="l" rtl="0">
              <a:lnSpc>
                <a:spcPct val="90000"/>
              </a:lnSpc>
              <a:spcBef>
                <a:spcPts val="0"/>
              </a:spcBef>
              <a:spcAft>
                <a:spcPts val="0"/>
              </a:spcAft>
              <a:buClr>
                <a:schemeClr val="dk1"/>
              </a:buClr>
              <a:buSzPts val="2800"/>
              <a:buNone/>
            </a:pPr>
            <a:r>
              <a:rPr lang="fi-FI"/>
              <a:t>Forest improvement involves </a:t>
            </a:r>
            <a:r>
              <a:rPr lang="fi-FI" b="1" u="sng"/>
              <a:t>testing</a:t>
            </a:r>
            <a:endParaRPr/>
          </a:p>
          <a:p>
            <a:pPr marL="520700" lvl="0" indent="-342900" algn="l" rtl="0">
              <a:lnSpc>
                <a:spcPct val="90000"/>
              </a:lnSpc>
              <a:spcBef>
                <a:spcPts val="0"/>
              </a:spcBef>
              <a:spcAft>
                <a:spcPts val="0"/>
              </a:spcAft>
              <a:buClr>
                <a:schemeClr val="dk1"/>
              </a:buClr>
              <a:buSzPts val="1536"/>
              <a:buFont typeface="Arial"/>
              <a:buChar char="•"/>
            </a:pPr>
            <a:r>
              <a:rPr lang="fi-FI" sz="2400"/>
              <a:t>Determining the genetic value of the selected individuals</a:t>
            </a:r>
            <a:endParaRPr/>
          </a:p>
          <a:p>
            <a:pPr marL="1092200" lvl="1" indent="-457200" algn="l" rtl="0">
              <a:lnSpc>
                <a:spcPct val="90000"/>
              </a:lnSpc>
              <a:spcBef>
                <a:spcPts val="0"/>
              </a:spcBef>
              <a:spcAft>
                <a:spcPts val="0"/>
              </a:spcAft>
              <a:buSzPts val="1280"/>
              <a:buFont typeface="Arial"/>
              <a:buChar char="•"/>
            </a:pPr>
            <a:r>
              <a:rPr lang="fi-FI" sz="2000"/>
              <a:t>Progeny tests, clonal tests (in the field, at the experimental farm)</a:t>
            </a:r>
            <a:endParaRPr/>
          </a:p>
          <a:p>
            <a:pPr marL="177800" lvl="0" indent="0" algn="l" rtl="0">
              <a:lnSpc>
                <a:spcPct val="90000"/>
              </a:lnSpc>
              <a:spcBef>
                <a:spcPts val="0"/>
              </a:spcBef>
              <a:spcAft>
                <a:spcPts val="0"/>
              </a:spcAft>
              <a:buSzPts val="2800"/>
              <a:buNone/>
            </a:pPr>
            <a:r>
              <a:rPr lang="fi-FI"/>
              <a:t>Forest improvement involves </a:t>
            </a:r>
            <a:r>
              <a:rPr lang="fi-FI" b="1" u="sng"/>
              <a:t>crossing</a:t>
            </a:r>
            <a:endParaRPr/>
          </a:p>
          <a:p>
            <a:pPr marL="520700" lvl="0" indent="-342900" algn="l" rtl="0">
              <a:lnSpc>
                <a:spcPct val="90000"/>
              </a:lnSpc>
              <a:spcBef>
                <a:spcPts val="0"/>
              </a:spcBef>
              <a:spcAft>
                <a:spcPts val="0"/>
              </a:spcAft>
              <a:buSzPts val="1536"/>
              <a:buChar char="•"/>
            </a:pPr>
            <a:r>
              <a:rPr lang="fi-FI" sz="2400"/>
              <a:t>Crossing genetically superior individuals</a:t>
            </a:r>
            <a:endParaRPr/>
          </a:p>
          <a:p>
            <a:pPr marL="1092200" lvl="1" indent="-457200" algn="l" rtl="0">
              <a:lnSpc>
                <a:spcPct val="90000"/>
              </a:lnSpc>
              <a:spcBef>
                <a:spcPts val="0"/>
              </a:spcBef>
              <a:spcAft>
                <a:spcPts val="0"/>
              </a:spcAft>
              <a:buSzPts val="1280"/>
              <a:buFont typeface="Arial"/>
              <a:buChar char="•"/>
            </a:pPr>
            <a:r>
              <a:rPr lang="fi-FI" sz="2000"/>
              <a:t>Influencing the amount and distribution of genetic variation in the subsequent generation </a:t>
            </a:r>
            <a:endParaRPr/>
          </a:p>
          <a:p>
            <a:pPr marL="177800" lvl="0" indent="0" algn="l" rtl="0">
              <a:lnSpc>
                <a:spcPct val="90000"/>
              </a:lnSpc>
              <a:spcBef>
                <a:spcPts val="0"/>
              </a:spcBef>
              <a:spcAft>
                <a:spcPts val="0"/>
              </a:spcAft>
              <a:buSzPts val="2800"/>
              <a:buNone/>
            </a:pPr>
            <a:endParaRPr b="1"/>
          </a:p>
          <a:p>
            <a:pPr marL="177800" lvl="0" indent="0" algn="l" rtl="0">
              <a:lnSpc>
                <a:spcPct val="90000"/>
              </a:lnSpc>
              <a:spcBef>
                <a:spcPts val="0"/>
              </a:spcBef>
              <a:spcAft>
                <a:spcPts val="0"/>
              </a:spcAft>
              <a:buSzPts val="2800"/>
              <a:buNone/>
            </a:pPr>
            <a:r>
              <a:rPr lang="fi-FI" b="1"/>
              <a:t>Improvement progresses in a cycle: selection – testing – crossing </a:t>
            </a:r>
            <a:endParaRPr/>
          </a:p>
        </p:txBody>
      </p:sp>
      <p:sp>
        <p:nvSpPr>
          <p:cNvPr id="274" name="Google Shape;274;p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23</a:t>
            </a:fld>
            <a:endParaRPr/>
          </a:p>
        </p:txBody>
      </p:sp>
      <p:sp>
        <p:nvSpPr>
          <p:cNvPr id="275" name="Google Shape;275;p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280" name="Google Shape;280;p5"/>
          <p:cNvGrpSpPr/>
          <p:nvPr/>
        </p:nvGrpSpPr>
        <p:grpSpPr>
          <a:xfrm>
            <a:off x="8257173" y="660169"/>
            <a:ext cx="3592647" cy="5667542"/>
            <a:chOff x="8766460" y="1296640"/>
            <a:chExt cx="2805439" cy="4959348"/>
          </a:xfrm>
        </p:grpSpPr>
        <p:pic>
          <p:nvPicPr>
            <p:cNvPr id="281" name="Google Shape;281;p5"/>
            <p:cNvPicPr preferRelativeResize="0"/>
            <p:nvPr/>
          </p:nvPicPr>
          <p:blipFill rotWithShape="1">
            <a:blip r:embed="rId3">
              <a:alphaModFix/>
            </a:blip>
            <a:srcRect/>
            <a:stretch/>
          </p:blipFill>
          <p:spPr>
            <a:xfrm>
              <a:off x="8783767" y="1296640"/>
              <a:ext cx="2788132" cy="4680000"/>
            </a:xfrm>
            <a:prstGeom prst="rect">
              <a:avLst/>
            </a:prstGeom>
            <a:noFill/>
            <a:ln>
              <a:noFill/>
            </a:ln>
          </p:spPr>
        </p:pic>
        <p:sp>
          <p:nvSpPr>
            <p:cNvPr id="282" name="Google Shape;282;p5"/>
            <p:cNvSpPr txBox="1"/>
            <p:nvPr/>
          </p:nvSpPr>
          <p:spPr>
            <a:xfrm>
              <a:off x="8847014" y="5986588"/>
              <a:ext cx="2252100" cy="26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000000"/>
                  </a:solidFill>
                  <a:latin typeface="Arial"/>
                  <a:ea typeface="Arial"/>
                  <a:cs typeface="Arial"/>
                  <a:sym typeface="Arial"/>
                </a:rPr>
                <a:t>Haapanen &amp; Mikola, 2008</a:t>
              </a:r>
              <a:endParaRPr/>
            </a:p>
          </p:txBody>
        </p:sp>
        <p:sp>
          <p:nvSpPr>
            <p:cNvPr id="283" name="Google Shape;283;p5"/>
            <p:cNvSpPr txBox="1"/>
            <p:nvPr/>
          </p:nvSpPr>
          <p:spPr>
            <a:xfrm>
              <a:off x="8766460" y="2309051"/>
              <a:ext cx="1218465" cy="269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700" b="1" i="0" u="none" strike="noStrike" cap="none">
                  <a:solidFill>
                    <a:srgbClr val="000000"/>
                  </a:solidFill>
                  <a:latin typeface="Arial"/>
                  <a:ea typeface="Arial"/>
                  <a:cs typeface="Arial"/>
                  <a:sym typeface="Arial"/>
                </a:rPr>
                <a:t>Target area   Heat summation d.d.</a:t>
              </a:r>
              <a:endParaRPr/>
            </a:p>
            <a:p>
              <a:pPr marL="0" marR="0" lvl="0" indent="0" algn="l" rtl="0">
                <a:lnSpc>
                  <a:spcPct val="100000"/>
                </a:lnSpc>
                <a:spcBef>
                  <a:spcPts val="0"/>
                </a:spcBef>
                <a:spcAft>
                  <a:spcPts val="0"/>
                </a:spcAft>
                <a:buNone/>
              </a:pPr>
              <a:endParaRPr sz="700" b="1" i="0" u="none" strike="noStrike" cap="none">
                <a:solidFill>
                  <a:srgbClr val="000000"/>
                </a:solidFill>
                <a:latin typeface="Arial"/>
                <a:ea typeface="Arial"/>
                <a:cs typeface="Arial"/>
                <a:sym typeface="Arial"/>
              </a:endParaRPr>
            </a:p>
          </p:txBody>
        </p:sp>
        <p:sp>
          <p:nvSpPr>
            <p:cNvPr id="284" name="Google Shape;284;p5"/>
            <p:cNvSpPr txBox="1"/>
            <p:nvPr/>
          </p:nvSpPr>
          <p:spPr>
            <a:xfrm>
              <a:off x="8774054" y="2063653"/>
              <a:ext cx="1079919" cy="269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700" b="1" i="0" u="none" strike="noStrike" cap="none">
                  <a:solidFill>
                    <a:srgbClr val="000000"/>
                  </a:solidFill>
                  <a:latin typeface="Arial"/>
                  <a:ea typeface="Arial"/>
                  <a:cs typeface="Arial"/>
                  <a:sym typeface="Arial"/>
                </a:rPr>
                <a:t>Target areas of Finnish forest improvement</a:t>
              </a:r>
              <a:endParaRPr/>
            </a:p>
          </p:txBody>
        </p:sp>
      </p:grpSp>
      <p:sp>
        <p:nvSpPr>
          <p:cNvPr id="285" name="Google Shape;285;p5"/>
          <p:cNvSpPr txBox="1">
            <a:spLocks noGrp="1"/>
          </p:cNvSpPr>
          <p:nvPr>
            <p:ph type="title"/>
          </p:nvPr>
        </p:nvSpPr>
        <p:spPr>
          <a:xfrm>
            <a:off x="838200" y="365125"/>
            <a:ext cx="980386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Affecting the quality of wood through forest improvement (3/3): in practice</a:t>
            </a:r>
            <a:endParaRPr/>
          </a:p>
        </p:txBody>
      </p:sp>
      <p:sp>
        <p:nvSpPr>
          <p:cNvPr id="286" name="Google Shape;286;p5"/>
          <p:cNvSpPr txBox="1">
            <a:spLocks noGrp="1"/>
          </p:cNvSpPr>
          <p:nvPr>
            <p:ph type="body" idx="1"/>
          </p:nvPr>
        </p:nvSpPr>
        <p:spPr>
          <a:xfrm>
            <a:off x="838200" y="1825625"/>
            <a:ext cx="7860900" cy="435120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fi-FI" sz="3000"/>
              <a:t>The seed produced in orchards for forest cultivation is:</a:t>
            </a:r>
            <a:endParaRPr/>
          </a:p>
          <a:p>
            <a:pPr marL="635000" lvl="0" indent="-457200" algn="l" rtl="0">
              <a:lnSpc>
                <a:spcPct val="90000"/>
              </a:lnSpc>
              <a:spcBef>
                <a:spcPts val="0"/>
              </a:spcBef>
              <a:spcAft>
                <a:spcPts val="0"/>
              </a:spcAft>
              <a:buSzPts val="1664"/>
              <a:buChar char="•"/>
            </a:pPr>
            <a:r>
              <a:rPr lang="fi-FI" sz="2600"/>
              <a:t>Improved = of good genetic quality</a:t>
            </a:r>
            <a:endParaRPr/>
          </a:p>
          <a:p>
            <a:pPr marL="635000" lvl="0" indent="-457200" algn="l" rtl="0">
              <a:lnSpc>
                <a:spcPct val="90000"/>
              </a:lnSpc>
              <a:spcBef>
                <a:spcPts val="0"/>
              </a:spcBef>
              <a:spcAft>
                <a:spcPts val="0"/>
              </a:spcAft>
              <a:buClr>
                <a:schemeClr val="dk1"/>
              </a:buClr>
              <a:buSzPts val="1664"/>
              <a:buFont typeface="Arial"/>
              <a:buChar char="•"/>
            </a:pPr>
            <a:r>
              <a:rPr lang="fi-FI" sz="2600"/>
              <a:t>Easy to collect (cutting grafts)</a:t>
            </a:r>
            <a:endParaRPr/>
          </a:p>
          <a:p>
            <a:pPr marL="635000" lvl="0" indent="-457200" algn="l" rtl="0">
              <a:lnSpc>
                <a:spcPct val="90000"/>
              </a:lnSpc>
              <a:spcBef>
                <a:spcPts val="0"/>
              </a:spcBef>
              <a:spcAft>
                <a:spcPts val="0"/>
              </a:spcAft>
              <a:buClr>
                <a:schemeClr val="dk1"/>
              </a:buClr>
              <a:buSzPts val="1664"/>
              <a:buFont typeface="Arial"/>
              <a:buChar char="•"/>
            </a:pPr>
            <a:r>
              <a:rPr lang="fi-FI" sz="2600"/>
              <a:t>Large and sprouts well = good physiological quality</a:t>
            </a:r>
            <a:endParaRPr/>
          </a:p>
          <a:p>
            <a:pPr marL="228600" lvl="0" indent="-50800" algn="l" rtl="0">
              <a:lnSpc>
                <a:spcPct val="90000"/>
              </a:lnSpc>
              <a:spcBef>
                <a:spcPts val="0"/>
              </a:spcBef>
              <a:spcAft>
                <a:spcPts val="0"/>
              </a:spcAft>
              <a:buClr>
                <a:schemeClr val="dk1"/>
              </a:buClr>
              <a:buSzPts val="2800"/>
              <a:buNone/>
            </a:pPr>
            <a:r>
              <a:rPr lang="fi-FI" sz="3000"/>
              <a:t>Forest improvement target areas (image)</a:t>
            </a:r>
            <a:endParaRPr/>
          </a:p>
          <a:p>
            <a:pPr marL="635000" lvl="0" indent="-457200" algn="l" rtl="0">
              <a:lnSpc>
                <a:spcPct val="90000"/>
              </a:lnSpc>
              <a:spcBef>
                <a:spcPts val="0"/>
              </a:spcBef>
              <a:spcAft>
                <a:spcPts val="0"/>
              </a:spcAft>
              <a:buSzPts val="1664"/>
              <a:buFont typeface="Arial"/>
              <a:buChar char="•"/>
            </a:pPr>
            <a:r>
              <a:rPr lang="fi-FI" sz="2600"/>
              <a:t>Determined on the basis of annual heat summation </a:t>
            </a:r>
            <a:endParaRPr/>
          </a:p>
          <a:p>
            <a:pPr marL="635000" lvl="0" indent="-457200" algn="l" rtl="0">
              <a:lnSpc>
                <a:spcPct val="90000"/>
              </a:lnSpc>
              <a:spcBef>
                <a:spcPts val="0"/>
              </a:spcBef>
              <a:spcAft>
                <a:spcPts val="0"/>
              </a:spcAft>
              <a:buSzPts val="1664"/>
              <a:buFont typeface="Arial"/>
              <a:buChar char="•"/>
            </a:pPr>
            <a:r>
              <a:rPr lang="fi-FI" sz="2600"/>
              <a:t>Production of improved forest cultivation material that has been adapted to local conditions</a:t>
            </a:r>
            <a:endParaRPr/>
          </a:p>
          <a:p>
            <a:pPr marL="177800" lvl="0" indent="0" algn="l" rtl="0">
              <a:lnSpc>
                <a:spcPct val="90000"/>
              </a:lnSpc>
              <a:spcBef>
                <a:spcPts val="0"/>
              </a:spcBef>
              <a:spcAft>
                <a:spcPts val="0"/>
              </a:spcAft>
              <a:buSzPts val="2800"/>
              <a:buNone/>
            </a:pPr>
            <a:endParaRPr sz="1400"/>
          </a:p>
          <a:p>
            <a:pPr marL="177800" lvl="0" indent="0" algn="l" rtl="0">
              <a:lnSpc>
                <a:spcPct val="90000"/>
              </a:lnSpc>
              <a:spcBef>
                <a:spcPts val="0"/>
              </a:spcBef>
              <a:spcAft>
                <a:spcPts val="0"/>
              </a:spcAft>
              <a:buSzPts val="2800"/>
              <a:buNone/>
            </a:pPr>
            <a:r>
              <a:rPr lang="fi-FI" sz="1400"/>
              <a:t>Further information: Haapanen, M., Mikola, J. 2008. Metsänjalostus 2050 — pitkän aikavälin metsänjalostusohjelma. Metlan työraportteja 71. p. 50 </a:t>
            </a:r>
            <a:r>
              <a:rPr lang="fi-FI" sz="1400" u="sng">
                <a:solidFill>
                  <a:schemeClr val="hlink"/>
                </a:solidFill>
                <a:hlinkClick r:id="rId4"/>
              </a:rPr>
              <a:t>http://urn.fi/URN:ISBN:978-951-40-2084-1</a:t>
            </a:r>
            <a:r>
              <a:rPr lang="fi-FI" sz="1400"/>
              <a:t> </a:t>
            </a:r>
            <a:endParaRPr/>
          </a:p>
        </p:txBody>
      </p:sp>
      <p:sp>
        <p:nvSpPr>
          <p:cNvPr id="287" name="Google Shape;287;p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24</a:t>
            </a:fld>
            <a:endParaRPr/>
          </a:p>
        </p:txBody>
      </p:sp>
      <p:sp>
        <p:nvSpPr>
          <p:cNvPr id="288" name="Google Shape;288;p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60"/>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11111"/>
              <a:buFont typeface="Calibri"/>
              <a:buNone/>
            </a:pPr>
            <a:r>
              <a:rPr lang="fi-FI"/>
              <a:t>Industrial wood products, their properties and uses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1"/>
          <p:cNvSpPr txBox="1">
            <a:spLocks noGrp="1"/>
          </p:cNvSpPr>
          <p:nvPr>
            <p:ph type="title"/>
          </p:nvPr>
        </p:nvSpPr>
        <p:spPr>
          <a:xfrm>
            <a:off x="838200" y="365125"/>
            <a:ext cx="1105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Industrial wood products in Finland</a:t>
            </a:r>
            <a:endParaRPr/>
          </a:p>
        </p:txBody>
      </p:sp>
      <p:sp>
        <p:nvSpPr>
          <p:cNvPr id="299" name="Google Shape;299;p6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26</a:t>
            </a:fld>
            <a:endParaRPr/>
          </a:p>
        </p:txBody>
      </p:sp>
      <p:graphicFrame>
        <p:nvGraphicFramePr>
          <p:cNvPr id="300" name="Google Shape;300;p61"/>
          <p:cNvGraphicFramePr/>
          <p:nvPr/>
        </p:nvGraphicFramePr>
        <p:xfrm>
          <a:off x="926214" y="1873251"/>
          <a:ext cx="3000000" cy="3000000"/>
        </p:xfrm>
        <a:graphic>
          <a:graphicData uri="http://schemas.openxmlformats.org/drawingml/2006/table">
            <a:tbl>
              <a:tblPr firstRow="1" bandRow="1">
                <a:noFill/>
                <a:tableStyleId>{9398A00E-F794-47C7-92A9-9186D4534F5A}</a:tableStyleId>
              </a:tblPr>
              <a:tblGrid>
                <a:gridCol w="5997500">
                  <a:extLst>
                    <a:ext uri="{9D8B030D-6E8A-4147-A177-3AD203B41FA5}">
                      <a16:colId xmlns:a16="http://schemas.microsoft.com/office/drawing/2014/main" val="20000"/>
                    </a:ext>
                  </a:extLst>
                </a:gridCol>
                <a:gridCol w="3134675">
                  <a:extLst>
                    <a:ext uri="{9D8B030D-6E8A-4147-A177-3AD203B41FA5}">
                      <a16:colId xmlns:a16="http://schemas.microsoft.com/office/drawing/2014/main" val="20001"/>
                    </a:ext>
                  </a:extLst>
                </a:gridCol>
              </a:tblGrid>
              <a:tr h="404300">
                <a:tc>
                  <a:txBody>
                    <a:bodyPr/>
                    <a:lstStyle/>
                    <a:p>
                      <a:pPr marL="0" marR="0" lvl="0" indent="0" algn="l" rtl="0">
                        <a:lnSpc>
                          <a:spcPct val="100000"/>
                        </a:lnSpc>
                        <a:spcBef>
                          <a:spcPts val="0"/>
                        </a:spcBef>
                        <a:spcAft>
                          <a:spcPts val="0"/>
                        </a:spcAft>
                        <a:buClr>
                          <a:srgbClr val="000000"/>
                        </a:buClr>
                        <a:buSzPts val="1800"/>
                        <a:buFont typeface="Arial"/>
                        <a:buNone/>
                      </a:pPr>
                      <a:r>
                        <a:rPr lang="fi-FI" sz="1800" u="none" strike="noStrike" cap="none"/>
                        <a:t>Wood product</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fi-FI" sz="1800" u="none" strike="noStrike" cap="none"/>
                        <a:t>Production in 2020 (1,000 m3)	</a:t>
                      </a:r>
                      <a:endParaRPr/>
                    </a:p>
                  </a:txBody>
                  <a:tcPr marL="91450" marR="91450" marT="45725" marB="45725"/>
                </a:tc>
                <a:extLst>
                  <a:ext uri="{0D108BD9-81ED-4DB2-BD59-A6C34878D82A}">
                    <a16:rowId xmlns:a16="http://schemas.microsoft.com/office/drawing/2014/main" val="10000"/>
                  </a:ext>
                </a:extLst>
              </a:tr>
              <a:tr h="468000">
                <a:tc>
                  <a:txBody>
                    <a:bodyPr/>
                    <a:lstStyle/>
                    <a:p>
                      <a:pPr marL="0" marR="0" lvl="0" indent="0" algn="l" rtl="0">
                        <a:lnSpc>
                          <a:spcPct val="100000"/>
                        </a:lnSpc>
                        <a:spcBef>
                          <a:spcPts val="0"/>
                        </a:spcBef>
                        <a:spcAft>
                          <a:spcPts val="0"/>
                        </a:spcAft>
                        <a:buClr>
                          <a:srgbClr val="000000"/>
                        </a:buClr>
                        <a:buSzPts val="1800"/>
                        <a:buFont typeface="Arial"/>
                        <a:buNone/>
                      </a:pPr>
                      <a:r>
                        <a:rPr lang="fi-FI" sz="1800" u="none" strike="noStrike" cap="none"/>
                        <a:t>Sawn timber</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i-FI" sz="1800" u="none" strike="noStrike" cap="none"/>
                        <a:t>11000</a:t>
                      </a:r>
                      <a:endParaRPr/>
                    </a:p>
                  </a:txBody>
                  <a:tcPr marL="91450" marR="91450" marT="45725" marB="45725" anchor="ctr"/>
                </a:tc>
                <a:extLst>
                  <a:ext uri="{0D108BD9-81ED-4DB2-BD59-A6C34878D82A}">
                    <a16:rowId xmlns:a16="http://schemas.microsoft.com/office/drawing/2014/main" val="10001"/>
                  </a:ext>
                </a:extLst>
              </a:tr>
              <a:tr h="468000">
                <a:tc>
                  <a:txBody>
                    <a:bodyPr/>
                    <a:lstStyle/>
                    <a:p>
                      <a:pPr marL="0" marR="0" lvl="0" indent="0" algn="l" rtl="0">
                        <a:lnSpc>
                          <a:spcPct val="100000"/>
                        </a:lnSpc>
                        <a:spcBef>
                          <a:spcPts val="0"/>
                        </a:spcBef>
                        <a:spcAft>
                          <a:spcPts val="0"/>
                        </a:spcAft>
                        <a:buClr>
                          <a:srgbClr val="000000"/>
                        </a:buClr>
                        <a:buSzPts val="1800"/>
                        <a:buFont typeface="Arial"/>
                        <a:buNone/>
                      </a:pPr>
                      <a:r>
                        <a:rPr lang="fi-FI" sz="1800" u="none" strike="noStrike" cap="none"/>
                        <a:t>Veneer and veneer-based products (plywood and laminated veneer lumber LVL)</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i-FI" sz="1800" u="none" strike="noStrike" cap="none"/>
                        <a:t>1000</a:t>
                      </a:r>
                      <a:endParaRPr/>
                    </a:p>
                  </a:txBody>
                  <a:tcPr marL="91450" marR="91450" marT="45725" marB="45725" anchor="ctr"/>
                </a:tc>
                <a:extLst>
                  <a:ext uri="{0D108BD9-81ED-4DB2-BD59-A6C34878D82A}">
                    <a16:rowId xmlns:a16="http://schemas.microsoft.com/office/drawing/2014/main" val="10002"/>
                  </a:ext>
                </a:extLst>
              </a:tr>
              <a:tr h="468000">
                <a:tc>
                  <a:txBody>
                    <a:bodyPr/>
                    <a:lstStyle/>
                    <a:p>
                      <a:pPr marL="0" marR="0" lvl="0" indent="0" algn="l" rtl="0">
                        <a:lnSpc>
                          <a:spcPct val="100000"/>
                        </a:lnSpc>
                        <a:spcBef>
                          <a:spcPts val="0"/>
                        </a:spcBef>
                        <a:spcAft>
                          <a:spcPts val="0"/>
                        </a:spcAft>
                        <a:buClr>
                          <a:srgbClr val="000000"/>
                        </a:buClr>
                        <a:buSzPts val="1800"/>
                        <a:buFont typeface="Arial"/>
                        <a:buNone/>
                      </a:pPr>
                      <a:r>
                        <a:rPr lang="fi-FI" sz="1800" u="none" strike="noStrike" cap="none"/>
                        <a:t>Glued laminated timber</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i-FI" sz="1800" u="none" strike="noStrike" cap="none"/>
                        <a:t>400</a:t>
                      </a:r>
                      <a:endParaRPr/>
                    </a:p>
                  </a:txBody>
                  <a:tcPr marL="91450" marR="91450" marT="45725" marB="45725" anchor="ctr"/>
                </a:tc>
                <a:extLst>
                  <a:ext uri="{0D108BD9-81ED-4DB2-BD59-A6C34878D82A}">
                    <a16:rowId xmlns:a16="http://schemas.microsoft.com/office/drawing/2014/main" val="10003"/>
                  </a:ext>
                </a:extLst>
              </a:tr>
              <a:tr h="468000">
                <a:tc>
                  <a:txBody>
                    <a:bodyPr/>
                    <a:lstStyle/>
                    <a:p>
                      <a:pPr marL="0" marR="0" lvl="0" indent="0" algn="l" rtl="0">
                        <a:lnSpc>
                          <a:spcPct val="100000"/>
                        </a:lnSpc>
                        <a:spcBef>
                          <a:spcPts val="0"/>
                        </a:spcBef>
                        <a:spcAft>
                          <a:spcPts val="0"/>
                        </a:spcAft>
                        <a:buClr>
                          <a:srgbClr val="000000"/>
                        </a:buClr>
                        <a:buSzPts val="1800"/>
                        <a:buFont typeface="Arial"/>
                        <a:buNone/>
                      </a:pPr>
                      <a:r>
                        <a:rPr lang="fi-FI" sz="1800" u="none" strike="noStrike" cap="none"/>
                        <a:t>Chipboards and fibreboards</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i-FI" sz="1800" u="none" strike="noStrike" cap="none"/>
                        <a:t>150</a:t>
                      </a:r>
                      <a:endParaRPr/>
                    </a:p>
                  </a:txBody>
                  <a:tcPr marL="91450" marR="91450" marT="45725" marB="45725" anchor="ctr"/>
                </a:tc>
                <a:extLst>
                  <a:ext uri="{0D108BD9-81ED-4DB2-BD59-A6C34878D82A}">
                    <a16:rowId xmlns:a16="http://schemas.microsoft.com/office/drawing/2014/main" val="10004"/>
                  </a:ext>
                </a:extLst>
              </a:tr>
              <a:tr h="468000">
                <a:tc>
                  <a:txBody>
                    <a:bodyPr/>
                    <a:lstStyle/>
                    <a:p>
                      <a:pPr marL="0" marR="0" lvl="0" indent="0" algn="l" rtl="0">
                        <a:lnSpc>
                          <a:spcPct val="100000"/>
                        </a:lnSpc>
                        <a:spcBef>
                          <a:spcPts val="0"/>
                        </a:spcBef>
                        <a:spcAft>
                          <a:spcPts val="0"/>
                        </a:spcAft>
                        <a:buClr>
                          <a:srgbClr val="000000"/>
                        </a:buClr>
                        <a:buSzPts val="1800"/>
                        <a:buFont typeface="Arial"/>
                        <a:buNone/>
                      </a:pPr>
                      <a:r>
                        <a:rPr lang="fi-FI" sz="1800" u="none" strike="noStrike" cap="none"/>
                        <a:t>Building logs</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i-FI" sz="1800" u="none" strike="noStrike" cap="none"/>
                        <a:t>120</a:t>
                      </a:r>
                      <a:endParaRPr/>
                    </a:p>
                  </a:txBody>
                  <a:tcPr marL="91450" marR="91450" marT="45725" marB="45725" anchor="ctr"/>
                </a:tc>
                <a:extLst>
                  <a:ext uri="{0D108BD9-81ED-4DB2-BD59-A6C34878D82A}">
                    <a16:rowId xmlns:a16="http://schemas.microsoft.com/office/drawing/2014/main" val="10005"/>
                  </a:ext>
                </a:extLst>
              </a:tr>
              <a:tr h="468000">
                <a:tc>
                  <a:txBody>
                    <a:bodyPr/>
                    <a:lstStyle/>
                    <a:p>
                      <a:pPr marL="0" marR="0" lvl="0" indent="0" algn="l" rtl="0">
                        <a:lnSpc>
                          <a:spcPct val="100000"/>
                        </a:lnSpc>
                        <a:spcBef>
                          <a:spcPts val="0"/>
                        </a:spcBef>
                        <a:spcAft>
                          <a:spcPts val="0"/>
                        </a:spcAft>
                        <a:buClr>
                          <a:srgbClr val="000000"/>
                        </a:buClr>
                        <a:buSzPts val="1800"/>
                        <a:buFont typeface="Arial"/>
                        <a:buNone/>
                      </a:pPr>
                      <a:r>
                        <a:rPr lang="fi-FI" sz="1800" u="none" strike="noStrike" cap="none"/>
                        <a:t>Wood poles	</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i-FI" sz="1800" u="none" strike="noStrike" cap="none"/>
                        <a:t>100</a:t>
                      </a:r>
                      <a:endParaRPr/>
                    </a:p>
                  </a:txBody>
                  <a:tcPr marL="91450" marR="91450" marT="45725" marB="45725" anchor="ctr"/>
                </a:tc>
                <a:extLst>
                  <a:ext uri="{0D108BD9-81ED-4DB2-BD59-A6C34878D82A}">
                    <a16:rowId xmlns:a16="http://schemas.microsoft.com/office/drawing/2014/main" val="10006"/>
                  </a:ext>
                </a:extLst>
              </a:tr>
              <a:tr h="468000">
                <a:tc>
                  <a:txBody>
                    <a:bodyPr/>
                    <a:lstStyle/>
                    <a:p>
                      <a:pPr marL="0" marR="0" lvl="0" indent="0" algn="l" rtl="0">
                        <a:lnSpc>
                          <a:spcPct val="100000"/>
                        </a:lnSpc>
                        <a:spcBef>
                          <a:spcPts val="0"/>
                        </a:spcBef>
                        <a:spcAft>
                          <a:spcPts val="0"/>
                        </a:spcAft>
                        <a:buClr>
                          <a:srgbClr val="000000"/>
                        </a:buClr>
                        <a:buSzPts val="1800"/>
                        <a:buFont typeface="Arial"/>
                        <a:buNone/>
                      </a:pPr>
                      <a:r>
                        <a:rPr lang="fi-FI" sz="1800" u="none" strike="noStrike" cap="none"/>
                        <a:t>Cross-laminated timber CLT</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i-FI" sz="1800" u="none" strike="noStrike" cap="none"/>
                        <a:t>25</a:t>
                      </a:r>
                      <a:endParaRPr/>
                    </a:p>
                  </a:txBody>
                  <a:tcPr marL="91450" marR="91450" marT="45725" marB="45725" anchor="ctr"/>
                </a:tc>
                <a:extLst>
                  <a:ext uri="{0D108BD9-81ED-4DB2-BD59-A6C34878D82A}">
                    <a16:rowId xmlns:a16="http://schemas.microsoft.com/office/drawing/2014/main" val="10007"/>
                  </a:ext>
                </a:extLst>
              </a:tr>
            </a:tbl>
          </a:graphicData>
        </a:graphic>
      </p:graphicFrame>
      <p:sp>
        <p:nvSpPr>
          <p:cNvPr id="301" name="Google Shape;301;p61"/>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62"/>
          <p:cNvPicPr preferRelativeResize="0"/>
          <p:nvPr/>
        </p:nvPicPr>
        <p:blipFill rotWithShape="1">
          <a:blip r:embed="rId3">
            <a:alphaModFix/>
          </a:blip>
          <a:srcRect/>
          <a:stretch/>
        </p:blipFill>
        <p:spPr>
          <a:xfrm>
            <a:off x="7081420" y="748273"/>
            <a:ext cx="4787999" cy="5509316"/>
          </a:xfrm>
          <a:prstGeom prst="rect">
            <a:avLst/>
          </a:prstGeom>
          <a:noFill/>
          <a:ln>
            <a:noFill/>
          </a:ln>
        </p:spPr>
      </p:pic>
      <p:sp>
        <p:nvSpPr>
          <p:cNvPr id="307" name="Google Shape;307;p62"/>
          <p:cNvSpPr txBox="1">
            <a:spLocks noGrp="1"/>
          </p:cNvSpPr>
          <p:nvPr>
            <p:ph type="body" idx="1"/>
          </p:nvPr>
        </p:nvSpPr>
        <p:spPr>
          <a:xfrm>
            <a:off x="655781" y="1954931"/>
            <a:ext cx="6989027" cy="4685806"/>
          </a:xfrm>
          <a:prstGeom prst="rect">
            <a:avLst/>
          </a:prstGeom>
          <a:noFill/>
          <a:ln>
            <a:noFill/>
          </a:ln>
        </p:spPr>
        <p:txBody>
          <a:bodyPr spcFirstLastPara="1" wrap="square" lIns="91425" tIns="45700" rIns="91425" bIns="45700" anchor="t" anchorCtr="0">
            <a:noAutofit/>
          </a:bodyPr>
          <a:lstStyle/>
          <a:p>
            <a:pPr marL="177800" lvl="0" indent="0" algn="l" rtl="0">
              <a:lnSpc>
                <a:spcPct val="100000"/>
              </a:lnSpc>
              <a:spcBef>
                <a:spcPts val="0"/>
              </a:spcBef>
              <a:spcAft>
                <a:spcPts val="0"/>
              </a:spcAft>
              <a:buSzPts val="2800"/>
              <a:buNone/>
            </a:pPr>
            <a:r>
              <a:rPr lang="fi-FI" sz="2400"/>
              <a:t>Sawn timber terminology</a:t>
            </a:r>
            <a:endParaRPr/>
          </a:p>
          <a:p>
            <a:pPr marL="177800" lvl="0" indent="0" algn="l" rtl="0">
              <a:lnSpc>
                <a:spcPct val="100000"/>
              </a:lnSpc>
              <a:spcBef>
                <a:spcPts val="1200"/>
              </a:spcBef>
              <a:spcAft>
                <a:spcPts val="0"/>
              </a:spcAft>
              <a:buSzPts val="2800"/>
              <a:buNone/>
            </a:pPr>
            <a:r>
              <a:rPr lang="fi-FI" sz="1800" b="1"/>
              <a:t>Deal/batten</a:t>
            </a:r>
            <a:r>
              <a:rPr lang="fi-FI" sz="1800"/>
              <a:t>: a 38–50 mm thick and 75–150 mm wide piece of timber </a:t>
            </a:r>
            <a:endParaRPr/>
          </a:p>
          <a:p>
            <a:pPr marL="177800" lvl="0" indent="0" algn="l" rtl="0">
              <a:lnSpc>
                <a:spcPct val="100000"/>
              </a:lnSpc>
              <a:spcBef>
                <a:spcPts val="400"/>
              </a:spcBef>
              <a:spcAft>
                <a:spcPts val="0"/>
              </a:spcAft>
              <a:buSzPts val="2800"/>
              <a:buNone/>
            </a:pPr>
            <a:r>
              <a:rPr lang="fi-FI" sz="1800" b="1"/>
              <a:t>Plank</a:t>
            </a:r>
            <a:r>
              <a:rPr lang="fi-FI" sz="1800"/>
              <a:t>: a piece of sawn timber sturdier than a batten</a:t>
            </a:r>
            <a:endParaRPr/>
          </a:p>
          <a:p>
            <a:pPr marL="177800" lvl="0" indent="0" algn="l" rtl="0">
              <a:lnSpc>
                <a:spcPct val="100000"/>
              </a:lnSpc>
              <a:spcBef>
                <a:spcPts val="400"/>
              </a:spcBef>
              <a:spcAft>
                <a:spcPts val="0"/>
              </a:spcAft>
              <a:buSzPts val="2800"/>
              <a:buNone/>
            </a:pPr>
            <a:r>
              <a:rPr lang="fi-FI" sz="1800" b="1"/>
              <a:t>Spar</a:t>
            </a:r>
            <a:r>
              <a:rPr lang="fi-FI" sz="1800"/>
              <a:t>: ≥75 mm thick piece with four sawn sides, square or nearly square cross-section</a:t>
            </a:r>
            <a:endParaRPr/>
          </a:p>
          <a:p>
            <a:pPr marL="177800" lvl="0" indent="0" algn="l" rtl="0">
              <a:lnSpc>
                <a:spcPct val="100000"/>
              </a:lnSpc>
              <a:spcBef>
                <a:spcPts val="400"/>
              </a:spcBef>
              <a:spcAft>
                <a:spcPts val="0"/>
              </a:spcAft>
              <a:buSzPts val="2800"/>
              <a:buNone/>
            </a:pPr>
            <a:r>
              <a:rPr lang="fi-FI" sz="1800" b="1"/>
              <a:t>Centre yield: </a:t>
            </a:r>
            <a:r>
              <a:rPr lang="fi-FI" sz="1800"/>
              <a:t>piece of timber sawn from the centre part of the log, thickness ≥ 32 mm</a:t>
            </a:r>
            <a:endParaRPr/>
          </a:p>
          <a:p>
            <a:pPr marL="177800" lvl="0" indent="0" algn="l" rtl="0">
              <a:lnSpc>
                <a:spcPct val="100000"/>
              </a:lnSpc>
              <a:spcBef>
                <a:spcPts val="400"/>
              </a:spcBef>
              <a:spcAft>
                <a:spcPts val="0"/>
              </a:spcAft>
              <a:buSzPts val="2800"/>
              <a:buNone/>
            </a:pPr>
            <a:r>
              <a:rPr lang="fi-FI" sz="1800" b="1"/>
              <a:t>Slab</a:t>
            </a:r>
            <a:r>
              <a:rPr lang="fi-FI" sz="1800"/>
              <a:t>: a piece sawn from the surface of the log, with four sawn sides but a waney edge</a:t>
            </a:r>
            <a:endParaRPr/>
          </a:p>
          <a:p>
            <a:pPr marL="177800" lvl="0" indent="0" algn="l" rtl="0">
              <a:lnSpc>
                <a:spcPct val="100000"/>
              </a:lnSpc>
              <a:spcBef>
                <a:spcPts val="400"/>
              </a:spcBef>
              <a:spcAft>
                <a:spcPts val="0"/>
              </a:spcAft>
              <a:buSzPts val="2800"/>
              <a:buNone/>
            </a:pPr>
            <a:r>
              <a:rPr lang="fi-FI" sz="1800" b="1"/>
              <a:t>Side yield</a:t>
            </a:r>
            <a:r>
              <a:rPr lang="fi-FI" sz="1800"/>
              <a:t>: piece of timber sawn from the parts outside the centre of the log, either full-edged or waney-edged, four sawn sides</a:t>
            </a:r>
            <a:endParaRPr/>
          </a:p>
          <a:p>
            <a:pPr marL="177800" lvl="0" indent="0" algn="l" rtl="0">
              <a:lnSpc>
                <a:spcPct val="100000"/>
              </a:lnSpc>
              <a:spcBef>
                <a:spcPts val="400"/>
              </a:spcBef>
              <a:spcAft>
                <a:spcPts val="0"/>
              </a:spcAft>
              <a:buSzPts val="2800"/>
              <a:buNone/>
            </a:pPr>
            <a:r>
              <a:rPr lang="fi-FI" sz="1800" b="1"/>
              <a:t>Beam</a:t>
            </a:r>
            <a:r>
              <a:rPr lang="fi-FI" sz="1800"/>
              <a:t>: a sturdy piece with four sawn sides, meant for construction purposes. Difference between width and thickness &gt; 25 mm</a:t>
            </a:r>
            <a:endParaRPr/>
          </a:p>
          <a:p>
            <a:pPr marL="177800" lvl="0" indent="0" algn="l" rtl="0">
              <a:lnSpc>
                <a:spcPct val="100000"/>
              </a:lnSpc>
              <a:spcBef>
                <a:spcPts val="400"/>
              </a:spcBef>
              <a:spcAft>
                <a:spcPts val="400"/>
              </a:spcAft>
              <a:buSzPts val="2800"/>
              <a:buNone/>
            </a:pPr>
            <a:r>
              <a:rPr lang="fi-FI" sz="1800" b="1"/>
              <a:t>Batten/strip</a:t>
            </a:r>
            <a:r>
              <a:rPr lang="fi-FI" sz="1800"/>
              <a:t>: split piece of timber, 12–38 mm thick and 25–63 mm wide</a:t>
            </a:r>
            <a:endParaRPr/>
          </a:p>
        </p:txBody>
      </p:sp>
      <p:sp>
        <p:nvSpPr>
          <p:cNvPr id="308" name="Google Shape;308;p6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27</a:t>
            </a:fld>
            <a:endParaRPr/>
          </a:p>
        </p:txBody>
      </p:sp>
      <p:sp>
        <p:nvSpPr>
          <p:cNvPr id="309" name="Google Shape;309;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Sawn timber</a:t>
            </a:r>
            <a:r>
              <a:rPr lang="fi-FI"/>
              <a:t>, seasoning, strength classification and quality grades(1/6)</a:t>
            </a:r>
            <a:endParaRPr/>
          </a:p>
        </p:txBody>
      </p:sp>
      <p:sp>
        <p:nvSpPr>
          <p:cNvPr id="310" name="Google Shape;310;p62"/>
          <p:cNvSpPr txBox="1">
            <a:spLocks noGrp="1"/>
          </p:cNvSpPr>
          <p:nvPr>
            <p:ph type="ftr" idx="11"/>
          </p:nvPr>
        </p:nvSpPr>
        <p:spPr>
          <a:xfrm>
            <a:off x="7644808" y="2762213"/>
            <a:ext cx="867983" cy="29596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fi-FI" sz="1000">
                <a:solidFill>
                  <a:srgbClr val="000000"/>
                </a:solidFill>
              </a:rPr>
              <a:t>width</a:t>
            </a:r>
            <a:endParaRPr/>
          </a:p>
        </p:txBody>
      </p:sp>
      <p:sp>
        <p:nvSpPr>
          <p:cNvPr id="311" name="Google Shape;311;p62"/>
          <p:cNvSpPr txBox="1"/>
          <p:nvPr/>
        </p:nvSpPr>
        <p:spPr>
          <a:xfrm>
            <a:off x="7286554" y="4563717"/>
            <a:ext cx="867983" cy="29596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tongue</a:t>
            </a:r>
            <a:endParaRPr/>
          </a:p>
        </p:txBody>
      </p:sp>
      <p:sp>
        <p:nvSpPr>
          <p:cNvPr id="312" name="Google Shape;312;p62"/>
          <p:cNvSpPr txBox="1"/>
          <p:nvPr/>
        </p:nvSpPr>
        <p:spPr>
          <a:xfrm>
            <a:off x="7465681" y="3205504"/>
            <a:ext cx="867983" cy="29596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inside face</a:t>
            </a:r>
            <a:endParaRPr/>
          </a:p>
        </p:txBody>
      </p:sp>
      <p:sp>
        <p:nvSpPr>
          <p:cNvPr id="313" name="Google Shape;313;p62"/>
          <p:cNvSpPr txBox="1"/>
          <p:nvPr/>
        </p:nvSpPr>
        <p:spPr>
          <a:xfrm>
            <a:off x="11001436" y="1251916"/>
            <a:ext cx="867983" cy="29596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wane</a:t>
            </a:r>
            <a:endParaRPr/>
          </a:p>
        </p:txBody>
      </p:sp>
      <p:sp>
        <p:nvSpPr>
          <p:cNvPr id="314" name="Google Shape;314;p62"/>
          <p:cNvSpPr txBox="1"/>
          <p:nvPr/>
        </p:nvSpPr>
        <p:spPr>
          <a:xfrm>
            <a:off x="11001436" y="1471302"/>
            <a:ext cx="867983" cy="29596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arris</a:t>
            </a:r>
            <a:endParaRPr/>
          </a:p>
        </p:txBody>
      </p:sp>
      <p:sp>
        <p:nvSpPr>
          <p:cNvPr id="315" name="Google Shape;315;p62"/>
          <p:cNvSpPr txBox="1"/>
          <p:nvPr/>
        </p:nvSpPr>
        <p:spPr>
          <a:xfrm>
            <a:off x="11001436" y="1764614"/>
            <a:ext cx="867983" cy="29596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edge</a:t>
            </a:r>
            <a:endParaRPr/>
          </a:p>
        </p:txBody>
      </p:sp>
      <p:sp>
        <p:nvSpPr>
          <p:cNvPr id="316" name="Google Shape;316;p62"/>
          <p:cNvSpPr txBox="1"/>
          <p:nvPr/>
        </p:nvSpPr>
        <p:spPr>
          <a:xfrm>
            <a:off x="10018796" y="2956644"/>
            <a:ext cx="867983" cy="29596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growth rings</a:t>
            </a:r>
            <a:endParaRPr/>
          </a:p>
        </p:txBody>
      </p:sp>
      <p:sp>
        <p:nvSpPr>
          <p:cNvPr id="317" name="Google Shape;317;p62"/>
          <p:cNvSpPr txBox="1"/>
          <p:nvPr/>
        </p:nvSpPr>
        <p:spPr>
          <a:xfrm>
            <a:off x="10018795" y="3217432"/>
            <a:ext cx="867983" cy="29596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outside face</a:t>
            </a:r>
            <a:endParaRPr/>
          </a:p>
        </p:txBody>
      </p:sp>
      <p:sp>
        <p:nvSpPr>
          <p:cNvPr id="318" name="Google Shape;318;p62"/>
          <p:cNvSpPr txBox="1"/>
          <p:nvPr/>
        </p:nvSpPr>
        <p:spPr>
          <a:xfrm>
            <a:off x="8586964" y="1441110"/>
            <a:ext cx="867983" cy="29596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length</a:t>
            </a:r>
            <a:endParaRPr/>
          </a:p>
        </p:txBody>
      </p:sp>
      <p:sp>
        <p:nvSpPr>
          <p:cNvPr id="319" name="Google Shape;319;p62"/>
          <p:cNvSpPr txBox="1"/>
          <p:nvPr/>
        </p:nvSpPr>
        <p:spPr>
          <a:xfrm>
            <a:off x="9512227" y="5844626"/>
            <a:ext cx="867983" cy="29596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groove</a:t>
            </a:r>
            <a:endParaRPr/>
          </a:p>
        </p:txBody>
      </p:sp>
      <p:sp>
        <p:nvSpPr>
          <p:cNvPr id="320" name="Google Shape;320;p62"/>
          <p:cNvSpPr txBox="1"/>
          <p:nvPr/>
        </p:nvSpPr>
        <p:spPr>
          <a:xfrm>
            <a:off x="8333664" y="3890102"/>
            <a:ext cx="867983" cy="29596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fi-FI" sz="1000" b="0" i="0" u="none" strike="noStrike" cap="none">
                <a:solidFill>
                  <a:srgbClr val="000000"/>
                </a:solidFill>
                <a:latin typeface="Calibri"/>
                <a:ea typeface="Calibri"/>
                <a:cs typeface="Calibri"/>
                <a:sym typeface="Calibri"/>
              </a:rPr>
              <a:t>thickness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Sawn timber</a:t>
            </a:r>
            <a:r>
              <a:rPr lang="fi-FI"/>
              <a:t>, seasoning, strength classification and quality grades(2/6)</a:t>
            </a:r>
            <a:endParaRPr/>
          </a:p>
        </p:txBody>
      </p:sp>
      <p:sp>
        <p:nvSpPr>
          <p:cNvPr id="326" name="Google Shape;326;p63"/>
          <p:cNvSpPr txBox="1">
            <a:spLocks noGrp="1"/>
          </p:cNvSpPr>
          <p:nvPr>
            <p:ph type="body" idx="1"/>
          </p:nvPr>
        </p:nvSpPr>
        <p:spPr>
          <a:xfrm>
            <a:off x="604284" y="1873251"/>
            <a:ext cx="10206162" cy="4351338"/>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sz="2400"/>
              <a:t>The most common cross-sectional dimensions and maximum permitted dimensional deviations for sawn timber</a:t>
            </a:r>
            <a:endParaRPr/>
          </a:p>
        </p:txBody>
      </p:sp>
      <p:sp>
        <p:nvSpPr>
          <p:cNvPr id="327" name="Google Shape;327;p6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28</a:t>
            </a:fld>
            <a:endParaRPr/>
          </a:p>
        </p:txBody>
      </p:sp>
      <p:sp>
        <p:nvSpPr>
          <p:cNvPr id="328" name="Google Shape;328;p6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sz="3600" u="sng"/>
              <a:t>Sawn timber</a:t>
            </a:r>
            <a:r>
              <a:rPr lang="fi-FI" sz="3600"/>
              <a:t>, seasoning, strength classification and quality grades(2/6)</a:t>
            </a:r>
            <a:endParaRPr/>
          </a:p>
        </p:txBody>
      </p:sp>
      <p:sp>
        <p:nvSpPr>
          <p:cNvPr id="334" name="Google Shape;334;p1"/>
          <p:cNvSpPr txBox="1">
            <a:spLocks noGrp="1"/>
          </p:cNvSpPr>
          <p:nvPr>
            <p:ph type="body" idx="1"/>
          </p:nvPr>
        </p:nvSpPr>
        <p:spPr>
          <a:xfrm>
            <a:off x="6371435" y="1444937"/>
            <a:ext cx="6863007" cy="904857"/>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sz="1800"/>
              <a:t>The most common cross-sectional dimensions </a:t>
            </a:r>
            <a:endParaRPr/>
          </a:p>
          <a:p>
            <a:pPr marL="177800" lvl="0" indent="0" algn="l" rtl="0">
              <a:lnSpc>
                <a:spcPct val="90000"/>
              </a:lnSpc>
              <a:spcBef>
                <a:spcPts val="0"/>
              </a:spcBef>
              <a:spcAft>
                <a:spcPts val="0"/>
              </a:spcAft>
              <a:buSzPts val="2800"/>
              <a:buNone/>
            </a:pPr>
            <a:r>
              <a:rPr lang="fi-FI" sz="1800"/>
              <a:t>(table on the left) and maximum permitted</a:t>
            </a:r>
            <a:br>
              <a:rPr lang="fi-FI" sz="1800"/>
            </a:br>
            <a:r>
              <a:rPr lang="fi-FI" sz="1800"/>
              <a:t>dimensional deviations (table below) for sawn timber</a:t>
            </a:r>
            <a:endParaRPr/>
          </a:p>
        </p:txBody>
      </p:sp>
      <p:sp>
        <p:nvSpPr>
          <p:cNvPr id="335" name="Google Shape;335;p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29</a:t>
            </a:fld>
            <a:endParaRPr/>
          </a:p>
        </p:txBody>
      </p:sp>
      <p:graphicFrame>
        <p:nvGraphicFramePr>
          <p:cNvPr id="336" name="Google Shape;336;p1"/>
          <p:cNvGraphicFramePr/>
          <p:nvPr/>
        </p:nvGraphicFramePr>
        <p:xfrm>
          <a:off x="838200" y="1444937"/>
          <a:ext cx="3000000" cy="3000000"/>
        </p:xfrm>
        <a:graphic>
          <a:graphicData uri="http://schemas.openxmlformats.org/drawingml/2006/table">
            <a:tbl>
              <a:tblPr firstRow="1" bandRow="1">
                <a:noFill/>
                <a:tableStyleId>{9398A00E-F794-47C7-92A9-9186D4534F5A}</a:tableStyleId>
              </a:tblPr>
              <a:tblGrid>
                <a:gridCol w="792000">
                  <a:extLst>
                    <a:ext uri="{9D8B030D-6E8A-4147-A177-3AD203B41FA5}">
                      <a16:colId xmlns:a16="http://schemas.microsoft.com/office/drawing/2014/main" val="20000"/>
                    </a:ext>
                  </a:extLst>
                </a:gridCol>
                <a:gridCol w="151475">
                  <a:extLst>
                    <a:ext uri="{9D8B030D-6E8A-4147-A177-3AD203B41FA5}">
                      <a16:colId xmlns:a16="http://schemas.microsoft.com/office/drawing/2014/main" val="20001"/>
                    </a:ext>
                  </a:extLst>
                </a:gridCol>
                <a:gridCol w="384500">
                  <a:extLst>
                    <a:ext uri="{9D8B030D-6E8A-4147-A177-3AD203B41FA5}">
                      <a16:colId xmlns:a16="http://schemas.microsoft.com/office/drawing/2014/main" val="20002"/>
                    </a:ext>
                  </a:extLst>
                </a:gridCol>
                <a:gridCol w="535975">
                  <a:extLst>
                    <a:ext uri="{9D8B030D-6E8A-4147-A177-3AD203B41FA5}">
                      <a16:colId xmlns:a16="http://schemas.microsoft.com/office/drawing/2014/main" val="20003"/>
                    </a:ext>
                  </a:extLst>
                </a:gridCol>
                <a:gridCol w="535975">
                  <a:extLst>
                    <a:ext uri="{9D8B030D-6E8A-4147-A177-3AD203B41FA5}">
                      <a16:colId xmlns:a16="http://schemas.microsoft.com/office/drawing/2014/main" val="20004"/>
                    </a:ext>
                  </a:extLst>
                </a:gridCol>
                <a:gridCol w="342775">
                  <a:extLst>
                    <a:ext uri="{9D8B030D-6E8A-4147-A177-3AD203B41FA5}">
                      <a16:colId xmlns:a16="http://schemas.microsoft.com/office/drawing/2014/main" val="20005"/>
                    </a:ext>
                  </a:extLst>
                </a:gridCol>
                <a:gridCol w="193200">
                  <a:extLst>
                    <a:ext uri="{9D8B030D-6E8A-4147-A177-3AD203B41FA5}">
                      <a16:colId xmlns:a16="http://schemas.microsoft.com/office/drawing/2014/main" val="20006"/>
                    </a:ext>
                  </a:extLst>
                </a:gridCol>
                <a:gridCol w="535975">
                  <a:extLst>
                    <a:ext uri="{9D8B030D-6E8A-4147-A177-3AD203B41FA5}">
                      <a16:colId xmlns:a16="http://schemas.microsoft.com/office/drawing/2014/main" val="20007"/>
                    </a:ext>
                  </a:extLst>
                </a:gridCol>
                <a:gridCol w="535975">
                  <a:extLst>
                    <a:ext uri="{9D8B030D-6E8A-4147-A177-3AD203B41FA5}">
                      <a16:colId xmlns:a16="http://schemas.microsoft.com/office/drawing/2014/main" val="20008"/>
                    </a:ext>
                  </a:extLst>
                </a:gridCol>
                <a:gridCol w="535975">
                  <a:extLst>
                    <a:ext uri="{9D8B030D-6E8A-4147-A177-3AD203B41FA5}">
                      <a16:colId xmlns:a16="http://schemas.microsoft.com/office/drawing/2014/main" val="20009"/>
                    </a:ext>
                  </a:extLst>
                </a:gridCol>
                <a:gridCol w="535975">
                  <a:extLst>
                    <a:ext uri="{9D8B030D-6E8A-4147-A177-3AD203B41FA5}">
                      <a16:colId xmlns:a16="http://schemas.microsoft.com/office/drawing/2014/main" val="20010"/>
                    </a:ext>
                  </a:extLst>
                </a:gridCol>
                <a:gridCol w="535975">
                  <a:extLst>
                    <a:ext uri="{9D8B030D-6E8A-4147-A177-3AD203B41FA5}">
                      <a16:colId xmlns:a16="http://schemas.microsoft.com/office/drawing/2014/main" val="20011"/>
                    </a:ext>
                  </a:extLst>
                </a:gridCol>
              </a:tblGrid>
              <a:tr h="260550">
                <a:tc rowSpan="2"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b="1" u="none" strike="noStrike" cap="none"/>
                        <a:t>Thickness (mm)</a:t>
                      </a:r>
                      <a:endParaRPr/>
                    </a:p>
                  </a:txBody>
                  <a:tcPr marL="90950" marR="90950" marT="45475" marB="45475"/>
                </a:tc>
                <a:tc rowSpan="2" hMerge="1">
                  <a:txBody>
                    <a:bodyPr/>
                    <a:lstStyle/>
                    <a:p>
                      <a:endParaRPr lang="fi-FI"/>
                    </a:p>
                  </a:txBody>
                  <a:tcPr/>
                </a:tc>
                <a:tc gridSpan="10">
                  <a:txBody>
                    <a:bodyPr/>
                    <a:lstStyle/>
                    <a:p>
                      <a:pPr marL="0" marR="0" lvl="0" indent="0" algn="ctr" rtl="0">
                        <a:lnSpc>
                          <a:spcPct val="100000"/>
                        </a:lnSpc>
                        <a:spcBef>
                          <a:spcPts val="0"/>
                        </a:spcBef>
                        <a:spcAft>
                          <a:spcPts val="0"/>
                        </a:spcAft>
                        <a:buClr>
                          <a:srgbClr val="000000"/>
                        </a:buClr>
                        <a:buSzPts val="1100"/>
                        <a:buFont typeface="Arial"/>
                        <a:buNone/>
                      </a:pPr>
                      <a:r>
                        <a:rPr lang="fi-FI" sz="1100" b="1" u="none" strike="noStrike" cap="none"/>
                        <a:t>Width (mm)</a:t>
                      </a:r>
                      <a:endParaRPr/>
                    </a:p>
                  </a:txBody>
                  <a:tcPr marL="90950" marR="90950" marT="45475" marB="45475" anchor="ct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0000"/>
                  </a:ext>
                </a:extLst>
              </a:tr>
              <a:tr h="258075">
                <a:tc gridSpan="2" vMerge="1">
                  <a:txBody>
                    <a:bodyPr/>
                    <a:lstStyle/>
                    <a:p>
                      <a:endParaRPr lang="fi-FI"/>
                    </a:p>
                  </a:txBody>
                  <a:tcPr/>
                </a:tc>
                <a:tc hMerge="1" vMerge="1">
                  <a:txBody>
                    <a:bodyPr/>
                    <a:lstStyle/>
                    <a:p>
                      <a:endParaRPr lang="fi-FI"/>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50</a:t>
                      </a:r>
                      <a:endParaRPr/>
                    </a:p>
                  </a:txBody>
                  <a:tcPr marL="83900" marR="83900" marT="41950" marB="41950" anchor="ct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75</a:t>
                      </a:r>
                      <a:endParaRPr/>
                    </a:p>
                  </a:txBody>
                  <a:tcPr marL="83900" marR="83900" marT="41950" marB="41950" anchor="ct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100</a:t>
                      </a:r>
                      <a:endParaRPr/>
                    </a:p>
                  </a:txBody>
                  <a:tcPr marL="83900" marR="83900" marT="41950" marB="41950" anchor="ctr"/>
                </a:tc>
                <a:tc gridSpan="2">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125</a:t>
                      </a:r>
                      <a:endParaRPr/>
                    </a:p>
                  </a:txBody>
                  <a:tcPr marL="83900" marR="83900" marT="41950" marB="41950" anchor="ctr"/>
                </a:tc>
                <a:tc hMerge="1">
                  <a:txBody>
                    <a:bodyPr/>
                    <a:lstStyle/>
                    <a:p>
                      <a:endParaRPr lang="fi-FI"/>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150</a:t>
                      </a:r>
                      <a:endParaRPr/>
                    </a:p>
                  </a:txBody>
                  <a:tcPr marL="83900" marR="83900" marT="41950" marB="41950" anchor="ct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175</a:t>
                      </a:r>
                      <a:endParaRPr/>
                    </a:p>
                  </a:txBody>
                  <a:tcPr marL="83900" marR="83900" marT="41950" marB="41950" anchor="ct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200</a:t>
                      </a:r>
                      <a:endParaRPr/>
                    </a:p>
                  </a:txBody>
                  <a:tcPr marL="83900" marR="83900" marT="41950" marB="41950" anchor="ct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225</a:t>
                      </a:r>
                      <a:endParaRPr/>
                    </a:p>
                  </a:txBody>
                  <a:tcPr marL="83900" marR="83900" marT="41950" marB="41950" anchor="ct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250</a:t>
                      </a:r>
                      <a:endParaRPr/>
                    </a:p>
                  </a:txBody>
                  <a:tcPr marL="83900" marR="83900" marT="41950" marB="41950" anchor="ctr"/>
                </a:tc>
                <a:extLst>
                  <a:ext uri="{0D108BD9-81ED-4DB2-BD59-A6C34878D82A}">
                    <a16:rowId xmlns:a16="http://schemas.microsoft.com/office/drawing/2014/main" val="10001"/>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19 </a:t>
                      </a:r>
                      <a:r>
                        <a:rPr lang="fi-FI" sz="1100" b="0" u="none" strike="noStrike" cap="none" baseline="30000">
                          <a:solidFill>
                            <a:srgbClr val="000000"/>
                          </a:solidFill>
                        </a:rPr>
                        <a:t>1)</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83900" marR="83900" marT="41950" marB="4195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5A5A5"/>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5A5A5"/>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tc>
                <a:extLst>
                  <a:ext uri="{0D108BD9-81ED-4DB2-BD59-A6C34878D82A}">
                    <a16:rowId xmlns:a16="http://schemas.microsoft.com/office/drawing/2014/main" val="10002"/>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22 </a:t>
                      </a:r>
                      <a:r>
                        <a:rPr lang="fi-FI" sz="1100" b="0" u="none" strike="noStrike" cap="none" baseline="30000">
                          <a:solidFill>
                            <a:srgbClr val="000000"/>
                          </a:solidFill>
                        </a:rPr>
                        <a:t>2)</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JH</a:t>
                      </a:r>
                      <a:endParaRPr/>
                    </a:p>
                  </a:txBody>
                  <a:tcPr marL="83900" marR="83900" marT="41950" marB="41950" anchor="ctr">
                    <a:solidFill>
                      <a:srgbClr val="FFC000"/>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JH</a:t>
                      </a:r>
                      <a:endParaRPr/>
                    </a:p>
                  </a:txBody>
                  <a:tcPr marL="83900" marR="83900" marT="41950" marB="41950" anchor="ctr">
                    <a:solidFill>
                      <a:srgbClr val="FFC000"/>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5A5A5"/>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5A5A5"/>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extLst>
                  <a:ext uri="{0D108BD9-81ED-4DB2-BD59-A6C34878D82A}">
                    <a16:rowId xmlns:a16="http://schemas.microsoft.com/office/drawing/2014/main" val="10003"/>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25 </a:t>
                      </a:r>
                      <a:r>
                        <a:rPr lang="fi-FI" sz="1100" b="0" u="none" strike="noStrike" cap="none" baseline="30000">
                          <a:solidFill>
                            <a:srgbClr val="000000"/>
                          </a:solidFill>
                        </a:rPr>
                        <a:t>1)</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nchor="ctr">
                    <a:solidFill>
                      <a:srgbClr val="A6A6A6"/>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83900" marR="83900" marT="41950" marB="41950" anchor="ctr">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extLst>
                  <a:ext uri="{0D108BD9-81ED-4DB2-BD59-A6C34878D82A}">
                    <a16:rowId xmlns:a16="http://schemas.microsoft.com/office/drawing/2014/main" val="10004"/>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32</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nchor="ctr">
                    <a:solidFill>
                      <a:srgbClr val="EFF0E9"/>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83900" marR="83900" marT="41950" marB="41950" anchor="ctr">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extLst>
                  <a:ext uri="{0D108BD9-81ED-4DB2-BD59-A6C34878D82A}">
                    <a16:rowId xmlns:a16="http://schemas.microsoft.com/office/drawing/2014/main" val="10005"/>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38</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nchor="ctr">
                    <a:solidFill>
                      <a:srgbClr val="EFF0E9"/>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83900" marR="83900" marT="41950" marB="41950" anchor="ctr">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tc>
                <a:extLst>
                  <a:ext uri="{0D108BD9-81ED-4DB2-BD59-A6C34878D82A}">
                    <a16:rowId xmlns:a16="http://schemas.microsoft.com/office/drawing/2014/main" val="10006"/>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44 </a:t>
                      </a:r>
                      <a:r>
                        <a:rPr lang="fi-FI" sz="1100" b="0" u="none" strike="noStrike" cap="none" baseline="30000">
                          <a:solidFill>
                            <a:srgbClr val="000000"/>
                          </a:solidFill>
                        </a:rPr>
                        <a:t>2)</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nchor="ctr">
                    <a:solidFill>
                      <a:srgbClr val="EFF0E9"/>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83900" marR="83900" marT="41950" marB="41950" anchor="ctr">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extLst>
                  <a:ext uri="{0D108BD9-81ED-4DB2-BD59-A6C34878D82A}">
                    <a16:rowId xmlns:a16="http://schemas.microsoft.com/office/drawing/2014/main" val="10007"/>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50</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nchor="ctr">
                    <a:solidFill>
                      <a:srgbClr val="EFF0E9"/>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JH</a:t>
                      </a:r>
                      <a:endParaRPr/>
                    </a:p>
                  </a:txBody>
                  <a:tcPr marL="83900" marR="83900" marT="41950" marB="41950" anchor="ctr">
                    <a:solidFill>
                      <a:srgbClr val="FFC000"/>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extLst>
                  <a:ext uri="{0D108BD9-81ED-4DB2-BD59-A6C34878D82A}">
                    <a16:rowId xmlns:a16="http://schemas.microsoft.com/office/drawing/2014/main" val="10008"/>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63</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nchor="ctr">
                    <a:solidFill>
                      <a:srgbClr val="EFF0E9"/>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83900" marR="83900" marT="41950" marB="41950" anchor="ctr">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extLst>
                  <a:ext uri="{0D108BD9-81ED-4DB2-BD59-A6C34878D82A}">
                    <a16:rowId xmlns:a16="http://schemas.microsoft.com/office/drawing/2014/main" val="10009"/>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75</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nchor="ctr">
                    <a:solidFill>
                      <a:srgbClr val="EFF0E9"/>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fi-FI" sz="1100" u="none" strike="noStrike" cap="none"/>
                        <a:t>JH</a:t>
                      </a:r>
                      <a:endParaRPr/>
                    </a:p>
                  </a:txBody>
                  <a:tcPr marL="83900" marR="83900" marT="41950" marB="41950" anchor="ctr">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A6A6A6"/>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extLst>
                  <a:ext uri="{0D108BD9-81ED-4DB2-BD59-A6C34878D82A}">
                    <a16:rowId xmlns:a16="http://schemas.microsoft.com/office/drawing/2014/main" val="10010"/>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100</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extLst>
                  <a:ext uri="{0D108BD9-81ED-4DB2-BD59-A6C34878D82A}">
                    <a16:rowId xmlns:a16="http://schemas.microsoft.com/office/drawing/2014/main" val="10011"/>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125</a:t>
                      </a:r>
                      <a:endParaRPr/>
                    </a:p>
                  </a:txBody>
                  <a:tcPr marL="83900" marR="83900" marT="41950" marB="41950" anchor="ctr">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FFC000"/>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solidFill>
                      <a:srgbClr val="EFF0E9"/>
                    </a:solidFill>
                  </a:tcPr>
                </a:tc>
                <a:extLst>
                  <a:ext uri="{0D108BD9-81ED-4DB2-BD59-A6C34878D82A}">
                    <a16:rowId xmlns:a16="http://schemas.microsoft.com/office/drawing/2014/main" val="10012"/>
                  </a:ext>
                </a:extLst>
              </a:tr>
              <a:tr h="287100">
                <a:tc gridSpan="2">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150</a:t>
                      </a:r>
                      <a:endParaRPr/>
                    </a:p>
                  </a:txBody>
                  <a:tcPr marL="83900" marR="83900" marT="41950" marB="41950" anchor="ctr">
                    <a:lnB w="9525" cap="flat" cmpd="sng">
                      <a:solidFill>
                        <a:srgbClr val="000000">
                          <a:alpha val="0"/>
                        </a:srgbClr>
                      </a:solidFill>
                      <a:prstDash val="solid"/>
                      <a:round/>
                      <a:headEnd type="none" w="sm" len="sm"/>
                      <a:tailEnd type="none" w="sm" len="sm"/>
                    </a:lnB>
                    <a:solidFill>
                      <a:srgbClr val="DEE0D1"/>
                    </a:solidFill>
                  </a:tcPr>
                </a:tc>
                <a:tc hMerge="1">
                  <a:txBody>
                    <a:bodyPr/>
                    <a:lstStyle/>
                    <a:p>
                      <a:endParaRPr lang="fi-FI"/>
                    </a:p>
                  </a:txBody>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lnB w="9525" cap="flat" cmpd="sng">
                      <a:solidFill>
                        <a:srgbClr val="000000">
                          <a:alpha val="0"/>
                        </a:srgbClr>
                      </a:solidFill>
                      <a:prstDash val="solid"/>
                      <a:round/>
                      <a:headEnd type="none" w="sm" len="sm"/>
                      <a:tailEnd type="none" w="sm" len="sm"/>
                    </a:lnB>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B w="9525" cap="flat" cmpd="sng">
                      <a:solidFill>
                        <a:srgbClr val="000000">
                          <a:alpha val="0"/>
                        </a:srgbClr>
                      </a:solidFill>
                      <a:prstDash val="solid"/>
                      <a:round/>
                      <a:headEnd type="none" w="sm" len="sm"/>
                      <a:tailEnd type="none" w="sm" len="sm"/>
                    </a:lnB>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B w="9525" cap="flat" cmpd="sng">
                      <a:solidFill>
                        <a:srgbClr val="000000">
                          <a:alpha val="0"/>
                        </a:srgbClr>
                      </a:solidFill>
                      <a:prstDash val="solid"/>
                      <a:round/>
                      <a:headEnd type="none" w="sm" len="sm"/>
                      <a:tailEnd type="none" w="sm" len="sm"/>
                    </a:lnB>
                    <a:solidFill>
                      <a:srgbClr val="EFF0E9"/>
                    </a:solidFill>
                  </a:tcPr>
                </a:tc>
                <a:tc gridSpan="2">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B w="9525" cap="flat" cmpd="sng">
                      <a:solidFill>
                        <a:srgbClr val="000000">
                          <a:alpha val="0"/>
                        </a:srgbClr>
                      </a:solidFill>
                      <a:prstDash val="solid"/>
                      <a:round/>
                      <a:headEnd type="none" w="sm" len="sm"/>
                      <a:tailEnd type="none" w="sm" len="sm"/>
                    </a:lnB>
                    <a:solidFill>
                      <a:srgbClr val="EFF0E9"/>
                    </a:solidFill>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B w="9525" cap="flat" cmpd="sng">
                      <a:solidFill>
                        <a:srgbClr val="000000">
                          <a:alpha val="0"/>
                        </a:srgbClr>
                      </a:solidFill>
                      <a:prstDash val="solid"/>
                      <a:round/>
                      <a:headEnd type="none" w="sm" len="sm"/>
                      <a:tailEnd type="none" w="sm" len="sm"/>
                    </a:lnB>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B w="9525" cap="flat" cmpd="sng">
                      <a:solidFill>
                        <a:srgbClr val="000000">
                          <a:alpha val="0"/>
                        </a:srgbClr>
                      </a:solidFill>
                      <a:prstDash val="solid"/>
                      <a:round/>
                      <a:headEnd type="none" w="sm" len="sm"/>
                      <a:tailEnd type="none" w="sm" len="sm"/>
                    </a:lnB>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B w="9525" cap="flat" cmpd="sng">
                      <a:solidFill>
                        <a:srgbClr val="000000">
                          <a:alpha val="0"/>
                        </a:srgbClr>
                      </a:solidFill>
                      <a:prstDash val="solid"/>
                      <a:round/>
                      <a:headEnd type="none" w="sm" len="sm"/>
                      <a:tailEnd type="none" w="sm" len="sm"/>
                    </a:lnB>
                    <a:solidFill>
                      <a:srgbClr val="EFF0E9"/>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B w="9525" cap="flat" cmpd="sng">
                      <a:solidFill>
                        <a:srgbClr val="000000">
                          <a:alpha val="0"/>
                        </a:srgbClr>
                      </a:solidFill>
                      <a:prstDash val="solid"/>
                      <a:round/>
                      <a:headEnd type="none" w="sm" len="sm"/>
                      <a:tailEnd type="none" w="sm" len="sm"/>
                    </a:lnB>
                    <a:solidFill>
                      <a:srgbClr val="EFF0E9"/>
                    </a:solidFill>
                  </a:tcPr>
                </a:tc>
                <a:extLst>
                  <a:ext uri="{0D108BD9-81ED-4DB2-BD59-A6C34878D82A}">
                    <a16:rowId xmlns:a16="http://schemas.microsoft.com/office/drawing/2014/main" val="10013"/>
                  </a:ext>
                </a:extLst>
              </a:tr>
              <a:tr h="753975">
                <a:tc gridSpan="12">
                  <a:txBody>
                    <a:bodyPr/>
                    <a:lstStyle/>
                    <a:p>
                      <a:pPr marL="0" marR="0" lvl="0" indent="0" algn="l" rtl="0">
                        <a:lnSpc>
                          <a:spcPct val="100000"/>
                        </a:lnSpc>
                        <a:spcBef>
                          <a:spcPts val="0"/>
                        </a:spcBef>
                        <a:spcAft>
                          <a:spcPts val="0"/>
                        </a:spcAft>
                        <a:buClr>
                          <a:srgbClr val="000000"/>
                        </a:buClr>
                        <a:buSzPts val="1100"/>
                        <a:buFont typeface="Arial"/>
                        <a:buNone/>
                      </a:pPr>
                      <a:r>
                        <a:rPr lang="fi-FI" sz="1100" b="0" u="none" strike="noStrike" cap="none" baseline="30000">
                          <a:solidFill>
                            <a:srgbClr val="000000"/>
                          </a:solidFill>
                        </a:rPr>
                        <a:t>1) </a:t>
                      </a:r>
                      <a:r>
                        <a:rPr lang="fi-FI" sz="1100" u="none" strike="noStrike" cap="none"/>
                        <a:t>usually pine</a:t>
                      </a:r>
                      <a:endParaRPr/>
                    </a:p>
                    <a:p>
                      <a:pPr marL="0" marR="0" lvl="0" indent="0" algn="l" rtl="0">
                        <a:lnSpc>
                          <a:spcPct val="100000"/>
                        </a:lnSpc>
                        <a:spcBef>
                          <a:spcPts val="0"/>
                        </a:spcBef>
                        <a:spcAft>
                          <a:spcPts val="0"/>
                        </a:spcAft>
                        <a:buClr>
                          <a:srgbClr val="000000"/>
                        </a:buClr>
                        <a:buSzPts val="1100"/>
                        <a:buFont typeface="Arial"/>
                        <a:buNone/>
                      </a:pPr>
                      <a:r>
                        <a:rPr lang="fi-FI" sz="1100" b="0" u="none" strike="noStrike" cap="none" baseline="30000">
                          <a:solidFill>
                            <a:srgbClr val="000000"/>
                          </a:solidFill>
                        </a:rPr>
                        <a:t>2)</a:t>
                      </a:r>
                      <a:r>
                        <a:rPr lang="fi-FI" sz="1100" u="none" strike="noStrike" cap="none"/>
                        <a:t> usually spruce</a:t>
                      </a:r>
                      <a:endParaRPr/>
                    </a:p>
                    <a:p>
                      <a:pPr marL="0" marR="0" lvl="0" indent="0" algn="l" rtl="0">
                        <a:lnSpc>
                          <a:spcPct val="100000"/>
                        </a:lnSpc>
                        <a:spcBef>
                          <a:spcPts val="0"/>
                        </a:spcBef>
                        <a:spcAft>
                          <a:spcPts val="0"/>
                        </a:spcAft>
                        <a:buClr>
                          <a:srgbClr val="000000"/>
                        </a:buClr>
                        <a:buSzPts val="1100"/>
                        <a:buFont typeface="Arial"/>
                        <a:buNone/>
                      </a:pPr>
                      <a:r>
                        <a:rPr lang="fi-FI" sz="1100" u="none" strike="noStrike" cap="none"/>
                        <a:t>JH = typically done by splitting afterwards (jälkihalkaisu), whereby the width is 2 mm less that the nominal size</a:t>
                      </a:r>
                      <a:endParaRPr/>
                    </a:p>
                  </a:txBody>
                  <a:tcPr marL="90950" marR="90950" marT="45475" marB="454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0014"/>
                  </a:ext>
                </a:extLst>
              </a:tr>
              <a:tr h="252000">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gridSpan="4">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 standard size</a:t>
                      </a:r>
                      <a:endParaRPr/>
                    </a:p>
                  </a:txBody>
                  <a:tcPr marL="90950" marR="90950" marT="45475" marB="454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287100">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gridSpan="6">
                  <a:txBody>
                    <a:bodyPr/>
                    <a:lstStyle/>
                    <a:p>
                      <a:pPr marL="0" marR="0" lvl="0" indent="0" algn="l" rtl="0">
                        <a:lnSpc>
                          <a:spcPct val="100000"/>
                        </a:lnSpc>
                        <a:spcBef>
                          <a:spcPts val="0"/>
                        </a:spcBef>
                        <a:spcAft>
                          <a:spcPts val="0"/>
                        </a:spcAft>
                        <a:buClr>
                          <a:srgbClr val="000000"/>
                        </a:buClr>
                        <a:buSzPts val="1100"/>
                        <a:buFont typeface="Arial"/>
                        <a:buNone/>
                      </a:pPr>
                      <a:r>
                        <a:rPr lang="fi-FI" sz="1100" u="none" strike="noStrike" cap="none"/>
                        <a:t>= rarely produced size</a:t>
                      </a:r>
                      <a:endParaRPr/>
                    </a:p>
                  </a:txBody>
                  <a:tcPr marL="90950" marR="90950" marT="45475" marB="454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83900" marR="83900" marT="41950" marB="41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bl>
          </a:graphicData>
        </a:graphic>
      </p:graphicFrame>
      <p:graphicFrame>
        <p:nvGraphicFramePr>
          <p:cNvPr id="337" name="Google Shape;337;p1"/>
          <p:cNvGraphicFramePr/>
          <p:nvPr/>
        </p:nvGraphicFramePr>
        <p:xfrm>
          <a:off x="6599559" y="2416844"/>
          <a:ext cx="3000000" cy="3000000"/>
        </p:xfrm>
        <a:graphic>
          <a:graphicData uri="http://schemas.openxmlformats.org/drawingml/2006/table">
            <a:tbl>
              <a:tblPr firstRow="1" bandRow="1">
                <a:noFill/>
                <a:tableStyleId>{9398A00E-F794-47C7-92A9-9186D4534F5A}</a:tableStyleId>
              </a:tblPr>
              <a:tblGrid>
                <a:gridCol w="2577300">
                  <a:extLst>
                    <a:ext uri="{9D8B030D-6E8A-4147-A177-3AD203B41FA5}">
                      <a16:colId xmlns:a16="http://schemas.microsoft.com/office/drawing/2014/main" val="20000"/>
                    </a:ext>
                  </a:extLst>
                </a:gridCol>
                <a:gridCol w="2745475">
                  <a:extLst>
                    <a:ext uri="{9D8B030D-6E8A-4147-A177-3AD203B41FA5}">
                      <a16:colId xmlns:a16="http://schemas.microsoft.com/office/drawing/2014/main" val="20001"/>
                    </a:ext>
                  </a:extLst>
                </a:gridCol>
              </a:tblGrid>
              <a:tr h="474700">
                <a:tc>
                  <a:txBody>
                    <a:bodyPr/>
                    <a:lstStyle/>
                    <a:p>
                      <a:pPr marL="0" marR="0" lvl="0" indent="0" algn="ctr" rtl="0">
                        <a:lnSpc>
                          <a:spcPct val="100000"/>
                        </a:lnSpc>
                        <a:spcBef>
                          <a:spcPts val="0"/>
                        </a:spcBef>
                        <a:spcAft>
                          <a:spcPts val="0"/>
                        </a:spcAft>
                        <a:buClr>
                          <a:srgbClr val="000000"/>
                        </a:buClr>
                        <a:buSzPts val="1200"/>
                        <a:buFont typeface="Arial"/>
                        <a:buNone/>
                      </a:pPr>
                      <a:r>
                        <a:rPr lang="fi-FI" sz="1200" b="1" u="none" strike="noStrike" cap="none"/>
                        <a:t>Dimensions</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fi-FI" sz="1200" b="1" u="none" strike="noStrike" cap="none"/>
                        <a:t>Deviation when the moisture content of the sawn timber is 20%</a:t>
                      </a:r>
                      <a:endParaRPr/>
                    </a:p>
                  </a:txBody>
                  <a:tcPr marL="91450" marR="91450" marT="45725" marB="45725" anchor="ctr"/>
                </a:tc>
                <a:extLst>
                  <a:ext uri="{0D108BD9-81ED-4DB2-BD59-A6C34878D82A}">
                    <a16:rowId xmlns:a16="http://schemas.microsoft.com/office/drawing/2014/main" val="10000"/>
                  </a:ext>
                </a:extLst>
              </a:tr>
              <a:tr h="288000">
                <a:tc>
                  <a:txBody>
                    <a:bodyPr/>
                    <a:lstStyle/>
                    <a:p>
                      <a:pPr marL="0" marR="0" lvl="0" indent="0" algn="ctr" rtl="0">
                        <a:lnSpc>
                          <a:spcPct val="100000"/>
                        </a:lnSpc>
                        <a:spcBef>
                          <a:spcPts val="0"/>
                        </a:spcBef>
                        <a:spcAft>
                          <a:spcPts val="0"/>
                        </a:spcAft>
                        <a:buClr>
                          <a:srgbClr val="000000"/>
                        </a:buClr>
                        <a:buSzPts val="1200"/>
                        <a:buFont typeface="Arial"/>
                        <a:buNone/>
                      </a:pPr>
                      <a:r>
                        <a:rPr lang="fi-FI" sz="1200" u="none" strike="noStrike" cap="none"/>
                        <a:t>Thickness and width ≤ 100 mm</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fi-FI" sz="1200" u="none" strike="noStrike" cap="none"/>
                        <a:t>- 1.0 … + 3.0 mm</a:t>
                      </a:r>
                      <a:endParaRPr/>
                    </a:p>
                  </a:txBody>
                  <a:tcPr marL="91450" marR="91450" marT="45725" marB="45725" anchor="ctr"/>
                </a:tc>
                <a:extLst>
                  <a:ext uri="{0D108BD9-81ED-4DB2-BD59-A6C34878D82A}">
                    <a16:rowId xmlns:a16="http://schemas.microsoft.com/office/drawing/2014/main" val="10001"/>
                  </a:ext>
                </a:extLst>
              </a:tr>
              <a:tr h="288000">
                <a:tc>
                  <a:txBody>
                    <a:bodyPr/>
                    <a:lstStyle/>
                    <a:p>
                      <a:pPr marL="0" marR="0" lvl="0" indent="0" algn="ctr" rtl="0">
                        <a:lnSpc>
                          <a:spcPct val="100000"/>
                        </a:lnSpc>
                        <a:spcBef>
                          <a:spcPts val="0"/>
                        </a:spcBef>
                        <a:spcAft>
                          <a:spcPts val="0"/>
                        </a:spcAft>
                        <a:buClr>
                          <a:srgbClr val="000000"/>
                        </a:buClr>
                        <a:buSzPts val="1200"/>
                        <a:buFont typeface="Arial"/>
                        <a:buNone/>
                      </a:pPr>
                      <a:r>
                        <a:rPr lang="fi-FI" sz="1200" u="none" strike="noStrike" cap="none"/>
                        <a:t>Thickness and width &gt; 100 mm</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fi-FI" sz="1200" u="none" strike="noStrike" cap="none"/>
                        <a:t>- 2.0 … + 4.0 mm</a:t>
                      </a:r>
                      <a:endParaRPr/>
                    </a:p>
                  </a:txBody>
                  <a:tcPr marL="91450" marR="91450" marT="45725" marB="45725" anchor="ctr"/>
                </a:tc>
                <a:extLst>
                  <a:ext uri="{0D108BD9-81ED-4DB2-BD59-A6C34878D82A}">
                    <a16:rowId xmlns:a16="http://schemas.microsoft.com/office/drawing/2014/main" val="10002"/>
                  </a:ext>
                </a:extLst>
              </a:tr>
              <a:tr h="288000">
                <a:tc>
                  <a:txBody>
                    <a:bodyPr/>
                    <a:lstStyle/>
                    <a:p>
                      <a:pPr marL="0" marR="0" lvl="0" indent="0" algn="ctr" rtl="0">
                        <a:lnSpc>
                          <a:spcPct val="100000"/>
                        </a:lnSpc>
                        <a:spcBef>
                          <a:spcPts val="0"/>
                        </a:spcBef>
                        <a:spcAft>
                          <a:spcPts val="0"/>
                        </a:spcAft>
                        <a:buClr>
                          <a:srgbClr val="000000"/>
                        </a:buClr>
                        <a:buSzPts val="1200"/>
                        <a:buFont typeface="Arial"/>
                        <a:buNone/>
                      </a:pPr>
                      <a:r>
                        <a:rPr lang="fi-FI" sz="1200" u="none" strike="noStrike" cap="none"/>
                        <a:t>Length 1,800 … 6,000 mm</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fi-FI" sz="1200" u="none" strike="noStrike" cap="none"/>
                        <a:t>- 0 … + 50 mm</a:t>
                      </a:r>
                      <a:endParaRPr/>
                    </a:p>
                  </a:txBody>
                  <a:tcPr marL="91450" marR="91450" marT="45725" marB="45725" anchor="ctr"/>
                </a:tc>
                <a:extLst>
                  <a:ext uri="{0D108BD9-81ED-4DB2-BD59-A6C34878D82A}">
                    <a16:rowId xmlns:a16="http://schemas.microsoft.com/office/drawing/2014/main" val="10003"/>
                  </a:ext>
                </a:extLst>
              </a:tr>
              <a:tr h="288000">
                <a:tc>
                  <a:txBody>
                    <a:bodyPr/>
                    <a:lstStyle/>
                    <a:p>
                      <a:pPr marL="0" marR="0" lvl="0" indent="0" algn="ctr" rtl="0">
                        <a:lnSpc>
                          <a:spcPct val="100000"/>
                        </a:lnSpc>
                        <a:spcBef>
                          <a:spcPts val="0"/>
                        </a:spcBef>
                        <a:spcAft>
                          <a:spcPts val="0"/>
                        </a:spcAft>
                        <a:buClr>
                          <a:srgbClr val="000000"/>
                        </a:buClr>
                        <a:buSzPts val="1200"/>
                        <a:buFont typeface="Arial"/>
                        <a:buNone/>
                      </a:pPr>
                      <a:r>
                        <a:rPr lang="fi-FI" sz="1200" u="none" strike="noStrike" cap="none"/>
                        <a:t>Length when cut to the specified size</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fi-FI" sz="1200" u="none" strike="noStrike" cap="none"/>
                        <a:t>± 2,0 mm</a:t>
                      </a:r>
                      <a:endParaRP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9"/>
          <p:cNvPicPr preferRelativeResize="0"/>
          <p:nvPr/>
        </p:nvPicPr>
        <p:blipFill rotWithShape="1">
          <a:blip r:embed="rId3">
            <a:alphaModFix/>
          </a:blip>
          <a:srcRect/>
          <a:stretch/>
        </p:blipFill>
        <p:spPr>
          <a:xfrm>
            <a:off x="325289" y="327216"/>
            <a:ext cx="11541422" cy="5717029"/>
          </a:xfrm>
          <a:prstGeom prst="rect">
            <a:avLst/>
          </a:prstGeom>
          <a:noFill/>
          <a:ln>
            <a:noFill/>
          </a:ln>
        </p:spPr>
      </p:pic>
      <p:sp>
        <p:nvSpPr>
          <p:cNvPr id="94" name="Google Shape;94;p19"/>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Wood as construction material</a:t>
            </a:r>
            <a:endParaRPr/>
          </a:p>
        </p:txBody>
      </p:sp>
      <p:sp>
        <p:nvSpPr>
          <p:cNvPr id="95" name="Google Shape;95;p19"/>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Sawn timber, </a:t>
            </a:r>
            <a:r>
              <a:rPr lang="fi-FI" u="sng"/>
              <a:t>seasoning</a:t>
            </a:r>
            <a:r>
              <a:rPr lang="fi-FI"/>
              <a:t>, strength classification and quality grades(3/6)</a:t>
            </a:r>
            <a:endParaRPr/>
          </a:p>
        </p:txBody>
      </p:sp>
      <p:sp>
        <p:nvSpPr>
          <p:cNvPr id="343" name="Google Shape;343;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457200" lvl="0" indent="-352167" algn="l" rtl="0">
              <a:lnSpc>
                <a:spcPct val="90000"/>
              </a:lnSpc>
              <a:spcBef>
                <a:spcPts val="1000"/>
              </a:spcBef>
              <a:spcAft>
                <a:spcPts val="0"/>
              </a:spcAft>
              <a:buClr>
                <a:schemeClr val="dk1"/>
              </a:buClr>
              <a:buSzPts val="1946"/>
              <a:buChar char="•"/>
            </a:pPr>
            <a:r>
              <a:rPr lang="fi-FI"/>
              <a:t>Trees need water to flourish, but wood products need to be kept dry</a:t>
            </a:r>
            <a:endParaRPr/>
          </a:p>
          <a:p>
            <a:pPr marL="457200" lvl="0" indent="-352167" algn="l" rtl="0">
              <a:lnSpc>
                <a:spcPct val="90000"/>
              </a:lnSpc>
              <a:spcBef>
                <a:spcPts val="1000"/>
              </a:spcBef>
              <a:spcAft>
                <a:spcPts val="0"/>
              </a:spcAft>
              <a:buClr>
                <a:schemeClr val="dk1"/>
              </a:buClr>
              <a:buSzPts val="1946"/>
              <a:buChar char="•"/>
            </a:pPr>
            <a:r>
              <a:rPr lang="fi-FI"/>
              <a:t>Seasoning refers to decreasing the moisture content of a wood product to a level where the amount of water equals approximately 10–15% of the dry mass of the piece</a:t>
            </a:r>
            <a:endParaRPr/>
          </a:p>
          <a:p>
            <a:pPr marL="914400" lvl="1" indent="-352167" algn="l" rtl="0">
              <a:lnSpc>
                <a:spcPct val="90000"/>
              </a:lnSpc>
              <a:spcBef>
                <a:spcPts val="500"/>
              </a:spcBef>
              <a:spcAft>
                <a:spcPts val="0"/>
              </a:spcAft>
              <a:buSzPts val="1946"/>
              <a:buChar char="•"/>
            </a:pPr>
            <a:r>
              <a:rPr lang="fi-FI"/>
              <a:t>It is typically not worthwhile to season the wood more than this</a:t>
            </a:r>
            <a:endParaRPr/>
          </a:p>
          <a:p>
            <a:pPr marL="457200" lvl="0" indent="-352167" algn="l" rtl="0">
              <a:lnSpc>
                <a:spcPct val="90000"/>
              </a:lnSpc>
              <a:spcBef>
                <a:spcPts val="1000"/>
              </a:spcBef>
              <a:spcAft>
                <a:spcPts val="0"/>
              </a:spcAft>
              <a:buClr>
                <a:schemeClr val="dk1"/>
              </a:buClr>
              <a:buSzPts val="1946"/>
              <a:buChar char="•"/>
            </a:pPr>
            <a:r>
              <a:rPr lang="fi-FI"/>
              <a:t>Wood products are seasoned before delivery to the client because</a:t>
            </a:r>
            <a:endParaRPr/>
          </a:p>
          <a:p>
            <a:pPr marL="914400" lvl="1" indent="-352167" algn="l" rtl="0">
              <a:lnSpc>
                <a:spcPct val="90000"/>
              </a:lnSpc>
              <a:spcBef>
                <a:spcPts val="500"/>
              </a:spcBef>
              <a:spcAft>
                <a:spcPts val="0"/>
              </a:spcAft>
              <a:buSzPts val="1946"/>
              <a:buChar char="•"/>
            </a:pPr>
            <a:r>
              <a:rPr lang="fi-FI"/>
              <a:t>Transporting water, which equals more than half of the weight of fresh wood, is a waste of energy</a:t>
            </a:r>
            <a:endParaRPr/>
          </a:p>
          <a:p>
            <a:pPr marL="914400" lvl="1" indent="-352167" algn="l" rtl="0">
              <a:lnSpc>
                <a:spcPct val="90000"/>
              </a:lnSpc>
              <a:spcBef>
                <a:spcPts val="500"/>
              </a:spcBef>
              <a:spcAft>
                <a:spcPts val="0"/>
              </a:spcAft>
              <a:buSzPts val="1946"/>
              <a:buChar char="•"/>
            </a:pPr>
            <a:r>
              <a:rPr lang="fi-FI"/>
              <a:t>Dry wood does not mould or decay</a:t>
            </a:r>
            <a:endParaRPr/>
          </a:p>
          <a:p>
            <a:pPr marL="914400" lvl="1" indent="-352167" algn="l" rtl="0">
              <a:lnSpc>
                <a:spcPct val="90000"/>
              </a:lnSpc>
              <a:spcBef>
                <a:spcPts val="500"/>
              </a:spcBef>
              <a:spcAft>
                <a:spcPts val="0"/>
              </a:spcAft>
              <a:buSzPts val="1946"/>
              <a:buChar char="•"/>
            </a:pPr>
            <a:r>
              <a:rPr lang="fi-FI"/>
              <a:t>Wood installed when wet will shrink as it dries after installation =&gt; visual and technical issues</a:t>
            </a:r>
            <a:endParaRPr/>
          </a:p>
          <a:p>
            <a:pPr marL="914400" lvl="1" indent="-352167" algn="l" rtl="0">
              <a:lnSpc>
                <a:spcPct val="90000"/>
              </a:lnSpc>
              <a:spcBef>
                <a:spcPts val="500"/>
              </a:spcBef>
              <a:spcAft>
                <a:spcPts val="0"/>
              </a:spcAft>
              <a:buSzPts val="1946"/>
              <a:buChar char="•"/>
            </a:pPr>
            <a:r>
              <a:rPr lang="fi-FI"/>
              <a:t>Dry wood is stronger and stiffer than wet =&gt; Larger and easier-to-predict load-bearing capacity</a:t>
            </a:r>
            <a:endParaRPr/>
          </a:p>
        </p:txBody>
      </p:sp>
      <p:sp>
        <p:nvSpPr>
          <p:cNvPr id="344" name="Google Shape;344;p6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30</a:t>
            </a:fld>
            <a:endParaRPr/>
          </a:p>
        </p:txBody>
      </p:sp>
      <p:sp>
        <p:nvSpPr>
          <p:cNvPr id="345" name="Google Shape;345;p6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Sawn timber, seasoning, </a:t>
            </a:r>
            <a:r>
              <a:rPr lang="fi-FI" u="sng"/>
              <a:t>strength classification</a:t>
            </a:r>
            <a:r>
              <a:rPr lang="fi-FI"/>
              <a:t> and quality grades(4/6)</a:t>
            </a:r>
            <a:endParaRPr/>
          </a:p>
        </p:txBody>
      </p:sp>
      <p:sp>
        <p:nvSpPr>
          <p:cNvPr id="351" name="Google Shape;351;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2800"/>
              <a:buChar char="•"/>
            </a:pPr>
            <a:r>
              <a:rPr lang="fi-FI"/>
              <a:t>European conformity approval (CE marking) is required for all products used in load-bearing structures</a:t>
            </a:r>
            <a:endParaRPr/>
          </a:p>
          <a:p>
            <a:pPr marL="457200" lvl="0" indent="-342900" algn="l" rtl="0">
              <a:lnSpc>
                <a:spcPct val="90000"/>
              </a:lnSpc>
              <a:spcBef>
                <a:spcPts val="1000"/>
              </a:spcBef>
              <a:spcAft>
                <a:spcPts val="0"/>
              </a:spcAft>
              <a:buClr>
                <a:schemeClr val="dk1"/>
              </a:buClr>
              <a:buSzPts val="2800"/>
              <a:buChar char="•"/>
            </a:pPr>
            <a:r>
              <a:rPr lang="fi-FI"/>
              <a:t>The CE mark requires piece-specific information of the strength of structural sawn timber; without this information, the product may not be sold</a:t>
            </a:r>
            <a:endParaRPr/>
          </a:p>
          <a:p>
            <a:pPr marL="457200" lvl="0" indent="-342900" algn="l" rtl="0">
              <a:lnSpc>
                <a:spcPct val="90000"/>
              </a:lnSpc>
              <a:spcBef>
                <a:spcPts val="1000"/>
              </a:spcBef>
              <a:spcAft>
                <a:spcPts val="0"/>
              </a:spcAft>
              <a:buClr>
                <a:schemeClr val="dk1"/>
              </a:buClr>
              <a:buSzPts val="2800"/>
              <a:buChar char="•"/>
            </a:pPr>
            <a:r>
              <a:rPr lang="fi-FI"/>
              <a:t>For the strength to be </a:t>
            </a:r>
            <a:r>
              <a:rPr lang="fi-FI" i="1"/>
              <a:t>measured</a:t>
            </a:r>
            <a:r>
              <a:rPr lang="fi-FI"/>
              <a:t>, the piece would have to be tested=&gt; In practice, strength is </a:t>
            </a:r>
            <a:r>
              <a:rPr lang="fi-FI" i="1"/>
              <a:t>predicted </a:t>
            </a:r>
            <a:r>
              <a:rPr lang="fi-FI"/>
              <a:t>based on non-destructive testing</a:t>
            </a:r>
            <a:endParaRPr/>
          </a:p>
        </p:txBody>
      </p:sp>
      <p:sp>
        <p:nvSpPr>
          <p:cNvPr id="352" name="Google Shape;352;p6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31</a:t>
            </a:fld>
            <a:endParaRPr/>
          </a:p>
        </p:txBody>
      </p:sp>
      <p:sp>
        <p:nvSpPr>
          <p:cNvPr id="353" name="Google Shape;353;p6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Sawn timber, seasoning, </a:t>
            </a:r>
            <a:r>
              <a:rPr lang="fi-FI" u="sng"/>
              <a:t>strength classification</a:t>
            </a:r>
            <a:r>
              <a:rPr lang="fi-FI"/>
              <a:t> and quality grades(5/6)</a:t>
            </a:r>
            <a:endParaRPr/>
          </a:p>
        </p:txBody>
      </p:sp>
      <p:sp>
        <p:nvSpPr>
          <p:cNvPr id="359" name="Google Shape;359;p66"/>
          <p:cNvSpPr txBox="1">
            <a:spLocks noGrp="1"/>
          </p:cNvSpPr>
          <p:nvPr>
            <p:ph type="body" idx="1"/>
          </p:nvPr>
        </p:nvSpPr>
        <p:spPr>
          <a:xfrm>
            <a:off x="838200" y="1825625"/>
            <a:ext cx="11114988" cy="4351338"/>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90000"/>
              </a:lnSpc>
              <a:spcBef>
                <a:spcPts val="1000"/>
              </a:spcBef>
              <a:spcAft>
                <a:spcPts val="0"/>
              </a:spcAft>
              <a:buClr>
                <a:schemeClr val="dk1"/>
              </a:buClr>
              <a:buSzPct val="69498"/>
              <a:buChar char="•"/>
            </a:pPr>
            <a:r>
              <a:rPr lang="fi-FI"/>
              <a:t>The strength classes (C classes) of sawn conifer timber according to the EN 338 standard are: C14, C16, C18, C20, C22, C24, C27, C30, C35, C40, C45, and C50, where the figure indicates the characteristic bending strength of the piece</a:t>
            </a:r>
            <a:endParaRPr/>
          </a:p>
          <a:p>
            <a:pPr marL="914400" lvl="1" indent="-342900" algn="l" rtl="0">
              <a:lnSpc>
                <a:spcPct val="90000"/>
              </a:lnSpc>
              <a:spcBef>
                <a:spcPts val="500"/>
              </a:spcBef>
              <a:spcAft>
                <a:spcPts val="0"/>
              </a:spcAft>
              <a:buSzPct val="81081"/>
              <a:buChar char="•"/>
            </a:pPr>
            <a:r>
              <a:rPr lang="fi-FI"/>
              <a:t>There is no strength classification standard for Finnish sawn deciduous timber, which effectively prevents the use of deciduous timber in load-bearing structures</a:t>
            </a:r>
            <a:endParaRPr/>
          </a:p>
          <a:p>
            <a:pPr marL="457200" lvl="0" indent="-342900" algn="l" rtl="0">
              <a:lnSpc>
                <a:spcPct val="90000"/>
              </a:lnSpc>
              <a:spcBef>
                <a:spcPts val="1000"/>
              </a:spcBef>
              <a:spcAft>
                <a:spcPts val="0"/>
              </a:spcAft>
              <a:buClr>
                <a:schemeClr val="dk1"/>
              </a:buClr>
              <a:buSzPct val="69498"/>
              <a:buChar char="•"/>
            </a:pPr>
            <a:r>
              <a:rPr lang="fi-FI"/>
              <a:t>Pieces that do not meet Class C14 requirements can still be used for non-structural purposes</a:t>
            </a:r>
            <a:endParaRPr/>
          </a:p>
          <a:p>
            <a:pPr marL="457200" lvl="0" indent="-342900" algn="l" rtl="0">
              <a:lnSpc>
                <a:spcPct val="90000"/>
              </a:lnSpc>
              <a:spcBef>
                <a:spcPts val="1000"/>
              </a:spcBef>
              <a:spcAft>
                <a:spcPts val="0"/>
              </a:spcAft>
              <a:buClr>
                <a:schemeClr val="dk1"/>
              </a:buClr>
              <a:buSzPct val="69498"/>
              <a:buChar char="•"/>
            </a:pPr>
            <a:r>
              <a:rPr lang="fi-FI"/>
              <a:t>In addition to the mechanical strength classification, the pan-Nordic visual classification system INSTA 142 can be used</a:t>
            </a:r>
            <a:endParaRPr/>
          </a:p>
          <a:p>
            <a:pPr marL="914400" lvl="1" indent="-342900" algn="l" rtl="0">
              <a:lnSpc>
                <a:spcPct val="90000"/>
              </a:lnSpc>
              <a:spcBef>
                <a:spcPts val="500"/>
              </a:spcBef>
              <a:spcAft>
                <a:spcPts val="0"/>
              </a:spcAft>
              <a:buSzPct val="81081"/>
              <a:buChar char="•"/>
            </a:pPr>
            <a:r>
              <a:rPr lang="fi-FI"/>
              <a:t>Focus on branches, width of the growth rings, deviations in grain direction, and other factors affecting strength</a:t>
            </a:r>
            <a:endParaRPr/>
          </a:p>
          <a:p>
            <a:pPr marL="914400" lvl="1" indent="-342900" algn="l" rtl="0">
              <a:lnSpc>
                <a:spcPct val="90000"/>
              </a:lnSpc>
              <a:spcBef>
                <a:spcPts val="500"/>
              </a:spcBef>
              <a:spcAft>
                <a:spcPts val="0"/>
              </a:spcAft>
              <a:buSzPct val="81081"/>
              <a:buChar char="•"/>
            </a:pPr>
            <a:r>
              <a:rPr lang="fi-FI"/>
              <a:t>INSTA 142 has four strength classes: T0, T1, T2 and T3, which have been agreed to correspond to C classes C14, C18, C24 and C30</a:t>
            </a:r>
            <a:endParaRPr/>
          </a:p>
        </p:txBody>
      </p:sp>
      <p:sp>
        <p:nvSpPr>
          <p:cNvPr id="360" name="Google Shape;360;p6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32</a:t>
            </a:fld>
            <a:endParaRPr/>
          </a:p>
        </p:txBody>
      </p:sp>
      <p:sp>
        <p:nvSpPr>
          <p:cNvPr id="361" name="Google Shape;361;p66"/>
          <p:cNvSpPr txBox="1"/>
          <p:nvPr/>
        </p:nvSpPr>
        <p:spPr>
          <a:xfrm>
            <a:off x="1239405" y="6175880"/>
            <a:ext cx="5107709"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Arial"/>
                <a:ea typeface="Arial"/>
                <a:cs typeface="Arial"/>
                <a:sym typeface="Arial"/>
              </a:rPr>
              <a:t>SFS-EN 338: 2016. Structural timber - Strength classes. p. 16</a:t>
            </a:r>
            <a:endParaRPr/>
          </a:p>
        </p:txBody>
      </p:sp>
      <p:sp>
        <p:nvSpPr>
          <p:cNvPr id="362" name="Google Shape;362;p6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Sawn timber, seasoning, strength classification and </a:t>
            </a:r>
            <a:r>
              <a:rPr lang="fi-FI" u="sng"/>
              <a:t>quality grades</a:t>
            </a:r>
            <a:r>
              <a:rPr lang="fi-FI"/>
              <a:t>(6/6)</a:t>
            </a:r>
            <a:endParaRPr/>
          </a:p>
        </p:txBody>
      </p:sp>
      <p:sp>
        <p:nvSpPr>
          <p:cNvPr id="369" name="Google Shape;369;p2"/>
          <p:cNvSpPr txBox="1">
            <a:spLocks noGrp="1"/>
          </p:cNvSpPr>
          <p:nvPr>
            <p:ph type="body" idx="1"/>
          </p:nvPr>
        </p:nvSpPr>
        <p:spPr>
          <a:xfrm>
            <a:off x="461818" y="1825625"/>
            <a:ext cx="5999599"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2400"/>
              <a:buChar char="•"/>
            </a:pPr>
            <a:r>
              <a:rPr lang="fi-FI" sz="2400"/>
              <a:t>The main grading criteria are the maximum number of knots per worst metre, the size of face and edge knots and other knots on the outside face and edge.</a:t>
            </a:r>
            <a:endParaRPr/>
          </a:p>
          <a:p>
            <a:pPr marL="457200" lvl="0" indent="-342900" algn="l" rtl="0">
              <a:lnSpc>
                <a:spcPct val="90000"/>
              </a:lnSpc>
              <a:spcBef>
                <a:spcPts val="1000"/>
              </a:spcBef>
              <a:spcAft>
                <a:spcPts val="0"/>
              </a:spcAft>
              <a:buClr>
                <a:schemeClr val="dk1"/>
              </a:buClr>
              <a:buSzPts val="2400"/>
              <a:buChar char="•"/>
            </a:pPr>
            <a:r>
              <a:rPr lang="fi-FI" sz="2400"/>
              <a:t>Other factors affecting grading: shakes and cracks, waney edges, resin pockets, resin wood, slope of grain, top rupture, compression wood, fungus infections, warp, and discolouration</a:t>
            </a:r>
            <a:endParaRPr/>
          </a:p>
        </p:txBody>
      </p:sp>
      <p:sp>
        <p:nvSpPr>
          <p:cNvPr id="370" name="Google Shape;370;p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33</a:t>
            </a:fld>
            <a:endParaRPr/>
          </a:p>
        </p:txBody>
      </p:sp>
      <p:sp>
        <p:nvSpPr>
          <p:cNvPr id="371" name="Google Shape;371;p2"/>
          <p:cNvSpPr txBox="1"/>
          <p:nvPr/>
        </p:nvSpPr>
        <p:spPr>
          <a:xfrm>
            <a:off x="6563048" y="4743041"/>
            <a:ext cx="53561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000000"/>
                </a:solidFill>
                <a:latin typeface="Arial"/>
                <a:ea typeface="Arial"/>
                <a:cs typeface="Arial"/>
                <a:sym typeface="Arial"/>
              </a:rPr>
              <a:t>Sawn timber grades. Source: Pohjoismainen sahatavara. Mänty- ja kuusisahatavaran lajitteluohjeet (2016).</a:t>
            </a:r>
            <a:endParaRPr/>
          </a:p>
        </p:txBody>
      </p:sp>
      <p:sp>
        <p:nvSpPr>
          <p:cNvPr id="372" name="Google Shape;372;p2"/>
          <p:cNvSpPr txBox="1"/>
          <p:nvPr/>
        </p:nvSpPr>
        <p:spPr>
          <a:xfrm>
            <a:off x="882650" y="5519936"/>
            <a:ext cx="8238836"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Calibri"/>
                <a:ea typeface="Calibri"/>
                <a:cs typeface="Calibri"/>
                <a:sym typeface="Calibri"/>
              </a:rPr>
              <a:t>Further information: Varis, R. (toim.). 2017. Sahateollisuus. Suomen Sahateollisuusmiesten Yhdistys ry. p. 285</a:t>
            </a:r>
            <a:endParaRPr/>
          </a:p>
        </p:txBody>
      </p:sp>
      <p:graphicFrame>
        <p:nvGraphicFramePr>
          <p:cNvPr id="373" name="Google Shape;373;p2"/>
          <p:cNvGraphicFramePr/>
          <p:nvPr/>
        </p:nvGraphicFramePr>
        <p:xfrm>
          <a:off x="6577255" y="2053543"/>
          <a:ext cx="3000000" cy="3000000"/>
        </p:xfrm>
        <a:graphic>
          <a:graphicData uri="http://schemas.openxmlformats.org/drawingml/2006/table">
            <a:tbl>
              <a:tblPr firstRow="1" bandRow="1">
                <a:noFill/>
                <a:tableStyleId>{9398A00E-F794-47C7-92A9-9186D4534F5A}</a:tableStyleId>
              </a:tblPr>
              <a:tblGrid>
                <a:gridCol w="740775">
                  <a:extLst>
                    <a:ext uri="{9D8B030D-6E8A-4147-A177-3AD203B41FA5}">
                      <a16:colId xmlns:a16="http://schemas.microsoft.com/office/drawing/2014/main" val="20000"/>
                    </a:ext>
                  </a:extLst>
                </a:gridCol>
                <a:gridCol w="740775">
                  <a:extLst>
                    <a:ext uri="{9D8B030D-6E8A-4147-A177-3AD203B41FA5}">
                      <a16:colId xmlns:a16="http://schemas.microsoft.com/office/drawing/2014/main" val="20001"/>
                    </a:ext>
                  </a:extLst>
                </a:gridCol>
                <a:gridCol w="740775">
                  <a:extLst>
                    <a:ext uri="{9D8B030D-6E8A-4147-A177-3AD203B41FA5}">
                      <a16:colId xmlns:a16="http://schemas.microsoft.com/office/drawing/2014/main" val="20002"/>
                    </a:ext>
                  </a:extLst>
                </a:gridCol>
                <a:gridCol w="740775">
                  <a:extLst>
                    <a:ext uri="{9D8B030D-6E8A-4147-A177-3AD203B41FA5}">
                      <a16:colId xmlns:a16="http://schemas.microsoft.com/office/drawing/2014/main" val="20003"/>
                    </a:ext>
                  </a:extLst>
                </a:gridCol>
                <a:gridCol w="792975">
                  <a:extLst>
                    <a:ext uri="{9D8B030D-6E8A-4147-A177-3AD203B41FA5}">
                      <a16:colId xmlns:a16="http://schemas.microsoft.com/office/drawing/2014/main" val="20004"/>
                    </a:ext>
                  </a:extLst>
                </a:gridCol>
                <a:gridCol w="792975">
                  <a:extLst>
                    <a:ext uri="{9D8B030D-6E8A-4147-A177-3AD203B41FA5}">
                      <a16:colId xmlns:a16="http://schemas.microsoft.com/office/drawing/2014/main" val="20005"/>
                    </a:ext>
                  </a:extLst>
                </a:gridCol>
                <a:gridCol w="792975">
                  <a:extLst>
                    <a:ext uri="{9D8B030D-6E8A-4147-A177-3AD203B41FA5}">
                      <a16:colId xmlns:a16="http://schemas.microsoft.com/office/drawing/2014/main" val="20006"/>
                    </a:ext>
                  </a:extLst>
                </a:gridCol>
              </a:tblGrid>
              <a:tr h="433200">
                <a:tc gridSpan="7">
                  <a:txBody>
                    <a:bodyPr/>
                    <a:lstStyle/>
                    <a:p>
                      <a:pPr marL="0" marR="0" lvl="0" indent="0" algn="ctr" rtl="0">
                        <a:lnSpc>
                          <a:spcPct val="100000"/>
                        </a:lnSpc>
                        <a:spcBef>
                          <a:spcPts val="0"/>
                        </a:spcBef>
                        <a:spcAft>
                          <a:spcPts val="0"/>
                        </a:spcAft>
                        <a:buClr>
                          <a:srgbClr val="000000"/>
                        </a:buClr>
                        <a:buSzPts val="1400"/>
                        <a:buFont typeface="Arial"/>
                        <a:buNone/>
                      </a:pPr>
                      <a:r>
                        <a:rPr lang="fi-FI" sz="1400" b="1" u="none" strike="noStrike" cap="none"/>
                        <a:t>Sawn timber grades</a:t>
                      </a:r>
                      <a:endParaRPr/>
                    </a:p>
                  </a:txBody>
                  <a:tcPr marL="91450" marR="91450" marT="45725" marB="45725" anchor="ct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0000"/>
                  </a:ext>
                </a:extLst>
              </a:tr>
              <a:tr h="433200">
                <a:tc gridSpan="4">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US</a:t>
                      </a:r>
                      <a:endParaRPr/>
                    </a:p>
                  </a:txBody>
                  <a:tcPr marL="91450" marR="91450" marT="45725" marB="45725" anchor="ctr">
                    <a:solidFill>
                      <a:srgbClr val="EFF0E9"/>
                    </a:solidFill>
                  </a:tcPr>
                </a:tc>
                <a:tc hMerge="1">
                  <a:txBody>
                    <a:bodyPr/>
                    <a:lstStyle/>
                    <a:p>
                      <a:endParaRPr lang="fi-FI"/>
                    </a:p>
                  </a:txBody>
                  <a:tcPr/>
                </a:tc>
                <a:tc hMerge="1">
                  <a:txBody>
                    <a:bodyPr/>
                    <a:lstStyle/>
                    <a:p>
                      <a:endParaRPr lang="fi-FI"/>
                    </a:p>
                  </a:txBody>
                  <a:tcPr/>
                </a:tc>
                <a:tc hMerge="1">
                  <a:txBody>
                    <a:bodyPr/>
                    <a:lstStyle/>
                    <a:p>
                      <a:endParaRPr lang="fi-FI"/>
                    </a:p>
                  </a:txBody>
                  <a:tcPr/>
                </a:tc>
                <a:tc rowSpan="2">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V</a:t>
                      </a:r>
                      <a:endParaRPr/>
                    </a:p>
                  </a:txBody>
                  <a:tcPr marL="91450" marR="91450" marT="45725" marB="45725" anchor="ctr">
                    <a:solidFill>
                      <a:srgbClr val="EFF0E9"/>
                    </a:solidFill>
                  </a:tcPr>
                </a:tc>
                <a:tc rowSpan="2">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VI</a:t>
                      </a:r>
                      <a:endParaRPr/>
                    </a:p>
                  </a:txBody>
                  <a:tcPr marL="91450" marR="91450" marT="45725" marB="45725" anchor="ctr">
                    <a:solidFill>
                      <a:srgbClr val="EFF0E9"/>
                    </a:solidFill>
                  </a:tcPr>
                </a:tc>
                <a:tc rowSpan="2">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VII</a:t>
                      </a:r>
                      <a:endParaRPr/>
                    </a:p>
                  </a:txBody>
                  <a:tcPr marL="91450" marR="91450" marT="45725" marB="45725" anchor="ctr">
                    <a:solidFill>
                      <a:srgbClr val="EFF0E9"/>
                    </a:solidFill>
                  </a:tcPr>
                </a:tc>
                <a:extLst>
                  <a:ext uri="{0D108BD9-81ED-4DB2-BD59-A6C34878D82A}">
                    <a16:rowId xmlns:a16="http://schemas.microsoft.com/office/drawing/2014/main" val="10001"/>
                  </a:ext>
                </a:extLst>
              </a:tr>
              <a:tr h="433200">
                <a:tc>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US I</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US II</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US III</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US IV</a:t>
                      </a:r>
                      <a:endParaRPr/>
                    </a:p>
                  </a:txBody>
                  <a:tcPr marL="91450" marR="91450" marT="45725" marB="45725" anchor="ctr"/>
                </a:tc>
                <a:tc vMerge="1">
                  <a:txBody>
                    <a:bodyPr/>
                    <a:lstStyle/>
                    <a:p>
                      <a:endParaRPr lang="fi-FI"/>
                    </a:p>
                  </a:txBody>
                  <a:tcPr/>
                </a:tc>
                <a:tc vMerge="1">
                  <a:txBody>
                    <a:bodyPr/>
                    <a:lstStyle/>
                    <a:p>
                      <a:endParaRPr lang="fi-FI"/>
                    </a:p>
                  </a:txBody>
                  <a:tcPr/>
                </a:tc>
                <a:tc vMerge="1">
                  <a:txBody>
                    <a:bodyPr/>
                    <a:lstStyle/>
                    <a:p>
                      <a:endParaRPr lang="fi-FI"/>
                    </a:p>
                  </a:txBody>
                  <a:tcPr/>
                </a:tc>
                <a:extLst>
                  <a:ext uri="{0D108BD9-81ED-4DB2-BD59-A6C34878D82A}">
                    <a16:rowId xmlns:a16="http://schemas.microsoft.com/office/drawing/2014/main" val="10002"/>
                  </a:ext>
                </a:extLst>
              </a:tr>
              <a:tr h="433200">
                <a:tc gridSpan="7">
                  <a:txBody>
                    <a:bodyPr/>
                    <a:lstStyle/>
                    <a:p>
                      <a:pPr marL="0" marR="0" lvl="0" indent="0" algn="ctr" rtl="0">
                        <a:lnSpc>
                          <a:spcPct val="100000"/>
                        </a:lnSpc>
                        <a:spcBef>
                          <a:spcPts val="0"/>
                        </a:spcBef>
                        <a:spcAft>
                          <a:spcPts val="0"/>
                        </a:spcAft>
                        <a:buClr>
                          <a:srgbClr val="000000"/>
                        </a:buClr>
                        <a:buSzPts val="1400"/>
                        <a:buFont typeface="Arial"/>
                        <a:buNone/>
                      </a:pPr>
                      <a:r>
                        <a:rPr lang="fi-FI" sz="1400" b="1" u="none" strike="noStrike" cap="none">
                          <a:solidFill>
                            <a:schemeClr val="lt1"/>
                          </a:solidFill>
                        </a:rPr>
                        <a:t>Old grades</a:t>
                      </a:r>
                      <a:endParaRPr/>
                    </a:p>
                  </a:txBody>
                  <a:tcPr marL="91450" marR="91450" marT="45725" marB="45725" anchor="ctr">
                    <a:solidFill>
                      <a:srgbClr val="9CA65D"/>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0003"/>
                  </a:ext>
                </a:extLst>
              </a:tr>
              <a:tr h="433200">
                <a:tc gridSpan="4">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A</a:t>
                      </a:r>
                      <a:endParaRPr/>
                    </a:p>
                  </a:txBody>
                  <a:tcPr marL="91450" marR="91450" marT="45725" marB="45725" anchor="ctr"/>
                </a:tc>
                <a:tc hMerge="1">
                  <a:txBody>
                    <a:bodyPr/>
                    <a:lstStyle/>
                    <a:p>
                      <a:endParaRPr lang="fi-FI"/>
                    </a:p>
                  </a:txBody>
                  <a:tcPr/>
                </a:tc>
                <a:tc hMerge="1">
                  <a:txBody>
                    <a:bodyPr/>
                    <a:lstStyle/>
                    <a:p>
                      <a:endParaRPr lang="fi-FI"/>
                    </a:p>
                  </a:txBody>
                  <a:tcPr/>
                </a:tc>
                <a:tc hMerge="1">
                  <a:txBody>
                    <a:bodyPr/>
                    <a:lstStyle/>
                    <a:p>
                      <a:endParaRPr lang="fi-FI"/>
                    </a:p>
                  </a:txBody>
                  <a:tcPr/>
                </a:tc>
                <a:tc rowSpan="2">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B</a:t>
                      </a:r>
                      <a:endParaRPr/>
                    </a:p>
                  </a:txBody>
                  <a:tcPr marL="91450" marR="91450" marT="45725" marB="45725" anchor="ctr"/>
                </a:tc>
                <a:tc rowSpan="2">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C</a:t>
                      </a:r>
                      <a:endParaRPr/>
                    </a:p>
                  </a:txBody>
                  <a:tcPr marL="91450" marR="91450" marT="45725" marB="45725" anchor="ctr"/>
                </a:tc>
                <a:tc rowSpan="2">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D</a:t>
                      </a:r>
                      <a:endParaRPr/>
                    </a:p>
                  </a:txBody>
                  <a:tcPr marL="91450" marR="91450" marT="45725" marB="45725" anchor="ctr"/>
                </a:tc>
                <a:extLst>
                  <a:ext uri="{0D108BD9-81ED-4DB2-BD59-A6C34878D82A}">
                    <a16:rowId xmlns:a16="http://schemas.microsoft.com/office/drawing/2014/main" val="10004"/>
                  </a:ext>
                </a:extLst>
              </a:tr>
              <a:tr h="388525">
                <a:tc>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A1</a:t>
                      </a:r>
                      <a:endParaRPr/>
                    </a:p>
                  </a:txBody>
                  <a:tcPr marL="91450" marR="91450" marT="45725" marB="45725" anchor="ctr">
                    <a:solidFill>
                      <a:srgbClr val="EFF0E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 A2</a:t>
                      </a:r>
                      <a:endParaRPr/>
                    </a:p>
                  </a:txBody>
                  <a:tcPr marL="91450" marR="91450" marT="45725" marB="45725" anchor="ctr">
                    <a:solidFill>
                      <a:srgbClr val="EFF0E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A3</a:t>
                      </a:r>
                      <a:endParaRPr/>
                    </a:p>
                  </a:txBody>
                  <a:tcPr marL="91450" marR="91450" marT="45725" marB="45725" anchor="ctr">
                    <a:solidFill>
                      <a:srgbClr val="EFF0E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i-FI" sz="1400" u="none" strike="noStrike" cap="none"/>
                        <a:t>A4</a:t>
                      </a:r>
                      <a:endParaRPr/>
                    </a:p>
                  </a:txBody>
                  <a:tcPr marL="91450" marR="91450" marT="45725" marB="45725" anchor="ctr">
                    <a:solidFill>
                      <a:srgbClr val="EFF0E9"/>
                    </a:solidFill>
                  </a:tcPr>
                </a:tc>
                <a:tc vMerge="1">
                  <a:txBody>
                    <a:bodyPr/>
                    <a:lstStyle/>
                    <a:p>
                      <a:endParaRPr lang="fi-FI"/>
                    </a:p>
                  </a:txBody>
                  <a:tcPr/>
                </a:tc>
                <a:tc vMerge="1">
                  <a:txBody>
                    <a:bodyPr/>
                    <a:lstStyle/>
                    <a:p>
                      <a:endParaRPr lang="fi-FI"/>
                    </a:p>
                  </a:txBody>
                  <a:tcPr/>
                </a:tc>
                <a:tc vMerge="1">
                  <a:txBody>
                    <a:bodyPr/>
                    <a:lstStyle/>
                    <a:p>
                      <a:endParaRPr lang="fi-FI"/>
                    </a:p>
                  </a:txBody>
                  <a:tcPr/>
                </a:tc>
                <a:extLst>
                  <a:ext uri="{0D108BD9-81ED-4DB2-BD59-A6C34878D82A}">
                    <a16:rowId xmlns:a16="http://schemas.microsoft.com/office/drawing/2014/main" val="10005"/>
                  </a:ext>
                </a:extLst>
              </a:tr>
            </a:tbl>
          </a:graphicData>
        </a:graphic>
      </p:graphicFrame>
      <p:sp>
        <p:nvSpPr>
          <p:cNvPr id="374" name="Google Shape;374;p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Planed and finger joint products</a:t>
            </a:r>
            <a:endParaRPr/>
          </a:p>
        </p:txBody>
      </p:sp>
      <p:sp>
        <p:nvSpPr>
          <p:cNvPr id="380" name="Google Shape;380;p68"/>
          <p:cNvSpPr txBox="1">
            <a:spLocks noGrp="1"/>
          </p:cNvSpPr>
          <p:nvPr>
            <p:ph type="body" idx="1"/>
          </p:nvPr>
        </p:nvSpPr>
        <p:spPr>
          <a:xfrm>
            <a:off x="838200" y="1825625"/>
            <a:ext cx="8088086" cy="4351338"/>
          </a:xfrm>
          <a:prstGeom prst="rect">
            <a:avLst/>
          </a:prstGeom>
          <a:noFill/>
          <a:ln>
            <a:noFill/>
          </a:ln>
        </p:spPr>
        <p:txBody>
          <a:bodyPr spcFirstLastPara="1" wrap="square" lIns="91425" tIns="45700" rIns="91425" bIns="45700" anchor="t" anchorCtr="0">
            <a:normAutofit fontScale="77500" lnSpcReduction="20000"/>
          </a:bodyPr>
          <a:lstStyle/>
          <a:p>
            <a:pPr marL="457200" lvl="0" indent="-352985" algn="l" rtl="0">
              <a:lnSpc>
                <a:spcPct val="90000"/>
              </a:lnSpc>
              <a:spcBef>
                <a:spcPts val="1000"/>
              </a:spcBef>
              <a:spcAft>
                <a:spcPts val="0"/>
              </a:spcAft>
              <a:buClr>
                <a:schemeClr val="dk1"/>
              </a:buClr>
              <a:buSzPct val="75630"/>
              <a:buChar char="•"/>
            </a:pPr>
            <a:r>
              <a:rPr lang="fi-FI"/>
              <a:t>The purpose of planing is to improve the cut surface towards becoming the surface of the final product, ensure the strength of the glue joint, and facilitate surface treatment</a:t>
            </a:r>
            <a:endParaRPr/>
          </a:p>
          <a:p>
            <a:pPr marL="457200" lvl="0" indent="-352985" algn="l" rtl="0">
              <a:lnSpc>
                <a:spcPct val="90000"/>
              </a:lnSpc>
              <a:spcBef>
                <a:spcPts val="1000"/>
              </a:spcBef>
              <a:spcAft>
                <a:spcPts val="0"/>
              </a:spcAft>
              <a:buClr>
                <a:schemeClr val="dk1"/>
              </a:buClr>
              <a:buSzPct val="75630"/>
              <a:buChar char="•"/>
            </a:pPr>
            <a:r>
              <a:rPr lang="fi-FI"/>
              <a:t>Panels and skirting boards are manufactured by planing the desired profile out of a rectangular piece of sawn timber with a form tool</a:t>
            </a:r>
            <a:endParaRPr/>
          </a:p>
          <a:p>
            <a:pPr marL="457200" lvl="0" indent="-352985" algn="l" rtl="0">
              <a:lnSpc>
                <a:spcPct val="90000"/>
              </a:lnSpc>
              <a:spcBef>
                <a:spcPts val="1000"/>
              </a:spcBef>
              <a:spcAft>
                <a:spcPts val="0"/>
              </a:spcAft>
              <a:buClr>
                <a:schemeClr val="dk1"/>
              </a:buClr>
              <a:buSzPct val="75630"/>
              <a:buChar char="•"/>
            </a:pPr>
            <a:r>
              <a:rPr lang="fi-FI" b="0" i="0">
                <a:solidFill>
                  <a:srgbClr val="272117"/>
                </a:solidFill>
                <a:latin typeface="Calibri"/>
                <a:ea typeface="Calibri"/>
                <a:cs typeface="Calibri"/>
                <a:sym typeface="Calibri"/>
              </a:rPr>
              <a:t>Finger joints can be used to extend sawn timber if a longer than standard piece is needed, or to improve the strength or dimensional stability of the piece</a:t>
            </a:r>
            <a:endParaRPr/>
          </a:p>
          <a:p>
            <a:pPr marL="457200" lvl="0" indent="-352985" algn="l" rtl="0">
              <a:lnSpc>
                <a:spcPct val="90000"/>
              </a:lnSpc>
              <a:spcBef>
                <a:spcPts val="1000"/>
              </a:spcBef>
              <a:spcAft>
                <a:spcPts val="0"/>
              </a:spcAft>
              <a:buClr>
                <a:schemeClr val="dk1"/>
              </a:buClr>
              <a:buSzPct val="75630"/>
              <a:buChar char="•"/>
            </a:pPr>
            <a:r>
              <a:rPr lang="fi-FI" b="0" i="0">
                <a:solidFill>
                  <a:srgbClr val="272117"/>
                </a:solidFill>
                <a:latin typeface="Calibri"/>
                <a:ea typeface="Calibri"/>
                <a:cs typeface="Calibri"/>
                <a:sym typeface="Calibri"/>
              </a:rPr>
              <a:t>The furniture and window industries need heartwood timber or knotless timber, which is manufactured using finger joints</a:t>
            </a:r>
            <a:endParaRPr/>
          </a:p>
          <a:p>
            <a:pPr marL="457200" lvl="0" indent="-352985" algn="l" rtl="0">
              <a:lnSpc>
                <a:spcPct val="90000"/>
              </a:lnSpc>
              <a:spcBef>
                <a:spcPts val="1000"/>
              </a:spcBef>
              <a:spcAft>
                <a:spcPts val="0"/>
              </a:spcAft>
              <a:buClr>
                <a:schemeClr val="dk1"/>
              </a:buClr>
              <a:buSzPct val="75630"/>
              <a:buChar char="•"/>
            </a:pPr>
            <a:r>
              <a:rPr lang="fi-FI">
                <a:solidFill>
                  <a:srgbClr val="272117"/>
                </a:solidFill>
                <a:latin typeface="Calibri"/>
                <a:ea typeface="Calibri"/>
                <a:cs typeface="Calibri"/>
                <a:sym typeface="Calibri"/>
              </a:rPr>
              <a:t>Finger-jointed sawn timber can be graded for strength, after which it can be used to make gluelam beams, for example</a:t>
            </a:r>
            <a:endParaRPr/>
          </a:p>
        </p:txBody>
      </p:sp>
      <p:sp>
        <p:nvSpPr>
          <p:cNvPr id="381" name="Google Shape;381;p6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34</a:t>
            </a:fld>
            <a:endParaRPr/>
          </a:p>
        </p:txBody>
      </p:sp>
      <p:pic>
        <p:nvPicPr>
          <p:cNvPr id="382" name="Google Shape;382;p68"/>
          <p:cNvPicPr preferRelativeResize="0"/>
          <p:nvPr/>
        </p:nvPicPr>
        <p:blipFill rotWithShape="1">
          <a:blip r:embed="rId3">
            <a:alphaModFix/>
          </a:blip>
          <a:srcRect/>
          <a:stretch/>
        </p:blipFill>
        <p:spPr>
          <a:xfrm>
            <a:off x="9158105" y="2068945"/>
            <a:ext cx="2369084" cy="2994152"/>
          </a:xfrm>
          <a:prstGeom prst="rect">
            <a:avLst/>
          </a:prstGeom>
          <a:noFill/>
          <a:ln>
            <a:noFill/>
          </a:ln>
        </p:spPr>
      </p:pic>
      <p:sp>
        <p:nvSpPr>
          <p:cNvPr id="383" name="Google Shape;383;p6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u="sng"/>
              <a:t>Glued laminated timber</a:t>
            </a:r>
            <a:r>
              <a:rPr lang="fi-FI"/>
              <a:t>, strength classes and further processing (1/3)</a:t>
            </a:r>
            <a:endParaRPr/>
          </a:p>
        </p:txBody>
      </p:sp>
      <p:sp>
        <p:nvSpPr>
          <p:cNvPr id="389" name="Google Shape;389;p69"/>
          <p:cNvSpPr txBox="1">
            <a:spLocks noGrp="1"/>
          </p:cNvSpPr>
          <p:nvPr>
            <p:ph type="body" idx="1"/>
          </p:nvPr>
        </p:nvSpPr>
        <p:spPr>
          <a:xfrm>
            <a:off x="838200" y="1825625"/>
            <a:ext cx="7456055" cy="4351338"/>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90000"/>
              </a:lnSpc>
              <a:spcBef>
                <a:spcPts val="1000"/>
              </a:spcBef>
              <a:spcAft>
                <a:spcPts val="0"/>
              </a:spcAft>
              <a:buClr>
                <a:schemeClr val="dk1"/>
              </a:buClr>
              <a:buSzPct val="69498"/>
              <a:buChar char="•"/>
            </a:pPr>
            <a:r>
              <a:rPr lang="fi-FI"/>
              <a:t>Glued laminated timber refers either to structural glued laminated (glulam) beams or glued timber slabs used in, for example, table covers</a:t>
            </a:r>
            <a:endParaRPr/>
          </a:p>
          <a:p>
            <a:pPr marL="457200" lvl="0" indent="-342900" algn="l" rtl="0">
              <a:lnSpc>
                <a:spcPct val="90000"/>
              </a:lnSpc>
              <a:spcBef>
                <a:spcPts val="1000"/>
              </a:spcBef>
              <a:spcAft>
                <a:spcPts val="0"/>
              </a:spcAft>
              <a:buClr>
                <a:schemeClr val="dk1"/>
              </a:buClr>
              <a:buSzPct val="69498"/>
              <a:buChar char="•"/>
            </a:pPr>
            <a:r>
              <a:rPr lang="fi-FI"/>
              <a:t>Glulam beams enable the manufacture of products with dimensions deviating from timber dimensions</a:t>
            </a:r>
            <a:endParaRPr/>
          </a:p>
          <a:p>
            <a:pPr marL="914400" lvl="1" indent="-342900" algn="l" rtl="0">
              <a:lnSpc>
                <a:spcPct val="90000"/>
              </a:lnSpc>
              <a:spcBef>
                <a:spcPts val="500"/>
              </a:spcBef>
              <a:spcAft>
                <a:spcPts val="0"/>
              </a:spcAft>
              <a:buSzPct val="81081"/>
              <a:buChar char="•"/>
            </a:pPr>
            <a:r>
              <a:rPr lang="fi-FI"/>
              <a:t>Diversifying the applications of wood</a:t>
            </a:r>
            <a:endParaRPr/>
          </a:p>
          <a:p>
            <a:pPr marL="914400" lvl="1" indent="-342900" algn="l" rtl="0">
              <a:lnSpc>
                <a:spcPct val="90000"/>
              </a:lnSpc>
              <a:spcBef>
                <a:spcPts val="500"/>
              </a:spcBef>
              <a:spcAft>
                <a:spcPts val="0"/>
              </a:spcAft>
              <a:buSzPct val="81081"/>
              <a:buChar char="•"/>
            </a:pPr>
            <a:r>
              <a:rPr lang="fi-FI"/>
              <a:t>Glulam beams compete with steel and concrete beams e.g. in stadium and stand structures</a:t>
            </a:r>
            <a:endParaRPr/>
          </a:p>
          <a:p>
            <a:pPr marL="914400" lvl="1" indent="-342900" algn="l" rtl="0">
              <a:lnSpc>
                <a:spcPct val="90000"/>
              </a:lnSpc>
              <a:spcBef>
                <a:spcPts val="500"/>
              </a:spcBef>
              <a:spcAft>
                <a:spcPts val="0"/>
              </a:spcAft>
              <a:buSzPct val="81081"/>
              <a:buChar char="•"/>
            </a:pPr>
            <a:r>
              <a:rPr lang="fi-FI"/>
              <a:t>Minor strength variation, good strength/weight ratio</a:t>
            </a:r>
            <a:endParaRPr/>
          </a:p>
          <a:p>
            <a:pPr marL="457200" lvl="0" indent="-342900" algn="l" rtl="0">
              <a:lnSpc>
                <a:spcPct val="90000"/>
              </a:lnSpc>
              <a:spcBef>
                <a:spcPts val="1000"/>
              </a:spcBef>
              <a:spcAft>
                <a:spcPts val="0"/>
              </a:spcAft>
              <a:buClr>
                <a:schemeClr val="dk1"/>
              </a:buClr>
              <a:buSzPct val="69498"/>
              <a:buChar char="•"/>
            </a:pPr>
            <a:r>
              <a:rPr lang="fi-FI"/>
              <a:t>The typical raw material for glulam beams is spruce, but pine beams are also manufactured</a:t>
            </a:r>
            <a:endParaRPr/>
          </a:p>
          <a:p>
            <a:pPr marL="457200" lvl="0" indent="-342900" algn="l" rtl="0">
              <a:lnSpc>
                <a:spcPct val="90000"/>
              </a:lnSpc>
              <a:spcBef>
                <a:spcPts val="1000"/>
              </a:spcBef>
              <a:spcAft>
                <a:spcPts val="0"/>
              </a:spcAft>
              <a:buClr>
                <a:schemeClr val="dk1"/>
              </a:buClr>
              <a:buSzPct val="69498"/>
              <a:buChar char="•"/>
            </a:pPr>
            <a:r>
              <a:rPr lang="fi-FI"/>
              <a:t>Any tree species can be used to make glued timber slabs</a:t>
            </a:r>
            <a:endParaRPr/>
          </a:p>
        </p:txBody>
      </p:sp>
      <p:sp>
        <p:nvSpPr>
          <p:cNvPr id="390" name="Google Shape;390;p6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35</a:t>
            </a:fld>
            <a:endParaRPr/>
          </a:p>
        </p:txBody>
      </p:sp>
      <p:pic>
        <p:nvPicPr>
          <p:cNvPr id="391" name="Google Shape;391;p69" descr="Liimapuupalkki │Muut Koot – Hattulan Puu"/>
          <p:cNvPicPr preferRelativeResize="0"/>
          <p:nvPr/>
        </p:nvPicPr>
        <p:blipFill rotWithShape="1">
          <a:blip r:embed="rId3">
            <a:alphaModFix/>
          </a:blip>
          <a:srcRect/>
          <a:stretch/>
        </p:blipFill>
        <p:spPr>
          <a:xfrm>
            <a:off x="8472341" y="1464990"/>
            <a:ext cx="3571875" cy="2381250"/>
          </a:xfrm>
          <a:prstGeom prst="rect">
            <a:avLst/>
          </a:prstGeom>
          <a:noFill/>
          <a:ln>
            <a:noFill/>
          </a:ln>
        </p:spPr>
      </p:pic>
      <p:pic>
        <p:nvPicPr>
          <p:cNvPr id="392" name="Google Shape;392;p69" descr="Liimapuulevy Mänty – Hattulan Puu"/>
          <p:cNvPicPr preferRelativeResize="0"/>
          <p:nvPr/>
        </p:nvPicPr>
        <p:blipFill rotWithShape="1">
          <a:blip r:embed="rId4">
            <a:alphaModFix/>
          </a:blip>
          <a:srcRect/>
          <a:stretch/>
        </p:blipFill>
        <p:spPr>
          <a:xfrm>
            <a:off x="8472342" y="3930650"/>
            <a:ext cx="3571875" cy="2381250"/>
          </a:xfrm>
          <a:prstGeom prst="rect">
            <a:avLst/>
          </a:prstGeom>
          <a:noFill/>
          <a:ln>
            <a:noFill/>
          </a:ln>
        </p:spPr>
      </p:pic>
      <p:sp>
        <p:nvSpPr>
          <p:cNvPr id="393" name="Google Shape;393;p69"/>
          <p:cNvSpPr txBox="1"/>
          <p:nvPr/>
        </p:nvSpPr>
        <p:spPr>
          <a:xfrm>
            <a:off x="10066347" y="6038463"/>
            <a:ext cx="230909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i-FI" sz="1200" b="0" i="0" u="none" strike="noStrike" cap="none">
                <a:solidFill>
                  <a:srgbClr val="000000"/>
                </a:solidFill>
                <a:latin typeface="Arial"/>
                <a:ea typeface="Arial"/>
                <a:cs typeface="Arial"/>
                <a:sym typeface="Arial"/>
              </a:rPr>
              <a:t>Photos: www.hattulanpuu.fi</a:t>
            </a:r>
            <a:endParaRPr/>
          </a:p>
        </p:txBody>
      </p:sp>
      <p:sp>
        <p:nvSpPr>
          <p:cNvPr id="394" name="Google Shape;394;p6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Glued laminated timber, </a:t>
            </a:r>
            <a:r>
              <a:rPr lang="fi-FI" u="sng"/>
              <a:t>strength classes</a:t>
            </a:r>
            <a:r>
              <a:rPr lang="fi-FI"/>
              <a:t> and processed products (2/3)</a:t>
            </a:r>
            <a:endParaRPr/>
          </a:p>
        </p:txBody>
      </p:sp>
      <p:sp>
        <p:nvSpPr>
          <p:cNvPr id="400" name="Google Shape;400;p70"/>
          <p:cNvSpPr txBox="1">
            <a:spLocks noGrp="1"/>
          </p:cNvSpPr>
          <p:nvPr>
            <p:ph type="body" idx="1"/>
          </p:nvPr>
        </p:nvSpPr>
        <p:spPr>
          <a:xfrm>
            <a:off x="838200" y="2013527"/>
            <a:ext cx="10515600" cy="3897106"/>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sz="2600"/>
              <a:t>Minimum requirements for glued laminated timber used in buildings and bridges are set out in product standard EN 14080</a:t>
            </a:r>
            <a:endParaRPr/>
          </a:p>
          <a:p>
            <a:pPr marL="457200" lvl="0" indent="-342900" algn="l" rtl="0">
              <a:lnSpc>
                <a:spcPct val="90000"/>
              </a:lnSpc>
              <a:spcBef>
                <a:spcPts val="1000"/>
              </a:spcBef>
              <a:spcAft>
                <a:spcPts val="0"/>
              </a:spcAft>
              <a:buClr>
                <a:schemeClr val="dk1"/>
              </a:buClr>
              <a:buSzPts val="1800"/>
              <a:buChar char="•"/>
            </a:pPr>
            <a:r>
              <a:rPr lang="fi-FI" sz="2600"/>
              <a:t>The most common strength classes for glued laminated timber are GL24c, GL30c, GL24c, GL24h</a:t>
            </a:r>
            <a:endParaRPr/>
          </a:p>
          <a:p>
            <a:pPr marL="914400" lvl="1" indent="-342900" algn="l" rtl="0">
              <a:lnSpc>
                <a:spcPct val="90000"/>
              </a:lnSpc>
              <a:spcBef>
                <a:spcPts val="500"/>
              </a:spcBef>
              <a:spcAft>
                <a:spcPts val="0"/>
              </a:spcAft>
              <a:buSzPts val="1800"/>
              <a:buChar char="•"/>
            </a:pPr>
            <a:r>
              <a:rPr lang="fi-FI" sz="2200"/>
              <a:t>The figure indicates the characteristic bending strength (Mpa) of the beam</a:t>
            </a:r>
            <a:endParaRPr/>
          </a:p>
          <a:p>
            <a:pPr marL="914400" lvl="1" indent="-342900" algn="l" rtl="0">
              <a:lnSpc>
                <a:spcPct val="90000"/>
              </a:lnSpc>
              <a:spcBef>
                <a:spcPts val="500"/>
              </a:spcBef>
              <a:spcAft>
                <a:spcPts val="0"/>
              </a:spcAft>
              <a:buSzPts val="1800"/>
              <a:buChar char="•"/>
            </a:pPr>
            <a:r>
              <a:rPr lang="fi-FI" sz="2200"/>
              <a:t>The letter 'c' means that the cross-section of the glued laminated timber consists of layers from different strength classes (combined glulam)</a:t>
            </a:r>
            <a:endParaRPr/>
          </a:p>
          <a:p>
            <a:pPr marL="914400" lvl="1" indent="-342900" algn="l" rtl="0">
              <a:lnSpc>
                <a:spcPct val="90000"/>
              </a:lnSpc>
              <a:spcBef>
                <a:spcPts val="500"/>
              </a:spcBef>
              <a:spcAft>
                <a:spcPts val="0"/>
              </a:spcAft>
              <a:buSzPts val="1800"/>
              <a:buChar char="•"/>
            </a:pPr>
            <a:r>
              <a:rPr lang="fi-FI" sz="2200"/>
              <a:t>The letter ‘h' indicates that all layers have the same strength class (homogeneous glulam)</a:t>
            </a:r>
            <a:endParaRPr/>
          </a:p>
        </p:txBody>
      </p:sp>
      <p:sp>
        <p:nvSpPr>
          <p:cNvPr id="401" name="Google Shape;401;p7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36</a:t>
            </a:fld>
            <a:endParaRPr/>
          </a:p>
        </p:txBody>
      </p:sp>
      <p:sp>
        <p:nvSpPr>
          <p:cNvPr id="402" name="Google Shape;402;p70"/>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Glued laminated timber, strength classes and </a:t>
            </a:r>
            <a:r>
              <a:rPr lang="fi-FI" u="sng"/>
              <a:t>processed products</a:t>
            </a:r>
            <a:r>
              <a:rPr lang="fi-FI"/>
              <a:t> (3/3)</a:t>
            </a:r>
            <a:endParaRPr/>
          </a:p>
        </p:txBody>
      </p:sp>
      <p:sp>
        <p:nvSpPr>
          <p:cNvPr id="408" name="Google Shape;408;p71"/>
          <p:cNvSpPr txBox="1">
            <a:spLocks noGrp="1"/>
          </p:cNvSpPr>
          <p:nvPr>
            <p:ph type="body" idx="1"/>
          </p:nvPr>
        </p:nvSpPr>
        <p:spPr>
          <a:xfrm>
            <a:off x="838200" y="1828797"/>
            <a:ext cx="10515600" cy="4146488"/>
          </a:xfrm>
          <a:prstGeom prst="rect">
            <a:avLst/>
          </a:prstGeom>
          <a:noFill/>
          <a:ln>
            <a:noFill/>
          </a:ln>
        </p:spPr>
        <p:txBody>
          <a:bodyPr spcFirstLastPara="1" wrap="square" lIns="91425" tIns="45700" rIns="91425" bIns="45700" anchor="t" anchorCtr="0">
            <a:normAutofit fontScale="92500" lnSpcReduction="10000"/>
          </a:bodyPr>
          <a:lstStyle/>
          <a:p>
            <a:pPr marL="457200" lvl="1" indent="-342900" algn="l" rtl="0">
              <a:lnSpc>
                <a:spcPct val="90000"/>
              </a:lnSpc>
              <a:spcBef>
                <a:spcPts val="1000"/>
              </a:spcBef>
              <a:spcAft>
                <a:spcPts val="0"/>
              </a:spcAft>
              <a:buSzPct val="74844"/>
              <a:buChar char="•"/>
            </a:pPr>
            <a:r>
              <a:rPr lang="fi-FI" sz="2600"/>
              <a:t>The standard cross-sectional widths of rectangular glulam products vary between 90 mm and 290 mm in increments of 25 mm. The height of the cross-sections varies between 225 and 2,000 mm in increments of 45 mm. The length of glulam building elements is limited by transportability</a:t>
            </a:r>
            <a:endParaRPr/>
          </a:p>
          <a:p>
            <a:pPr marL="457200" lvl="1" indent="-342900" algn="l" rtl="0">
              <a:lnSpc>
                <a:spcPct val="90000"/>
              </a:lnSpc>
              <a:spcBef>
                <a:spcPts val="1000"/>
              </a:spcBef>
              <a:spcAft>
                <a:spcPts val="0"/>
              </a:spcAft>
              <a:buSzPct val="74844"/>
              <a:buChar char="•"/>
            </a:pPr>
            <a:r>
              <a:rPr lang="fi-FI" sz="2600"/>
              <a:t>The minimum width according to the EN 14080 standard is 38 mm and the maximum width is height divided by 8. Building elements less than 90 mm wide are produced by splitting</a:t>
            </a:r>
            <a:endParaRPr/>
          </a:p>
          <a:p>
            <a:pPr marL="457200" lvl="1" indent="-342900" algn="l" rtl="0">
              <a:lnSpc>
                <a:spcPct val="90000"/>
              </a:lnSpc>
              <a:spcBef>
                <a:spcPts val="1000"/>
              </a:spcBef>
              <a:spcAft>
                <a:spcPts val="0"/>
              </a:spcAft>
              <a:buSzPct val="74844"/>
              <a:buChar char="•"/>
            </a:pPr>
            <a:r>
              <a:rPr lang="fi-FI" sz="2600"/>
              <a:t>Glued laminated timber is profiled by planing, which means it has planed surfaces</a:t>
            </a:r>
            <a:endParaRPr/>
          </a:p>
          <a:p>
            <a:pPr marL="457200" lvl="1" indent="-342900" algn="l" rtl="0">
              <a:lnSpc>
                <a:spcPct val="90000"/>
              </a:lnSpc>
              <a:spcBef>
                <a:spcPts val="1000"/>
              </a:spcBef>
              <a:spcAft>
                <a:spcPts val="0"/>
              </a:spcAft>
              <a:buSzPct val="74844"/>
              <a:buChar char="•"/>
            </a:pPr>
            <a:r>
              <a:rPr lang="fi-FI" sz="2600"/>
              <a:t>In addition to the standard rectangular shape, products with an I, T or L shaped or hollow cross-section can be made</a:t>
            </a:r>
            <a:endParaRPr/>
          </a:p>
        </p:txBody>
      </p:sp>
      <p:sp>
        <p:nvSpPr>
          <p:cNvPr id="409" name="Google Shape;409;p7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37</a:t>
            </a:fld>
            <a:endParaRPr/>
          </a:p>
        </p:txBody>
      </p:sp>
      <p:sp>
        <p:nvSpPr>
          <p:cNvPr id="410" name="Google Shape;410;p71"/>
          <p:cNvSpPr txBox="1"/>
          <p:nvPr/>
        </p:nvSpPr>
        <p:spPr>
          <a:xfrm>
            <a:off x="1320800" y="5975285"/>
            <a:ext cx="4876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Calibri"/>
                <a:ea typeface="Calibri"/>
                <a:cs typeface="Calibri"/>
                <a:sym typeface="Calibri"/>
              </a:rPr>
              <a:t>Further information: Liimapuukäsikirja osat 1-3: </a:t>
            </a:r>
            <a:r>
              <a:rPr lang="fi-FI" sz="10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https://puuinfo.fi/suunnittelu/ohjeet/liimapuukasikirja/</a:t>
            </a:r>
            <a:r>
              <a:rPr lang="fi-FI" sz="1000" b="0" i="0" u="none" strike="noStrike" cap="none">
                <a:solidFill>
                  <a:srgbClr val="000000"/>
                </a:solidFill>
                <a:latin typeface="Calibri"/>
                <a:ea typeface="Calibri"/>
                <a:cs typeface="Calibri"/>
                <a:sym typeface="Calibri"/>
              </a:rPr>
              <a:t> </a:t>
            </a:r>
            <a:endParaRPr/>
          </a:p>
        </p:txBody>
      </p:sp>
      <p:sp>
        <p:nvSpPr>
          <p:cNvPr id="411" name="Google Shape;411;p71"/>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72" descr="Kuva, joka sisältää kohteen teksti, rakennusmateriaali&#10;&#10;Kuvaus luotu automaattisesti"/>
          <p:cNvPicPr preferRelativeResize="0"/>
          <p:nvPr/>
        </p:nvPicPr>
        <p:blipFill rotWithShape="1">
          <a:blip r:embed="rId3">
            <a:alphaModFix/>
          </a:blip>
          <a:srcRect/>
          <a:stretch/>
        </p:blipFill>
        <p:spPr>
          <a:xfrm>
            <a:off x="7095744" y="2351228"/>
            <a:ext cx="5096256" cy="3822192"/>
          </a:xfrm>
          <a:prstGeom prst="rect">
            <a:avLst/>
          </a:prstGeom>
          <a:noFill/>
          <a:ln>
            <a:noFill/>
          </a:ln>
        </p:spPr>
      </p:pic>
      <p:sp>
        <p:nvSpPr>
          <p:cNvPr id="417" name="Google Shape;417;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Plywood (1/2)</a:t>
            </a:r>
            <a:endParaRPr/>
          </a:p>
        </p:txBody>
      </p:sp>
      <p:sp>
        <p:nvSpPr>
          <p:cNvPr id="418" name="Google Shape;418;p72"/>
          <p:cNvSpPr txBox="1">
            <a:spLocks noGrp="1"/>
          </p:cNvSpPr>
          <p:nvPr>
            <p:ph type="body" idx="1"/>
          </p:nvPr>
        </p:nvSpPr>
        <p:spPr>
          <a:xfrm>
            <a:off x="838199" y="1825625"/>
            <a:ext cx="6646263" cy="4351338"/>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chemeClr val="dk1"/>
              </a:buClr>
              <a:buSzPct val="69498"/>
              <a:buChar char="•"/>
            </a:pPr>
            <a:r>
              <a:rPr lang="fi-FI"/>
              <a:t>Plywood is manufactured by gluing cross-banding deciduous or coniferous veneers to form a panel with good strength, stiffness, and wear-resistance properties</a:t>
            </a:r>
            <a:endParaRPr/>
          </a:p>
          <a:p>
            <a:pPr marL="914400" lvl="1" indent="-342900" algn="l" rtl="0">
              <a:lnSpc>
                <a:spcPct val="90000"/>
              </a:lnSpc>
              <a:spcBef>
                <a:spcPts val="500"/>
              </a:spcBef>
              <a:spcAft>
                <a:spcPts val="0"/>
              </a:spcAft>
              <a:buSzPct val="81081"/>
              <a:buChar char="•"/>
            </a:pPr>
            <a:r>
              <a:rPr lang="fi-FI"/>
              <a:t>Glued with either outdoor or indoor adhesives, nowadays already partially bio-based</a:t>
            </a:r>
            <a:endParaRPr/>
          </a:p>
          <a:p>
            <a:pPr marL="914400" lvl="1" indent="-342900" algn="l" rtl="0">
              <a:lnSpc>
                <a:spcPct val="90000"/>
              </a:lnSpc>
              <a:spcBef>
                <a:spcPts val="500"/>
              </a:spcBef>
              <a:spcAft>
                <a:spcPts val="0"/>
              </a:spcAft>
              <a:buSzPct val="81081"/>
              <a:buChar char="•"/>
            </a:pPr>
            <a:r>
              <a:rPr lang="fi-FI"/>
              <a:t>Typically have an odd number of veneer plies: 3, 5, 7... so that the outer plies will have the same grain direction</a:t>
            </a:r>
            <a:endParaRPr/>
          </a:p>
          <a:p>
            <a:pPr marL="914400" lvl="1" indent="-342900" algn="l" rtl="0">
              <a:lnSpc>
                <a:spcPct val="90000"/>
              </a:lnSpc>
              <a:spcBef>
                <a:spcPts val="500"/>
              </a:spcBef>
              <a:spcAft>
                <a:spcPts val="0"/>
              </a:spcAft>
              <a:buSzPct val="81081"/>
              <a:buChar char="•"/>
            </a:pPr>
            <a:r>
              <a:rPr lang="fi-FI"/>
              <a:t>Plywood can be surface treated to protect against moisture, chemicals, and wear, or e.g. to improve friction properties</a:t>
            </a:r>
            <a:endParaRPr/>
          </a:p>
        </p:txBody>
      </p:sp>
      <p:sp>
        <p:nvSpPr>
          <p:cNvPr id="419" name="Google Shape;419;p7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38</a:t>
            </a:fld>
            <a:endParaRPr/>
          </a:p>
        </p:txBody>
      </p:sp>
      <p:sp>
        <p:nvSpPr>
          <p:cNvPr id="420" name="Google Shape;420;p72"/>
          <p:cNvSpPr txBox="1"/>
          <p:nvPr/>
        </p:nvSpPr>
        <p:spPr>
          <a:xfrm>
            <a:off x="7824706" y="6034941"/>
            <a:ext cx="4027051"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Arial"/>
                <a:ea typeface="Arial"/>
                <a:cs typeface="Arial"/>
                <a:sym typeface="Arial"/>
              </a:rPr>
              <a:t>Image: UPM</a:t>
            </a:r>
            <a:endParaRPr/>
          </a:p>
        </p:txBody>
      </p:sp>
      <p:sp>
        <p:nvSpPr>
          <p:cNvPr id="421" name="Google Shape;421;p7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Plywood (2/2)</a:t>
            </a:r>
            <a:endParaRPr/>
          </a:p>
        </p:txBody>
      </p:sp>
      <p:sp>
        <p:nvSpPr>
          <p:cNvPr id="427" name="Google Shape;427;p3"/>
          <p:cNvSpPr txBox="1">
            <a:spLocks noGrp="1"/>
          </p:cNvSpPr>
          <p:nvPr>
            <p:ph type="body" idx="1"/>
          </p:nvPr>
        </p:nvSpPr>
        <p:spPr>
          <a:xfrm>
            <a:off x="838200" y="1629135"/>
            <a:ext cx="6902302"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946"/>
              <a:buChar char="•"/>
            </a:pPr>
            <a:r>
              <a:rPr lang="fi-FI"/>
              <a:t>Applications of plywood include e.g. means of transport (trains, buses, lorries, cargo ships), substructures and stiffening structures in construction, and furniture and fixtures – it is among the most versatile wood products</a:t>
            </a:r>
            <a:endParaRPr/>
          </a:p>
          <a:p>
            <a:pPr marL="457200" lvl="0" indent="-342900" algn="l" rtl="0">
              <a:lnSpc>
                <a:spcPct val="90000"/>
              </a:lnSpc>
              <a:spcBef>
                <a:spcPts val="1000"/>
              </a:spcBef>
              <a:spcAft>
                <a:spcPts val="0"/>
              </a:spcAft>
              <a:buClr>
                <a:schemeClr val="dk1"/>
              </a:buClr>
              <a:buSzPts val="1946"/>
              <a:buChar char="•"/>
            </a:pPr>
            <a:r>
              <a:rPr lang="fi-FI"/>
              <a:t>The plywood manufactured in Finland is either birch or spruce plywood, or mixed plywood where the top plies are birch and inner plies spruce.</a:t>
            </a:r>
            <a:endParaRPr/>
          </a:p>
        </p:txBody>
      </p:sp>
      <p:sp>
        <p:nvSpPr>
          <p:cNvPr id="428" name="Google Shape;428;p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39</a:t>
            </a:fld>
            <a:endParaRPr/>
          </a:p>
        </p:txBody>
      </p:sp>
      <p:pic>
        <p:nvPicPr>
          <p:cNvPr id="429" name="Google Shape;429;p3" descr="Kuva, joka sisältää kohteen vesi, ulko, taivas, laiva&#10;&#10;Kuvaus luotu automaattisesti"/>
          <p:cNvPicPr preferRelativeResize="0"/>
          <p:nvPr/>
        </p:nvPicPr>
        <p:blipFill rotWithShape="1">
          <a:blip r:embed="rId3">
            <a:alphaModFix/>
          </a:blip>
          <a:srcRect/>
          <a:stretch/>
        </p:blipFill>
        <p:spPr>
          <a:xfrm>
            <a:off x="9168417" y="3391087"/>
            <a:ext cx="2520000" cy="2520000"/>
          </a:xfrm>
          <a:prstGeom prst="rect">
            <a:avLst/>
          </a:prstGeom>
          <a:noFill/>
          <a:ln>
            <a:noFill/>
          </a:ln>
        </p:spPr>
      </p:pic>
      <p:sp>
        <p:nvSpPr>
          <p:cNvPr id="430" name="Google Shape;430;p3"/>
          <p:cNvSpPr txBox="1"/>
          <p:nvPr/>
        </p:nvSpPr>
        <p:spPr>
          <a:xfrm>
            <a:off x="7481777" y="5904618"/>
            <a:ext cx="4246025"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Calibri"/>
                <a:ea typeface="Calibri"/>
                <a:cs typeface="Calibri"/>
                <a:sym typeface="Calibri"/>
              </a:rPr>
              <a:t>Tanks transporting liquefied natural gas are a significant user of birch plywood. Image: UPM.</a:t>
            </a:r>
            <a:endParaRPr/>
          </a:p>
        </p:txBody>
      </p:sp>
      <p:pic>
        <p:nvPicPr>
          <p:cNvPr id="431" name="Google Shape;431;p3"/>
          <p:cNvPicPr preferRelativeResize="0"/>
          <p:nvPr/>
        </p:nvPicPr>
        <p:blipFill rotWithShape="1">
          <a:blip r:embed="rId4">
            <a:alphaModFix/>
          </a:blip>
          <a:srcRect/>
          <a:stretch/>
        </p:blipFill>
        <p:spPr>
          <a:xfrm>
            <a:off x="8307450" y="610214"/>
            <a:ext cx="3360000" cy="2520000"/>
          </a:xfrm>
          <a:prstGeom prst="rect">
            <a:avLst/>
          </a:prstGeom>
          <a:noFill/>
          <a:ln>
            <a:noFill/>
          </a:ln>
        </p:spPr>
      </p:pic>
      <p:sp>
        <p:nvSpPr>
          <p:cNvPr id="432" name="Google Shape;432;p3"/>
          <p:cNvSpPr txBox="1"/>
          <p:nvPr/>
        </p:nvSpPr>
        <p:spPr>
          <a:xfrm>
            <a:off x="7421425" y="3093971"/>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Calibri"/>
                <a:ea typeface="Calibri"/>
                <a:cs typeface="Calibri"/>
                <a:sym typeface="Calibri"/>
              </a:rPr>
              <a:t>Image: Koskisen Oy</a:t>
            </a:r>
            <a:endParaRPr/>
          </a:p>
        </p:txBody>
      </p:sp>
      <p:sp>
        <p:nvSpPr>
          <p:cNvPr id="433" name="Google Shape;433;p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12a037aa8e9_0_0"/>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Authors</a:t>
            </a:r>
            <a:endParaRPr/>
          </a:p>
        </p:txBody>
      </p:sp>
      <p:sp>
        <p:nvSpPr>
          <p:cNvPr id="101" name="Google Shape;101;g12a037aa8e9_0_0"/>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2"/>
              </a:buClr>
              <a:buSzPts val="2400"/>
              <a:buNone/>
            </a:pPr>
            <a:r>
              <a:rPr lang="fi-FI"/>
              <a:t>Henrik Heräjärvi, Senior Researcher</a:t>
            </a:r>
            <a:endParaRPr/>
          </a:p>
          <a:p>
            <a:pPr marL="0" lvl="0" indent="0" algn="l" rtl="0">
              <a:lnSpc>
                <a:spcPct val="90000"/>
              </a:lnSpc>
              <a:spcBef>
                <a:spcPts val="0"/>
              </a:spcBef>
              <a:spcAft>
                <a:spcPts val="0"/>
              </a:spcAft>
              <a:buClr>
                <a:schemeClr val="lt2"/>
              </a:buClr>
              <a:buSzPts val="2400"/>
              <a:buNone/>
            </a:pPr>
            <a:r>
              <a:rPr lang="fi-FI"/>
              <a:t>Anni Harju, Senior Researcher</a:t>
            </a:r>
            <a:endParaRPr/>
          </a:p>
          <a:p>
            <a:pPr marL="0" lvl="0" indent="0" algn="l" rtl="0">
              <a:lnSpc>
                <a:spcPct val="90000"/>
              </a:lnSpc>
              <a:spcBef>
                <a:spcPts val="0"/>
              </a:spcBef>
              <a:spcAft>
                <a:spcPts val="0"/>
              </a:spcAft>
              <a:buClr>
                <a:schemeClr val="lt2"/>
              </a:buClr>
              <a:buSzPts val="2400"/>
              <a:buNone/>
            </a:pPr>
            <a:r>
              <a:rPr lang="fi-FI"/>
              <a:t>Veikko Möttönen, Senior Researcher</a:t>
            </a:r>
            <a:endParaRPr/>
          </a:p>
          <a:p>
            <a:pPr marL="0" lvl="0" indent="0" algn="l" rtl="0">
              <a:lnSpc>
                <a:spcPct val="90000"/>
              </a:lnSpc>
              <a:spcBef>
                <a:spcPts val="0"/>
              </a:spcBef>
              <a:spcAft>
                <a:spcPts val="0"/>
              </a:spcAft>
              <a:buClr>
                <a:schemeClr val="lt2"/>
              </a:buClr>
              <a:buSzPts val="2400"/>
              <a:buNone/>
            </a:pPr>
            <a:r>
              <a:rPr lang="fi-FI"/>
              <a:t>Martti Venäläinen, Senior Researcher</a:t>
            </a:r>
            <a:endParaRPr/>
          </a:p>
          <a:p>
            <a:pPr marL="0" lvl="0" indent="0" algn="l" rtl="0">
              <a:lnSpc>
                <a:spcPct val="90000"/>
              </a:lnSpc>
              <a:spcBef>
                <a:spcPts val="0"/>
              </a:spcBef>
              <a:spcAft>
                <a:spcPts val="0"/>
              </a:spcAft>
              <a:buClr>
                <a:schemeClr val="lt2"/>
              </a:buClr>
              <a:buSzPts val="2400"/>
              <a:buNone/>
            </a:pPr>
            <a:endParaRPr/>
          </a:p>
          <a:p>
            <a:pPr marL="0" lvl="0" indent="0" algn="l" rtl="0">
              <a:lnSpc>
                <a:spcPct val="90000"/>
              </a:lnSpc>
              <a:spcBef>
                <a:spcPts val="0"/>
              </a:spcBef>
              <a:spcAft>
                <a:spcPts val="0"/>
              </a:spcAft>
              <a:buClr>
                <a:schemeClr val="lt2"/>
              </a:buClr>
              <a:buSzPts val="2400"/>
              <a:buNone/>
            </a:pPr>
            <a:r>
              <a:rPr lang="fi-FI"/>
              <a:t>Natural Resources Institute Finland (LUKE)</a:t>
            </a:r>
            <a:endParaRPr/>
          </a:p>
        </p:txBody>
      </p:sp>
      <p:sp>
        <p:nvSpPr>
          <p:cNvPr id="102" name="Google Shape;102;g12a037aa8e9_0_0"/>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fi-FI"/>
              <a:t>Release date: 13/05/2022</a:t>
            </a:r>
            <a:endParaRPr/>
          </a:p>
        </p:txBody>
      </p:sp>
      <p:sp>
        <p:nvSpPr>
          <p:cNvPr id="103" name="Google Shape;103;g12a037aa8e9_0_0"/>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104" name="Google Shape;104;g12a037aa8e9_0_0"/>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a:t>
            </a:fld>
            <a:endParaRPr/>
          </a:p>
        </p:txBody>
      </p:sp>
      <p:sp>
        <p:nvSpPr>
          <p:cNvPr id="105" name="Google Shape;105;g12a037aa8e9_0_0"/>
          <p:cNvSpPr txBox="1">
            <a:spLocks noGrp="1"/>
          </p:cNvSpPr>
          <p:nvPr>
            <p:ph type="ftr" idx="11"/>
          </p:nvPr>
        </p:nvSpPr>
        <p:spPr>
          <a:xfrm>
            <a:off x="838200" y="6334918"/>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Laminated veneer lumber: types, strength classification (1/3)</a:t>
            </a:r>
            <a:endParaRPr/>
          </a:p>
        </p:txBody>
      </p:sp>
      <p:sp>
        <p:nvSpPr>
          <p:cNvPr id="439" name="Google Shape;439;p74"/>
          <p:cNvSpPr txBox="1">
            <a:spLocks noGrp="1"/>
          </p:cNvSpPr>
          <p:nvPr>
            <p:ph type="body" idx="1"/>
          </p:nvPr>
        </p:nvSpPr>
        <p:spPr>
          <a:xfrm>
            <a:off x="838199" y="1825625"/>
            <a:ext cx="10347251" cy="4830356"/>
          </a:xfrm>
          <a:prstGeom prst="rect">
            <a:avLst/>
          </a:prstGeom>
          <a:noFill/>
          <a:ln>
            <a:noFill/>
          </a:ln>
        </p:spPr>
        <p:txBody>
          <a:bodyPr spcFirstLastPara="1" wrap="square" lIns="91425" tIns="45700" rIns="91425" bIns="45700" anchor="t" anchorCtr="0">
            <a:normAutofit fontScale="92500" lnSpcReduction="10000"/>
          </a:bodyPr>
          <a:lstStyle/>
          <a:p>
            <a:pPr marL="457200" lvl="0" indent="-352167" algn="l" rtl="0">
              <a:lnSpc>
                <a:spcPct val="90000"/>
              </a:lnSpc>
              <a:spcBef>
                <a:spcPts val="1000"/>
              </a:spcBef>
              <a:spcAft>
                <a:spcPts val="0"/>
              </a:spcAft>
              <a:buClr>
                <a:schemeClr val="dk1"/>
              </a:buClr>
              <a:buSzPts val="1946"/>
              <a:buChar char="•"/>
            </a:pPr>
            <a:r>
              <a:rPr lang="fi-FI"/>
              <a:t>The laminated veneer lumber (LVL) manufactured in Finland is typically made of spruce</a:t>
            </a:r>
            <a:endParaRPr/>
          </a:p>
          <a:p>
            <a:pPr marL="457200" lvl="0" indent="-352167" algn="l" rtl="0">
              <a:lnSpc>
                <a:spcPct val="90000"/>
              </a:lnSpc>
              <a:spcBef>
                <a:spcPts val="1000"/>
              </a:spcBef>
              <a:spcAft>
                <a:spcPts val="0"/>
              </a:spcAft>
              <a:buClr>
                <a:schemeClr val="dk1"/>
              </a:buClr>
              <a:buSzPts val="1946"/>
              <a:buChar char="•"/>
            </a:pPr>
            <a:r>
              <a:rPr lang="fi-FI"/>
              <a:t>In LVL, all or most of the veneers are stacked in the same direction (as compared to plywood)</a:t>
            </a:r>
            <a:endParaRPr/>
          </a:p>
          <a:p>
            <a:pPr marL="457200" lvl="0" indent="-352167" algn="l" rtl="0">
              <a:lnSpc>
                <a:spcPct val="90000"/>
              </a:lnSpc>
              <a:spcBef>
                <a:spcPts val="1000"/>
              </a:spcBef>
              <a:spcAft>
                <a:spcPts val="0"/>
              </a:spcAft>
              <a:buClr>
                <a:schemeClr val="dk1"/>
              </a:buClr>
              <a:buSzPts val="1946"/>
              <a:buChar char="•"/>
            </a:pPr>
            <a:r>
              <a:rPr lang="fi-FI"/>
              <a:t>LVL is used both as structural</a:t>
            </a:r>
            <a:br>
              <a:rPr lang="fi-FI"/>
            </a:br>
            <a:r>
              <a:rPr lang="fi-FI"/>
              <a:t>beams, columns and as panels</a:t>
            </a:r>
            <a:endParaRPr/>
          </a:p>
          <a:p>
            <a:pPr marL="457200" lvl="0" indent="-352167" algn="l" rtl="0">
              <a:lnSpc>
                <a:spcPct val="90000"/>
              </a:lnSpc>
              <a:spcBef>
                <a:spcPts val="1000"/>
              </a:spcBef>
              <a:spcAft>
                <a:spcPts val="0"/>
              </a:spcAft>
              <a:buClr>
                <a:schemeClr val="dk1"/>
              </a:buClr>
              <a:buSzPts val="1946"/>
              <a:buChar char="•"/>
            </a:pPr>
            <a:r>
              <a:rPr lang="fi-FI"/>
              <a:t>Benefits compared to solid wood:</a:t>
            </a:r>
            <a:endParaRPr/>
          </a:p>
          <a:p>
            <a:pPr marL="914400" lvl="1" indent="-352167" algn="l" rtl="0">
              <a:lnSpc>
                <a:spcPct val="90000"/>
              </a:lnSpc>
              <a:spcBef>
                <a:spcPts val="500"/>
              </a:spcBef>
              <a:spcAft>
                <a:spcPts val="0"/>
              </a:spcAft>
              <a:buSzPts val="1946"/>
              <a:buChar char="•"/>
            </a:pPr>
            <a:r>
              <a:rPr lang="fi-FI"/>
              <a:t>Low variation in strength and stiffness</a:t>
            </a:r>
            <a:br>
              <a:rPr lang="fi-FI"/>
            </a:br>
            <a:r>
              <a:rPr lang="fi-FI"/>
              <a:t>=&gt; smaller safety margins in structural design</a:t>
            </a:r>
            <a:endParaRPr/>
          </a:p>
          <a:p>
            <a:pPr marL="914400" lvl="1" indent="-352167" algn="l" rtl="0">
              <a:lnSpc>
                <a:spcPct val="90000"/>
              </a:lnSpc>
              <a:spcBef>
                <a:spcPts val="500"/>
              </a:spcBef>
              <a:spcAft>
                <a:spcPts val="0"/>
              </a:spcAft>
              <a:buSzPts val="1946"/>
              <a:buChar char="•"/>
            </a:pPr>
            <a:r>
              <a:rPr lang="fi-FI"/>
              <a:t>Dimensions mainly limited by transportability</a:t>
            </a:r>
            <a:endParaRPr/>
          </a:p>
          <a:p>
            <a:pPr marL="914400" lvl="1" indent="-352167" algn="l" rtl="0">
              <a:lnSpc>
                <a:spcPct val="90000"/>
              </a:lnSpc>
              <a:spcBef>
                <a:spcPts val="500"/>
              </a:spcBef>
              <a:spcAft>
                <a:spcPts val="0"/>
              </a:spcAft>
              <a:buSzPts val="1946"/>
              <a:buChar char="•"/>
            </a:pPr>
            <a:r>
              <a:rPr lang="fi-FI"/>
              <a:t>High longitudinal (grain-direction)</a:t>
            </a:r>
            <a:br>
              <a:rPr lang="fi-FI"/>
            </a:br>
            <a:r>
              <a:rPr lang="fi-FI"/>
              <a:t>compression strength =&gt; columns can withstand</a:t>
            </a:r>
            <a:br>
              <a:rPr lang="fi-FI"/>
            </a:br>
            <a:r>
              <a:rPr lang="fi-FI"/>
              <a:t>the vertical loads of even the tallest of buildings</a:t>
            </a:r>
            <a:endParaRPr/>
          </a:p>
        </p:txBody>
      </p:sp>
      <p:sp>
        <p:nvSpPr>
          <p:cNvPr id="440" name="Google Shape;440;p7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40</a:t>
            </a:fld>
            <a:endParaRPr/>
          </a:p>
        </p:txBody>
      </p:sp>
      <p:pic>
        <p:nvPicPr>
          <p:cNvPr id="441" name="Google Shape;441;p74" descr="Kuva, joka sisältää kohteen ulko&#10;&#10;Kuvaus luotu automaattisesti"/>
          <p:cNvPicPr preferRelativeResize="0"/>
          <p:nvPr/>
        </p:nvPicPr>
        <p:blipFill rotWithShape="1">
          <a:blip r:embed="rId3">
            <a:alphaModFix/>
          </a:blip>
          <a:srcRect/>
          <a:stretch/>
        </p:blipFill>
        <p:spPr>
          <a:xfrm>
            <a:off x="8102009" y="3514948"/>
            <a:ext cx="3777794" cy="2518529"/>
          </a:xfrm>
          <a:prstGeom prst="rect">
            <a:avLst/>
          </a:prstGeom>
          <a:noFill/>
          <a:ln>
            <a:noFill/>
          </a:ln>
        </p:spPr>
      </p:pic>
      <p:sp>
        <p:nvSpPr>
          <p:cNvPr id="442" name="Google Shape;442;p74"/>
          <p:cNvSpPr txBox="1"/>
          <p:nvPr/>
        </p:nvSpPr>
        <p:spPr>
          <a:xfrm>
            <a:off x="7718839" y="6033477"/>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Arial"/>
                <a:ea typeface="Arial"/>
                <a:cs typeface="Arial"/>
                <a:sym typeface="Arial"/>
              </a:rPr>
              <a:t>Image: Metsä Wood</a:t>
            </a:r>
            <a:endParaRPr/>
          </a:p>
        </p:txBody>
      </p:sp>
      <p:sp>
        <p:nvSpPr>
          <p:cNvPr id="443" name="Google Shape;443;p7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75" descr="Kuva, joka sisältää kohteen rakennusmateriaali, puutavara, sohvapöytä&#10;&#10;Kuvaus luotu automaattisesti"/>
          <p:cNvPicPr preferRelativeResize="0"/>
          <p:nvPr/>
        </p:nvPicPr>
        <p:blipFill rotWithShape="1">
          <a:blip r:embed="rId3">
            <a:alphaModFix/>
          </a:blip>
          <a:srcRect/>
          <a:stretch/>
        </p:blipFill>
        <p:spPr>
          <a:xfrm flipH="1">
            <a:off x="7726550" y="3564455"/>
            <a:ext cx="4057560" cy="2643889"/>
          </a:xfrm>
          <a:prstGeom prst="rect">
            <a:avLst/>
          </a:prstGeom>
          <a:noFill/>
          <a:ln>
            <a:noFill/>
          </a:ln>
        </p:spPr>
      </p:pic>
      <p:sp>
        <p:nvSpPr>
          <p:cNvPr id="449" name="Google Shape;449;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Laminated veneer lumber: </a:t>
            </a:r>
            <a:r>
              <a:rPr lang="fi-FI" u="sng"/>
              <a:t>types</a:t>
            </a:r>
            <a:r>
              <a:rPr lang="fi-FI"/>
              <a:t>, strength classification (2/3)</a:t>
            </a:r>
            <a:endParaRPr/>
          </a:p>
        </p:txBody>
      </p:sp>
      <p:sp>
        <p:nvSpPr>
          <p:cNvPr id="450" name="Google Shape;450;p75"/>
          <p:cNvSpPr txBox="1">
            <a:spLocks noGrp="1"/>
          </p:cNvSpPr>
          <p:nvPr>
            <p:ph type="body" idx="1"/>
          </p:nvPr>
        </p:nvSpPr>
        <p:spPr>
          <a:xfrm>
            <a:off x="838200" y="1559294"/>
            <a:ext cx="10945910" cy="5116143"/>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fi-FI"/>
              <a:t>LVL-P type only comprises parallel veneers, while LVL-C contains at least two crossband veneers</a:t>
            </a:r>
            <a:endParaRPr/>
          </a:p>
          <a:p>
            <a:pPr marL="457200" lvl="0" indent="-342900" algn="l" rtl="0">
              <a:lnSpc>
                <a:spcPct val="90000"/>
              </a:lnSpc>
              <a:spcBef>
                <a:spcPts val="1000"/>
              </a:spcBef>
              <a:spcAft>
                <a:spcPts val="0"/>
              </a:spcAft>
              <a:buClr>
                <a:schemeClr val="dk1"/>
              </a:buClr>
              <a:buSzPts val="1800"/>
              <a:buChar char="•"/>
            </a:pPr>
            <a:r>
              <a:rPr lang="fi-FI"/>
              <a:t>Product dimensions vary by manufacturer</a:t>
            </a:r>
            <a:endParaRPr/>
          </a:p>
          <a:p>
            <a:pPr marL="914400" lvl="1" indent="-342900" algn="l" rtl="0">
              <a:lnSpc>
                <a:spcPct val="90000"/>
              </a:lnSpc>
              <a:spcBef>
                <a:spcPts val="500"/>
              </a:spcBef>
              <a:spcAft>
                <a:spcPts val="0"/>
              </a:spcAft>
              <a:buSzPts val="1800"/>
              <a:buChar char="•"/>
            </a:pPr>
            <a:r>
              <a:rPr lang="fi-FI"/>
              <a:t>For LVL-P, the standard thicknesses range from 27 to 75 mm and standard heights from 200 to 600 mm</a:t>
            </a:r>
            <a:endParaRPr/>
          </a:p>
          <a:p>
            <a:pPr marL="914400" lvl="1" indent="-342900" algn="l" rtl="0">
              <a:lnSpc>
                <a:spcPct val="90000"/>
              </a:lnSpc>
              <a:spcBef>
                <a:spcPts val="500"/>
              </a:spcBef>
              <a:spcAft>
                <a:spcPts val="0"/>
              </a:spcAft>
              <a:buSzPts val="1800"/>
              <a:buChar char="•"/>
            </a:pPr>
            <a:r>
              <a:rPr lang="fi-FI"/>
              <a:t>For LVL- C, the standard thicknesses are between 21 and 75 mm and standard heights between 900 and 2,500 mm</a:t>
            </a:r>
            <a:endParaRPr/>
          </a:p>
          <a:p>
            <a:pPr marL="457200" lvl="0" indent="-342900" algn="l" rtl="0">
              <a:lnSpc>
                <a:spcPct val="90000"/>
              </a:lnSpc>
              <a:spcBef>
                <a:spcPts val="1000"/>
              </a:spcBef>
              <a:spcAft>
                <a:spcPts val="0"/>
              </a:spcAft>
              <a:buClr>
                <a:schemeClr val="dk1"/>
              </a:buClr>
              <a:buSzPts val="1800"/>
              <a:buChar char="•"/>
            </a:pPr>
            <a:r>
              <a:rPr lang="fi-FI"/>
              <a:t>Glued laminated LVL products GLVL-P and</a:t>
            </a:r>
            <a:br>
              <a:rPr lang="fi-FI"/>
            </a:br>
            <a:r>
              <a:rPr lang="fi-FI"/>
              <a:t>GLVL-C consist of LVL-P or LVL-C products</a:t>
            </a:r>
            <a:br>
              <a:rPr lang="fi-FI"/>
            </a:br>
            <a:r>
              <a:rPr lang="fi-FI"/>
              <a:t>that are stacked and glued together. </a:t>
            </a:r>
            <a:br>
              <a:rPr lang="fi-FI"/>
            </a:br>
            <a:r>
              <a:rPr lang="fi-FI"/>
              <a:t>This enables the manufacture of beams or columns</a:t>
            </a:r>
            <a:br>
              <a:rPr lang="fi-FI"/>
            </a:br>
            <a:r>
              <a:rPr lang="fi-FI"/>
              <a:t>with cross-sections wider than 75 mm, or</a:t>
            </a:r>
            <a:br>
              <a:rPr lang="fi-FI"/>
            </a:br>
            <a:r>
              <a:rPr lang="fi-FI"/>
              <a:t>panels with a thickness exceeding 75 mm</a:t>
            </a:r>
            <a:endParaRPr/>
          </a:p>
        </p:txBody>
      </p:sp>
      <p:sp>
        <p:nvSpPr>
          <p:cNvPr id="451" name="Google Shape;451;p7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41</a:t>
            </a:fld>
            <a:endParaRPr/>
          </a:p>
        </p:txBody>
      </p:sp>
      <p:sp>
        <p:nvSpPr>
          <p:cNvPr id="452" name="Google Shape;452;p75"/>
          <p:cNvSpPr txBox="1"/>
          <p:nvPr/>
        </p:nvSpPr>
        <p:spPr>
          <a:xfrm>
            <a:off x="7538085" y="5931385"/>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Arial"/>
                <a:ea typeface="Arial"/>
                <a:cs typeface="Arial"/>
                <a:sym typeface="Arial"/>
              </a:rPr>
              <a:t>Image: Metsä Wood</a:t>
            </a:r>
            <a:endParaRPr/>
          </a:p>
        </p:txBody>
      </p:sp>
      <p:sp>
        <p:nvSpPr>
          <p:cNvPr id="453" name="Google Shape;453;p7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Laminated veneer lumber: types, </a:t>
            </a:r>
            <a:r>
              <a:rPr lang="fi-FI" u="sng"/>
              <a:t>strength classification</a:t>
            </a:r>
            <a:r>
              <a:rPr lang="fi-FI"/>
              <a:t> (3/3)</a:t>
            </a:r>
            <a:endParaRPr/>
          </a:p>
        </p:txBody>
      </p:sp>
      <p:sp>
        <p:nvSpPr>
          <p:cNvPr id="459" name="Google Shape;459;p76"/>
          <p:cNvSpPr txBox="1">
            <a:spLocks noGrp="1"/>
          </p:cNvSpPr>
          <p:nvPr>
            <p:ph type="body" idx="1"/>
          </p:nvPr>
        </p:nvSpPr>
        <p:spPr>
          <a:xfrm>
            <a:off x="838200" y="155929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74844"/>
              <a:buChar char="•"/>
            </a:pPr>
            <a:r>
              <a:rPr lang="fi-FI" sz="2600"/>
              <a:t>The minimum requirements defined for LVL in structural applications are set out in the product standard EN 14374. Strength classes are also presented in the publication 'LVL bulletin' from 2019</a:t>
            </a:r>
            <a:endParaRPr/>
          </a:p>
          <a:p>
            <a:pPr marL="914400" lvl="1" indent="-342900" algn="l" rtl="0">
              <a:lnSpc>
                <a:spcPct val="90000"/>
              </a:lnSpc>
              <a:spcBef>
                <a:spcPts val="500"/>
              </a:spcBef>
              <a:spcAft>
                <a:spcPts val="0"/>
              </a:spcAft>
              <a:buSzPct val="81081"/>
              <a:buChar char="•"/>
            </a:pPr>
            <a:r>
              <a:rPr lang="fi-FI"/>
              <a:t>LVL-P panels have five strength classes (LVL 32 P, LVL 35 P, LVL 48 P, LVL 50 P, LVL 80 P) and LVL-C panels have six strength classes (LVL 22 C, LVL 25 C, LVL 32 C, LVL 36 C, LVL 70 C, LVL 75) </a:t>
            </a:r>
            <a:endParaRPr/>
          </a:p>
          <a:p>
            <a:pPr marL="914400" lvl="1" indent="-342900" algn="l" rtl="0">
              <a:lnSpc>
                <a:spcPct val="90000"/>
              </a:lnSpc>
              <a:spcBef>
                <a:spcPts val="500"/>
              </a:spcBef>
              <a:spcAft>
                <a:spcPts val="0"/>
              </a:spcAft>
              <a:buSzPct val="81081"/>
              <a:buChar char="•"/>
            </a:pPr>
            <a:r>
              <a:rPr lang="fi-FI"/>
              <a:t>Standard EN 14374 also sets out the testing and conformity assessment methods as well as information to be included in product labelling</a:t>
            </a:r>
            <a:endParaRPr/>
          </a:p>
          <a:p>
            <a:pPr marL="457200" lvl="0" indent="-342900" algn="l" rtl="0">
              <a:lnSpc>
                <a:spcPct val="90000"/>
              </a:lnSpc>
              <a:spcBef>
                <a:spcPts val="1000"/>
              </a:spcBef>
              <a:spcAft>
                <a:spcPts val="0"/>
              </a:spcAft>
              <a:buClr>
                <a:schemeClr val="dk1"/>
              </a:buClr>
              <a:buSzPct val="74844"/>
              <a:buChar char="•"/>
            </a:pPr>
            <a:r>
              <a:rPr lang="fi-FI" sz="2600"/>
              <a:t>The strength classes indicate the strength, stiffness, and density values needed in design</a:t>
            </a:r>
            <a:endParaRPr/>
          </a:p>
          <a:p>
            <a:pPr marL="457200" lvl="0" indent="-342900" algn="l" rtl="0">
              <a:lnSpc>
                <a:spcPct val="90000"/>
              </a:lnSpc>
              <a:spcBef>
                <a:spcPts val="1000"/>
              </a:spcBef>
              <a:spcAft>
                <a:spcPts val="0"/>
              </a:spcAft>
              <a:buClr>
                <a:schemeClr val="dk1"/>
              </a:buClr>
              <a:buSzPct val="74844"/>
              <a:buChar char="•"/>
            </a:pPr>
            <a:r>
              <a:rPr lang="fi-FI" sz="2600"/>
              <a:t>The classification does not apply to LVL whose biological integrity or resistance to fire has been improved by treatment</a:t>
            </a:r>
            <a:endParaRPr/>
          </a:p>
        </p:txBody>
      </p:sp>
      <p:sp>
        <p:nvSpPr>
          <p:cNvPr id="460" name="Google Shape;460;p7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42</a:t>
            </a:fld>
            <a:endParaRPr/>
          </a:p>
        </p:txBody>
      </p:sp>
      <p:sp>
        <p:nvSpPr>
          <p:cNvPr id="461" name="Google Shape;461;p76"/>
          <p:cNvSpPr txBox="1"/>
          <p:nvPr/>
        </p:nvSpPr>
        <p:spPr>
          <a:xfrm>
            <a:off x="1265382" y="5910633"/>
            <a:ext cx="685338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Arial"/>
                <a:ea typeface="Arial"/>
                <a:cs typeface="Arial"/>
                <a:sym typeface="Arial"/>
              </a:rPr>
              <a:t>Further information: LVL Handbook. Federation of the Finnish Woodworking Industries. p. 224</a:t>
            </a:r>
            <a:endParaRPr/>
          </a:p>
        </p:txBody>
      </p:sp>
      <p:sp>
        <p:nvSpPr>
          <p:cNvPr id="462" name="Google Shape;462;p7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CLT, composition</a:t>
            </a:r>
            <a:endParaRPr/>
          </a:p>
        </p:txBody>
      </p:sp>
      <p:sp>
        <p:nvSpPr>
          <p:cNvPr id="468" name="Google Shape;468;p77"/>
          <p:cNvSpPr txBox="1">
            <a:spLocks noGrp="1"/>
          </p:cNvSpPr>
          <p:nvPr>
            <p:ph type="body" idx="1"/>
          </p:nvPr>
        </p:nvSpPr>
        <p:spPr>
          <a:xfrm>
            <a:off x="628074" y="2105247"/>
            <a:ext cx="7071791" cy="4334358"/>
          </a:xfrm>
          <a:prstGeom prst="rect">
            <a:avLst/>
          </a:prstGeom>
          <a:noFill/>
          <a:ln>
            <a:noFill/>
          </a:ln>
        </p:spPr>
        <p:txBody>
          <a:bodyPr spcFirstLastPara="1" wrap="square" lIns="91425" tIns="45700" rIns="91425" bIns="45700" anchor="t" anchorCtr="0">
            <a:normAutofit fontScale="92500" lnSpcReduction="10000"/>
          </a:bodyPr>
          <a:lstStyle/>
          <a:p>
            <a:pPr marL="635000" lvl="0" indent="-457200" algn="l" rtl="0">
              <a:lnSpc>
                <a:spcPct val="90000"/>
              </a:lnSpc>
              <a:spcBef>
                <a:spcPts val="0"/>
              </a:spcBef>
              <a:spcAft>
                <a:spcPts val="0"/>
              </a:spcAft>
              <a:buSzPct val="126126"/>
              <a:buChar char="•"/>
            </a:pPr>
            <a:r>
              <a:rPr lang="fi-FI" sz="2400"/>
              <a:t>Cross Laminated Timber is typically produced by gluing together three, five, or seven crossband layers of wood</a:t>
            </a:r>
            <a:endParaRPr/>
          </a:p>
          <a:p>
            <a:pPr marL="635000" lvl="0" indent="-457200" algn="l" rtl="0">
              <a:lnSpc>
                <a:spcPct val="90000"/>
              </a:lnSpc>
              <a:spcBef>
                <a:spcPts val="0"/>
              </a:spcBef>
              <a:spcAft>
                <a:spcPts val="0"/>
              </a:spcAft>
              <a:buSzPct val="126126"/>
              <a:buChar char="•"/>
            </a:pPr>
            <a:r>
              <a:rPr lang="fi-FI" sz="2400"/>
              <a:t>The 20 to 60 mm thick boards used as raw material are typically either pine or spruce</a:t>
            </a:r>
            <a:endParaRPr/>
          </a:p>
          <a:p>
            <a:pPr marL="635000" lvl="0" indent="-457200" algn="l" rtl="0">
              <a:lnSpc>
                <a:spcPct val="90000"/>
              </a:lnSpc>
              <a:spcBef>
                <a:spcPts val="0"/>
              </a:spcBef>
              <a:spcAft>
                <a:spcPts val="0"/>
              </a:spcAft>
              <a:buSzPct val="126126"/>
              <a:buChar char="•"/>
            </a:pPr>
            <a:r>
              <a:rPr lang="fi-FI" sz="2400"/>
              <a:t>In edge glued panels, the board layers</a:t>
            </a:r>
            <a:br>
              <a:rPr lang="fi-FI" sz="2400"/>
            </a:br>
            <a:r>
              <a:rPr lang="fi-FI" sz="2400"/>
              <a:t>are glued together by the edges, and the</a:t>
            </a:r>
            <a:br>
              <a:rPr lang="fi-FI" sz="2400"/>
            </a:br>
            <a:r>
              <a:rPr lang="fi-FI" sz="2400"/>
              <a:t>resulting panel is then glued on its face</a:t>
            </a:r>
            <a:br>
              <a:rPr lang="fi-FI" sz="2400"/>
            </a:br>
            <a:r>
              <a:rPr lang="fi-FI" sz="2400"/>
              <a:t>and laid up in preparation for assembly pressing. Drying can cause the top boards</a:t>
            </a:r>
            <a:br>
              <a:rPr lang="fi-FI" sz="2400"/>
            </a:br>
            <a:r>
              <a:rPr lang="fi-FI" sz="2400"/>
              <a:t>of edge-glued panels to crack</a:t>
            </a:r>
            <a:endParaRPr/>
          </a:p>
          <a:p>
            <a:pPr marL="635000" lvl="0" indent="-457200" algn="l" rtl="0">
              <a:lnSpc>
                <a:spcPct val="90000"/>
              </a:lnSpc>
              <a:spcBef>
                <a:spcPts val="0"/>
              </a:spcBef>
              <a:spcAft>
                <a:spcPts val="0"/>
              </a:spcAft>
              <a:buSzPct val="126126"/>
              <a:buChar char="•"/>
            </a:pPr>
            <a:r>
              <a:rPr lang="fi-FI" sz="2400"/>
              <a:t>In panels where the edges are not glued,</a:t>
            </a:r>
            <a:br>
              <a:rPr lang="fi-FI" sz="2400"/>
            </a:br>
            <a:r>
              <a:rPr lang="fi-FI" sz="2400"/>
              <a:t>only the faces of the boards are glued, </a:t>
            </a:r>
            <a:br>
              <a:rPr lang="fi-FI" sz="2400"/>
            </a:br>
            <a:r>
              <a:rPr lang="fi-FI" sz="2400"/>
              <a:t>and drying variations take place at the joints of the panel</a:t>
            </a:r>
            <a:endParaRPr/>
          </a:p>
        </p:txBody>
      </p:sp>
      <p:sp>
        <p:nvSpPr>
          <p:cNvPr id="469" name="Google Shape;469;p7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43</a:t>
            </a:fld>
            <a:endParaRPr/>
          </a:p>
        </p:txBody>
      </p:sp>
      <p:pic>
        <p:nvPicPr>
          <p:cNvPr id="470" name="Google Shape;470;p77" descr="Kuva, joka sisältää kohteen rakennus, koroke, porras, askel&#10;&#10;Kuvaus luotu automaattisesti"/>
          <p:cNvPicPr preferRelativeResize="0"/>
          <p:nvPr/>
        </p:nvPicPr>
        <p:blipFill rotWithShape="1">
          <a:blip r:embed="rId3">
            <a:alphaModFix/>
          </a:blip>
          <a:srcRect/>
          <a:stretch/>
        </p:blipFill>
        <p:spPr>
          <a:xfrm>
            <a:off x="7699865" y="3296093"/>
            <a:ext cx="4149863" cy="2756695"/>
          </a:xfrm>
          <a:prstGeom prst="rect">
            <a:avLst/>
          </a:prstGeom>
          <a:noFill/>
          <a:ln>
            <a:noFill/>
          </a:ln>
        </p:spPr>
      </p:pic>
      <p:sp>
        <p:nvSpPr>
          <p:cNvPr id="471" name="Google Shape;471;p77"/>
          <p:cNvSpPr txBox="1"/>
          <p:nvPr/>
        </p:nvSpPr>
        <p:spPr>
          <a:xfrm>
            <a:off x="7710029" y="6052788"/>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Arial"/>
                <a:ea typeface="Arial"/>
                <a:cs typeface="Arial"/>
                <a:sym typeface="Arial"/>
              </a:rPr>
              <a:t>Image: Stora Enso</a:t>
            </a:r>
            <a:endParaRPr/>
          </a:p>
        </p:txBody>
      </p:sp>
      <p:sp>
        <p:nvSpPr>
          <p:cNvPr id="472" name="Google Shape;472;p7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Pressure impregnation</a:t>
            </a:r>
            <a:r>
              <a:rPr lang="fi-FI"/>
              <a:t>, modifications, wood-plastic composites (1/5)</a:t>
            </a:r>
            <a:endParaRPr/>
          </a:p>
        </p:txBody>
      </p:sp>
      <p:sp>
        <p:nvSpPr>
          <p:cNvPr id="478" name="Google Shape;478;p78"/>
          <p:cNvSpPr txBox="1">
            <a:spLocks noGrp="1"/>
          </p:cNvSpPr>
          <p:nvPr>
            <p:ph type="body" idx="1"/>
          </p:nvPr>
        </p:nvSpPr>
        <p:spPr>
          <a:xfrm>
            <a:off x="600363" y="2388842"/>
            <a:ext cx="11000509" cy="3788121"/>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a:t>In pressure impregnation, the preservative, i.e. the impregnating agent, is absorbed into the wood in an impregnation cylinder by using water or organic solvent and pressure.</a:t>
            </a:r>
            <a:endParaRPr/>
          </a:p>
          <a:p>
            <a:pPr marL="635000" lvl="0" indent="-457200" algn="l" rtl="0">
              <a:lnSpc>
                <a:spcPct val="90000"/>
              </a:lnSpc>
              <a:spcBef>
                <a:spcPts val="0"/>
              </a:spcBef>
              <a:spcAft>
                <a:spcPts val="0"/>
              </a:spcAft>
              <a:buSzPts val="2800"/>
              <a:buChar char="•"/>
            </a:pPr>
            <a:r>
              <a:rPr lang="fi-FI"/>
              <a:t>There are multiple impregnation methods, salt and oil preservatives being the most common</a:t>
            </a:r>
            <a:endParaRPr/>
          </a:p>
          <a:p>
            <a:pPr marL="635000" lvl="0" indent="-457200" algn="l" rtl="0">
              <a:lnSpc>
                <a:spcPct val="90000"/>
              </a:lnSpc>
              <a:spcBef>
                <a:spcPts val="0"/>
              </a:spcBef>
              <a:spcAft>
                <a:spcPts val="0"/>
              </a:spcAft>
              <a:buSzPts val="2800"/>
              <a:buChar char="•"/>
            </a:pPr>
            <a:r>
              <a:rPr lang="fi-FI"/>
              <a:t>Salt preservatives are copper-based (Type C preservatives)</a:t>
            </a:r>
            <a:endParaRPr/>
          </a:p>
          <a:p>
            <a:pPr marL="635000" lvl="0" indent="-457200" algn="l" rtl="0">
              <a:lnSpc>
                <a:spcPct val="90000"/>
              </a:lnSpc>
              <a:spcBef>
                <a:spcPts val="0"/>
              </a:spcBef>
              <a:spcAft>
                <a:spcPts val="0"/>
              </a:spcAft>
              <a:buSzPts val="2800"/>
              <a:buChar char="•"/>
            </a:pPr>
            <a:r>
              <a:rPr lang="fi-FI"/>
              <a:t>Oil preservatives include e.g. crude tall oil and its products</a:t>
            </a:r>
            <a:endParaRPr/>
          </a:p>
          <a:p>
            <a:pPr marL="635000" lvl="0" indent="-457200" algn="l" rtl="0">
              <a:lnSpc>
                <a:spcPct val="90000"/>
              </a:lnSpc>
              <a:spcBef>
                <a:spcPts val="0"/>
              </a:spcBef>
              <a:spcAft>
                <a:spcPts val="0"/>
              </a:spcAft>
              <a:buSzPts val="2800"/>
              <a:buChar char="•"/>
            </a:pPr>
            <a:r>
              <a:rPr lang="fi-FI"/>
              <a:t>In Finland, impregnation processes and product quality are monitored by independent auditors</a:t>
            </a:r>
            <a:endParaRPr/>
          </a:p>
        </p:txBody>
      </p:sp>
      <p:sp>
        <p:nvSpPr>
          <p:cNvPr id="479" name="Google Shape;479;p7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44</a:t>
            </a:fld>
            <a:endParaRPr/>
          </a:p>
        </p:txBody>
      </p:sp>
      <p:sp>
        <p:nvSpPr>
          <p:cNvPr id="480" name="Google Shape;480;p7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Pressure impregnation, </a:t>
            </a:r>
            <a:r>
              <a:rPr lang="fi-FI" u="sng"/>
              <a:t>modifications</a:t>
            </a:r>
            <a:r>
              <a:rPr lang="fi-FI"/>
              <a:t>, wood-plastic composites (2/5)</a:t>
            </a:r>
            <a:endParaRPr/>
          </a:p>
        </p:txBody>
      </p:sp>
      <p:sp>
        <p:nvSpPr>
          <p:cNvPr id="486" name="Google Shape;486;p79"/>
          <p:cNvSpPr txBox="1">
            <a:spLocks noGrp="1"/>
          </p:cNvSpPr>
          <p:nvPr>
            <p:ph type="body" idx="1"/>
          </p:nvPr>
        </p:nvSpPr>
        <p:spPr>
          <a:xfrm>
            <a:off x="471055" y="2306016"/>
            <a:ext cx="10891027" cy="3870947"/>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a:t>Modification of wood, i.e. non-toxic modification, improves a property either in the long term or permanently</a:t>
            </a:r>
            <a:endParaRPr/>
          </a:p>
          <a:p>
            <a:pPr marL="635000" lvl="0" indent="-457200" algn="l" rtl="0">
              <a:lnSpc>
                <a:spcPct val="90000"/>
              </a:lnSpc>
              <a:spcBef>
                <a:spcPts val="0"/>
              </a:spcBef>
              <a:spcAft>
                <a:spcPts val="0"/>
              </a:spcAft>
              <a:buSzPts val="2800"/>
              <a:buChar char="•"/>
            </a:pPr>
            <a:r>
              <a:rPr lang="fi-FI"/>
              <a:t>Modification can be done chemically, biologically or physically</a:t>
            </a:r>
            <a:endParaRPr/>
          </a:p>
          <a:p>
            <a:pPr marL="1092200" lvl="1" indent="-457200" algn="l" rtl="0">
              <a:lnSpc>
                <a:spcPct val="90000"/>
              </a:lnSpc>
              <a:spcBef>
                <a:spcPts val="0"/>
              </a:spcBef>
              <a:spcAft>
                <a:spcPts val="0"/>
              </a:spcAft>
              <a:buSzPts val="2800"/>
              <a:buChar char="•"/>
            </a:pPr>
            <a:r>
              <a:rPr lang="fi-FI"/>
              <a:t>Pressure, heat, chemicals absorbed into wood, and combinations thereof</a:t>
            </a:r>
            <a:endParaRPr/>
          </a:p>
          <a:p>
            <a:pPr marL="635000" lvl="0" indent="-457200" algn="l" rtl="0">
              <a:lnSpc>
                <a:spcPct val="90000"/>
              </a:lnSpc>
              <a:spcBef>
                <a:spcPts val="0"/>
              </a:spcBef>
              <a:spcAft>
                <a:spcPts val="0"/>
              </a:spcAft>
              <a:buSzPts val="2800"/>
              <a:buChar char="•"/>
            </a:pPr>
            <a:r>
              <a:rPr lang="fi-FI"/>
              <a:t>Chemical modification methods include acetylation (Accoya®), furfurylation (Kebony®), and silicate impregnation (Kivipuu, Organowood®)</a:t>
            </a:r>
            <a:endParaRPr/>
          </a:p>
          <a:p>
            <a:pPr marL="635000" lvl="0" indent="-457200" algn="l" rtl="0">
              <a:lnSpc>
                <a:spcPct val="90000"/>
              </a:lnSpc>
              <a:spcBef>
                <a:spcPts val="0"/>
              </a:spcBef>
              <a:spcAft>
                <a:spcPts val="0"/>
              </a:spcAft>
              <a:buSzPts val="2800"/>
              <a:buChar char="•"/>
            </a:pPr>
            <a:r>
              <a:rPr lang="fi-FI"/>
              <a:t>Physical modification methods include e.g. thermal modification (Thermowood®) and thermomechanical modification (TMTM</a:t>
            </a:r>
            <a:r>
              <a:rPr lang="fi-FI" baseline="30000"/>
              <a:t>TM</a:t>
            </a:r>
            <a:r>
              <a:rPr lang="fi-FI"/>
              <a:t>)</a:t>
            </a:r>
            <a:endParaRPr/>
          </a:p>
        </p:txBody>
      </p:sp>
      <p:sp>
        <p:nvSpPr>
          <p:cNvPr id="487" name="Google Shape;487;p7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45</a:t>
            </a:fld>
            <a:endParaRPr/>
          </a:p>
        </p:txBody>
      </p:sp>
      <p:sp>
        <p:nvSpPr>
          <p:cNvPr id="488" name="Google Shape;488;p7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Pressure impregnation, </a:t>
            </a:r>
            <a:r>
              <a:rPr lang="fi-FI" u="sng"/>
              <a:t>modifications</a:t>
            </a:r>
            <a:r>
              <a:rPr lang="fi-FI"/>
              <a:t>, wood-plastic composites (3/5)</a:t>
            </a:r>
            <a:endParaRPr/>
          </a:p>
        </p:txBody>
      </p:sp>
      <p:sp>
        <p:nvSpPr>
          <p:cNvPr id="494" name="Google Shape;494;p8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46</a:t>
            </a:fld>
            <a:endParaRPr/>
          </a:p>
        </p:txBody>
      </p:sp>
      <p:sp>
        <p:nvSpPr>
          <p:cNvPr id="495" name="Google Shape;495;p80"/>
          <p:cNvSpPr txBox="1">
            <a:spLocks noGrp="1"/>
          </p:cNvSpPr>
          <p:nvPr>
            <p:ph type="body" idx="1"/>
          </p:nvPr>
        </p:nvSpPr>
        <p:spPr>
          <a:xfrm>
            <a:off x="1318483" y="4337742"/>
            <a:ext cx="8682182" cy="1106929"/>
          </a:xfrm>
          <a:prstGeom prst="rect">
            <a:avLst/>
          </a:prstGeom>
          <a:noFill/>
          <a:ln>
            <a:noFill/>
          </a:ln>
        </p:spPr>
        <p:txBody>
          <a:bodyPr spcFirstLastPara="1" wrap="square" lIns="91425" tIns="45700" rIns="91425" bIns="45700" anchor="t" anchorCtr="0">
            <a:spAutoFit/>
          </a:bodyPr>
          <a:lstStyle/>
          <a:p>
            <a:pPr marL="114300" lvl="0" indent="0" algn="l" rtl="0">
              <a:lnSpc>
                <a:spcPct val="90000"/>
              </a:lnSpc>
              <a:spcBef>
                <a:spcPts val="1000"/>
              </a:spcBef>
              <a:spcAft>
                <a:spcPts val="0"/>
              </a:spcAft>
              <a:buSzPts val="1800"/>
              <a:buNone/>
            </a:pPr>
            <a:r>
              <a:rPr lang="fi-FI" sz="1600"/>
              <a:t>Changes at the wood cell level caused by modification (from the left): the modification chemical fills the lumen, the modification chemical penetrates the cell wall, the modification chemical forms weak bonds with the wood components, the modification chemical forms covalent bonds with the wood components, the modification results in the degradation of the wood components</a:t>
            </a:r>
            <a:endParaRPr/>
          </a:p>
        </p:txBody>
      </p:sp>
      <p:grpSp>
        <p:nvGrpSpPr>
          <p:cNvPr id="496" name="Google Shape;496;p80"/>
          <p:cNvGrpSpPr/>
          <p:nvPr/>
        </p:nvGrpSpPr>
        <p:grpSpPr>
          <a:xfrm>
            <a:off x="1436241" y="1947345"/>
            <a:ext cx="8446667" cy="2435679"/>
            <a:chOff x="1436243" y="1899933"/>
            <a:chExt cx="8446667" cy="2435679"/>
          </a:xfrm>
        </p:grpSpPr>
        <p:pic>
          <p:nvPicPr>
            <p:cNvPr id="497" name="Google Shape;497;p80"/>
            <p:cNvPicPr preferRelativeResize="0"/>
            <p:nvPr/>
          </p:nvPicPr>
          <p:blipFill rotWithShape="1">
            <a:blip r:embed="rId3">
              <a:alphaModFix/>
            </a:blip>
            <a:srcRect/>
            <a:stretch/>
          </p:blipFill>
          <p:spPr>
            <a:xfrm>
              <a:off x="1436243" y="1899933"/>
              <a:ext cx="8446667" cy="2435679"/>
            </a:xfrm>
            <a:prstGeom prst="rect">
              <a:avLst/>
            </a:prstGeom>
            <a:noFill/>
            <a:ln>
              <a:noFill/>
            </a:ln>
          </p:spPr>
        </p:pic>
        <p:sp>
          <p:nvSpPr>
            <p:cNvPr id="498" name="Google Shape;498;p80"/>
            <p:cNvSpPr txBox="1"/>
            <p:nvPr/>
          </p:nvSpPr>
          <p:spPr>
            <a:xfrm>
              <a:off x="1520890" y="2073644"/>
              <a:ext cx="1623600" cy="5850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i-FI" sz="1600" b="0" i="0" u="none" strike="noStrike" cap="none">
                  <a:solidFill>
                    <a:srgbClr val="000000"/>
                  </a:solidFill>
                  <a:latin typeface="Arial"/>
                  <a:ea typeface="Arial"/>
                  <a:cs typeface="Arial"/>
                  <a:sym typeface="Arial"/>
                </a:rPr>
                <a:t>The chemical fills the lumens</a:t>
              </a:r>
              <a:endParaRPr/>
            </a:p>
          </p:txBody>
        </p:sp>
        <p:sp>
          <p:nvSpPr>
            <p:cNvPr id="499" name="Google Shape;499;p80"/>
            <p:cNvSpPr txBox="1"/>
            <p:nvPr/>
          </p:nvSpPr>
          <p:spPr>
            <a:xfrm>
              <a:off x="3184851" y="2064313"/>
              <a:ext cx="1623527"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i-FI" sz="1600" b="0" i="0" u="none" strike="noStrike" cap="none">
                  <a:solidFill>
                    <a:srgbClr val="000000"/>
                  </a:solidFill>
                  <a:latin typeface="Arial"/>
                  <a:ea typeface="Arial"/>
                  <a:cs typeface="Arial"/>
                  <a:sym typeface="Arial"/>
                </a:rPr>
                <a:t>The chemical penetrates the cell walls</a:t>
              </a:r>
              <a:endParaRPr/>
            </a:p>
          </p:txBody>
        </p:sp>
        <p:sp>
          <p:nvSpPr>
            <p:cNvPr id="500" name="Google Shape;500;p80"/>
            <p:cNvSpPr txBox="1"/>
            <p:nvPr/>
          </p:nvSpPr>
          <p:spPr>
            <a:xfrm>
              <a:off x="4840406" y="2054982"/>
              <a:ext cx="1623600" cy="7851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i-FI" sz="1500" b="0" i="0" u="none" strike="noStrike" cap="none">
                  <a:solidFill>
                    <a:srgbClr val="000000"/>
                  </a:solidFill>
                  <a:latin typeface="Arial"/>
                  <a:ea typeface="Arial"/>
                  <a:cs typeface="Arial"/>
                  <a:sym typeface="Arial"/>
                </a:rPr>
                <a:t>Weak bonds between wood and chemical</a:t>
              </a:r>
              <a:endParaRPr/>
            </a:p>
          </p:txBody>
        </p:sp>
        <p:sp>
          <p:nvSpPr>
            <p:cNvPr id="501" name="Google Shape;501;p80"/>
            <p:cNvSpPr txBox="1"/>
            <p:nvPr/>
          </p:nvSpPr>
          <p:spPr>
            <a:xfrm>
              <a:off x="8173734" y="2036320"/>
              <a:ext cx="1623527"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i-FI" sz="1600" b="0" i="0" u="none" strike="noStrike" cap="none">
                  <a:solidFill>
                    <a:srgbClr val="000000"/>
                  </a:solidFill>
                  <a:latin typeface="Arial"/>
                  <a:ea typeface="Arial"/>
                  <a:cs typeface="Arial"/>
                  <a:sym typeface="Arial"/>
                </a:rPr>
                <a:t>Wood component degradation</a:t>
              </a:r>
              <a:endParaRPr/>
            </a:p>
          </p:txBody>
        </p:sp>
        <p:sp>
          <p:nvSpPr>
            <p:cNvPr id="502" name="Google Shape;502;p80"/>
            <p:cNvSpPr txBox="1"/>
            <p:nvPr/>
          </p:nvSpPr>
          <p:spPr>
            <a:xfrm>
              <a:off x="6518179" y="2054982"/>
              <a:ext cx="1623600" cy="7851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i-FI" sz="1500" b="0" i="0" u="none" strike="noStrike" cap="none">
                  <a:solidFill>
                    <a:srgbClr val="000000"/>
                  </a:solidFill>
                  <a:latin typeface="Arial"/>
                  <a:ea typeface="Arial"/>
                  <a:cs typeface="Arial"/>
                  <a:sym typeface="Arial"/>
                </a:rPr>
                <a:t>Covalent bonds between wood and chemical</a:t>
              </a:r>
              <a:endParaRPr/>
            </a:p>
          </p:txBody>
        </p:sp>
      </p:grpSp>
      <p:sp>
        <p:nvSpPr>
          <p:cNvPr id="503" name="Google Shape;503;p80"/>
          <p:cNvSpPr txBox="1"/>
          <p:nvPr/>
        </p:nvSpPr>
        <p:spPr>
          <a:xfrm>
            <a:off x="838200" y="5724245"/>
            <a:ext cx="10319327"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Arial"/>
                <a:ea typeface="Arial"/>
                <a:cs typeface="Arial"/>
                <a:sym typeface="Arial"/>
              </a:rPr>
              <a:t>Further information: Möttönen, V., Boren, H. &amp; Heräjärvi, H. 2018. Puun ominaisuuksien modifiointi. Menetelmät ja tutkimuksen tila. Luonnonvara- ja biotalouden tutkimus 11/2018. Luonnonvarakeskus, Helsinki. p. 57 </a:t>
            </a:r>
            <a:r>
              <a:rPr lang="fi-FI" sz="10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http://urn.fi/URN:ISBN:978-952-326-546-2</a:t>
            </a:r>
            <a:r>
              <a:rPr lang="fi-FI" sz="10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80"/>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Pressure impregnation, modifications, </a:t>
            </a:r>
            <a:r>
              <a:rPr lang="fi-FI" u="sng"/>
              <a:t>wood-plastic composites</a:t>
            </a:r>
            <a:r>
              <a:rPr lang="fi-FI"/>
              <a:t> ​(4/5)</a:t>
            </a:r>
            <a:endParaRPr/>
          </a:p>
        </p:txBody>
      </p:sp>
      <p:sp>
        <p:nvSpPr>
          <p:cNvPr id="510" name="Google Shape;510;p81"/>
          <p:cNvSpPr txBox="1">
            <a:spLocks noGrp="1"/>
          </p:cNvSpPr>
          <p:nvPr>
            <p:ph type="body" idx="1"/>
          </p:nvPr>
        </p:nvSpPr>
        <p:spPr>
          <a:xfrm>
            <a:off x="452582" y="2503055"/>
            <a:ext cx="8303491" cy="3673908"/>
          </a:xfrm>
          <a:prstGeom prst="rect">
            <a:avLst/>
          </a:prstGeom>
          <a:noFill/>
          <a:ln>
            <a:noFill/>
          </a:ln>
        </p:spPr>
        <p:txBody>
          <a:bodyPr spcFirstLastPara="1" wrap="square" lIns="91425" tIns="45700" rIns="91425" bIns="45700" anchor="t" anchorCtr="0">
            <a:normAutofit fontScale="92500"/>
          </a:bodyPr>
          <a:lstStyle/>
          <a:p>
            <a:pPr marL="635000" lvl="0" indent="-457200" algn="l" rtl="0">
              <a:lnSpc>
                <a:spcPct val="90000"/>
              </a:lnSpc>
              <a:spcBef>
                <a:spcPts val="0"/>
              </a:spcBef>
              <a:spcAft>
                <a:spcPts val="0"/>
              </a:spcAft>
              <a:buSzPct val="108108"/>
              <a:buChar char="•"/>
            </a:pPr>
            <a:r>
              <a:rPr lang="fi-FI"/>
              <a:t>Wood-plastic composites are composite materials in which the wood fibre or wood flour used as reinforcement is bound into a product by means of a filler plastic matrix.</a:t>
            </a:r>
            <a:endParaRPr/>
          </a:p>
          <a:p>
            <a:pPr marL="635000" lvl="0" indent="-457200" algn="l" rtl="0">
              <a:lnSpc>
                <a:spcPct val="90000"/>
              </a:lnSpc>
              <a:spcBef>
                <a:spcPts val="0"/>
              </a:spcBef>
              <a:spcAft>
                <a:spcPts val="0"/>
              </a:spcAft>
              <a:buSzPct val="108108"/>
              <a:buChar char="•"/>
            </a:pPr>
            <a:r>
              <a:rPr lang="fi-FI"/>
              <a:t>Coupling agents can be added to improve the binding of wood and plastic, lubricants can be used to facilitate the manufacturing process, and UV preservatives and rot and flame retardants can be added.</a:t>
            </a:r>
            <a:endParaRPr/>
          </a:p>
          <a:p>
            <a:pPr marL="635000" lvl="0" indent="-457200" algn="l" rtl="0">
              <a:lnSpc>
                <a:spcPct val="90000"/>
              </a:lnSpc>
              <a:spcBef>
                <a:spcPts val="0"/>
              </a:spcBef>
              <a:spcAft>
                <a:spcPts val="0"/>
              </a:spcAft>
              <a:buSzPct val="108108"/>
              <a:buChar char="•"/>
            </a:pPr>
            <a:r>
              <a:rPr lang="fi-FI"/>
              <a:t>The aim is to find a composite that combines the good properties of all its components</a:t>
            </a:r>
            <a:endParaRPr/>
          </a:p>
        </p:txBody>
      </p:sp>
      <p:sp>
        <p:nvSpPr>
          <p:cNvPr id="511" name="Google Shape;511;p8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47</a:t>
            </a:fld>
            <a:endParaRPr/>
          </a:p>
        </p:txBody>
      </p:sp>
      <p:pic>
        <p:nvPicPr>
          <p:cNvPr id="512" name="Google Shape;512;p81" descr="kupilka_k21_hoyry_pysty"/>
          <p:cNvPicPr preferRelativeResize="0"/>
          <p:nvPr/>
        </p:nvPicPr>
        <p:blipFill rotWithShape="1">
          <a:blip r:embed="rId3">
            <a:alphaModFix/>
          </a:blip>
          <a:srcRect/>
          <a:stretch/>
        </p:blipFill>
        <p:spPr>
          <a:xfrm>
            <a:off x="9337860" y="2189276"/>
            <a:ext cx="2534722" cy="3800764"/>
          </a:xfrm>
          <a:prstGeom prst="rect">
            <a:avLst/>
          </a:prstGeom>
          <a:noFill/>
          <a:ln>
            <a:noFill/>
          </a:ln>
        </p:spPr>
      </p:pic>
      <p:sp>
        <p:nvSpPr>
          <p:cNvPr id="513" name="Google Shape;513;p81"/>
          <p:cNvSpPr txBox="1"/>
          <p:nvPr/>
        </p:nvSpPr>
        <p:spPr>
          <a:xfrm>
            <a:off x="9284317" y="1873251"/>
            <a:ext cx="159210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i-FI" sz="1200" b="0" i="0" u="none" strike="noStrike" cap="none">
                <a:solidFill>
                  <a:srgbClr val="000000"/>
                </a:solidFill>
                <a:latin typeface="Arial"/>
                <a:ea typeface="Arial"/>
                <a:cs typeface="Arial"/>
                <a:sym typeface="Arial"/>
              </a:rPr>
              <a:t>Photo: www.kupilka.fi</a:t>
            </a:r>
            <a:endParaRPr/>
          </a:p>
        </p:txBody>
      </p:sp>
      <p:sp>
        <p:nvSpPr>
          <p:cNvPr id="514" name="Google Shape;514;p81"/>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Pressure impregnation, modifications, </a:t>
            </a:r>
            <a:r>
              <a:rPr lang="fi-FI" u="sng"/>
              <a:t>wood-plastic composites</a:t>
            </a:r>
            <a:r>
              <a:rPr lang="fi-FI"/>
              <a:t> (5/5)</a:t>
            </a:r>
            <a:endParaRPr/>
          </a:p>
        </p:txBody>
      </p:sp>
      <p:sp>
        <p:nvSpPr>
          <p:cNvPr id="520" name="Google Shape;520;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a:t>In wood-plastic composites, wood is typically used in the form of sawdust, flour, chips, or pellets. Wood usually accounts for 30 to 60% of the material</a:t>
            </a:r>
            <a:endParaRPr/>
          </a:p>
          <a:p>
            <a:pPr marL="635000" lvl="0" indent="-457200" algn="l" rtl="0">
              <a:lnSpc>
                <a:spcPct val="90000"/>
              </a:lnSpc>
              <a:spcBef>
                <a:spcPts val="0"/>
              </a:spcBef>
              <a:spcAft>
                <a:spcPts val="0"/>
              </a:spcAft>
              <a:buSzPts val="2800"/>
              <a:buChar char="•"/>
            </a:pPr>
            <a:r>
              <a:rPr lang="fi-FI"/>
              <a:t>Plastics are either thermoplastic polymers or thermosetting polymers, including recycled polymers</a:t>
            </a:r>
            <a:endParaRPr/>
          </a:p>
          <a:p>
            <a:pPr marL="1092200" lvl="1" indent="-457200" algn="l" rtl="0">
              <a:lnSpc>
                <a:spcPct val="90000"/>
              </a:lnSpc>
              <a:spcBef>
                <a:spcPts val="0"/>
              </a:spcBef>
              <a:spcAft>
                <a:spcPts val="0"/>
              </a:spcAft>
              <a:buSzPts val="2800"/>
              <a:buChar char="•"/>
            </a:pPr>
            <a:r>
              <a:rPr lang="fi-FI"/>
              <a:t>Thermosetting polymers and infusible</a:t>
            </a:r>
            <a:endParaRPr/>
          </a:p>
          <a:p>
            <a:pPr marL="1092200" lvl="1" indent="-457200" algn="l" rtl="0">
              <a:lnSpc>
                <a:spcPct val="90000"/>
              </a:lnSpc>
              <a:spcBef>
                <a:spcPts val="0"/>
              </a:spcBef>
              <a:spcAft>
                <a:spcPts val="0"/>
              </a:spcAft>
              <a:buSzPts val="2800"/>
              <a:buChar char="•"/>
            </a:pPr>
            <a:r>
              <a:rPr lang="fi-FI"/>
              <a:t>Thermoplastic polymers can be fused and reused </a:t>
            </a:r>
            <a:endParaRPr/>
          </a:p>
          <a:p>
            <a:pPr marL="635000" lvl="0" indent="-457200" algn="l" rtl="0">
              <a:lnSpc>
                <a:spcPct val="90000"/>
              </a:lnSpc>
              <a:spcBef>
                <a:spcPts val="0"/>
              </a:spcBef>
              <a:spcAft>
                <a:spcPts val="0"/>
              </a:spcAft>
              <a:buSzPts val="2800"/>
              <a:buChar char="•"/>
            </a:pPr>
            <a:r>
              <a:rPr lang="fi-FI"/>
              <a:t>Wood-plastic composite products can be manufactured by extrusion or injection moulding</a:t>
            </a:r>
            <a:endParaRPr/>
          </a:p>
          <a:p>
            <a:pPr marL="635000" lvl="0" indent="-457200" algn="l" rtl="0">
              <a:lnSpc>
                <a:spcPct val="90000"/>
              </a:lnSpc>
              <a:spcBef>
                <a:spcPts val="0"/>
              </a:spcBef>
              <a:spcAft>
                <a:spcPts val="0"/>
              </a:spcAft>
              <a:buSzPts val="2800"/>
              <a:buChar char="•"/>
            </a:pPr>
            <a:r>
              <a:rPr lang="fi-FI"/>
              <a:t>Applications for wood-plastic composites include e.g. non-load-bearing garden structures and the furniture and car industries</a:t>
            </a:r>
            <a:endParaRPr/>
          </a:p>
        </p:txBody>
      </p:sp>
      <p:sp>
        <p:nvSpPr>
          <p:cNvPr id="521" name="Google Shape;521;p8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48</a:t>
            </a:fld>
            <a:endParaRPr/>
          </a:p>
        </p:txBody>
      </p:sp>
      <p:sp>
        <p:nvSpPr>
          <p:cNvPr id="522" name="Google Shape;522;p8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3"/>
          <p:cNvSpPr txBox="1">
            <a:spLocks noGrp="1"/>
          </p:cNvSpPr>
          <p:nvPr>
            <p:ph type="title"/>
          </p:nvPr>
        </p:nvSpPr>
        <p:spPr>
          <a:xfrm>
            <a:off x="628073" y="365125"/>
            <a:ext cx="1072572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Surface treatment to protect wood materials</a:t>
            </a:r>
            <a:endParaRPr/>
          </a:p>
        </p:txBody>
      </p:sp>
      <p:sp>
        <p:nvSpPr>
          <p:cNvPr id="528" name="Google Shape;528;p83"/>
          <p:cNvSpPr txBox="1">
            <a:spLocks noGrp="1"/>
          </p:cNvSpPr>
          <p:nvPr>
            <p:ph type="body" idx="1"/>
          </p:nvPr>
        </p:nvSpPr>
        <p:spPr>
          <a:xfrm>
            <a:off x="850789" y="1690688"/>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946"/>
              <a:buChar char="•"/>
            </a:pPr>
            <a:r>
              <a:rPr lang="fi-FI"/>
              <a:t>The objective of surface treatment is to:</a:t>
            </a:r>
            <a:endParaRPr/>
          </a:p>
          <a:p>
            <a:pPr marL="914400" lvl="1" indent="-342900" algn="l" rtl="0">
              <a:lnSpc>
                <a:spcPct val="90000"/>
              </a:lnSpc>
              <a:spcBef>
                <a:spcPts val="500"/>
              </a:spcBef>
              <a:spcAft>
                <a:spcPts val="0"/>
              </a:spcAft>
              <a:buSzPts val="1946"/>
              <a:buChar char="•"/>
            </a:pPr>
            <a:r>
              <a:rPr lang="fi-FI"/>
              <a:t>Change or preserve the original appearance of wood </a:t>
            </a:r>
            <a:endParaRPr/>
          </a:p>
          <a:p>
            <a:pPr marL="1371600" lvl="2" indent="-342900" algn="l" rtl="0">
              <a:lnSpc>
                <a:spcPct val="90000"/>
              </a:lnSpc>
              <a:spcBef>
                <a:spcPts val="500"/>
              </a:spcBef>
              <a:spcAft>
                <a:spcPts val="0"/>
              </a:spcAft>
              <a:buSzPts val="1946"/>
              <a:buChar char="•"/>
            </a:pPr>
            <a:r>
              <a:rPr lang="fi-FI"/>
              <a:t>stains, varnishes, oils, translucent wood preservatives</a:t>
            </a:r>
            <a:endParaRPr/>
          </a:p>
          <a:p>
            <a:pPr marL="914400" lvl="1" indent="-342900" algn="l" rtl="0">
              <a:lnSpc>
                <a:spcPct val="90000"/>
              </a:lnSpc>
              <a:spcBef>
                <a:spcPts val="0"/>
              </a:spcBef>
              <a:spcAft>
                <a:spcPts val="0"/>
              </a:spcAft>
              <a:buSzPts val="1946"/>
              <a:buChar char="•"/>
            </a:pPr>
            <a:r>
              <a:rPr lang="fi-FI"/>
              <a:t>Change the properties of the wooden surface, such as cleanability or hygroscopicity (water vapour absorption)</a:t>
            </a:r>
            <a:endParaRPr/>
          </a:p>
          <a:p>
            <a:pPr marL="1371600" lvl="2" indent="-342900" algn="l" rtl="0">
              <a:lnSpc>
                <a:spcPct val="90000"/>
              </a:lnSpc>
              <a:spcBef>
                <a:spcPts val="500"/>
              </a:spcBef>
              <a:spcAft>
                <a:spcPts val="0"/>
              </a:spcAft>
              <a:buSzPts val="1946"/>
              <a:buChar char="•"/>
            </a:pPr>
            <a:r>
              <a:rPr lang="fi-FI"/>
              <a:t> waxes, oils, paints, varnishes, functional coverings</a:t>
            </a:r>
            <a:endParaRPr/>
          </a:p>
          <a:p>
            <a:pPr marL="914400" lvl="1" indent="-342900" algn="l" rtl="0">
              <a:lnSpc>
                <a:spcPct val="90000"/>
              </a:lnSpc>
              <a:spcBef>
                <a:spcPts val="500"/>
              </a:spcBef>
              <a:spcAft>
                <a:spcPts val="0"/>
              </a:spcAft>
              <a:buSzPts val="1946"/>
              <a:buChar char="•"/>
            </a:pPr>
            <a:r>
              <a:rPr lang="fi-FI" u="sng"/>
              <a:t>Protect</a:t>
            </a:r>
            <a:r>
              <a:rPr lang="fi-FI"/>
              <a:t> the wood from wear, moisture, UV radiation, and other weathering, or combustion</a:t>
            </a:r>
            <a:endParaRPr/>
          </a:p>
          <a:p>
            <a:pPr marL="1371600" lvl="2" indent="-342900" algn="l" rtl="0">
              <a:lnSpc>
                <a:spcPct val="90000"/>
              </a:lnSpc>
              <a:spcBef>
                <a:spcPts val="500"/>
              </a:spcBef>
              <a:spcAft>
                <a:spcPts val="0"/>
              </a:spcAft>
              <a:buSzPts val="1946"/>
              <a:buChar char="•"/>
            </a:pPr>
            <a:r>
              <a:rPr lang="fi-FI"/>
              <a:t>varnishes, paints, fire retardants</a:t>
            </a:r>
            <a:endParaRPr/>
          </a:p>
          <a:p>
            <a:pPr marL="1371600" lvl="2" indent="-342900" algn="l" rtl="0">
              <a:lnSpc>
                <a:spcPct val="90000"/>
              </a:lnSpc>
              <a:spcBef>
                <a:spcPts val="500"/>
              </a:spcBef>
              <a:spcAft>
                <a:spcPts val="0"/>
              </a:spcAft>
              <a:buSzPts val="1946"/>
              <a:buChar char="•"/>
            </a:pPr>
            <a:r>
              <a:rPr lang="fi-FI"/>
              <a:t>opaque paints are classified by binding agent (e.g. oil, alkyd, acrylate) or solvent (e.g. water, commercial solvent)</a:t>
            </a:r>
            <a:endParaRPr/>
          </a:p>
        </p:txBody>
      </p:sp>
      <p:sp>
        <p:nvSpPr>
          <p:cNvPr id="529" name="Google Shape;529;p8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49</a:t>
            </a:fld>
            <a:endParaRPr/>
          </a:p>
        </p:txBody>
      </p:sp>
      <p:sp>
        <p:nvSpPr>
          <p:cNvPr id="530" name="Google Shape;530;p83"/>
          <p:cNvSpPr txBox="1"/>
          <p:nvPr/>
        </p:nvSpPr>
        <p:spPr>
          <a:xfrm>
            <a:off x="1137375" y="5880135"/>
            <a:ext cx="10515600" cy="619920"/>
          </a:xfrm>
          <a:prstGeom prst="rect">
            <a:avLst/>
          </a:prstGeom>
          <a:noFill/>
          <a:ln>
            <a:noFill/>
          </a:ln>
        </p:spPr>
        <p:txBody>
          <a:bodyPr spcFirstLastPara="1" wrap="square" lIns="91425" tIns="45700" rIns="91425" bIns="45700" anchor="t" anchorCtr="0">
            <a:normAutofit/>
          </a:bodyPr>
          <a:lstStyle/>
          <a:p>
            <a:pPr marL="114300" marR="0" lvl="0" indent="0" algn="l" rtl="0">
              <a:lnSpc>
                <a:spcPct val="90000"/>
              </a:lnSpc>
              <a:spcBef>
                <a:spcPts val="1000"/>
              </a:spcBef>
              <a:spcAft>
                <a:spcPts val="0"/>
              </a:spcAft>
              <a:buClr>
                <a:schemeClr val="dk1"/>
              </a:buClr>
              <a:buSzPts val="1297"/>
              <a:buFont typeface="Arial"/>
              <a:buNone/>
            </a:pPr>
            <a:r>
              <a:rPr lang="fi-FI" sz="1000" b="0" i="0" u="none" strike="noStrike" cap="none">
                <a:solidFill>
                  <a:schemeClr val="dk1"/>
                </a:solidFill>
                <a:latin typeface="Arial"/>
                <a:ea typeface="Arial"/>
                <a:cs typeface="Arial"/>
                <a:sym typeface="Arial"/>
              </a:rPr>
              <a:t>Further information: 1) Siikanen, U. Puurakennusten suunnittelu, chapter 19 Puuverhouksen pintakäsittely. pp. 133-139. 2) Kaila, P. Talotohtori, chapter 18.01 Mitä on maali? pp. 542-545.</a:t>
            </a:r>
            <a:endParaRPr/>
          </a:p>
        </p:txBody>
      </p:sp>
      <p:sp>
        <p:nvSpPr>
          <p:cNvPr id="531" name="Google Shape;531;p8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1907420" y="2912382"/>
            <a:ext cx="22533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i-FI"/>
              <a:t>Contents</a:t>
            </a:r>
            <a:endParaRPr/>
          </a:p>
        </p:txBody>
      </p:sp>
      <p:sp>
        <p:nvSpPr>
          <p:cNvPr id="111" name="Google Shape;111;p28"/>
          <p:cNvSpPr txBox="1">
            <a:spLocks noGrp="1"/>
          </p:cNvSpPr>
          <p:nvPr>
            <p:ph type="body" idx="1"/>
          </p:nvPr>
        </p:nvSpPr>
        <p:spPr>
          <a:xfrm>
            <a:off x="4386943" y="241720"/>
            <a:ext cx="7240396" cy="6251156"/>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000"/>
              </a:spcBef>
              <a:spcAft>
                <a:spcPts val="0"/>
              </a:spcAft>
              <a:buSzPts val="1557"/>
              <a:buChar char="•"/>
            </a:pPr>
            <a:r>
              <a:rPr lang="fi-FI" sz="1600"/>
              <a:t>Wood material science and use of wood in construction</a:t>
            </a:r>
            <a:endParaRPr/>
          </a:p>
          <a:p>
            <a:pPr marL="1200150" lvl="1" indent="-285750" algn="l" rtl="0">
              <a:lnSpc>
                <a:spcPct val="90000"/>
              </a:lnSpc>
              <a:spcBef>
                <a:spcPts val="500"/>
              </a:spcBef>
              <a:spcAft>
                <a:spcPts val="0"/>
              </a:spcAft>
              <a:buSzPts val="1513"/>
              <a:buChar char="•"/>
            </a:pPr>
            <a:r>
              <a:rPr lang="fi-FI" sz="1400"/>
              <a:t>Microstructure and composition</a:t>
            </a:r>
            <a:endParaRPr/>
          </a:p>
          <a:p>
            <a:pPr marL="1200150" lvl="1" indent="-285750" algn="l" rtl="0">
              <a:lnSpc>
                <a:spcPct val="90000"/>
              </a:lnSpc>
              <a:spcBef>
                <a:spcPts val="500"/>
              </a:spcBef>
              <a:spcAft>
                <a:spcPts val="0"/>
              </a:spcAft>
              <a:buSzPts val="1513"/>
              <a:buChar char="•"/>
            </a:pPr>
            <a:r>
              <a:rPr lang="fi-FI" sz="1400"/>
              <a:t>Mechanical properties</a:t>
            </a:r>
            <a:endParaRPr/>
          </a:p>
          <a:p>
            <a:pPr marL="1200150" lvl="1" indent="-285750" algn="l" rtl="0">
              <a:lnSpc>
                <a:spcPct val="90000"/>
              </a:lnSpc>
              <a:spcBef>
                <a:spcPts val="500"/>
              </a:spcBef>
              <a:spcAft>
                <a:spcPts val="0"/>
              </a:spcAft>
              <a:buSzPts val="1513"/>
              <a:buChar char="•"/>
            </a:pPr>
            <a:r>
              <a:rPr lang="fi-FI" sz="1400"/>
              <a:t>Moisture properties</a:t>
            </a:r>
            <a:endParaRPr/>
          </a:p>
          <a:p>
            <a:pPr marL="1200150" lvl="1" indent="-285750" algn="l" rtl="0">
              <a:lnSpc>
                <a:spcPct val="90000"/>
              </a:lnSpc>
              <a:spcBef>
                <a:spcPts val="500"/>
              </a:spcBef>
              <a:spcAft>
                <a:spcPts val="0"/>
              </a:spcAft>
              <a:buSzPts val="1513"/>
              <a:buChar char="•"/>
            </a:pPr>
            <a:r>
              <a:rPr lang="fi-FI" sz="1400"/>
              <a:t>Long-term durability</a:t>
            </a:r>
            <a:endParaRPr/>
          </a:p>
          <a:p>
            <a:pPr marL="1200150" lvl="1" indent="-285750" algn="l" rtl="0">
              <a:lnSpc>
                <a:spcPct val="90000"/>
              </a:lnSpc>
              <a:spcBef>
                <a:spcPts val="500"/>
              </a:spcBef>
              <a:spcAft>
                <a:spcPts val="0"/>
              </a:spcAft>
              <a:buSzPts val="1513"/>
              <a:buChar char="•"/>
            </a:pPr>
            <a:r>
              <a:rPr lang="fi-FI" sz="1400"/>
              <a:t>Impact of forest improvement and silviculture in the material properties of wood</a:t>
            </a:r>
            <a:endParaRPr/>
          </a:p>
          <a:p>
            <a:pPr marL="285750" lvl="0" indent="-285750" algn="l" rtl="0">
              <a:lnSpc>
                <a:spcPct val="90000"/>
              </a:lnSpc>
              <a:spcBef>
                <a:spcPts val="1000"/>
              </a:spcBef>
              <a:spcAft>
                <a:spcPts val="0"/>
              </a:spcAft>
              <a:buSzPts val="1557"/>
              <a:buChar char="•"/>
            </a:pPr>
            <a:r>
              <a:rPr lang="fi-FI" sz="1600"/>
              <a:t>Industrial wood products, their properties and uses</a:t>
            </a:r>
            <a:endParaRPr/>
          </a:p>
          <a:p>
            <a:pPr marL="1200150" lvl="1" indent="-285750" algn="l" rtl="0">
              <a:lnSpc>
                <a:spcPct val="90000"/>
              </a:lnSpc>
              <a:spcBef>
                <a:spcPts val="500"/>
              </a:spcBef>
              <a:spcAft>
                <a:spcPts val="0"/>
              </a:spcAft>
              <a:buSzPts val="1513"/>
              <a:buChar char="•"/>
            </a:pPr>
            <a:r>
              <a:rPr lang="fi-FI" sz="1400"/>
              <a:t>Sawn timber, seasoning, strength classes and quality grades</a:t>
            </a:r>
            <a:endParaRPr/>
          </a:p>
          <a:p>
            <a:pPr marL="1200150" lvl="1" indent="-285750" algn="l" rtl="0">
              <a:lnSpc>
                <a:spcPct val="90000"/>
              </a:lnSpc>
              <a:spcBef>
                <a:spcPts val="500"/>
              </a:spcBef>
              <a:spcAft>
                <a:spcPts val="0"/>
              </a:spcAft>
              <a:buSzPts val="1513"/>
              <a:buChar char="•"/>
            </a:pPr>
            <a:r>
              <a:rPr lang="fi-FI" sz="1400"/>
              <a:t>Planed and finger joint products</a:t>
            </a:r>
            <a:endParaRPr/>
          </a:p>
          <a:p>
            <a:pPr marL="1200150" lvl="1" indent="-285750" algn="l" rtl="0">
              <a:lnSpc>
                <a:spcPct val="90000"/>
              </a:lnSpc>
              <a:spcBef>
                <a:spcPts val="500"/>
              </a:spcBef>
              <a:spcAft>
                <a:spcPts val="0"/>
              </a:spcAft>
              <a:buSzPts val="1513"/>
              <a:buChar char="•"/>
            </a:pPr>
            <a:r>
              <a:rPr lang="fi-FI" sz="1400"/>
              <a:t>Glued laminated timber, strength classes and processing</a:t>
            </a:r>
            <a:endParaRPr/>
          </a:p>
          <a:p>
            <a:pPr marL="1200150" lvl="1" indent="-285750" algn="l" rtl="0">
              <a:lnSpc>
                <a:spcPct val="90000"/>
              </a:lnSpc>
              <a:spcBef>
                <a:spcPts val="500"/>
              </a:spcBef>
              <a:spcAft>
                <a:spcPts val="0"/>
              </a:spcAft>
              <a:buSzPts val="1513"/>
              <a:buChar char="•"/>
            </a:pPr>
            <a:r>
              <a:rPr lang="fi-FI" sz="1400"/>
              <a:t>LVL types, strength classification</a:t>
            </a:r>
            <a:endParaRPr/>
          </a:p>
          <a:p>
            <a:pPr marL="1200150" lvl="1" indent="-285750" algn="l" rtl="0">
              <a:lnSpc>
                <a:spcPct val="90000"/>
              </a:lnSpc>
              <a:spcBef>
                <a:spcPts val="500"/>
              </a:spcBef>
              <a:spcAft>
                <a:spcPts val="0"/>
              </a:spcAft>
              <a:buSzPts val="1513"/>
              <a:buChar char="•"/>
            </a:pPr>
            <a:r>
              <a:rPr lang="fi-FI" sz="1400"/>
              <a:t>CLT, commonly used lamination configurations</a:t>
            </a:r>
            <a:endParaRPr/>
          </a:p>
          <a:p>
            <a:pPr marL="1200150" lvl="1" indent="-285750" algn="l" rtl="0">
              <a:lnSpc>
                <a:spcPct val="90000"/>
              </a:lnSpc>
              <a:spcBef>
                <a:spcPts val="500"/>
              </a:spcBef>
              <a:spcAft>
                <a:spcPts val="0"/>
              </a:spcAft>
              <a:buSzPts val="1513"/>
              <a:buChar char="•"/>
            </a:pPr>
            <a:r>
              <a:rPr lang="fi-FI" sz="1400"/>
              <a:t>Plywood in construction: conifer, birch and mixed plywood</a:t>
            </a:r>
            <a:endParaRPr/>
          </a:p>
          <a:p>
            <a:pPr marL="1200150" lvl="1" indent="-285750" algn="l" rtl="0">
              <a:lnSpc>
                <a:spcPct val="90000"/>
              </a:lnSpc>
              <a:spcBef>
                <a:spcPts val="500"/>
              </a:spcBef>
              <a:spcAft>
                <a:spcPts val="0"/>
              </a:spcAft>
              <a:buSzPts val="1513"/>
              <a:buChar char="•"/>
            </a:pPr>
            <a:r>
              <a:rPr lang="fi-FI" sz="1400"/>
              <a:t>Other timber-based panels in construction</a:t>
            </a:r>
            <a:endParaRPr/>
          </a:p>
          <a:p>
            <a:pPr marL="1200150" lvl="1" indent="-285750" algn="l" rtl="0">
              <a:lnSpc>
                <a:spcPct val="90000"/>
              </a:lnSpc>
              <a:spcBef>
                <a:spcPts val="500"/>
              </a:spcBef>
              <a:spcAft>
                <a:spcPts val="0"/>
              </a:spcAft>
              <a:buSzPts val="1513"/>
              <a:buChar char="•"/>
            </a:pPr>
            <a:r>
              <a:rPr lang="fi-FI" sz="1400"/>
              <a:t>Pressure impregnation, modifications, wood-plastic composites </a:t>
            </a:r>
            <a:endParaRPr/>
          </a:p>
          <a:p>
            <a:pPr marL="1200150" lvl="1" indent="-285750" algn="l" rtl="0">
              <a:lnSpc>
                <a:spcPct val="90000"/>
              </a:lnSpc>
              <a:spcBef>
                <a:spcPts val="500"/>
              </a:spcBef>
              <a:spcAft>
                <a:spcPts val="0"/>
              </a:spcAft>
              <a:buSzPts val="1513"/>
              <a:buChar char="•"/>
            </a:pPr>
            <a:r>
              <a:rPr lang="fi-FI" sz="1400"/>
              <a:t>Surface treatment to protect wood materials</a:t>
            </a:r>
            <a:r>
              <a:rPr lang="fi-FI" sz="1400" i="1"/>
              <a:t> </a:t>
            </a:r>
            <a:endParaRPr/>
          </a:p>
          <a:p>
            <a:pPr marL="285750" lvl="0" indent="-285750" algn="l" rtl="0">
              <a:lnSpc>
                <a:spcPct val="90000"/>
              </a:lnSpc>
              <a:spcBef>
                <a:spcPts val="1000"/>
              </a:spcBef>
              <a:spcAft>
                <a:spcPts val="0"/>
              </a:spcAft>
              <a:buSzPts val="1557"/>
              <a:buChar char="•"/>
            </a:pPr>
            <a:r>
              <a:rPr lang="fi-FI" sz="1600"/>
              <a:t>Wood engineering</a:t>
            </a:r>
            <a:endParaRPr/>
          </a:p>
          <a:p>
            <a:pPr marL="1200150" lvl="1" indent="-285750" algn="l" rtl="0">
              <a:lnSpc>
                <a:spcPct val="90000"/>
              </a:lnSpc>
              <a:spcBef>
                <a:spcPts val="500"/>
              </a:spcBef>
              <a:spcAft>
                <a:spcPts val="0"/>
              </a:spcAft>
              <a:buSzPts val="1513"/>
              <a:buChar char="•"/>
            </a:pPr>
            <a:r>
              <a:rPr lang="fi-FI" sz="1400"/>
              <a:t>Industrial manufacture of wood products</a:t>
            </a:r>
            <a:endParaRPr/>
          </a:p>
          <a:p>
            <a:pPr marL="1200150" lvl="1" indent="-285750" algn="l" rtl="0">
              <a:lnSpc>
                <a:spcPct val="90000"/>
              </a:lnSpc>
              <a:spcBef>
                <a:spcPts val="500"/>
              </a:spcBef>
              <a:spcAft>
                <a:spcPts val="0"/>
              </a:spcAft>
              <a:buSzPts val="1513"/>
              <a:buChar char="•"/>
            </a:pPr>
            <a:r>
              <a:rPr lang="fi-FI" sz="1400"/>
              <a:t>Sawmilling, woodturning and other machine-tooling</a:t>
            </a:r>
            <a:endParaRPr/>
          </a:p>
          <a:p>
            <a:pPr marL="1200150" lvl="1" indent="-285750" algn="l" rtl="0">
              <a:lnSpc>
                <a:spcPct val="90000"/>
              </a:lnSpc>
              <a:spcBef>
                <a:spcPts val="500"/>
              </a:spcBef>
              <a:spcAft>
                <a:spcPts val="0"/>
              </a:spcAft>
              <a:buSzPts val="1513"/>
              <a:buChar char="•"/>
            </a:pPr>
            <a:r>
              <a:rPr lang="fi-FI" sz="1400"/>
              <a:t>Strength grading methods for sawn timber</a:t>
            </a:r>
            <a:endParaRPr/>
          </a:p>
          <a:p>
            <a:pPr marL="1200150" lvl="1" indent="-285750" algn="l" rtl="0">
              <a:lnSpc>
                <a:spcPct val="90000"/>
              </a:lnSpc>
              <a:spcBef>
                <a:spcPts val="500"/>
              </a:spcBef>
              <a:spcAft>
                <a:spcPts val="0"/>
              </a:spcAft>
              <a:buSzPts val="1513"/>
              <a:buChar char="•"/>
            </a:pPr>
            <a:r>
              <a:rPr lang="fi-FI" sz="1400"/>
              <a:t>Finger-joining and gluing sawn timber and laminated wood</a:t>
            </a:r>
            <a:endParaRPr/>
          </a:p>
        </p:txBody>
      </p:sp>
      <p:sp>
        <p:nvSpPr>
          <p:cNvPr id="112" name="Google Shape;112;p2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a:t>
            </a:fld>
            <a:endParaRPr/>
          </a:p>
        </p:txBody>
      </p:sp>
      <p:pic>
        <p:nvPicPr>
          <p:cNvPr id="113" name="Google Shape;113;p28" descr="Kuva, joka sisältää kohteen sisä&#10;&#10;Kuvaus luotu automaattisesti"/>
          <p:cNvPicPr preferRelativeResize="0"/>
          <p:nvPr/>
        </p:nvPicPr>
        <p:blipFill rotWithShape="1">
          <a:blip r:embed="rId3">
            <a:alphaModFix/>
          </a:blip>
          <a:srcRect/>
          <a:stretch/>
        </p:blipFill>
        <p:spPr>
          <a:xfrm>
            <a:off x="0" y="0"/>
            <a:ext cx="4160763" cy="2340429"/>
          </a:xfrm>
          <a:prstGeom prst="rect">
            <a:avLst/>
          </a:prstGeom>
          <a:noFill/>
          <a:ln>
            <a:noFill/>
          </a:ln>
        </p:spPr>
      </p:pic>
      <p:sp>
        <p:nvSpPr>
          <p:cNvPr id="114" name="Google Shape;114;p2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4"/>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fi-FI"/>
              <a:t>Wood engineering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Industrial manufacture of wood products</a:t>
            </a:r>
            <a:endParaRPr/>
          </a:p>
        </p:txBody>
      </p:sp>
      <p:sp>
        <p:nvSpPr>
          <p:cNvPr id="542" name="Google Shape;542;p85"/>
          <p:cNvSpPr txBox="1">
            <a:spLocks noGrp="1"/>
          </p:cNvSpPr>
          <p:nvPr>
            <p:ph type="body" idx="1"/>
          </p:nvPr>
        </p:nvSpPr>
        <p:spPr>
          <a:xfrm>
            <a:off x="838200" y="2105891"/>
            <a:ext cx="10515600" cy="4071072"/>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2800"/>
              <a:buChar char="•"/>
            </a:pPr>
            <a:r>
              <a:rPr lang="fi-FI"/>
              <a:t>Industrial wood products refer to wood products manufactured on an industrial scale that are ready for use or installation without additional work phases</a:t>
            </a:r>
            <a:endParaRPr/>
          </a:p>
          <a:p>
            <a:pPr marL="914400" lvl="1" indent="-342900" algn="l" rtl="0">
              <a:lnSpc>
                <a:spcPct val="90000"/>
              </a:lnSpc>
              <a:spcBef>
                <a:spcPts val="500"/>
              </a:spcBef>
              <a:spcAft>
                <a:spcPts val="0"/>
              </a:spcAft>
              <a:buSzPts val="2400"/>
              <a:buChar char="•"/>
            </a:pPr>
            <a:r>
              <a:rPr lang="fi-FI"/>
              <a:t>Seasoned sawn timber or veneer, glued laminated timber, plywood, laminated veneer lumber, cross-laminated timber, chipboards and fibreboards, columns, industrially produced logs, pallets, roof trusses, terrace boards, floor boards, cladding boards...</a:t>
            </a:r>
            <a:endParaRPr/>
          </a:p>
          <a:p>
            <a:pPr marL="457200" lvl="0" indent="-342900" algn="l" rtl="0">
              <a:lnSpc>
                <a:spcPct val="90000"/>
              </a:lnSpc>
              <a:spcBef>
                <a:spcPts val="1000"/>
              </a:spcBef>
              <a:spcAft>
                <a:spcPts val="0"/>
              </a:spcAft>
              <a:buClr>
                <a:schemeClr val="dk1"/>
              </a:buClr>
              <a:buSzPts val="2800"/>
              <a:buChar char="•"/>
            </a:pPr>
            <a:r>
              <a:rPr lang="fi-FI"/>
              <a:t>Manufacture always comprises at least two stages of processing (e.g. sawmilling-seasoning), typically several (e.g. sawmilling-seasoning-strength grading-planing-gluing)</a:t>
            </a:r>
            <a:endParaRPr/>
          </a:p>
        </p:txBody>
      </p:sp>
      <p:sp>
        <p:nvSpPr>
          <p:cNvPr id="543" name="Google Shape;543;p8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51</a:t>
            </a:fld>
            <a:endParaRPr/>
          </a:p>
        </p:txBody>
      </p:sp>
      <p:sp>
        <p:nvSpPr>
          <p:cNvPr id="544" name="Google Shape;544;p8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86"/>
          <p:cNvPicPr preferRelativeResize="0"/>
          <p:nvPr/>
        </p:nvPicPr>
        <p:blipFill rotWithShape="1">
          <a:blip r:embed="rId3">
            <a:alphaModFix/>
          </a:blip>
          <a:srcRect/>
          <a:stretch/>
        </p:blipFill>
        <p:spPr>
          <a:xfrm>
            <a:off x="6355080" y="1874520"/>
            <a:ext cx="5590043" cy="3813056"/>
          </a:xfrm>
          <a:prstGeom prst="rect">
            <a:avLst/>
          </a:prstGeom>
          <a:noFill/>
          <a:ln>
            <a:noFill/>
          </a:ln>
        </p:spPr>
      </p:pic>
      <p:sp>
        <p:nvSpPr>
          <p:cNvPr id="550" name="Google Shape;550;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Sawmilling</a:t>
            </a:r>
            <a:r>
              <a:rPr lang="fi-FI"/>
              <a:t>, woodturning and other machine-tooling</a:t>
            </a:r>
            <a:endParaRPr/>
          </a:p>
        </p:txBody>
      </p:sp>
      <p:sp>
        <p:nvSpPr>
          <p:cNvPr id="551" name="Google Shape;551;p86"/>
          <p:cNvSpPr txBox="1">
            <a:spLocks noGrp="1"/>
          </p:cNvSpPr>
          <p:nvPr>
            <p:ph type="body" idx="1"/>
          </p:nvPr>
        </p:nvSpPr>
        <p:spPr>
          <a:xfrm>
            <a:off x="838200" y="2104602"/>
            <a:ext cx="6477000" cy="3710854"/>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a:t>Scandinavian cut (double cut)</a:t>
            </a:r>
            <a:endParaRPr/>
          </a:p>
          <a:p>
            <a:pPr marL="635000" lvl="0" indent="-457200" algn="l" rtl="0">
              <a:lnSpc>
                <a:spcPct val="90000"/>
              </a:lnSpc>
              <a:spcBef>
                <a:spcPts val="0"/>
              </a:spcBef>
              <a:spcAft>
                <a:spcPts val="0"/>
              </a:spcAft>
              <a:buSzPts val="2800"/>
              <a:buChar char="•"/>
            </a:pPr>
            <a:r>
              <a:rPr lang="fi-FI" sz="2400"/>
              <a:t>Includes normal and pith-free pattern cut</a:t>
            </a:r>
            <a:endParaRPr/>
          </a:p>
          <a:p>
            <a:pPr marL="635000" lvl="0" indent="-457200" algn="l" rtl="0">
              <a:lnSpc>
                <a:spcPct val="90000"/>
              </a:lnSpc>
              <a:spcBef>
                <a:spcPts val="0"/>
              </a:spcBef>
              <a:spcAft>
                <a:spcPts val="0"/>
              </a:spcAft>
              <a:buSzPts val="2800"/>
              <a:buChar char="•"/>
            </a:pPr>
            <a:r>
              <a:rPr lang="fi-FI" sz="2400"/>
              <a:t>Achieve good dimensional stability by splitting the heart or removing the pith</a:t>
            </a:r>
            <a:endParaRPr/>
          </a:p>
          <a:p>
            <a:pPr marL="635000" lvl="0" indent="-457200" algn="l" rtl="0">
              <a:lnSpc>
                <a:spcPct val="90000"/>
              </a:lnSpc>
              <a:spcBef>
                <a:spcPts val="0"/>
              </a:spcBef>
              <a:spcAft>
                <a:spcPts val="0"/>
              </a:spcAft>
              <a:buSzPts val="2800"/>
              <a:buChar char="•"/>
            </a:pPr>
            <a:r>
              <a:rPr lang="fi-FI" sz="2400"/>
              <a:t>Good yield, but the branchless sapwood pieces will be thin</a:t>
            </a:r>
            <a:endParaRPr/>
          </a:p>
          <a:p>
            <a:pPr marL="635000" lvl="0" indent="-279400" algn="l" rtl="0">
              <a:lnSpc>
                <a:spcPct val="90000"/>
              </a:lnSpc>
              <a:spcBef>
                <a:spcPts val="0"/>
              </a:spcBef>
              <a:spcAft>
                <a:spcPts val="0"/>
              </a:spcAft>
              <a:buSzPts val="2800"/>
              <a:buNone/>
            </a:pPr>
            <a:endParaRPr/>
          </a:p>
          <a:p>
            <a:pPr marL="635000" lvl="0" indent="-279400" algn="l" rtl="0">
              <a:lnSpc>
                <a:spcPct val="90000"/>
              </a:lnSpc>
              <a:spcBef>
                <a:spcPts val="0"/>
              </a:spcBef>
              <a:spcAft>
                <a:spcPts val="0"/>
              </a:spcAft>
              <a:buSzPts val="2800"/>
              <a:buNone/>
            </a:pPr>
            <a:endParaRPr/>
          </a:p>
        </p:txBody>
      </p:sp>
      <p:sp>
        <p:nvSpPr>
          <p:cNvPr id="552" name="Google Shape;552;p8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52</a:t>
            </a:fld>
            <a:endParaRPr/>
          </a:p>
        </p:txBody>
      </p:sp>
      <p:sp>
        <p:nvSpPr>
          <p:cNvPr id="553" name="Google Shape;553;p8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
        <p:nvSpPr>
          <p:cNvPr id="554" name="Google Shape;554;p86"/>
          <p:cNvSpPr txBox="1"/>
          <p:nvPr/>
        </p:nvSpPr>
        <p:spPr>
          <a:xfrm>
            <a:off x="9761697" y="1969268"/>
            <a:ext cx="1592103"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800" b="1" i="0" u="none" strike="noStrike" cap="none">
                <a:solidFill>
                  <a:srgbClr val="000000"/>
                </a:solidFill>
                <a:latin typeface="Arial"/>
                <a:ea typeface="Arial"/>
                <a:cs typeface="Arial"/>
                <a:sym typeface="Arial"/>
              </a:rPr>
              <a:t>Normal cut</a:t>
            </a:r>
            <a:endParaRPr/>
          </a:p>
        </p:txBody>
      </p:sp>
      <p:sp>
        <p:nvSpPr>
          <p:cNvPr id="555" name="Google Shape;555;p86"/>
          <p:cNvSpPr txBox="1"/>
          <p:nvPr/>
        </p:nvSpPr>
        <p:spPr>
          <a:xfrm>
            <a:off x="9783239" y="3554499"/>
            <a:ext cx="1592103"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800" b="1" i="0" u="none" strike="noStrike" cap="none">
                <a:solidFill>
                  <a:srgbClr val="000000"/>
                </a:solidFill>
                <a:latin typeface="Arial"/>
                <a:ea typeface="Arial"/>
                <a:cs typeface="Arial"/>
                <a:sym typeface="Arial"/>
              </a:rPr>
              <a:t>Pith-free cut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Sawmilling</a:t>
            </a:r>
            <a:r>
              <a:rPr lang="fi-FI"/>
              <a:t>, woodturning and other machine-tooling</a:t>
            </a:r>
            <a:endParaRPr/>
          </a:p>
        </p:txBody>
      </p:sp>
      <p:sp>
        <p:nvSpPr>
          <p:cNvPr id="561" name="Google Shape;561;p87"/>
          <p:cNvSpPr txBox="1">
            <a:spLocks noGrp="1"/>
          </p:cNvSpPr>
          <p:nvPr>
            <p:ph type="body" idx="1"/>
          </p:nvPr>
        </p:nvSpPr>
        <p:spPr>
          <a:xfrm>
            <a:off x="838200" y="2066556"/>
            <a:ext cx="5521755" cy="4426319"/>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a:t>Through-sawing</a:t>
            </a:r>
            <a:endParaRPr/>
          </a:p>
          <a:p>
            <a:pPr marL="635000" lvl="0" indent="-457200" algn="l" rtl="0">
              <a:lnSpc>
                <a:spcPct val="90000"/>
              </a:lnSpc>
              <a:spcBef>
                <a:spcPts val="0"/>
              </a:spcBef>
              <a:spcAft>
                <a:spcPts val="0"/>
              </a:spcAft>
              <a:buSzPts val="2800"/>
              <a:buChar char="•"/>
            </a:pPr>
            <a:r>
              <a:rPr lang="fi-FI" sz="2400"/>
              <a:t>Suitable for deciduous trees, or other tree species when the logs are not sufficiently robust for other methods</a:t>
            </a:r>
            <a:endParaRPr/>
          </a:p>
          <a:p>
            <a:pPr marL="635000" lvl="0" indent="-457200" algn="l" rtl="0">
              <a:lnSpc>
                <a:spcPct val="90000"/>
              </a:lnSpc>
              <a:spcBef>
                <a:spcPts val="0"/>
              </a:spcBef>
              <a:spcAft>
                <a:spcPts val="0"/>
              </a:spcAft>
              <a:buSzPts val="2800"/>
              <a:buChar char="•"/>
            </a:pPr>
            <a:r>
              <a:rPr lang="fi-FI" sz="2400"/>
              <a:t>The cut can be made parallel to the central line or parallel to the surface</a:t>
            </a:r>
            <a:endParaRPr/>
          </a:p>
          <a:p>
            <a:pPr marL="635000" lvl="0" indent="-457200" algn="l" rtl="0">
              <a:lnSpc>
                <a:spcPct val="90000"/>
              </a:lnSpc>
              <a:spcBef>
                <a:spcPts val="0"/>
              </a:spcBef>
              <a:spcAft>
                <a:spcPts val="0"/>
              </a:spcAft>
              <a:buSzPts val="2800"/>
              <a:buChar char="•"/>
            </a:pPr>
            <a:r>
              <a:rPr lang="fi-FI" sz="2400"/>
              <a:t>Through-sawn timber is edged either longitudinally and superficially after sawing.</a:t>
            </a:r>
            <a:endParaRPr/>
          </a:p>
          <a:p>
            <a:pPr marL="635000" lvl="0" indent="-279400" algn="l" rtl="0">
              <a:lnSpc>
                <a:spcPct val="90000"/>
              </a:lnSpc>
              <a:spcBef>
                <a:spcPts val="0"/>
              </a:spcBef>
              <a:spcAft>
                <a:spcPts val="0"/>
              </a:spcAft>
              <a:buSzPts val="2800"/>
              <a:buNone/>
            </a:pPr>
            <a:endParaRPr/>
          </a:p>
        </p:txBody>
      </p:sp>
      <p:sp>
        <p:nvSpPr>
          <p:cNvPr id="562" name="Google Shape;562;p8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53</a:t>
            </a:fld>
            <a:endParaRPr/>
          </a:p>
        </p:txBody>
      </p:sp>
      <p:pic>
        <p:nvPicPr>
          <p:cNvPr id="563" name="Google Shape;563;p87"/>
          <p:cNvPicPr preferRelativeResize="0"/>
          <p:nvPr/>
        </p:nvPicPr>
        <p:blipFill rotWithShape="1">
          <a:blip r:embed="rId3">
            <a:alphaModFix/>
          </a:blip>
          <a:srcRect/>
          <a:stretch/>
        </p:blipFill>
        <p:spPr>
          <a:xfrm>
            <a:off x="6455649" y="2157340"/>
            <a:ext cx="5328462" cy="2543320"/>
          </a:xfrm>
          <a:prstGeom prst="rect">
            <a:avLst/>
          </a:prstGeom>
          <a:noFill/>
          <a:ln>
            <a:noFill/>
          </a:ln>
        </p:spPr>
      </p:pic>
      <p:sp>
        <p:nvSpPr>
          <p:cNvPr id="564" name="Google Shape;564;p8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Sawmilling, </a:t>
            </a:r>
            <a:r>
              <a:rPr lang="fi-FI" u="sng"/>
              <a:t>woodturning and other machine-tooling</a:t>
            </a:r>
            <a:endParaRPr/>
          </a:p>
        </p:txBody>
      </p:sp>
      <p:sp>
        <p:nvSpPr>
          <p:cNvPr id="570" name="Google Shape;570;p88"/>
          <p:cNvSpPr txBox="1">
            <a:spLocks noGrp="1"/>
          </p:cNvSpPr>
          <p:nvPr>
            <p:ph type="body" idx="1"/>
          </p:nvPr>
        </p:nvSpPr>
        <p:spPr>
          <a:xfrm>
            <a:off x="838200" y="1775637"/>
            <a:ext cx="6226629" cy="4912242"/>
          </a:xfrm>
          <a:prstGeom prst="rect">
            <a:avLst/>
          </a:prstGeom>
          <a:noFill/>
          <a:ln>
            <a:noFill/>
          </a:ln>
        </p:spPr>
        <p:txBody>
          <a:bodyPr spcFirstLastPara="1" wrap="square" lIns="91425" tIns="45700" rIns="91425" bIns="45700" anchor="t" anchorCtr="0">
            <a:normAutofit fontScale="77500" lnSpcReduction="20000"/>
          </a:bodyPr>
          <a:lstStyle/>
          <a:p>
            <a:pPr marL="177800" lvl="0" indent="0" algn="l" rtl="0">
              <a:lnSpc>
                <a:spcPct val="90000"/>
              </a:lnSpc>
              <a:spcBef>
                <a:spcPts val="0"/>
              </a:spcBef>
              <a:spcAft>
                <a:spcPts val="0"/>
              </a:spcAft>
              <a:buSzPct val="129031"/>
              <a:buNone/>
            </a:pPr>
            <a:r>
              <a:rPr lang="fi-FI" sz="3600"/>
              <a:t>Peeled veneer</a:t>
            </a:r>
            <a:endParaRPr/>
          </a:p>
          <a:p>
            <a:pPr marL="635000" lvl="0" indent="-457200" algn="l" rtl="0">
              <a:lnSpc>
                <a:spcPct val="110000"/>
              </a:lnSpc>
              <a:spcBef>
                <a:spcPts val="0"/>
              </a:spcBef>
              <a:spcAft>
                <a:spcPts val="0"/>
              </a:spcAft>
              <a:buSzPct val="129032"/>
              <a:buChar char="•"/>
            </a:pPr>
            <a:r>
              <a:rPr lang="fi-FI"/>
              <a:t>Manufactured by spinning a log in a veneer peeler while the blade peels veneer from the surface of the log</a:t>
            </a:r>
            <a:endParaRPr/>
          </a:p>
          <a:p>
            <a:pPr marL="635000" lvl="0" indent="-457200" algn="l" rtl="0">
              <a:lnSpc>
                <a:spcPct val="110000"/>
              </a:lnSpc>
              <a:spcBef>
                <a:spcPts val="0"/>
              </a:spcBef>
              <a:spcAft>
                <a:spcPts val="0"/>
              </a:spcAft>
              <a:buSzPct val="129032"/>
              <a:buChar char="•"/>
            </a:pPr>
            <a:r>
              <a:rPr lang="fi-FI"/>
              <a:t>The peeled veneer straightens out, which may cause small cracks to form if the veneer is thick</a:t>
            </a:r>
            <a:endParaRPr/>
          </a:p>
          <a:p>
            <a:pPr marL="635000" lvl="0" indent="-457200" algn="l" rtl="0">
              <a:lnSpc>
                <a:spcPct val="110000"/>
              </a:lnSpc>
              <a:spcBef>
                <a:spcPts val="0"/>
              </a:spcBef>
              <a:spcAft>
                <a:spcPts val="0"/>
              </a:spcAft>
              <a:buSzPct val="129032"/>
              <a:buChar char="•"/>
            </a:pPr>
            <a:r>
              <a:rPr lang="fi-FI"/>
              <a:t>Used mainly for plywood production</a:t>
            </a:r>
            <a:endParaRPr/>
          </a:p>
          <a:p>
            <a:pPr marL="177800" lvl="0" indent="0" algn="l" rtl="0">
              <a:lnSpc>
                <a:spcPct val="90000"/>
              </a:lnSpc>
              <a:spcBef>
                <a:spcPts val="1200"/>
              </a:spcBef>
              <a:spcAft>
                <a:spcPts val="0"/>
              </a:spcAft>
              <a:buSzPct val="129031"/>
              <a:buNone/>
            </a:pPr>
            <a:r>
              <a:rPr lang="fi-FI" sz="3600"/>
              <a:t>Cut veneer</a:t>
            </a:r>
            <a:endParaRPr/>
          </a:p>
          <a:p>
            <a:pPr marL="635000" lvl="0" indent="-457200" algn="l" rtl="0">
              <a:lnSpc>
                <a:spcPct val="110000"/>
              </a:lnSpc>
              <a:spcBef>
                <a:spcPts val="0"/>
              </a:spcBef>
              <a:spcAft>
                <a:spcPts val="0"/>
              </a:spcAft>
              <a:buSzPct val="129032"/>
              <a:buChar char="•"/>
            </a:pPr>
            <a:r>
              <a:rPr lang="fi-FI"/>
              <a:t>Manufactured by planing sheets of veneer off logs </a:t>
            </a:r>
            <a:endParaRPr/>
          </a:p>
          <a:p>
            <a:pPr marL="635000" lvl="0" indent="-457200" algn="l" rtl="0">
              <a:lnSpc>
                <a:spcPct val="110000"/>
              </a:lnSpc>
              <a:spcBef>
                <a:spcPts val="0"/>
              </a:spcBef>
              <a:spcAft>
                <a:spcPts val="0"/>
              </a:spcAft>
              <a:buSzPct val="129032"/>
              <a:buChar char="•"/>
            </a:pPr>
            <a:r>
              <a:rPr lang="fi-FI"/>
              <a:t>The grain pattern will have a natural appearance, similar to that of sawn wood</a:t>
            </a:r>
            <a:endParaRPr/>
          </a:p>
          <a:p>
            <a:pPr marL="635000" lvl="0" indent="-457200" algn="l" rtl="0">
              <a:lnSpc>
                <a:spcPct val="110000"/>
              </a:lnSpc>
              <a:spcBef>
                <a:spcPts val="0"/>
              </a:spcBef>
              <a:spcAft>
                <a:spcPts val="0"/>
              </a:spcAft>
              <a:buSzPct val="129032"/>
              <a:buChar char="•"/>
            </a:pPr>
            <a:r>
              <a:rPr lang="fi-FI"/>
              <a:t>The cut direction can be tangential or radial</a:t>
            </a:r>
            <a:endParaRPr/>
          </a:p>
          <a:p>
            <a:pPr marL="635000" lvl="0" indent="-457200" algn="l" rtl="0">
              <a:lnSpc>
                <a:spcPct val="110000"/>
              </a:lnSpc>
              <a:spcBef>
                <a:spcPts val="0"/>
              </a:spcBef>
              <a:spcAft>
                <a:spcPts val="0"/>
              </a:spcAft>
              <a:buSzPct val="129032"/>
              <a:buChar char="•"/>
            </a:pPr>
            <a:r>
              <a:rPr lang="fi-FI"/>
              <a:t>Used as surface material for furniture, doors, and interior wallboards</a:t>
            </a:r>
            <a:endParaRPr/>
          </a:p>
          <a:p>
            <a:pPr marL="635000" lvl="0" indent="-279400" algn="l" rtl="0">
              <a:lnSpc>
                <a:spcPct val="90000"/>
              </a:lnSpc>
              <a:spcBef>
                <a:spcPts val="0"/>
              </a:spcBef>
              <a:spcAft>
                <a:spcPts val="0"/>
              </a:spcAft>
              <a:buSzPct val="129032"/>
              <a:buNone/>
            </a:pPr>
            <a:endParaRPr/>
          </a:p>
          <a:p>
            <a:pPr marL="635000" lvl="0" indent="-279400" algn="l" rtl="0">
              <a:lnSpc>
                <a:spcPct val="90000"/>
              </a:lnSpc>
              <a:spcBef>
                <a:spcPts val="0"/>
              </a:spcBef>
              <a:spcAft>
                <a:spcPts val="0"/>
              </a:spcAft>
              <a:buSzPct val="129032"/>
              <a:buNone/>
            </a:pPr>
            <a:endParaRPr/>
          </a:p>
        </p:txBody>
      </p:sp>
      <p:sp>
        <p:nvSpPr>
          <p:cNvPr id="571" name="Google Shape;571;p8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54</a:t>
            </a:fld>
            <a:endParaRPr/>
          </a:p>
        </p:txBody>
      </p:sp>
      <p:pic>
        <p:nvPicPr>
          <p:cNvPr id="572" name="Google Shape;572;p88"/>
          <p:cNvPicPr preferRelativeResize="0"/>
          <p:nvPr/>
        </p:nvPicPr>
        <p:blipFill rotWithShape="1">
          <a:blip r:embed="rId3">
            <a:alphaModFix/>
          </a:blip>
          <a:srcRect/>
          <a:stretch/>
        </p:blipFill>
        <p:spPr>
          <a:xfrm>
            <a:off x="6936009" y="3864430"/>
            <a:ext cx="5234647" cy="1819070"/>
          </a:xfrm>
          <a:prstGeom prst="rect">
            <a:avLst/>
          </a:prstGeom>
          <a:noFill/>
          <a:ln>
            <a:noFill/>
          </a:ln>
        </p:spPr>
      </p:pic>
      <p:pic>
        <p:nvPicPr>
          <p:cNvPr id="573" name="Google Shape;573;p88"/>
          <p:cNvPicPr preferRelativeResize="0"/>
          <p:nvPr/>
        </p:nvPicPr>
        <p:blipFill rotWithShape="1">
          <a:blip r:embed="rId4">
            <a:alphaModFix/>
          </a:blip>
          <a:srcRect/>
          <a:stretch/>
        </p:blipFill>
        <p:spPr>
          <a:xfrm>
            <a:off x="6947178" y="1851820"/>
            <a:ext cx="5079444" cy="1772930"/>
          </a:xfrm>
          <a:prstGeom prst="rect">
            <a:avLst/>
          </a:prstGeom>
          <a:noFill/>
          <a:ln>
            <a:noFill/>
          </a:ln>
        </p:spPr>
      </p:pic>
      <p:sp>
        <p:nvSpPr>
          <p:cNvPr id="574" name="Google Shape;574;p88"/>
          <p:cNvSpPr txBox="1"/>
          <p:nvPr/>
        </p:nvSpPr>
        <p:spPr>
          <a:xfrm>
            <a:off x="10487825" y="5255037"/>
            <a:ext cx="1308885" cy="1769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550" b="0" i="0" u="none" strike="noStrike" cap="none">
                <a:solidFill>
                  <a:srgbClr val="000000"/>
                </a:solidFill>
                <a:latin typeface="Arial"/>
                <a:ea typeface="Arial"/>
                <a:cs typeface="Arial"/>
                <a:sym typeface="Arial"/>
              </a:rPr>
              <a:t>Tangential cut</a:t>
            </a:r>
            <a:endParaRPr/>
          </a:p>
        </p:txBody>
      </p:sp>
      <p:sp>
        <p:nvSpPr>
          <p:cNvPr id="575" name="Google Shape;575;p8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
        <p:nvSpPr>
          <p:cNvPr id="576" name="Google Shape;576;p88"/>
          <p:cNvSpPr txBox="1"/>
          <p:nvPr/>
        </p:nvSpPr>
        <p:spPr>
          <a:xfrm>
            <a:off x="7858923" y="5255037"/>
            <a:ext cx="1308885" cy="1769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550" b="0" i="0" u="none" strike="noStrike" cap="none">
                <a:solidFill>
                  <a:srgbClr val="000000"/>
                </a:solidFill>
                <a:latin typeface="Arial"/>
                <a:ea typeface="Arial"/>
                <a:cs typeface="Arial"/>
                <a:sym typeface="Arial"/>
              </a:rPr>
              <a:t>Radial cut</a:t>
            </a:r>
            <a:endParaRPr/>
          </a:p>
        </p:txBody>
      </p:sp>
      <p:sp>
        <p:nvSpPr>
          <p:cNvPr id="577" name="Google Shape;577;p88"/>
          <p:cNvSpPr txBox="1"/>
          <p:nvPr/>
        </p:nvSpPr>
        <p:spPr>
          <a:xfrm>
            <a:off x="7245744" y="3394186"/>
            <a:ext cx="1308885" cy="1769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550" b="0" i="0" u="none" strike="noStrike" cap="none">
                <a:solidFill>
                  <a:srgbClr val="000000"/>
                </a:solidFill>
                <a:latin typeface="Arial"/>
                <a:ea typeface="Arial"/>
                <a:cs typeface="Arial"/>
                <a:sym typeface="Arial"/>
              </a:rPr>
              <a:t>Veneer cutting</a:t>
            </a:r>
            <a:endParaRPr/>
          </a:p>
        </p:txBody>
      </p:sp>
      <p:sp>
        <p:nvSpPr>
          <p:cNvPr id="578" name="Google Shape;578;p88"/>
          <p:cNvSpPr txBox="1"/>
          <p:nvPr/>
        </p:nvSpPr>
        <p:spPr>
          <a:xfrm>
            <a:off x="8988229" y="3394673"/>
            <a:ext cx="1308885" cy="1769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550" b="0" i="0" u="none" strike="noStrike" cap="none">
                <a:solidFill>
                  <a:srgbClr val="000000"/>
                </a:solidFill>
                <a:latin typeface="Arial"/>
                <a:ea typeface="Arial"/>
                <a:cs typeface="Arial"/>
                <a:sym typeface="Arial"/>
              </a:rPr>
              <a:t>Eccentric cutting</a:t>
            </a:r>
            <a:endParaRPr/>
          </a:p>
        </p:txBody>
      </p:sp>
      <p:sp>
        <p:nvSpPr>
          <p:cNvPr id="579" name="Google Shape;579;p88"/>
          <p:cNvSpPr txBox="1"/>
          <p:nvPr/>
        </p:nvSpPr>
        <p:spPr>
          <a:xfrm>
            <a:off x="10730715" y="3394185"/>
            <a:ext cx="1308885" cy="1769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550" b="0" i="0" u="none" strike="noStrike" cap="none">
                <a:solidFill>
                  <a:srgbClr val="000000"/>
                </a:solidFill>
                <a:latin typeface="Arial"/>
                <a:ea typeface="Arial"/>
                <a:cs typeface="Arial"/>
                <a:sym typeface="Arial"/>
              </a:rPr>
              <a:t>Staylog cutting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Strength grading methods for sawn timber</a:t>
            </a:r>
            <a:endParaRPr/>
          </a:p>
        </p:txBody>
      </p:sp>
      <p:sp>
        <p:nvSpPr>
          <p:cNvPr id="585" name="Google Shape;585;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0"/>
              </a:spcBef>
              <a:spcAft>
                <a:spcPts val="0"/>
              </a:spcAft>
              <a:buClr>
                <a:schemeClr val="dk1"/>
              </a:buClr>
              <a:buSzPts val="2085"/>
              <a:buChar char="•"/>
            </a:pPr>
            <a:r>
              <a:rPr lang="fi-FI" sz="3000"/>
              <a:t>The most commonly used strength grading method today is based on the speed of sound waves travelling across a the piece of timber</a:t>
            </a:r>
            <a:endParaRPr/>
          </a:p>
          <a:p>
            <a:pPr marL="914400" lvl="1" indent="-342900" algn="l" rtl="0">
              <a:lnSpc>
                <a:spcPct val="90000"/>
              </a:lnSpc>
              <a:spcBef>
                <a:spcPts val="0"/>
              </a:spcBef>
              <a:spcAft>
                <a:spcPts val="0"/>
              </a:spcAft>
              <a:buSzPts val="1946"/>
              <a:buChar char="•"/>
            </a:pPr>
            <a:r>
              <a:rPr lang="fi-FI"/>
              <a:t>The strength of the piece is predicted based on the speed of sound and density of the wood</a:t>
            </a:r>
            <a:endParaRPr/>
          </a:p>
          <a:p>
            <a:pPr marL="914400" lvl="1" indent="-342900" algn="l" rtl="0">
              <a:lnSpc>
                <a:spcPct val="90000"/>
              </a:lnSpc>
              <a:spcBef>
                <a:spcPts val="0"/>
              </a:spcBef>
              <a:spcAft>
                <a:spcPts val="0"/>
              </a:spcAft>
              <a:buSzPts val="1946"/>
              <a:buChar char="•"/>
            </a:pPr>
            <a:r>
              <a:rPr lang="fi-FI"/>
              <a:t>The strength class is marked on each piece of structural sawn timber</a:t>
            </a:r>
            <a:endParaRPr/>
          </a:p>
          <a:p>
            <a:pPr marL="457200" lvl="0" indent="-342900" algn="l" rtl="0">
              <a:lnSpc>
                <a:spcPct val="90000"/>
              </a:lnSpc>
              <a:spcBef>
                <a:spcPts val="1200"/>
              </a:spcBef>
              <a:spcAft>
                <a:spcPts val="0"/>
              </a:spcAft>
              <a:buClr>
                <a:schemeClr val="dk1"/>
              </a:buClr>
              <a:buSzPts val="1946"/>
              <a:buChar char="•"/>
            </a:pPr>
            <a:r>
              <a:rPr lang="fi-FI"/>
              <a:t>Other strength grading methods</a:t>
            </a:r>
            <a:endParaRPr/>
          </a:p>
          <a:p>
            <a:pPr marL="914400" lvl="1" indent="-342900" algn="l" rtl="0">
              <a:lnSpc>
                <a:spcPct val="90000"/>
              </a:lnSpc>
              <a:spcBef>
                <a:spcPts val="0"/>
              </a:spcBef>
              <a:spcAft>
                <a:spcPts val="0"/>
              </a:spcAft>
              <a:buSzPts val="1946"/>
              <a:buChar char="•"/>
            </a:pPr>
            <a:r>
              <a:rPr lang="fi-FI"/>
              <a:t>X-ray measurement</a:t>
            </a:r>
            <a:endParaRPr/>
          </a:p>
          <a:p>
            <a:pPr marL="914400" lvl="1" indent="-342900" algn="l" rtl="0">
              <a:lnSpc>
                <a:spcPct val="90000"/>
              </a:lnSpc>
              <a:spcBef>
                <a:spcPts val="0"/>
              </a:spcBef>
              <a:spcAft>
                <a:spcPts val="0"/>
              </a:spcAft>
              <a:buSzPts val="1946"/>
              <a:buChar char="•"/>
            </a:pPr>
            <a:r>
              <a:rPr lang="fi-FI"/>
              <a:t>Bending load within the elastic load range</a:t>
            </a:r>
            <a:endParaRPr/>
          </a:p>
          <a:p>
            <a:pPr marL="914400" lvl="1" indent="-342900" algn="l" rtl="0">
              <a:lnSpc>
                <a:spcPct val="90000"/>
              </a:lnSpc>
              <a:spcBef>
                <a:spcPts val="0"/>
              </a:spcBef>
              <a:spcAft>
                <a:spcPts val="0"/>
              </a:spcAft>
              <a:buSzPts val="1946"/>
              <a:buChar char="•"/>
            </a:pPr>
            <a:r>
              <a:rPr lang="fi-FI"/>
              <a:t>Speed of ultrasound</a:t>
            </a:r>
            <a:endParaRPr/>
          </a:p>
          <a:p>
            <a:pPr marL="914400" lvl="1" indent="-342900" algn="l" rtl="0">
              <a:lnSpc>
                <a:spcPct val="90000"/>
              </a:lnSpc>
              <a:spcBef>
                <a:spcPts val="0"/>
              </a:spcBef>
              <a:spcAft>
                <a:spcPts val="0"/>
              </a:spcAft>
              <a:buSzPts val="1946"/>
              <a:buChar char="•"/>
            </a:pPr>
            <a:r>
              <a:rPr lang="fi-FI"/>
              <a:t>Visual grading (see ‘Sawn timber, seasoning, strength classification and quality grades')</a:t>
            </a:r>
            <a:endParaRPr/>
          </a:p>
          <a:p>
            <a:pPr marL="914400" lvl="1" indent="-342900" algn="l" rtl="0">
              <a:lnSpc>
                <a:spcPct val="90000"/>
              </a:lnSpc>
              <a:spcBef>
                <a:spcPts val="0"/>
              </a:spcBef>
              <a:spcAft>
                <a:spcPts val="0"/>
              </a:spcAft>
              <a:buSzPts val="1946"/>
              <a:buChar char="•"/>
            </a:pPr>
            <a:r>
              <a:rPr lang="fi-FI"/>
              <a:t>Used mainly for plywood production</a:t>
            </a:r>
            <a:endParaRPr/>
          </a:p>
        </p:txBody>
      </p:sp>
      <p:sp>
        <p:nvSpPr>
          <p:cNvPr id="586" name="Google Shape;586;p8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55</a:t>
            </a:fld>
            <a:endParaRPr/>
          </a:p>
        </p:txBody>
      </p:sp>
      <p:sp>
        <p:nvSpPr>
          <p:cNvPr id="587" name="Google Shape;587;p8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Finger-joining and gluing sawn timber and laminated wood</a:t>
            </a:r>
            <a:endParaRPr/>
          </a:p>
        </p:txBody>
      </p:sp>
      <p:sp>
        <p:nvSpPr>
          <p:cNvPr id="593" name="Google Shape;593;p90"/>
          <p:cNvSpPr txBox="1">
            <a:spLocks noGrp="1"/>
          </p:cNvSpPr>
          <p:nvPr>
            <p:ph type="body" idx="1"/>
          </p:nvPr>
        </p:nvSpPr>
        <p:spPr>
          <a:xfrm>
            <a:off x="838201" y="1825625"/>
            <a:ext cx="6611793" cy="416661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2000"/>
              <a:buChar char="•"/>
            </a:pPr>
            <a:r>
              <a:rPr lang="fi-FI" sz="1800"/>
              <a:t>Defects (e.g. knots) in the wood billets are cut off before shaping "fingers" to the ends of the pieces for the finger joints</a:t>
            </a:r>
            <a:endParaRPr/>
          </a:p>
          <a:p>
            <a:pPr marL="457200" lvl="0" indent="-342900" algn="l" rtl="0">
              <a:lnSpc>
                <a:spcPct val="90000"/>
              </a:lnSpc>
              <a:spcBef>
                <a:spcPts val="1000"/>
              </a:spcBef>
              <a:spcAft>
                <a:spcPts val="0"/>
              </a:spcAft>
              <a:buClr>
                <a:schemeClr val="dk1"/>
              </a:buClr>
              <a:buSzPts val="2000"/>
              <a:buChar char="•"/>
            </a:pPr>
            <a:r>
              <a:rPr lang="fi-FI" sz="1800"/>
              <a:t>Adhesive is applied to the fingers and the ends are pressed together</a:t>
            </a:r>
            <a:endParaRPr/>
          </a:p>
          <a:p>
            <a:pPr marL="457200" lvl="0" indent="-342900" algn="l" rtl="0">
              <a:lnSpc>
                <a:spcPct val="90000"/>
              </a:lnSpc>
              <a:spcBef>
                <a:spcPts val="1000"/>
              </a:spcBef>
              <a:spcAft>
                <a:spcPts val="0"/>
              </a:spcAft>
              <a:buClr>
                <a:schemeClr val="dk1"/>
              </a:buClr>
              <a:buSzPts val="2000"/>
              <a:buChar char="•"/>
            </a:pPr>
            <a:r>
              <a:rPr lang="fi-FI" sz="1800"/>
              <a:t>The crossed fingers will multiply the surface area of the adhesive as compared to the cross-section of the piece =&gt; the strength of the glue joint will correspond to or exceed the strength of intact wood</a:t>
            </a:r>
            <a:endParaRPr/>
          </a:p>
          <a:p>
            <a:pPr marL="457200" lvl="0" indent="-342900" algn="l" rtl="0">
              <a:lnSpc>
                <a:spcPct val="90000"/>
              </a:lnSpc>
              <a:spcBef>
                <a:spcPts val="1000"/>
              </a:spcBef>
              <a:spcAft>
                <a:spcPts val="0"/>
              </a:spcAft>
              <a:buClr>
                <a:schemeClr val="dk1"/>
              </a:buClr>
              <a:buSzPts val="2000"/>
              <a:buChar char="•"/>
            </a:pPr>
            <a:r>
              <a:rPr lang="fi-FI" sz="1800"/>
              <a:t>The length and profile (and, therefore, the strength and appearance) of the fingers vary depending on whether the piece is going to be used in furniture or other visible object or in a load-bearing structure that will be hidden behind walls, etc.</a:t>
            </a:r>
            <a:endParaRPr/>
          </a:p>
          <a:p>
            <a:pPr marL="457200" lvl="0" indent="-342900" algn="l" rtl="0">
              <a:lnSpc>
                <a:spcPct val="90000"/>
              </a:lnSpc>
              <a:spcBef>
                <a:spcPts val="1000"/>
              </a:spcBef>
              <a:spcAft>
                <a:spcPts val="0"/>
              </a:spcAft>
              <a:buClr>
                <a:schemeClr val="dk1"/>
              </a:buClr>
              <a:buSzPts val="2000"/>
              <a:buChar char="•"/>
            </a:pPr>
            <a:r>
              <a:rPr lang="fi-FI" sz="1800"/>
              <a:t>Finger joints are a sign of quality, not lack thereof</a:t>
            </a:r>
            <a:endParaRPr/>
          </a:p>
        </p:txBody>
      </p:sp>
      <p:sp>
        <p:nvSpPr>
          <p:cNvPr id="594" name="Google Shape;594;p9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56</a:t>
            </a:fld>
            <a:endParaRPr/>
          </a:p>
        </p:txBody>
      </p:sp>
      <p:sp>
        <p:nvSpPr>
          <p:cNvPr id="595" name="Google Shape;595;p90"/>
          <p:cNvSpPr txBox="1"/>
          <p:nvPr/>
        </p:nvSpPr>
        <p:spPr>
          <a:xfrm>
            <a:off x="7449994" y="4448030"/>
            <a:ext cx="2429163"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i-FI" sz="1000" b="0" i="0" u="none" strike="noStrike" cap="none">
                <a:solidFill>
                  <a:srgbClr val="000000"/>
                </a:solidFill>
                <a:latin typeface="Arial"/>
                <a:ea typeface="Arial"/>
                <a:cs typeface="Arial"/>
                <a:sym typeface="Arial"/>
              </a:rPr>
              <a:t>Photo: www.nrcan.gc.ca</a:t>
            </a:r>
            <a:endParaRPr/>
          </a:p>
        </p:txBody>
      </p:sp>
      <p:pic>
        <p:nvPicPr>
          <p:cNvPr id="596" name="Google Shape;596;p90" descr="Finger-joined lumber"/>
          <p:cNvPicPr preferRelativeResize="0"/>
          <p:nvPr/>
        </p:nvPicPr>
        <p:blipFill rotWithShape="1">
          <a:blip r:embed="rId3">
            <a:alphaModFix/>
          </a:blip>
          <a:srcRect/>
          <a:stretch/>
        </p:blipFill>
        <p:spPr>
          <a:xfrm>
            <a:off x="7537526" y="2019489"/>
            <a:ext cx="4150891" cy="2407517"/>
          </a:xfrm>
          <a:prstGeom prst="rect">
            <a:avLst/>
          </a:prstGeom>
          <a:noFill/>
          <a:ln>
            <a:noFill/>
          </a:ln>
        </p:spPr>
      </p:pic>
      <p:sp>
        <p:nvSpPr>
          <p:cNvPr id="597" name="Google Shape;597;p90"/>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4"/>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11111"/>
              <a:buFont typeface="Calibri"/>
              <a:buNone/>
            </a:pPr>
            <a:r>
              <a:rPr lang="fi-FI"/>
              <a:t>Wood material science and use of wood in construction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Special features of wood as construction material</a:t>
            </a:r>
            <a:endParaRPr/>
          </a:p>
        </p:txBody>
      </p:sp>
      <p:sp>
        <p:nvSpPr>
          <p:cNvPr id="125" name="Google Shape;125;p4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7</a:t>
            </a:fld>
            <a:endParaRPr/>
          </a:p>
        </p:txBody>
      </p:sp>
      <p:sp>
        <p:nvSpPr>
          <p:cNvPr id="126" name="Google Shape;126;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90000"/>
              </a:lnSpc>
              <a:spcBef>
                <a:spcPts val="1000"/>
              </a:spcBef>
              <a:spcAft>
                <a:spcPts val="0"/>
              </a:spcAft>
              <a:buClr>
                <a:schemeClr val="dk1"/>
              </a:buClr>
              <a:buSzPct val="69498"/>
              <a:buChar char="•"/>
            </a:pPr>
            <a:r>
              <a:rPr lang="fi-FI">
                <a:solidFill>
                  <a:schemeClr val="dk1"/>
                </a:solidFill>
              </a:rPr>
              <a:t>The only industrially exploited renewable construction material</a:t>
            </a:r>
            <a:endParaRPr/>
          </a:p>
          <a:p>
            <a:pPr marL="457200" lvl="0" indent="-342900" algn="l" rtl="0">
              <a:lnSpc>
                <a:spcPct val="90000"/>
              </a:lnSpc>
              <a:spcBef>
                <a:spcPts val="1000"/>
              </a:spcBef>
              <a:spcAft>
                <a:spcPts val="0"/>
              </a:spcAft>
              <a:buClr>
                <a:schemeClr val="dk1"/>
              </a:buClr>
              <a:buSzPct val="69498"/>
              <a:buChar char="•"/>
            </a:pPr>
            <a:r>
              <a:rPr lang="fi-FI"/>
              <a:t>When growing, trees bind atmospheric carbon dioxide and release oxygen into the atmosphere</a:t>
            </a:r>
            <a:endParaRPr/>
          </a:p>
          <a:p>
            <a:pPr marL="457200" lvl="0" indent="-342900" algn="l" rtl="0">
              <a:lnSpc>
                <a:spcPct val="90000"/>
              </a:lnSpc>
              <a:spcBef>
                <a:spcPts val="1000"/>
              </a:spcBef>
              <a:spcAft>
                <a:spcPts val="0"/>
              </a:spcAft>
              <a:buClr>
                <a:schemeClr val="dk1"/>
              </a:buClr>
              <a:buSzPct val="69498"/>
              <a:buChar char="•"/>
            </a:pPr>
            <a:r>
              <a:rPr lang="fi-FI"/>
              <a:t>Is heat-insulating and load-bearing regardless of temperature</a:t>
            </a:r>
            <a:endParaRPr/>
          </a:p>
          <a:p>
            <a:pPr marL="457200" lvl="0" indent="-342900" algn="l" rtl="0">
              <a:lnSpc>
                <a:spcPct val="90000"/>
              </a:lnSpc>
              <a:spcBef>
                <a:spcPts val="1000"/>
              </a:spcBef>
              <a:spcAft>
                <a:spcPts val="0"/>
              </a:spcAft>
              <a:buClr>
                <a:schemeClr val="dk1"/>
              </a:buClr>
              <a:buSzPct val="69498"/>
              <a:buChar char="•"/>
            </a:pPr>
            <a:r>
              <a:rPr lang="fi-FI"/>
              <a:t>Transparent certification of a sustainable raw material production system</a:t>
            </a:r>
            <a:endParaRPr/>
          </a:p>
          <a:p>
            <a:pPr marL="457200" lvl="0" indent="-342900" algn="l" rtl="0">
              <a:lnSpc>
                <a:spcPct val="90000"/>
              </a:lnSpc>
              <a:spcBef>
                <a:spcPts val="1000"/>
              </a:spcBef>
              <a:spcAft>
                <a:spcPts val="0"/>
              </a:spcAft>
              <a:buClr>
                <a:schemeClr val="dk1"/>
              </a:buClr>
              <a:buSzPct val="69498"/>
              <a:buChar char="•"/>
            </a:pPr>
            <a:r>
              <a:rPr lang="fi-FI"/>
              <a:t>Basic processes efficient and self-sufficient in terms of energy</a:t>
            </a:r>
            <a:endParaRPr/>
          </a:p>
          <a:p>
            <a:pPr marL="457200" lvl="0" indent="-342900" algn="l" rtl="0">
              <a:lnSpc>
                <a:spcPct val="90000"/>
              </a:lnSpc>
              <a:spcBef>
                <a:spcPts val="1000"/>
              </a:spcBef>
              <a:spcAft>
                <a:spcPts val="0"/>
              </a:spcAft>
              <a:buClr>
                <a:schemeClr val="dk1"/>
              </a:buClr>
              <a:buSzPct val="69498"/>
              <a:buChar char="•"/>
            </a:pPr>
            <a:r>
              <a:rPr lang="fi-FI"/>
              <a:t>Promotes psychophysical well-being and recovery, improves concentration</a:t>
            </a:r>
            <a:endParaRPr/>
          </a:p>
          <a:p>
            <a:pPr marL="457200" lvl="0" indent="-342900" algn="l" rtl="0">
              <a:lnSpc>
                <a:spcPct val="90000"/>
              </a:lnSpc>
              <a:spcBef>
                <a:spcPts val="1000"/>
              </a:spcBef>
              <a:spcAft>
                <a:spcPts val="0"/>
              </a:spcAft>
              <a:buClr>
                <a:schemeClr val="dk1"/>
              </a:buClr>
              <a:buSzPct val="69498"/>
              <a:buChar char="•"/>
            </a:pPr>
            <a:r>
              <a:rPr lang="fi-FI"/>
              <a:t>Forms a rich socio-economic impact network of regional and national economies: hundreds of businesses, more than half a million forest owners</a:t>
            </a:r>
            <a:endParaRPr/>
          </a:p>
        </p:txBody>
      </p:sp>
      <p:sp>
        <p:nvSpPr>
          <p:cNvPr id="127" name="Google Shape;127;p4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6"/>
          <p:cNvSpPr txBox="1">
            <a:spLocks noGrp="1"/>
          </p:cNvSpPr>
          <p:nvPr>
            <p:ph type="title"/>
          </p:nvPr>
        </p:nvSpPr>
        <p:spPr>
          <a:xfrm>
            <a:off x="838200" y="365125"/>
            <a:ext cx="1105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What is wood?</a:t>
            </a:r>
            <a:endParaRPr/>
          </a:p>
        </p:txBody>
      </p:sp>
      <p:sp>
        <p:nvSpPr>
          <p:cNvPr id="133" name="Google Shape;133;p46"/>
          <p:cNvSpPr txBox="1">
            <a:spLocks noGrp="1"/>
          </p:cNvSpPr>
          <p:nvPr>
            <p:ph type="body" idx="1"/>
          </p:nvPr>
        </p:nvSpPr>
        <p:spPr>
          <a:xfrm>
            <a:off x="838200" y="1733265"/>
            <a:ext cx="11124414"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a:t>Average elemental composition of a wood cell</a:t>
            </a:r>
            <a:endParaRPr/>
          </a:p>
          <a:p>
            <a:pPr marL="914400" lvl="1" indent="-342900" algn="l" rtl="0">
              <a:lnSpc>
                <a:spcPct val="90000"/>
              </a:lnSpc>
              <a:spcBef>
                <a:spcPts val="500"/>
              </a:spcBef>
              <a:spcAft>
                <a:spcPts val="0"/>
              </a:spcAft>
              <a:buSzPts val="1800"/>
              <a:buChar char="•"/>
            </a:pPr>
            <a:r>
              <a:rPr lang="fi-FI"/>
              <a:t>50% carbon (C)</a:t>
            </a:r>
            <a:endParaRPr/>
          </a:p>
          <a:p>
            <a:pPr marL="914400" lvl="1" indent="-342900" algn="l" rtl="0">
              <a:lnSpc>
                <a:spcPct val="90000"/>
              </a:lnSpc>
              <a:spcBef>
                <a:spcPts val="500"/>
              </a:spcBef>
              <a:spcAft>
                <a:spcPts val="0"/>
              </a:spcAft>
              <a:buSzPts val="1800"/>
              <a:buChar char="•"/>
            </a:pPr>
            <a:r>
              <a:rPr lang="fi-FI"/>
              <a:t>44% oxygen (O)</a:t>
            </a:r>
            <a:endParaRPr/>
          </a:p>
          <a:p>
            <a:pPr marL="914400" lvl="1" indent="-342900" algn="l" rtl="0">
              <a:lnSpc>
                <a:spcPct val="90000"/>
              </a:lnSpc>
              <a:spcBef>
                <a:spcPts val="500"/>
              </a:spcBef>
              <a:spcAft>
                <a:spcPts val="0"/>
              </a:spcAft>
              <a:buSzPts val="1800"/>
              <a:buChar char="•"/>
            </a:pPr>
            <a:r>
              <a:rPr lang="fi-FI"/>
              <a:t>6% hydrogen (H)</a:t>
            </a:r>
            <a:endParaRPr/>
          </a:p>
          <a:p>
            <a:pPr marL="914400" lvl="1" indent="-342900" algn="l" rtl="0">
              <a:lnSpc>
                <a:spcPct val="90000"/>
              </a:lnSpc>
              <a:spcBef>
                <a:spcPts val="500"/>
              </a:spcBef>
              <a:spcAft>
                <a:spcPts val="0"/>
              </a:spcAft>
              <a:buSzPts val="1800"/>
              <a:buChar char="•"/>
            </a:pPr>
            <a:r>
              <a:rPr lang="fi-FI"/>
              <a:t>0.2-0.3% ash (comprises numerous elements)</a:t>
            </a:r>
            <a:endParaRPr/>
          </a:p>
          <a:p>
            <a:pPr marL="914400" lvl="1" indent="-342900" algn="l" rtl="0">
              <a:lnSpc>
                <a:spcPct val="90000"/>
              </a:lnSpc>
              <a:spcBef>
                <a:spcPts val="500"/>
              </a:spcBef>
              <a:spcAft>
                <a:spcPts val="0"/>
              </a:spcAft>
              <a:buSzPts val="1800"/>
              <a:buChar char="•"/>
            </a:pPr>
            <a:r>
              <a:rPr lang="fi-FI"/>
              <a:t>&lt;0.1% nitrogen (N)</a:t>
            </a:r>
            <a:endParaRPr/>
          </a:p>
          <a:p>
            <a:pPr marL="457200" lvl="0" indent="-342900" algn="l" rtl="0">
              <a:lnSpc>
                <a:spcPct val="90000"/>
              </a:lnSpc>
              <a:spcBef>
                <a:spcPts val="1000"/>
              </a:spcBef>
              <a:spcAft>
                <a:spcPts val="0"/>
              </a:spcAft>
              <a:buClr>
                <a:schemeClr val="dk1"/>
              </a:buClr>
              <a:buSzPts val="1800"/>
              <a:buChar char="•"/>
            </a:pPr>
            <a:r>
              <a:rPr lang="fi-FI"/>
              <a:t>Average basic chemical components of a wood cell</a:t>
            </a:r>
            <a:endParaRPr/>
          </a:p>
          <a:p>
            <a:pPr marL="914400" lvl="1" indent="-342900" algn="l" rtl="0">
              <a:lnSpc>
                <a:spcPct val="90000"/>
              </a:lnSpc>
              <a:spcBef>
                <a:spcPts val="500"/>
              </a:spcBef>
              <a:spcAft>
                <a:spcPts val="0"/>
              </a:spcAft>
              <a:buSzPts val="1800"/>
              <a:buChar char="•"/>
            </a:pPr>
            <a:r>
              <a:rPr lang="fi-FI"/>
              <a:t>Cellulose	35–45%	</a:t>
            </a:r>
            <a:r>
              <a:rPr lang="fi-FI" i="1"/>
              <a:t>The most abundant organic compound on Earth</a:t>
            </a:r>
            <a:endParaRPr/>
          </a:p>
          <a:p>
            <a:pPr marL="914400" lvl="1" indent="-342900" algn="l" rtl="0">
              <a:lnSpc>
                <a:spcPct val="90000"/>
              </a:lnSpc>
              <a:spcBef>
                <a:spcPts val="500"/>
              </a:spcBef>
              <a:spcAft>
                <a:spcPts val="0"/>
              </a:spcAft>
              <a:buSzPts val="1800"/>
              <a:buChar char="•"/>
            </a:pPr>
            <a:r>
              <a:rPr lang="fi-FI"/>
              <a:t>Lignin	20–30%	</a:t>
            </a:r>
            <a:endParaRPr/>
          </a:p>
          <a:p>
            <a:pPr marL="914400" lvl="1" indent="-342900" algn="l" rtl="0">
              <a:lnSpc>
                <a:spcPct val="90000"/>
              </a:lnSpc>
              <a:spcBef>
                <a:spcPts val="500"/>
              </a:spcBef>
              <a:spcAft>
                <a:spcPts val="0"/>
              </a:spcAft>
              <a:buSzPts val="1800"/>
              <a:buChar char="•"/>
            </a:pPr>
            <a:r>
              <a:rPr lang="fi-FI"/>
              <a:t>Hemicellulose 	25–35%</a:t>
            </a:r>
            <a:endParaRPr/>
          </a:p>
          <a:p>
            <a:pPr marL="914400" lvl="1" indent="-228600" algn="l" rtl="0">
              <a:lnSpc>
                <a:spcPct val="90000"/>
              </a:lnSpc>
              <a:spcBef>
                <a:spcPts val="500"/>
              </a:spcBef>
              <a:spcAft>
                <a:spcPts val="0"/>
              </a:spcAft>
              <a:buSzPts val="1800"/>
              <a:buNone/>
            </a:pPr>
            <a:endParaRPr/>
          </a:p>
        </p:txBody>
      </p:sp>
      <p:sp>
        <p:nvSpPr>
          <p:cNvPr id="134" name="Google Shape;134;p4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8</a:t>
            </a:fld>
            <a:endParaRPr/>
          </a:p>
        </p:txBody>
      </p:sp>
      <p:sp>
        <p:nvSpPr>
          <p:cNvPr id="135" name="Google Shape;135;p4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Microstructure of a wood cell (1/2)</a:t>
            </a:r>
            <a:endParaRPr/>
          </a:p>
        </p:txBody>
      </p:sp>
      <p:sp>
        <p:nvSpPr>
          <p:cNvPr id="141" name="Google Shape;141;p47"/>
          <p:cNvSpPr txBox="1">
            <a:spLocks noGrp="1"/>
          </p:cNvSpPr>
          <p:nvPr>
            <p:ph type="body" idx="1"/>
          </p:nvPr>
        </p:nvSpPr>
        <p:spPr>
          <a:xfrm>
            <a:off x="838200" y="1530064"/>
            <a:ext cx="7537315" cy="481897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sz="2000"/>
              <a:t>From a functional perspective, the complex layer structure of a wood cell is ingenious</a:t>
            </a:r>
            <a:endParaRPr/>
          </a:p>
          <a:p>
            <a:pPr marL="457200" lvl="0" indent="-342900" algn="l" rtl="0">
              <a:lnSpc>
                <a:spcPct val="90000"/>
              </a:lnSpc>
              <a:spcBef>
                <a:spcPts val="1000"/>
              </a:spcBef>
              <a:spcAft>
                <a:spcPts val="0"/>
              </a:spcAft>
              <a:buClr>
                <a:schemeClr val="dk1"/>
              </a:buClr>
              <a:buSzPts val="1800"/>
              <a:buChar char="•"/>
            </a:pPr>
            <a:r>
              <a:rPr lang="fi-FI" sz="2000"/>
              <a:t>A wood cell (</a:t>
            </a:r>
            <a:r>
              <a:rPr lang="fi-FI" sz="2000" i="1"/>
              <a:t>fibre</a:t>
            </a:r>
            <a:r>
              <a:rPr lang="fi-FI" sz="2000"/>
              <a:t>) consists of a layered and porous cell wall, a lumen, and the middle lamella between cells</a:t>
            </a:r>
            <a:endParaRPr/>
          </a:p>
          <a:p>
            <a:pPr marL="457200" lvl="0" indent="-342900" algn="l" rtl="0">
              <a:lnSpc>
                <a:spcPct val="90000"/>
              </a:lnSpc>
              <a:spcBef>
                <a:spcPts val="1000"/>
              </a:spcBef>
              <a:spcAft>
                <a:spcPts val="0"/>
              </a:spcAft>
              <a:buClr>
                <a:schemeClr val="dk1"/>
              </a:buClr>
              <a:buSzPts val="1800"/>
              <a:buChar char="•"/>
            </a:pPr>
            <a:r>
              <a:rPr lang="fi-FI" sz="2000"/>
              <a:t>The microfibril angle (MFA) of the organised microfibrils (cellulose bundles) in the so-called S2 layer of the secondary wall relative to the cell's longitudinal axis critically affects several properties of wood</a:t>
            </a:r>
            <a:endParaRPr/>
          </a:p>
          <a:p>
            <a:pPr marL="914400" lvl="1" indent="-342900" algn="l" rtl="0">
              <a:lnSpc>
                <a:spcPct val="90000"/>
              </a:lnSpc>
              <a:spcBef>
                <a:spcPts val="500"/>
              </a:spcBef>
              <a:spcAft>
                <a:spcPts val="0"/>
              </a:spcAft>
              <a:buSzPts val="1800"/>
              <a:buChar char="•"/>
            </a:pPr>
            <a:r>
              <a:rPr lang="fi-FI" sz="2000"/>
              <a:t>Examples of properties affected by the microfibril angle:</a:t>
            </a:r>
            <a:endParaRPr/>
          </a:p>
          <a:p>
            <a:pPr marL="1371600" lvl="2" indent="-342900" algn="l" rtl="0">
              <a:lnSpc>
                <a:spcPct val="90000"/>
              </a:lnSpc>
              <a:spcBef>
                <a:spcPts val="500"/>
              </a:spcBef>
              <a:spcAft>
                <a:spcPts val="0"/>
              </a:spcAft>
              <a:buSzPts val="1800"/>
              <a:buChar char="•"/>
            </a:pPr>
            <a:r>
              <a:rPr lang="fi-FI" sz="1800"/>
              <a:t>Stiffness and strength of the cell, piece of wood, or frame</a:t>
            </a:r>
            <a:endParaRPr/>
          </a:p>
          <a:p>
            <a:pPr marL="1371600" lvl="2" indent="-342900" algn="l" rtl="0">
              <a:lnSpc>
                <a:spcPct val="90000"/>
              </a:lnSpc>
              <a:spcBef>
                <a:spcPts val="500"/>
              </a:spcBef>
              <a:spcAft>
                <a:spcPts val="0"/>
              </a:spcAft>
              <a:buSzPts val="1800"/>
              <a:buChar char="•"/>
            </a:pPr>
            <a:r>
              <a:rPr lang="fi-FI" sz="1800"/>
              <a:t>Moisture swelling and drying shrinkage (dimensional stability)</a:t>
            </a:r>
            <a:endParaRPr/>
          </a:p>
          <a:p>
            <a:pPr marL="1371600" lvl="2" indent="-342900" algn="l" rtl="0">
              <a:lnSpc>
                <a:spcPct val="90000"/>
              </a:lnSpc>
              <a:spcBef>
                <a:spcPts val="500"/>
              </a:spcBef>
              <a:spcAft>
                <a:spcPts val="0"/>
              </a:spcAft>
              <a:buSzPts val="1800"/>
              <a:buChar char="•"/>
            </a:pPr>
            <a:r>
              <a:rPr lang="fi-FI" sz="1800"/>
              <a:t>Deformation due to moisture variation (form stability)</a:t>
            </a:r>
            <a:endParaRPr/>
          </a:p>
        </p:txBody>
      </p:sp>
      <p:sp>
        <p:nvSpPr>
          <p:cNvPr id="142" name="Google Shape;142;p4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9</a:t>
            </a:fld>
            <a:endParaRPr/>
          </a:p>
        </p:txBody>
      </p:sp>
      <p:pic>
        <p:nvPicPr>
          <p:cNvPr id="143" name="Google Shape;143;p47"/>
          <p:cNvPicPr preferRelativeResize="0"/>
          <p:nvPr/>
        </p:nvPicPr>
        <p:blipFill rotWithShape="1">
          <a:blip r:embed="rId3">
            <a:alphaModFix/>
          </a:blip>
          <a:srcRect/>
          <a:stretch/>
        </p:blipFill>
        <p:spPr>
          <a:xfrm>
            <a:off x="8303081" y="2719439"/>
            <a:ext cx="3760839" cy="3270925"/>
          </a:xfrm>
          <a:prstGeom prst="rect">
            <a:avLst/>
          </a:prstGeom>
          <a:noFill/>
          <a:ln>
            <a:noFill/>
          </a:ln>
        </p:spPr>
      </p:pic>
      <p:sp>
        <p:nvSpPr>
          <p:cNvPr id="144" name="Google Shape;144;p4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Wood as construction material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538999-D044-45BF-A089-D688EC61361C}"/>
</file>

<file path=customXml/itemProps2.xml><?xml version="1.0" encoding="utf-8"?>
<ds:datastoreItem xmlns:ds="http://schemas.openxmlformats.org/officeDocument/2006/customXml" ds:itemID="{B918AE6D-A9D1-4BC7-9EB6-4B54A4902BEA}"/>
</file>

<file path=docProps/app.xml><?xml version="1.0" encoding="utf-8"?>
<Properties xmlns="http://schemas.openxmlformats.org/officeDocument/2006/extended-properties" xmlns:vt="http://schemas.openxmlformats.org/officeDocument/2006/docPropsVTypes">
  <TotalTime>0</TotalTime>
  <Words>6295</Words>
  <Application>Microsoft Office PowerPoint</Application>
  <PresentationFormat>Laajakuva</PresentationFormat>
  <Paragraphs>660</Paragraphs>
  <Slides>56</Slides>
  <Notes>56</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56</vt:i4>
      </vt:variant>
    </vt:vector>
  </HeadingPairs>
  <TitlesOfParts>
    <vt:vector size="61" baseType="lpstr">
      <vt:lpstr>Arial</vt:lpstr>
      <vt:lpstr>Calibri</vt:lpstr>
      <vt:lpstr>Noto Sans Symbols</vt:lpstr>
      <vt:lpstr>Times New Roman</vt:lpstr>
      <vt:lpstr>Office-teema</vt:lpstr>
      <vt:lpstr>Industrial wood construction</vt:lpstr>
      <vt:lpstr>PowerPoint-esitys</vt:lpstr>
      <vt:lpstr>Wood as construction material</vt:lpstr>
      <vt:lpstr>PowerPoint-esitys</vt:lpstr>
      <vt:lpstr>Contents</vt:lpstr>
      <vt:lpstr>Wood material science and use of wood in construction</vt:lpstr>
      <vt:lpstr>Special features of wood as construction material</vt:lpstr>
      <vt:lpstr>What is wood?</vt:lpstr>
      <vt:lpstr>Microstructure of a wood cell (1/2)</vt:lpstr>
      <vt:lpstr>Microstructure of a wood cell (2/2)</vt:lpstr>
      <vt:lpstr>Growth rate is an important quality criterion for wood</vt:lpstr>
      <vt:lpstr>Mechanical properties (1/3)</vt:lpstr>
      <vt:lpstr>Mechanical properties (2/3)</vt:lpstr>
      <vt:lpstr>Mechanical properties (3/3)</vt:lpstr>
      <vt:lpstr>Moisture properties (1/3)</vt:lpstr>
      <vt:lpstr>Moisture properties (2/3)</vt:lpstr>
      <vt:lpstr>Moisture properties (3/3)</vt:lpstr>
      <vt:lpstr>Long-term durability (1/4): weather resistance</vt:lpstr>
      <vt:lpstr>Long-term durability (2/4): biological durability</vt:lpstr>
      <vt:lpstr>Long-term durability (3/4)</vt:lpstr>
      <vt:lpstr>Long-term durability (4/4)</vt:lpstr>
      <vt:lpstr>Affecting the quality of wood through forest improvement (1/3): objectives</vt:lpstr>
      <vt:lpstr>Affecting the quality of wood through forest improvement (2/3): improvement cycle</vt:lpstr>
      <vt:lpstr>Affecting the quality of wood through forest improvement (3/3): in practice</vt:lpstr>
      <vt:lpstr>Industrial wood products, their properties and uses</vt:lpstr>
      <vt:lpstr>Industrial wood products in Finland</vt:lpstr>
      <vt:lpstr>Sawn timber, seasoning, strength classification and quality grades(1/6)</vt:lpstr>
      <vt:lpstr>Sawn timber, seasoning, strength classification and quality grades(2/6)</vt:lpstr>
      <vt:lpstr>Sawn timber, seasoning, strength classification and quality grades(2/6)</vt:lpstr>
      <vt:lpstr>Sawn timber, seasoning, strength classification and quality grades(3/6)</vt:lpstr>
      <vt:lpstr>Sawn timber, seasoning, strength classification and quality grades(4/6)</vt:lpstr>
      <vt:lpstr>Sawn timber, seasoning, strength classification and quality grades(5/6)</vt:lpstr>
      <vt:lpstr>Sawn timber, seasoning, strength classification and quality grades(6/6)</vt:lpstr>
      <vt:lpstr>Planed and finger joint products</vt:lpstr>
      <vt:lpstr>Glued laminated timber, strength classes and further processing (1/3)</vt:lpstr>
      <vt:lpstr>Glued laminated timber, strength classes and processed products (2/3)</vt:lpstr>
      <vt:lpstr>Glued laminated timber, strength classes and processed products (3/3)</vt:lpstr>
      <vt:lpstr>Plywood (1/2)</vt:lpstr>
      <vt:lpstr>Plywood (2/2)</vt:lpstr>
      <vt:lpstr>Laminated veneer lumber: types, strength classification (1/3)</vt:lpstr>
      <vt:lpstr>Laminated veneer lumber: types, strength classification (2/3)</vt:lpstr>
      <vt:lpstr>Laminated veneer lumber: types, strength classification (3/3)</vt:lpstr>
      <vt:lpstr>CLT, composition</vt:lpstr>
      <vt:lpstr>Pressure impregnation, modifications, wood-plastic composites (1/5)</vt:lpstr>
      <vt:lpstr>Pressure impregnation, modifications, wood-plastic composites (2/5)</vt:lpstr>
      <vt:lpstr>Pressure impregnation, modifications, wood-plastic composites (3/5)</vt:lpstr>
      <vt:lpstr>Pressure impregnation, modifications, wood-plastic composites ​(4/5)</vt:lpstr>
      <vt:lpstr>Pressure impregnation, modifications, wood-plastic composites (5/5)</vt:lpstr>
      <vt:lpstr>Surface treatment to protect wood materials</vt:lpstr>
      <vt:lpstr>Wood engineering</vt:lpstr>
      <vt:lpstr>Industrial manufacture of wood products</vt:lpstr>
      <vt:lpstr>Sawmilling, woodturning and other machine-tooling</vt:lpstr>
      <vt:lpstr>Sawmilling, woodturning and other machine-tooling</vt:lpstr>
      <vt:lpstr>Sawmilling, woodturning and other machine-tooling</vt:lpstr>
      <vt:lpstr>Strength grading methods for sawn timber</vt:lpstr>
      <vt:lpstr>Finger-joining and gluing sawn timber and laminated wood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wood construction</dc:title>
  <dc:creator>Henrik Heräjärvi</dc:creator>
  <cp:lastModifiedBy>Taimi Mikkola</cp:lastModifiedBy>
  <cp:revision>1</cp:revision>
  <dcterms:created xsi:type="dcterms:W3CDTF">2021-05-03T10:20:21Z</dcterms:created>
  <dcterms:modified xsi:type="dcterms:W3CDTF">2024-09-13T13:07:58Z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0x010100F9ABF60FD512C84A9A4E92C131CB3640</vt:lpwstr>
  </property>
</Properties>
</file>