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Arial Narrow" panose="020B0606020202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PwB1XYFaT39l07mASy3Ei3dye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6: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a:p>
        </p:txBody>
      </p:sp>
      <p:sp>
        <p:nvSpPr>
          <p:cNvPr id="76" name="Google Shape;76;p46: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7: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47: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a:p>
        </p:txBody>
      </p:sp>
      <p:sp>
        <p:nvSpPr>
          <p:cNvPr id="84" name="Google Shape;84;p47: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8" name="Google Shape;18;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30"/>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3" name="Google Shape;23;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7" name="Google Shape;27;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8" name="Google Shape;28;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29" name="Google Shape;29;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0" name="Google Shape;30;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p32"/>
          <p:cNvPicPr preferRelativeResize="0"/>
          <p:nvPr/>
        </p:nvPicPr>
        <p:blipFill rotWithShape="1">
          <a:blip r:embed="rId5">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37"/>
        <p:cNvGrpSpPr/>
        <p:nvPr/>
      </p:nvGrpSpPr>
      <p:grpSpPr>
        <a:xfrm>
          <a:off x="0" y="0"/>
          <a:ext cx="0" cy="0"/>
          <a:chOff x="0" y="0"/>
          <a:chExt cx="0" cy="0"/>
        </a:xfrm>
      </p:grpSpPr>
      <p:pic>
        <p:nvPicPr>
          <p:cNvPr id="38" name="Google Shape;38;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39" name="Google Shape;39;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31"/>
          <p:cNvPicPr preferRelativeResize="0"/>
          <p:nvPr/>
        </p:nvPicPr>
        <p:blipFill rotWithShape="1">
          <a:blip r:embed="rId3">
            <a:alphaModFix/>
          </a:blip>
          <a:srcRect/>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41"/>
        <p:cNvGrpSpPr/>
        <p:nvPr/>
      </p:nvGrpSpPr>
      <p:grpSpPr>
        <a:xfrm>
          <a:off x="0" y="0"/>
          <a:ext cx="0" cy="0"/>
          <a:chOff x="0" y="0"/>
          <a:chExt cx="0" cy="0"/>
        </a:xfrm>
      </p:grpSpPr>
      <p:sp>
        <p:nvSpPr>
          <p:cNvPr id="42" name="Google Shape;42;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8" name="Google Shape;48;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49"/>
        <p:cNvGrpSpPr/>
        <p:nvPr/>
      </p:nvGrpSpPr>
      <p:grpSpPr>
        <a:xfrm>
          <a:off x="0" y="0"/>
          <a:ext cx="0" cy="0"/>
          <a:chOff x="0" y="0"/>
          <a:chExt cx="0" cy="0"/>
        </a:xfrm>
      </p:grpSpPr>
      <p:pic>
        <p:nvPicPr>
          <p:cNvPr id="50" name="Google Shape;50;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51" name="Google Shape;51;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Mukautettu asettelu" type="tx">
  <p:cSld name="TITLE_AND_BODY">
    <p:spTree>
      <p:nvGrpSpPr>
        <p:cNvPr id="1" name="Shape 53"/>
        <p:cNvGrpSpPr/>
        <p:nvPr/>
      </p:nvGrpSpPr>
      <p:grpSpPr>
        <a:xfrm>
          <a:off x="0" y="0"/>
          <a:ext cx="0" cy="0"/>
          <a:chOff x="0" y="0"/>
          <a:chExt cx="0" cy="0"/>
        </a:xfrm>
      </p:grpSpPr>
      <p:sp>
        <p:nvSpPr>
          <p:cNvPr id="54" name="Google Shape;54;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6" name="Google Shape;56;p7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1pPr>
            <a:lvl2pPr marL="0" lvl="1"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2pPr>
            <a:lvl3pPr marL="0" lvl="2"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3pPr>
            <a:lvl4pPr marL="0" lvl="3"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4pPr>
            <a:lvl5pPr marL="0" lvl="4"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5pPr>
            <a:lvl6pPr marL="0" lvl="5"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6pPr>
            <a:lvl7pPr marL="0" lvl="6"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7pPr>
            <a:lvl8pPr marL="0" lvl="7"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8pPr>
            <a:lvl9pPr marL="0" lvl="8" indent="0" algn="ctr">
              <a:lnSpc>
                <a:spcPct val="100000"/>
              </a:lnSpc>
              <a:spcBef>
                <a:spcPts val="0"/>
              </a:spcBef>
              <a:spcAft>
                <a:spcPts val="0"/>
              </a:spcAft>
              <a:buSzPts val="1400"/>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9">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pic>
        <p:nvPicPr>
          <p:cNvPr id="15" name="Google Shape;15;p29"/>
          <p:cNvPicPr preferRelativeResize="0"/>
          <p:nvPr/>
        </p:nvPicPr>
        <p:blipFill rotWithShape="1">
          <a:blip r:embed="rId10">
            <a:alphaModFix/>
          </a:blip>
          <a:srcRect/>
          <a:stretch/>
        </p:blipFill>
        <p:spPr>
          <a:xfrm>
            <a:off x="8886280" y="6347443"/>
            <a:ext cx="3004968" cy="5018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44"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62" name="Google Shape;62;p44"/>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Industrial wood construction</a:t>
            </a:r>
            <a:endParaRPr/>
          </a:p>
        </p:txBody>
      </p:sp>
      <p:sp>
        <p:nvSpPr>
          <p:cNvPr id="63" name="Google Shape;63;p44"/>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Teaching materials for industrial wood construction education</a:t>
            </a:r>
            <a:endParaRPr/>
          </a:p>
          <a:p>
            <a:pPr marL="0" lvl="0" indent="0" algn="ctr" rtl="0">
              <a:lnSpc>
                <a:spcPct val="90000"/>
              </a:lnSpc>
              <a:spcBef>
                <a:spcPts val="0"/>
              </a:spcBef>
              <a:spcAft>
                <a:spcPts val="0"/>
              </a:spcAft>
              <a:buClr>
                <a:srgbClr val="F2F2F2"/>
              </a:buClr>
              <a:buSzPts val="2400"/>
              <a:buNone/>
            </a:pPr>
            <a:r>
              <a:rPr lang="fi-FI"/>
              <a:t>2022</a:t>
            </a:r>
            <a:endParaRPr/>
          </a:p>
        </p:txBody>
      </p:sp>
      <p:pic>
        <p:nvPicPr>
          <p:cNvPr id="2" name="Picture 2">
            <a:extLst>
              <a:ext uri="{FF2B5EF4-FFF2-40B4-BE49-F238E27FC236}">
                <a16:creationId xmlns:a16="http://schemas.microsoft.com/office/drawing/2014/main" id="{B97EE349-52FE-EE18-3FB7-03C35B709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F61220B1-DD51-F891-A153-16D4E3FA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Project planning</a:t>
            </a:r>
            <a:endParaRPr/>
          </a:p>
        </p:txBody>
      </p:sp>
      <p:sp>
        <p:nvSpPr>
          <p:cNvPr id="134" name="Google Shape;134;p53"/>
          <p:cNvSpPr txBox="1">
            <a:spLocks noGrp="1"/>
          </p:cNvSpPr>
          <p:nvPr>
            <p:ph type="body" idx="1"/>
          </p:nvPr>
        </p:nvSpPr>
        <p:spPr>
          <a:xfrm>
            <a:off x="838200" y="1825625"/>
            <a:ext cx="6774532" cy="4351338"/>
          </a:xfrm>
          <a:prstGeom prst="rect">
            <a:avLst/>
          </a:prstGeom>
          <a:noFill/>
          <a:ln>
            <a:noFill/>
          </a:ln>
        </p:spPr>
        <p:txBody>
          <a:bodyPr spcFirstLastPara="1" wrap="square" lIns="0" tIns="0" rIns="0" bIns="0" anchor="t" anchorCtr="0">
            <a:normAutofit fontScale="92500" lnSpcReduction="20000"/>
          </a:bodyPr>
          <a:lstStyle/>
          <a:p>
            <a:pPr marL="284400" lvl="0" indent="-284400" algn="l" rtl="0">
              <a:lnSpc>
                <a:spcPct val="96299"/>
              </a:lnSpc>
              <a:spcBef>
                <a:spcPts val="800"/>
              </a:spcBef>
              <a:spcAft>
                <a:spcPts val="0"/>
              </a:spcAft>
              <a:buSzPts val="1800"/>
              <a:buChar char="•"/>
            </a:pPr>
            <a:r>
              <a:rPr lang="fi-FI">
                <a:solidFill>
                  <a:schemeClr val="dk1"/>
                </a:solidFill>
                <a:latin typeface="Calibri"/>
                <a:ea typeface="Calibri"/>
                <a:cs typeface="Calibri"/>
                <a:sym typeface="Calibri"/>
              </a:rPr>
              <a:t>The frame system of a wooden building (+ a possible element supplier) should be known and included in the design before the first line of the house is drawn.</a:t>
            </a:r>
            <a:endParaRPr/>
          </a:p>
          <a:p>
            <a:pPr marL="284400" lvl="0" indent="-284400" algn="l" rtl="0">
              <a:lnSpc>
                <a:spcPct val="96299"/>
              </a:lnSpc>
              <a:spcBef>
                <a:spcPts val="800"/>
              </a:spcBef>
              <a:spcAft>
                <a:spcPts val="0"/>
              </a:spcAft>
              <a:buSzPts val="1800"/>
              <a:buChar char="•"/>
            </a:pPr>
            <a:r>
              <a:rPr lang="fi-FI">
                <a:solidFill>
                  <a:schemeClr val="dk1"/>
                </a:solidFill>
                <a:latin typeface="Calibri"/>
                <a:ea typeface="Calibri"/>
                <a:cs typeface="Calibri"/>
                <a:sym typeface="Calibri"/>
              </a:rPr>
              <a:t>From the viewpoint of the customer, ensuring cost awareness and competence in wood construction for all project partners is essential.</a:t>
            </a:r>
            <a:endParaRPr/>
          </a:p>
          <a:p>
            <a:pPr marL="284400" lvl="0" indent="-284400" algn="l" rtl="0">
              <a:lnSpc>
                <a:spcPct val="96299"/>
              </a:lnSpc>
              <a:spcBef>
                <a:spcPts val="800"/>
              </a:spcBef>
              <a:spcAft>
                <a:spcPts val="0"/>
              </a:spcAft>
              <a:buSzPts val="1800"/>
              <a:buChar char="•"/>
            </a:pPr>
            <a:r>
              <a:rPr lang="fi-FI">
                <a:solidFill>
                  <a:schemeClr val="dk1"/>
                </a:solidFill>
                <a:latin typeface="Calibri"/>
                <a:ea typeface="Calibri"/>
                <a:cs typeface="Calibri"/>
                <a:sym typeface="Calibri"/>
              </a:rPr>
              <a:t>All work is completed at the factory and delivered to the site in full truckloads.</a:t>
            </a:r>
            <a:endParaRPr/>
          </a:p>
          <a:p>
            <a:pPr marL="284400" lvl="0" indent="-284400" algn="l" rtl="0">
              <a:lnSpc>
                <a:spcPct val="96299"/>
              </a:lnSpc>
              <a:spcBef>
                <a:spcPts val="800"/>
              </a:spcBef>
              <a:spcAft>
                <a:spcPts val="0"/>
              </a:spcAft>
              <a:buSzPts val="1800"/>
              <a:buChar char="•"/>
            </a:pPr>
            <a:r>
              <a:rPr lang="fi-FI">
                <a:solidFill>
                  <a:schemeClr val="dk1"/>
                </a:solidFill>
                <a:latin typeface="Calibri"/>
                <a:ea typeface="Calibri"/>
                <a:cs typeface="Calibri"/>
                <a:sym typeface="Calibri"/>
              </a:rPr>
              <a:t>The façades, corridors and roof are also designed to be prefabricated and ready to be lifted into place.</a:t>
            </a:r>
            <a:endParaRPr/>
          </a:p>
        </p:txBody>
      </p:sp>
      <p:sp>
        <p:nvSpPr>
          <p:cNvPr id="135" name="Google Shape;135;p5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10</a:t>
            </a:fld>
            <a:endParaRPr/>
          </a:p>
        </p:txBody>
      </p:sp>
      <p:pic>
        <p:nvPicPr>
          <p:cNvPr id="136" name="Google Shape;136;p53"/>
          <p:cNvPicPr preferRelativeResize="0"/>
          <p:nvPr/>
        </p:nvPicPr>
        <p:blipFill rotWithShape="1">
          <a:blip r:embed="rId3">
            <a:alphaModFix/>
          </a:blip>
          <a:srcRect l="18754" r="18754"/>
          <a:stretch/>
        </p:blipFill>
        <p:spPr>
          <a:xfrm>
            <a:off x="7612732" y="1513998"/>
            <a:ext cx="3063876" cy="3671889"/>
          </a:xfrm>
          <a:prstGeom prst="rect">
            <a:avLst/>
          </a:prstGeom>
          <a:noFill/>
          <a:ln>
            <a:noFill/>
          </a:ln>
        </p:spPr>
      </p:pic>
      <p:sp>
        <p:nvSpPr>
          <p:cNvPr id="137" name="Google Shape;137;p5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4"/>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fontScale="90000"/>
          </a:bodyPr>
          <a:lstStyle/>
          <a:p>
            <a:pPr marL="0" marR="0" lvl="0" indent="0" algn="l" rtl="0">
              <a:lnSpc>
                <a:spcPct val="100000"/>
              </a:lnSpc>
              <a:spcBef>
                <a:spcPts val="0"/>
              </a:spcBef>
              <a:spcAft>
                <a:spcPts val="0"/>
              </a:spcAft>
              <a:buClr>
                <a:schemeClr val="dk1"/>
              </a:buClr>
              <a:buSzPct val="45454"/>
              <a:buFont typeface="Calibri"/>
              <a:buNone/>
            </a:pPr>
            <a:r>
              <a:rPr lang="fi-FI" sz="4400" b="0" i="0" u="none" strike="noStrike" cap="none">
                <a:solidFill>
                  <a:schemeClr val="dk1"/>
                </a:solidFill>
                <a:latin typeface="Calibri"/>
                <a:ea typeface="Calibri"/>
                <a:cs typeface="Calibri"/>
                <a:sym typeface="Calibri"/>
              </a:rPr>
              <a:t>The customer presents their wishes for space distribution and room size</a:t>
            </a:r>
            <a:endParaRPr/>
          </a:p>
        </p:txBody>
      </p:sp>
      <p:sp>
        <p:nvSpPr>
          <p:cNvPr id="143" name="Google Shape;143;p54"/>
          <p:cNvSpPr txBox="1">
            <a:spLocks noGrp="1"/>
          </p:cNvSpPr>
          <p:nvPr>
            <p:ph type="body" idx="1"/>
          </p:nvPr>
        </p:nvSpPr>
        <p:spPr>
          <a:xfrm>
            <a:off x="838200" y="1825625"/>
            <a:ext cx="6038850" cy="4351338"/>
          </a:xfrm>
          <a:prstGeom prst="rect">
            <a:avLst/>
          </a:prstGeom>
          <a:noFill/>
          <a:ln>
            <a:noFill/>
          </a:ln>
        </p:spPr>
        <p:txBody>
          <a:bodyPr spcFirstLastPara="1" wrap="square" lIns="0" tIns="0" rIns="0" bIns="0" anchor="t" anchorCtr="0">
            <a:normAutofit/>
          </a:bodyPr>
          <a:lstStyle/>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In cooperation with the project operators, the best and most cost-effective compromise is sought, without forgetting the resident and the whole life cycle of the building.</a:t>
            </a:r>
            <a:endParaRPr/>
          </a:p>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For cost-efficiency reasons, it is desirable to do a lot of repetition in prefabricated unit and housing design.</a:t>
            </a:r>
            <a:endParaRPr/>
          </a:p>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Wet rooms (toilets and bathrooms) + kitchens are more expensive than dry living spaces (bedrooms, living rooms) &gt; small apartments are relatively more expensive than large apartments because they have a higher relative share of wet rooms.</a:t>
            </a:r>
            <a:endParaRPr/>
          </a:p>
        </p:txBody>
      </p:sp>
      <p:sp>
        <p:nvSpPr>
          <p:cNvPr id="144" name="Google Shape;144;p5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11</a:t>
            </a:fld>
            <a:endParaRPr/>
          </a:p>
        </p:txBody>
      </p:sp>
      <p:sp>
        <p:nvSpPr>
          <p:cNvPr id="145" name="Google Shape;145;p5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pic>
        <p:nvPicPr>
          <p:cNvPr id="146" name="Google Shape;146;p54"/>
          <p:cNvPicPr preferRelativeResize="0"/>
          <p:nvPr/>
        </p:nvPicPr>
        <p:blipFill rotWithShape="1">
          <a:blip r:embed="rId3">
            <a:alphaModFix/>
          </a:blip>
          <a:srcRect l="9491" r="9490"/>
          <a:stretch/>
        </p:blipFill>
        <p:spPr>
          <a:xfrm>
            <a:off x="7191059" y="2131800"/>
            <a:ext cx="3064513" cy="3672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5"/>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fontScale="90000"/>
          </a:bodyPr>
          <a:lstStyle/>
          <a:p>
            <a:pPr marL="0" marR="0" lvl="0" indent="0" algn="l" rtl="0">
              <a:lnSpc>
                <a:spcPct val="100000"/>
              </a:lnSpc>
              <a:spcBef>
                <a:spcPts val="0"/>
              </a:spcBef>
              <a:spcAft>
                <a:spcPts val="0"/>
              </a:spcAft>
              <a:buClr>
                <a:schemeClr val="dk1"/>
              </a:buClr>
              <a:buSzPct val="45454"/>
              <a:buFont typeface="Calibri"/>
              <a:buNone/>
            </a:pPr>
            <a:r>
              <a:rPr lang="fi-FI" sz="4400" b="0" i="0" u="none" strike="noStrike" cap="none">
                <a:solidFill>
                  <a:schemeClr val="dk1"/>
                </a:solidFill>
                <a:latin typeface="Calibri"/>
                <a:ea typeface="Calibri"/>
                <a:cs typeface="Calibri"/>
                <a:sym typeface="Calibri"/>
              </a:rPr>
              <a:t>The customer presents their wishes for space distribution and room size</a:t>
            </a:r>
            <a:endParaRPr/>
          </a:p>
        </p:txBody>
      </p:sp>
      <p:sp>
        <p:nvSpPr>
          <p:cNvPr id="152" name="Google Shape;152;p55"/>
          <p:cNvSpPr txBox="1">
            <a:spLocks noGrp="1"/>
          </p:cNvSpPr>
          <p:nvPr>
            <p:ph type="body" idx="1"/>
          </p:nvPr>
        </p:nvSpPr>
        <p:spPr>
          <a:xfrm>
            <a:off x="838200" y="1825625"/>
            <a:ext cx="6038850" cy="4351338"/>
          </a:xfrm>
          <a:prstGeom prst="rect">
            <a:avLst/>
          </a:prstGeom>
          <a:noFill/>
          <a:ln>
            <a:noFill/>
          </a:ln>
        </p:spPr>
        <p:txBody>
          <a:bodyPr spcFirstLastPara="1" wrap="square" lIns="0" tIns="0" rIns="0" bIns="0" anchor="t" anchorCtr="0">
            <a:normAutofit/>
          </a:bodyPr>
          <a:lstStyle/>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In cooperation with the project operators, the best and most cost-effective compromise is sought, without forgetting the resident and the whole life cycle of the building.</a:t>
            </a:r>
            <a:endParaRPr/>
          </a:p>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For cost-efficiency reasons, it is desirable to do a lot of repetition in prefabricated unit and housing design.</a:t>
            </a:r>
            <a:endParaRPr/>
          </a:p>
          <a:p>
            <a:pPr marL="284400" lvl="0" indent="-284400" algn="l" rtl="0">
              <a:lnSpc>
                <a:spcPct val="90000"/>
              </a:lnSpc>
              <a:spcBef>
                <a:spcPts val="400"/>
              </a:spcBef>
              <a:spcAft>
                <a:spcPts val="0"/>
              </a:spcAft>
              <a:buSzPts val="1800"/>
              <a:buChar char="•"/>
            </a:pPr>
            <a:r>
              <a:rPr lang="fi-FI" sz="2000">
                <a:solidFill>
                  <a:schemeClr val="dk1"/>
                </a:solidFill>
                <a:latin typeface="Calibri"/>
                <a:ea typeface="Calibri"/>
                <a:cs typeface="Calibri"/>
                <a:sym typeface="Calibri"/>
              </a:rPr>
              <a:t>Wet rooms (toilets and bathrooms) + kitchens are more expensive than dry living spaces (bedrooms, living rooms) &gt; small apartments are relatively more expensive than large apartments because they have a higher relative share of wet rooms.</a:t>
            </a:r>
            <a:endParaRPr/>
          </a:p>
        </p:txBody>
      </p:sp>
      <p:sp>
        <p:nvSpPr>
          <p:cNvPr id="153" name="Google Shape;153;p5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12</a:t>
            </a:fld>
            <a:endParaRPr/>
          </a:p>
        </p:txBody>
      </p:sp>
      <p:sp>
        <p:nvSpPr>
          <p:cNvPr id="154" name="Google Shape;154;p5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pic>
        <p:nvPicPr>
          <p:cNvPr id="155" name="Google Shape;155;p55"/>
          <p:cNvPicPr preferRelativeResize="0"/>
          <p:nvPr/>
        </p:nvPicPr>
        <p:blipFill rotWithShape="1">
          <a:blip r:embed="rId3">
            <a:alphaModFix/>
          </a:blip>
          <a:srcRect l="9491" r="9490"/>
          <a:stretch/>
        </p:blipFill>
        <p:spPr>
          <a:xfrm>
            <a:off x="7191059" y="2131800"/>
            <a:ext cx="3064513" cy="3672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6"/>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fi-FI" sz="3200" b="0" i="0" u="none" strike="noStrike" cap="none">
                <a:solidFill>
                  <a:schemeClr val="dk1"/>
                </a:solidFill>
                <a:latin typeface="Calibri"/>
                <a:ea typeface="Calibri"/>
                <a:cs typeface="Calibri"/>
                <a:sym typeface="Calibri"/>
              </a:rPr>
              <a:t>Take the building services routing and installation order + fire and acoustic issues in structural penetrations into consideration</a:t>
            </a:r>
            <a:endParaRPr/>
          </a:p>
        </p:txBody>
      </p:sp>
      <p:sp>
        <p:nvSpPr>
          <p:cNvPr id="161" name="Google Shape;161;p56"/>
          <p:cNvSpPr txBox="1">
            <a:spLocks noGrp="1"/>
          </p:cNvSpPr>
          <p:nvPr>
            <p:ph type="body" idx="1"/>
          </p:nvPr>
        </p:nvSpPr>
        <p:spPr>
          <a:xfrm>
            <a:off x="838200" y="1690700"/>
            <a:ext cx="6153300" cy="5387100"/>
          </a:xfrm>
          <a:prstGeom prst="rect">
            <a:avLst/>
          </a:prstGeom>
          <a:noFill/>
          <a:ln>
            <a:noFill/>
          </a:ln>
        </p:spPr>
        <p:txBody>
          <a:bodyPr spcFirstLastPara="1" wrap="square" lIns="0" tIns="0" rIns="0" bIns="0" anchor="t" anchorCtr="0">
            <a:normAutofit lnSpcReduction="10000"/>
          </a:bodyPr>
          <a:lstStyle/>
          <a:p>
            <a:pPr marL="284400" lvl="0" indent="-284400" algn="l" rtl="0">
              <a:lnSpc>
                <a:spcPct val="107000"/>
              </a:lnSpc>
              <a:spcBef>
                <a:spcPts val="800"/>
              </a:spcBef>
              <a:spcAft>
                <a:spcPts val="0"/>
              </a:spcAft>
              <a:buSzPts val="1800"/>
              <a:buChar char="•"/>
            </a:pPr>
            <a:r>
              <a:rPr lang="fi-FI">
                <a:solidFill>
                  <a:schemeClr val="dk1"/>
                </a:solidFill>
                <a:latin typeface="Calibri"/>
                <a:ea typeface="Calibri"/>
                <a:cs typeface="Calibri"/>
                <a:sym typeface="Calibri"/>
              </a:rPr>
              <a:t>From a cost perspective, it would be desirable for the overlapping floors to have similar layouts. This is also desirable for HVAC duct reservations.</a:t>
            </a:r>
            <a:endParaRPr/>
          </a:p>
          <a:p>
            <a:pPr marL="284400" lvl="0" indent="-284400" algn="l" rtl="0">
              <a:lnSpc>
                <a:spcPct val="107000"/>
              </a:lnSpc>
              <a:spcBef>
                <a:spcPts val="800"/>
              </a:spcBef>
              <a:spcAft>
                <a:spcPts val="0"/>
              </a:spcAft>
              <a:buSzPts val="1800"/>
              <a:buChar char="•"/>
            </a:pPr>
            <a:r>
              <a:rPr lang="fi-FI">
                <a:solidFill>
                  <a:schemeClr val="dk1"/>
                </a:solidFill>
                <a:latin typeface="Calibri"/>
                <a:ea typeface="Calibri"/>
                <a:cs typeface="Calibri"/>
                <a:sym typeface="Calibri"/>
              </a:rPr>
              <a:t>Wet spaces (bathrooms and kitchens) should be placed in such a way, and the routes and installations of building services technology have been carefully thought through to avoid penetrations and difficult sewer installations at both the prefabricated unit factory and the construction site.</a:t>
            </a:r>
            <a:endParaRPr/>
          </a:p>
        </p:txBody>
      </p:sp>
      <p:sp>
        <p:nvSpPr>
          <p:cNvPr id="162" name="Google Shape;162;p5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13</a:t>
            </a:fld>
            <a:endParaRPr/>
          </a:p>
        </p:txBody>
      </p:sp>
      <p:pic>
        <p:nvPicPr>
          <p:cNvPr id="163" name="Google Shape;163;p56" descr="Image"/>
          <p:cNvPicPr preferRelativeResize="0"/>
          <p:nvPr/>
        </p:nvPicPr>
        <p:blipFill rotWithShape="1">
          <a:blip r:embed="rId3">
            <a:alphaModFix/>
          </a:blip>
          <a:srcRect l="18708" r="18708"/>
          <a:stretch/>
        </p:blipFill>
        <p:spPr>
          <a:xfrm>
            <a:off x="7254560" y="1825625"/>
            <a:ext cx="2731702" cy="3273217"/>
          </a:xfrm>
          <a:prstGeom prst="rect">
            <a:avLst/>
          </a:prstGeom>
          <a:noFill/>
          <a:ln>
            <a:noFill/>
          </a:ln>
        </p:spPr>
      </p:pic>
      <p:sp>
        <p:nvSpPr>
          <p:cNvPr id="164" name="Google Shape;164;p5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7"/>
          <p:cNvSpPr txBox="1">
            <a:spLocks noGrp="1"/>
          </p:cNvSpPr>
          <p:nvPr>
            <p:ph type="title"/>
          </p:nvPr>
        </p:nvSpPr>
        <p:spPr>
          <a:xfrm>
            <a:off x="325289" y="2672413"/>
            <a:ext cx="11553959" cy="1255532"/>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chemeClr val="lt1"/>
              </a:buClr>
              <a:buSzPts val="4400"/>
              <a:buFont typeface="Calibri"/>
              <a:buNone/>
            </a:pPr>
            <a:r>
              <a:rPr lang="fi-FI" sz="2400" b="1" i="0" u="none" strike="noStrike" cap="none">
                <a:solidFill>
                  <a:schemeClr val="lt1"/>
                </a:solidFill>
                <a:latin typeface="Calibri"/>
                <a:ea typeface="Calibri"/>
                <a:cs typeface="Calibri"/>
                <a:sym typeface="Calibri"/>
              </a:rPr>
              <a:t>There are also specific issues to be aware of in wood construction...</a:t>
            </a:r>
            <a:endParaRPr/>
          </a:p>
        </p:txBody>
      </p:sp>
      <p:sp>
        <p:nvSpPr>
          <p:cNvPr id="170" name="Google Shape;170;p57"/>
          <p:cNvSpPr txBox="1">
            <a:spLocks noGrp="1"/>
          </p:cNvSpPr>
          <p:nvPr>
            <p:ph type="sldNum" idx="4294967295"/>
          </p:nvPr>
        </p:nvSpPr>
        <p:spPr>
          <a:xfrm>
            <a:off x="11547475" y="182563"/>
            <a:ext cx="644525" cy="3825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8"/>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dk1"/>
              </a:buClr>
              <a:buSzPts val="1800"/>
              <a:buFont typeface="Calibri"/>
              <a:buNone/>
            </a:pPr>
            <a:r>
              <a:rPr lang="fi-FI" sz="4400" b="0" i="0" u="none" strike="noStrike" cap="none">
                <a:solidFill>
                  <a:schemeClr val="dk1"/>
                </a:solidFill>
                <a:latin typeface="Calibri"/>
                <a:ea typeface="Calibri"/>
                <a:cs typeface="Calibri"/>
                <a:sym typeface="Calibri"/>
              </a:rPr>
              <a:t>Special relief</a:t>
            </a:r>
            <a:endParaRPr/>
          </a:p>
        </p:txBody>
      </p:sp>
      <p:sp>
        <p:nvSpPr>
          <p:cNvPr id="176" name="Google Shape;176;p58"/>
          <p:cNvSpPr txBox="1">
            <a:spLocks noGrp="1"/>
          </p:cNvSpPr>
          <p:nvPr>
            <p:ph type="body" idx="1"/>
          </p:nvPr>
        </p:nvSpPr>
        <p:spPr>
          <a:xfrm>
            <a:off x="838200" y="1825625"/>
            <a:ext cx="5139493" cy="4351338"/>
          </a:xfrm>
          <a:prstGeom prst="rect">
            <a:avLst/>
          </a:prstGeom>
          <a:noFill/>
          <a:ln>
            <a:noFill/>
          </a:ln>
        </p:spPr>
        <p:txBody>
          <a:bodyPr spcFirstLastPara="1" wrap="square" lIns="0" tIns="0" rIns="0" bIns="0" anchor="t" anchorCtr="0">
            <a:normAutofit fontScale="70000" lnSpcReduction="20000"/>
          </a:bodyPr>
          <a:lstStyle/>
          <a:p>
            <a:pPr marL="284400" lvl="0" indent="-284400" algn="l" rtl="0">
              <a:lnSpc>
                <a:spcPct val="90000"/>
              </a:lnSpc>
              <a:spcBef>
                <a:spcPts val="400"/>
              </a:spcBef>
              <a:spcAft>
                <a:spcPts val="0"/>
              </a:spcAft>
              <a:buSzPts val="1800"/>
              <a:buChar char="•"/>
            </a:pPr>
            <a:r>
              <a:rPr lang="fi-FI">
                <a:solidFill>
                  <a:schemeClr val="dk1"/>
                </a:solidFill>
                <a:latin typeface="Calibri"/>
                <a:ea typeface="Calibri"/>
                <a:cs typeface="Calibri"/>
                <a:sym typeface="Calibri"/>
              </a:rPr>
              <a:t>In wood construction, you should remember the following "special relief": Section 115 of the Land Use and Building Act “If </a:t>
            </a:r>
            <a:r>
              <a:rPr lang="fi-FI" u="sng">
                <a:solidFill>
                  <a:schemeClr val="dk1"/>
                </a:solidFill>
                <a:latin typeface="Calibri"/>
                <a:ea typeface="Calibri"/>
                <a:cs typeface="Calibri"/>
                <a:sym typeface="Calibri"/>
              </a:rPr>
              <a:t>the thickness of the dividing wall demarcating the apartment is more than 200 millimeters</a:t>
            </a:r>
            <a:r>
              <a:rPr lang="fi-FI">
                <a:solidFill>
                  <a:schemeClr val="dk1"/>
                </a:solidFill>
                <a:latin typeface="Calibri"/>
                <a:ea typeface="Calibri"/>
                <a:cs typeface="Calibri"/>
                <a:sym typeface="Calibri"/>
              </a:rPr>
              <a:t>, the floor area of the building may exceed the floor area otherwise permitted for construction by the resulting surface area” </a:t>
            </a:r>
            <a:endParaRPr/>
          </a:p>
          <a:p>
            <a:pPr marL="284400" lvl="0" indent="-170100" algn="l" rtl="0">
              <a:lnSpc>
                <a:spcPct val="90000"/>
              </a:lnSpc>
              <a:spcBef>
                <a:spcPts val="400"/>
              </a:spcBef>
              <a:spcAft>
                <a:spcPts val="0"/>
              </a:spcAft>
              <a:buSzPts val="1800"/>
              <a:buNone/>
            </a:pPr>
            <a:endParaRPr>
              <a:solidFill>
                <a:schemeClr val="dk1"/>
              </a:solidFill>
              <a:latin typeface="Calibri"/>
              <a:ea typeface="Calibri"/>
              <a:cs typeface="Calibri"/>
              <a:sym typeface="Calibri"/>
            </a:endParaRPr>
          </a:p>
          <a:p>
            <a:pPr marL="284400" lvl="0" indent="-284400" algn="l" rtl="0">
              <a:lnSpc>
                <a:spcPct val="90000"/>
              </a:lnSpc>
              <a:spcBef>
                <a:spcPts val="400"/>
              </a:spcBef>
              <a:spcAft>
                <a:spcPts val="0"/>
              </a:spcAft>
              <a:buSzPts val="1800"/>
              <a:buChar char="•"/>
            </a:pPr>
            <a:r>
              <a:rPr lang="fi-FI">
                <a:solidFill>
                  <a:schemeClr val="dk1"/>
                </a:solidFill>
                <a:latin typeface="Calibri"/>
                <a:ea typeface="Calibri"/>
                <a:cs typeface="Calibri"/>
                <a:sym typeface="Calibri"/>
              </a:rPr>
              <a:t>How much does this affect a wooden apartment block?</a:t>
            </a:r>
            <a:endParaRPr/>
          </a:p>
          <a:p>
            <a:pPr marL="0" lvl="0" indent="0" algn="l" rtl="0">
              <a:lnSpc>
                <a:spcPct val="90000"/>
              </a:lnSpc>
              <a:spcBef>
                <a:spcPts val="400"/>
              </a:spcBef>
              <a:spcAft>
                <a:spcPts val="0"/>
              </a:spcAft>
              <a:buSzPts val="1800"/>
              <a:buNone/>
            </a:pPr>
            <a:r>
              <a:rPr lang="fi-FI">
                <a:solidFill>
                  <a:schemeClr val="dk1"/>
                </a:solidFill>
                <a:latin typeface="Calibri"/>
                <a:ea typeface="Calibri"/>
                <a:cs typeface="Calibri"/>
                <a:sym typeface="Calibri"/>
              </a:rPr>
              <a:t>     = 0.5–0.6 m</a:t>
            </a:r>
            <a:r>
              <a:rPr lang="fi-FI" baseline="30000">
                <a:solidFill>
                  <a:schemeClr val="dk1"/>
                </a:solidFill>
                <a:latin typeface="Calibri"/>
                <a:ea typeface="Calibri"/>
                <a:cs typeface="Calibri"/>
                <a:sym typeface="Calibri"/>
              </a:rPr>
              <a:t>2</a:t>
            </a:r>
            <a:r>
              <a:rPr lang="fi-FI">
                <a:solidFill>
                  <a:schemeClr val="dk1"/>
                </a:solidFill>
                <a:latin typeface="Calibri"/>
                <a:ea typeface="Calibri"/>
                <a:cs typeface="Calibri"/>
                <a:sym typeface="Calibri"/>
              </a:rPr>
              <a:t> / apartment on average</a:t>
            </a:r>
            <a:endParaRPr/>
          </a:p>
          <a:p>
            <a:pPr marL="0" lvl="0" indent="0" algn="l" rtl="0">
              <a:lnSpc>
                <a:spcPct val="90000"/>
              </a:lnSpc>
              <a:spcBef>
                <a:spcPts val="400"/>
              </a:spcBef>
              <a:spcAft>
                <a:spcPts val="0"/>
              </a:spcAft>
              <a:buSzPts val="2800"/>
              <a:buNone/>
            </a:pPr>
            <a:endParaRPr>
              <a:solidFill>
                <a:schemeClr val="dk1"/>
              </a:solidFill>
              <a:latin typeface="Calibri"/>
              <a:ea typeface="Calibri"/>
              <a:cs typeface="Calibri"/>
              <a:sym typeface="Calibri"/>
            </a:endParaRPr>
          </a:p>
          <a:p>
            <a:pPr marL="0" lvl="0" indent="0" algn="l" rtl="0">
              <a:lnSpc>
                <a:spcPct val="90000"/>
              </a:lnSpc>
              <a:spcBef>
                <a:spcPts val="400"/>
              </a:spcBef>
              <a:spcAft>
                <a:spcPts val="0"/>
              </a:spcAft>
              <a:buSzPts val="1800"/>
              <a:buNone/>
            </a:pPr>
            <a:r>
              <a:rPr lang="fi-FI">
                <a:solidFill>
                  <a:schemeClr val="dk1"/>
                </a:solidFill>
                <a:latin typeface="Calibri"/>
                <a:ea typeface="Calibri"/>
                <a:cs typeface="Calibri"/>
                <a:sym typeface="Calibri"/>
              </a:rPr>
              <a:t>A wooden apartment block has an average of 32 apartments &gt;&gt;&gt; 16–19 m</a:t>
            </a:r>
            <a:r>
              <a:rPr lang="fi-FI" baseline="30000">
                <a:solidFill>
                  <a:schemeClr val="dk1"/>
                </a:solidFill>
                <a:latin typeface="Calibri"/>
                <a:ea typeface="Calibri"/>
                <a:cs typeface="Calibri"/>
                <a:sym typeface="Calibri"/>
              </a:rPr>
              <a:t>2</a:t>
            </a:r>
            <a:r>
              <a:rPr lang="fi-FI">
                <a:solidFill>
                  <a:schemeClr val="dk1"/>
                </a:solidFill>
                <a:latin typeface="Calibri"/>
                <a:ea typeface="Calibri"/>
                <a:cs typeface="Calibri"/>
                <a:sym typeface="Calibri"/>
              </a:rPr>
              <a:t> more of residential square metres to be sold or rented!</a:t>
            </a:r>
            <a:endParaRPr/>
          </a:p>
        </p:txBody>
      </p:sp>
      <p:sp>
        <p:nvSpPr>
          <p:cNvPr id="177" name="Google Shape;177;p5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15</a:t>
            </a:fld>
            <a:endParaRPr/>
          </a:p>
        </p:txBody>
      </p:sp>
      <p:pic>
        <p:nvPicPr>
          <p:cNvPr id="178" name="Google Shape;178;p58"/>
          <p:cNvPicPr preferRelativeResize="0"/>
          <p:nvPr/>
        </p:nvPicPr>
        <p:blipFill rotWithShape="1">
          <a:blip r:embed="rId3">
            <a:alphaModFix/>
          </a:blip>
          <a:srcRect/>
          <a:stretch/>
        </p:blipFill>
        <p:spPr>
          <a:xfrm>
            <a:off x="6214309" y="1873251"/>
            <a:ext cx="5040225" cy="3711260"/>
          </a:xfrm>
          <a:prstGeom prst="rect">
            <a:avLst/>
          </a:prstGeom>
          <a:noFill/>
          <a:ln>
            <a:noFill/>
          </a:ln>
        </p:spPr>
      </p:pic>
      <p:sp>
        <p:nvSpPr>
          <p:cNvPr id="179" name="Google Shape;179;p5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9"/>
          <p:cNvSpPr txBox="1">
            <a:spLocks noGrp="1"/>
          </p:cNvSpPr>
          <p:nvPr>
            <p:ph type="title"/>
          </p:nvPr>
        </p:nvSpPr>
        <p:spPr>
          <a:xfrm>
            <a:off x="325289" y="2672413"/>
            <a:ext cx="11553959" cy="1255532"/>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chemeClr val="lt1"/>
              </a:buClr>
              <a:buSzPts val="4400"/>
              <a:buFont typeface="Calibri"/>
              <a:buNone/>
            </a:pPr>
            <a:r>
              <a:rPr lang="fi-FI" sz="2400" b="1" i="0" u="none" strike="noStrike" cap="none">
                <a:solidFill>
                  <a:schemeClr val="lt1"/>
                </a:solidFill>
                <a:latin typeface="Calibri"/>
                <a:ea typeface="Calibri"/>
                <a:cs typeface="Calibri"/>
                <a:sym typeface="Calibri"/>
              </a:rPr>
              <a:t>Examples of projects</a:t>
            </a:r>
            <a:endParaRPr/>
          </a:p>
        </p:txBody>
      </p:sp>
      <p:sp>
        <p:nvSpPr>
          <p:cNvPr id="185" name="Google Shape;185;p59"/>
          <p:cNvSpPr txBox="1">
            <a:spLocks noGrp="1"/>
          </p:cNvSpPr>
          <p:nvPr>
            <p:ph type="sldNum" idx="4294967295"/>
          </p:nvPr>
        </p:nvSpPr>
        <p:spPr>
          <a:xfrm>
            <a:off x="11547475" y="182563"/>
            <a:ext cx="644525" cy="3825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0"/>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dk1"/>
              </a:buClr>
              <a:buSzPts val="1800"/>
              <a:buFont typeface="Calibri"/>
              <a:buNone/>
            </a:pPr>
            <a:r>
              <a:rPr lang="fi-FI" sz="3600" b="1" i="0" u="none" strike="noStrike" cap="none">
                <a:solidFill>
                  <a:schemeClr val="dk1"/>
                </a:solidFill>
                <a:latin typeface="Calibri"/>
                <a:ea typeface="Calibri"/>
                <a:cs typeface="Calibri"/>
                <a:sym typeface="Calibri"/>
              </a:rPr>
              <a:t>Tampere Student Housing Foundation, TOAS; "Sammon taonta" project</a:t>
            </a:r>
            <a:endParaRPr/>
          </a:p>
        </p:txBody>
      </p:sp>
      <p:sp>
        <p:nvSpPr>
          <p:cNvPr id="191" name="Google Shape;191;p60"/>
          <p:cNvSpPr txBox="1">
            <a:spLocks noGrp="1"/>
          </p:cNvSpPr>
          <p:nvPr>
            <p:ph type="body" idx="1"/>
          </p:nvPr>
        </p:nvSpPr>
        <p:spPr>
          <a:xfrm>
            <a:off x="838200" y="1825625"/>
            <a:ext cx="5848350" cy="4351338"/>
          </a:xfrm>
          <a:prstGeom prst="rect">
            <a:avLst/>
          </a:prstGeom>
          <a:noFill/>
          <a:ln>
            <a:noFill/>
          </a:ln>
        </p:spPr>
        <p:txBody>
          <a:bodyPr spcFirstLastPara="1" wrap="square" lIns="91425" tIns="45700" rIns="91425" bIns="45700" anchor="t" anchorCtr="0">
            <a:normAutofit fontScale="55000" lnSpcReduction="20000"/>
          </a:bodyPr>
          <a:lstStyle/>
          <a:p>
            <a:pPr marL="114300" lvl="0" indent="0" algn="l" rtl="0">
              <a:lnSpc>
                <a:spcPct val="90000"/>
              </a:lnSpc>
              <a:spcBef>
                <a:spcPts val="1000"/>
              </a:spcBef>
              <a:spcAft>
                <a:spcPts val="0"/>
              </a:spcAft>
              <a:buSzPct val="116883"/>
              <a:buNone/>
            </a:pPr>
            <a:r>
              <a:rPr lang="fi-FI"/>
              <a:t>TOAS HIPPOS</a:t>
            </a:r>
            <a:endParaRPr/>
          </a:p>
          <a:p>
            <a:pPr marL="114300" lvl="0" indent="0" algn="l" rtl="0">
              <a:lnSpc>
                <a:spcPct val="90000"/>
              </a:lnSpc>
              <a:spcBef>
                <a:spcPts val="1000"/>
              </a:spcBef>
              <a:spcAft>
                <a:spcPts val="0"/>
              </a:spcAft>
              <a:buSzPct val="116883"/>
              <a:buNone/>
            </a:pPr>
            <a:endParaRPr/>
          </a:p>
          <a:p>
            <a:pPr marL="457200" lvl="0" indent="-342900" algn="l" rtl="0">
              <a:lnSpc>
                <a:spcPct val="90000"/>
              </a:lnSpc>
              <a:spcBef>
                <a:spcPts val="1000"/>
              </a:spcBef>
              <a:spcAft>
                <a:spcPts val="0"/>
              </a:spcAft>
              <a:buClr>
                <a:schemeClr val="dk1"/>
              </a:buClr>
              <a:buSzPct val="116883"/>
              <a:buChar char="•"/>
            </a:pPr>
            <a:r>
              <a:rPr lang="fi-FI"/>
              <a:t>Approximately 670 apartments, service and business premises, a shop, a day-care centre</a:t>
            </a:r>
            <a:endParaRPr/>
          </a:p>
          <a:p>
            <a:pPr marL="457200" lvl="0" indent="-342900" algn="l" rtl="0">
              <a:lnSpc>
                <a:spcPct val="90000"/>
              </a:lnSpc>
              <a:spcBef>
                <a:spcPts val="1000"/>
              </a:spcBef>
              <a:spcAft>
                <a:spcPts val="0"/>
              </a:spcAft>
              <a:buClr>
                <a:schemeClr val="dk1"/>
              </a:buClr>
              <a:buSzPct val="116883"/>
              <a:buChar char="•"/>
            </a:pPr>
            <a:r>
              <a:rPr lang="fi-FI"/>
              <a:t>reasonably priced ARA location next to TAMK, Energy class A, RTS</a:t>
            </a:r>
            <a:endParaRPr/>
          </a:p>
          <a:p>
            <a:pPr marL="114300" lvl="0" indent="0" algn="l" rtl="0">
              <a:lnSpc>
                <a:spcPct val="90000"/>
              </a:lnSpc>
              <a:spcBef>
                <a:spcPts val="1000"/>
              </a:spcBef>
              <a:spcAft>
                <a:spcPts val="0"/>
              </a:spcAft>
              <a:buSzPct val="116883"/>
              <a:buNone/>
            </a:pPr>
            <a:endParaRPr/>
          </a:p>
          <a:p>
            <a:pPr marL="457200" lvl="0" indent="-342900" algn="l" rtl="0">
              <a:lnSpc>
                <a:spcPct val="90000"/>
              </a:lnSpc>
              <a:spcBef>
                <a:spcPts val="1000"/>
              </a:spcBef>
              <a:spcAft>
                <a:spcPts val="0"/>
              </a:spcAft>
              <a:buClr>
                <a:schemeClr val="dk1"/>
              </a:buClr>
              <a:buSzPct val="116883"/>
              <a:buChar char="•"/>
            </a:pPr>
            <a:r>
              <a:rPr lang="fi-FI"/>
              <a:t>Planning architecture as a result of a invitation competition</a:t>
            </a:r>
            <a:endParaRPr/>
          </a:p>
          <a:p>
            <a:pPr marL="457200" lvl="0" indent="-342900" algn="l" rtl="0">
              <a:lnSpc>
                <a:spcPct val="90000"/>
              </a:lnSpc>
              <a:spcBef>
                <a:spcPts val="1000"/>
              </a:spcBef>
              <a:spcAft>
                <a:spcPts val="0"/>
              </a:spcAft>
              <a:buClr>
                <a:schemeClr val="dk1"/>
              </a:buClr>
              <a:buSzPct val="116883"/>
              <a:buChar char="•"/>
            </a:pPr>
            <a:r>
              <a:rPr lang="fi-FI"/>
              <a:t>Collaborative implementation mode -&gt; Alliance</a:t>
            </a:r>
            <a:endParaRPr/>
          </a:p>
          <a:p>
            <a:pPr marL="457200" lvl="0" indent="-342900" algn="l" rtl="0">
              <a:lnSpc>
                <a:spcPct val="90000"/>
              </a:lnSpc>
              <a:spcBef>
                <a:spcPts val="1000"/>
              </a:spcBef>
              <a:spcAft>
                <a:spcPts val="0"/>
              </a:spcAft>
              <a:buClr>
                <a:schemeClr val="dk1"/>
              </a:buClr>
              <a:buSzPct val="116883"/>
              <a:buChar char="•"/>
            </a:pPr>
            <a:r>
              <a:rPr lang="fi-FI"/>
              <a:t>Solid wood -&gt; modular CLT structure</a:t>
            </a:r>
            <a:endParaRPr/>
          </a:p>
          <a:p>
            <a:pPr marL="914400" lvl="1" indent="-342900" algn="l" rtl="0">
              <a:lnSpc>
                <a:spcPct val="90000"/>
              </a:lnSpc>
              <a:spcBef>
                <a:spcPts val="500"/>
              </a:spcBef>
              <a:spcAft>
                <a:spcPts val="0"/>
              </a:spcAft>
              <a:buSzPct val="136363"/>
              <a:buChar char="•"/>
            </a:pPr>
            <a:r>
              <a:rPr lang="fi-FI"/>
              <a:t>COe footprints and handprints</a:t>
            </a:r>
            <a:endParaRPr/>
          </a:p>
          <a:p>
            <a:pPr marL="914400" lvl="1" indent="-342900" algn="l" rtl="0">
              <a:lnSpc>
                <a:spcPct val="90000"/>
              </a:lnSpc>
              <a:spcBef>
                <a:spcPts val="500"/>
              </a:spcBef>
              <a:spcAft>
                <a:spcPts val="0"/>
              </a:spcAft>
              <a:buSzPct val="136363"/>
              <a:buChar char="•"/>
            </a:pPr>
            <a:r>
              <a:rPr lang="fi-FI"/>
              <a:t>Life cycle</a:t>
            </a:r>
            <a:endParaRPr/>
          </a:p>
          <a:p>
            <a:pPr marL="457200" lvl="0" indent="-342900" algn="l" rtl="0">
              <a:lnSpc>
                <a:spcPct val="90000"/>
              </a:lnSpc>
              <a:spcBef>
                <a:spcPts val="1000"/>
              </a:spcBef>
              <a:spcAft>
                <a:spcPts val="0"/>
              </a:spcAft>
              <a:buClr>
                <a:schemeClr val="dk1"/>
              </a:buClr>
              <a:buSzPct val="116883"/>
              <a:buChar char="•"/>
            </a:pPr>
            <a:r>
              <a:rPr lang="fi-FI"/>
              <a:t>RTS environmental classification</a:t>
            </a:r>
            <a:endParaRPr/>
          </a:p>
          <a:p>
            <a:pPr marL="914400" lvl="1" indent="-342900" algn="l" rtl="0">
              <a:lnSpc>
                <a:spcPct val="90000"/>
              </a:lnSpc>
              <a:spcBef>
                <a:spcPts val="500"/>
              </a:spcBef>
              <a:spcAft>
                <a:spcPts val="0"/>
              </a:spcAft>
              <a:buSzPct val="136363"/>
              <a:buChar char="•"/>
            </a:pPr>
            <a:r>
              <a:rPr lang="fi-FI"/>
              <a:t>Three to five stars?</a:t>
            </a:r>
            <a:endParaRPr/>
          </a:p>
          <a:p>
            <a:pPr marL="457200" lvl="0" indent="-342900" algn="l" rtl="0">
              <a:lnSpc>
                <a:spcPct val="90000"/>
              </a:lnSpc>
              <a:spcBef>
                <a:spcPts val="1000"/>
              </a:spcBef>
              <a:spcAft>
                <a:spcPts val="0"/>
              </a:spcAft>
              <a:buClr>
                <a:schemeClr val="dk1"/>
              </a:buClr>
              <a:buSzPct val="116883"/>
              <a:buChar char="•"/>
            </a:pPr>
            <a:r>
              <a:rPr lang="fi-FI"/>
              <a:t>Takt production</a:t>
            </a:r>
            <a:endParaRPr/>
          </a:p>
          <a:p>
            <a:pPr marL="914400" lvl="1" indent="-342900" algn="l" rtl="0">
              <a:lnSpc>
                <a:spcPct val="90000"/>
              </a:lnSpc>
              <a:spcBef>
                <a:spcPts val="500"/>
              </a:spcBef>
              <a:spcAft>
                <a:spcPts val="0"/>
              </a:spcAft>
              <a:buSzPct val="136363"/>
              <a:buChar char="•"/>
            </a:pPr>
            <a:r>
              <a:rPr lang="fi-FI"/>
              <a:t>synchronisation of the entire project</a:t>
            </a:r>
            <a:endParaRPr/>
          </a:p>
          <a:p>
            <a:pPr marL="914400" lvl="1" indent="-342900" algn="l" rtl="0">
              <a:lnSpc>
                <a:spcPct val="90000"/>
              </a:lnSpc>
              <a:spcBef>
                <a:spcPts val="500"/>
              </a:spcBef>
              <a:spcAft>
                <a:spcPts val="0"/>
              </a:spcAft>
              <a:buSzPct val="136363"/>
              <a:buChar char="•"/>
            </a:pPr>
            <a:r>
              <a:rPr lang="fi-FI"/>
              <a:t>production time approximately 34 months</a:t>
            </a:r>
            <a:endParaRPr/>
          </a:p>
          <a:p>
            <a:pPr marL="457200" lvl="0" indent="-228600" algn="l" rtl="0">
              <a:lnSpc>
                <a:spcPct val="90000"/>
              </a:lnSpc>
              <a:spcBef>
                <a:spcPts val="1000"/>
              </a:spcBef>
              <a:spcAft>
                <a:spcPts val="0"/>
              </a:spcAft>
              <a:buClr>
                <a:schemeClr val="dk1"/>
              </a:buClr>
              <a:buSzPct val="116883"/>
              <a:buNone/>
            </a:pPr>
            <a:endParaRPr/>
          </a:p>
        </p:txBody>
      </p:sp>
      <p:sp>
        <p:nvSpPr>
          <p:cNvPr id="192" name="Google Shape;192;p6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17</a:t>
            </a:fld>
            <a:endParaRPr/>
          </a:p>
        </p:txBody>
      </p:sp>
      <p:pic>
        <p:nvPicPr>
          <p:cNvPr id="193" name="Google Shape;193;p60" descr="A high angle view of a building&#10;&#10;Description automatically generated with medium confidence"/>
          <p:cNvPicPr preferRelativeResize="0"/>
          <p:nvPr/>
        </p:nvPicPr>
        <p:blipFill rotWithShape="1">
          <a:blip r:embed="rId3">
            <a:alphaModFix/>
          </a:blip>
          <a:srcRect l="5854" r="9599"/>
          <a:stretch/>
        </p:blipFill>
        <p:spPr>
          <a:xfrm>
            <a:off x="6845098" y="2144703"/>
            <a:ext cx="4785684" cy="3770896"/>
          </a:xfrm>
          <a:prstGeom prst="rect">
            <a:avLst/>
          </a:prstGeom>
          <a:noFill/>
          <a:ln>
            <a:noFill/>
          </a:ln>
        </p:spPr>
      </p:pic>
      <p:sp>
        <p:nvSpPr>
          <p:cNvPr id="194" name="Google Shape;194;p6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61"/>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dk1"/>
              </a:buClr>
              <a:buSzPts val="1800"/>
              <a:buFont typeface="Calibri"/>
              <a:buNone/>
            </a:pPr>
            <a:r>
              <a:rPr lang="fi-FI" sz="4000" b="1" i="0" u="none" strike="noStrike" cap="none">
                <a:solidFill>
                  <a:schemeClr val="dk1"/>
                </a:solidFill>
                <a:latin typeface="Calibri"/>
                <a:ea typeface="Calibri"/>
                <a:cs typeface="Calibri"/>
                <a:sym typeface="Calibri"/>
              </a:rPr>
              <a:t>Yrjö and Hanna Foundation sr; "Kolmiloikka" project</a:t>
            </a:r>
            <a:endParaRPr/>
          </a:p>
        </p:txBody>
      </p:sp>
      <p:sp>
        <p:nvSpPr>
          <p:cNvPr id="200" name="Google Shape;200;p61"/>
          <p:cNvSpPr txBox="1">
            <a:spLocks noGrp="1"/>
          </p:cNvSpPr>
          <p:nvPr>
            <p:ph type="body" idx="1"/>
          </p:nvPr>
        </p:nvSpPr>
        <p:spPr>
          <a:xfrm>
            <a:off x="838200" y="1825625"/>
            <a:ext cx="5848350" cy="4351338"/>
          </a:xfrm>
          <a:prstGeom prst="rect">
            <a:avLst/>
          </a:prstGeom>
          <a:noFill/>
          <a:ln>
            <a:noFill/>
          </a:ln>
        </p:spPr>
        <p:txBody>
          <a:bodyPr spcFirstLastPara="1" wrap="square" lIns="91425" tIns="45700" rIns="91425" bIns="45700" anchor="t" anchorCtr="0">
            <a:normAutofit fontScale="70000" lnSpcReduction="20000"/>
          </a:bodyPr>
          <a:lstStyle/>
          <a:p>
            <a:pPr marL="457200" lvl="0" indent="-342900" algn="l" rtl="0">
              <a:lnSpc>
                <a:spcPct val="90000"/>
              </a:lnSpc>
              <a:spcBef>
                <a:spcPts val="1000"/>
              </a:spcBef>
              <a:spcAft>
                <a:spcPts val="0"/>
              </a:spcAft>
              <a:buClr>
                <a:schemeClr val="dk1"/>
              </a:buClr>
              <a:buSzPct val="91836"/>
              <a:buChar char="•"/>
            </a:pPr>
            <a:r>
              <a:rPr lang="fi-FI"/>
              <a:t>Kuokkalan Kalon is the winner of the Housing Reform 2018 competition, and it was designed by the architectural firm Collaboratorio. The project was implemented by the Yrjö and Hanna Foundation sr and JVR-Rakenne Oy </a:t>
            </a:r>
            <a:endParaRPr/>
          </a:p>
          <a:p>
            <a:pPr marL="457200" lvl="0" indent="-342900" algn="l" rtl="0">
              <a:lnSpc>
                <a:spcPct val="90000"/>
              </a:lnSpc>
              <a:spcBef>
                <a:spcPts val="1000"/>
              </a:spcBef>
              <a:spcAft>
                <a:spcPts val="0"/>
              </a:spcAft>
              <a:buClr>
                <a:schemeClr val="dk1"/>
              </a:buClr>
              <a:buSzPct val="91836"/>
              <a:buChar char="•"/>
            </a:pPr>
            <a:r>
              <a:rPr lang="fi-FI"/>
              <a:t>Start of construction 12/2021</a:t>
            </a:r>
            <a:endParaRPr/>
          </a:p>
          <a:p>
            <a:pPr marL="457200" lvl="0" indent="-342900" algn="l" rtl="0">
              <a:lnSpc>
                <a:spcPct val="90000"/>
              </a:lnSpc>
              <a:spcBef>
                <a:spcPts val="1000"/>
              </a:spcBef>
              <a:spcAft>
                <a:spcPts val="0"/>
              </a:spcAft>
              <a:buClr>
                <a:schemeClr val="dk1"/>
              </a:buClr>
              <a:buSzPct val="91836"/>
              <a:buChar char="•"/>
            </a:pPr>
            <a:r>
              <a:rPr lang="fi-FI"/>
              <a:t>Project themes </a:t>
            </a:r>
            <a:endParaRPr/>
          </a:p>
          <a:p>
            <a:pPr marL="914400" lvl="1" indent="-342900" algn="l" rtl="0">
              <a:lnSpc>
                <a:spcPct val="90000"/>
              </a:lnSpc>
              <a:spcBef>
                <a:spcPts val="500"/>
              </a:spcBef>
              <a:spcAft>
                <a:spcPts val="0"/>
              </a:spcAft>
              <a:buSzPct val="107142"/>
              <a:buChar char="•"/>
            </a:pPr>
            <a:r>
              <a:rPr lang="fi-FI"/>
              <a:t>industrial wood construction, </a:t>
            </a:r>
            <a:endParaRPr/>
          </a:p>
          <a:p>
            <a:pPr marL="914400" lvl="1" indent="-342900" algn="l" rtl="0">
              <a:lnSpc>
                <a:spcPct val="90000"/>
              </a:lnSpc>
              <a:spcBef>
                <a:spcPts val="500"/>
              </a:spcBef>
              <a:spcAft>
                <a:spcPts val="0"/>
              </a:spcAft>
              <a:buSzPct val="107142"/>
              <a:buChar char="•"/>
            </a:pPr>
            <a:r>
              <a:rPr lang="fi-FI"/>
              <a:t>block as a service platform,</a:t>
            </a:r>
            <a:endParaRPr/>
          </a:p>
          <a:p>
            <a:pPr marL="914400" lvl="1" indent="-342900" algn="l" rtl="0">
              <a:lnSpc>
                <a:spcPct val="90000"/>
              </a:lnSpc>
              <a:spcBef>
                <a:spcPts val="500"/>
              </a:spcBef>
              <a:spcAft>
                <a:spcPts val="0"/>
              </a:spcAft>
              <a:buSzPct val="107142"/>
              <a:buChar char="•"/>
            </a:pPr>
            <a:r>
              <a:rPr lang="fi-FI"/>
              <a:t>communal and </a:t>
            </a:r>
            <a:endParaRPr/>
          </a:p>
          <a:p>
            <a:pPr marL="914400" lvl="1" indent="-342900" algn="l" rtl="0">
              <a:lnSpc>
                <a:spcPct val="90000"/>
              </a:lnSpc>
              <a:spcBef>
                <a:spcPts val="500"/>
              </a:spcBef>
              <a:spcAft>
                <a:spcPts val="0"/>
              </a:spcAft>
              <a:buSzPct val="107142"/>
              <a:buChar char="•"/>
            </a:pPr>
            <a:r>
              <a:rPr lang="fi-FI"/>
              <a:t>multigenerational block</a:t>
            </a:r>
            <a:endParaRPr/>
          </a:p>
          <a:p>
            <a:pPr marL="457200" lvl="0" indent="-342900" algn="l" rtl="0">
              <a:lnSpc>
                <a:spcPct val="90000"/>
              </a:lnSpc>
              <a:spcBef>
                <a:spcPts val="1000"/>
              </a:spcBef>
              <a:spcAft>
                <a:spcPts val="0"/>
              </a:spcAft>
              <a:buClr>
                <a:schemeClr val="dk1"/>
              </a:buClr>
              <a:buSzPct val="91836"/>
              <a:buChar char="•"/>
            </a:pPr>
            <a:r>
              <a:rPr lang="fi-FI"/>
              <a:t>5 buildings, 165 apartments</a:t>
            </a:r>
            <a:endParaRPr/>
          </a:p>
          <a:p>
            <a:pPr marL="914400" lvl="1" indent="-342900" algn="l" rtl="0">
              <a:lnSpc>
                <a:spcPct val="90000"/>
              </a:lnSpc>
              <a:spcBef>
                <a:spcPts val="500"/>
              </a:spcBef>
              <a:spcAft>
                <a:spcPts val="0"/>
              </a:spcAft>
              <a:buSzPct val="107142"/>
              <a:buChar char="•"/>
            </a:pPr>
            <a:r>
              <a:rPr lang="fi-FI"/>
              <a:t>right of residence</a:t>
            </a:r>
            <a:endParaRPr/>
          </a:p>
          <a:p>
            <a:pPr marL="914400" lvl="1" indent="-342900" algn="l" rtl="0">
              <a:lnSpc>
                <a:spcPct val="90000"/>
              </a:lnSpc>
              <a:spcBef>
                <a:spcPts val="500"/>
              </a:spcBef>
              <a:spcAft>
                <a:spcPts val="0"/>
              </a:spcAft>
              <a:buSzPct val="107142"/>
              <a:buChar char="•"/>
            </a:pPr>
            <a:r>
              <a:rPr lang="fi-FI"/>
              <a:t>senior rental housing</a:t>
            </a:r>
            <a:endParaRPr/>
          </a:p>
          <a:p>
            <a:pPr marL="914400" lvl="1" indent="-342900" algn="l" rtl="0">
              <a:lnSpc>
                <a:spcPct val="90000"/>
              </a:lnSpc>
              <a:spcBef>
                <a:spcPts val="500"/>
              </a:spcBef>
              <a:spcAft>
                <a:spcPts val="0"/>
              </a:spcAft>
              <a:buSzPct val="107142"/>
              <a:buChar char="•"/>
            </a:pPr>
            <a:r>
              <a:rPr lang="fi-FI"/>
              <a:t>dementia-friendly rental living</a:t>
            </a:r>
            <a:endParaRPr/>
          </a:p>
          <a:p>
            <a:pPr marL="914400" lvl="1" indent="-342900" algn="l" rtl="0">
              <a:lnSpc>
                <a:spcPct val="90000"/>
              </a:lnSpc>
              <a:spcBef>
                <a:spcPts val="500"/>
              </a:spcBef>
              <a:spcAft>
                <a:spcPts val="0"/>
              </a:spcAft>
              <a:buSzPct val="107142"/>
              <a:buChar char="•"/>
            </a:pPr>
            <a:r>
              <a:rPr lang="fi-FI"/>
              <a:t>non-subsidised</a:t>
            </a:r>
            <a:endParaRPr/>
          </a:p>
        </p:txBody>
      </p:sp>
      <p:sp>
        <p:nvSpPr>
          <p:cNvPr id="201" name="Google Shape;201;p6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18</a:t>
            </a:fld>
            <a:endParaRPr/>
          </a:p>
        </p:txBody>
      </p:sp>
      <p:sp>
        <p:nvSpPr>
          <p:cNvPr id="202" name="Google Shape;202;p61"/>
          <p:cNvSpPr/>
          <p:nvPr/>
        </p:nvSpPr>
        <p:spPr>
          <a:xfrm>
            <a:off x="1115182" y="2036981"/>
            <a:ext cx="3426953"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400" b="0" i="0" u="none" strike="noStrike" cap="none">
              <a:solidFill>
                <a:srgbClr val="9CA65D"/>
              </a:solidFill>
              <a:latin typeface="Arial"/>
              <a:ea typeface="Arial"/>
              <a:cs typeface="Arial"/>
              <a:sym typeface="Arial"/>
            </a:endParaRPr>
          </a:p>
        </p:txBody>
      </p:sp>
      <p:pic>
        <p:nvPicPr>
          <p:cNvPr id="203" name="Google Shape;203;p61"/>
          <p:cNvPicPr preferRelativeResize="0"/>
          <p:nvPr/>
        </p:nvPicPr>
        <p:blipFill rotWithShape="1">
          <a:blip r:embed="rId3">
            <a:alphaModFix/>
          </a:blip>
          <a:srcRect t="856"/>
          <a:stretch/>
        </p:blipFill>
        <p:spPr>
          <a:xfrm>
            <a:off x="7248525" y="1825625"/>
            <a:ext cx="3494707" cy="4224693"/>
          </a:xfrm>
          <a:prstGeom prst="rect">
            <a:avLst/>
          </a:prstGeom>
          <a:noFill/>
          <a:ln>
            <a:noFill/>
          </a:ln>
        </p:spPr>
      </p:pic>
      <p:sp>
        <p:nvSpPr>
          <p:cNvPr id="204" name="Google Shape;204;p61"/>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2"/>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1800"/>
              <a:buNone/>
            </a:pPr>
            <a:r>
              <a:rPr lang="fi-FI" sz="3200" u="sng">
                <a:solidFill>
                  <a:schemeClr val="dk1"/>
                </a:solidFill>
                <a:latin typeface="Calibri"/>
                <a:ea typeface="Calibri"/>
                <a:cs typeface="Calibri"/>
                <a:sym typeface="Calibri"/>
              </a:rPr>
              <a:t>Responsibility</a:t>
            </a:r>
            <a:r>
              <a:rPr lang="fi-FI" sz="3200">
                <a:solidFill>
                  <a:schemeClr val="dk1"/>
                </a:solidFill>
                <a:latin typeface="Calibri"/>
                <a:ea typeface="Calibri"/>
                <a:cs typeface="Calibri"/>
                <a:sym typeface="Calibri"/>
              </a:rPr>
              <a:t>; for the environment, comfort and cost levels </a:t>
            </a:r>
            <a:endParaRPr/>
          </a:p>
        </p:txBody>
      </p:sp>
      <p:sp>
        <p:nvSpPr>
          <p:cNvPr id="210" name="Google Shape;210;p62"/>
          <p:cNvSpPr txBox="1">
            <a:spLocks noGrp="1"/>
          </p:cNvSpPr>
          <p:nvPr>
            <p:ph type="body" idx="1"/>
          </p:nvPr>
        </p:nvSpPr>
        <p:spPr>
          <a:xfrm>
            <a:off x="838200" y="1825625"/>
            <a:ext cx="5956300" cy="4351338"/>
          </a:xfrm>
          <a:prstGeom prst="rect">
            <a:avLst/>
          </a:prstGeom>
          <a:noFill/>
          <a:ln>
            <a:noFill/>
          </a:ln>
        </p:spPr>
        <p:txBody>
          <a:bodyPr spcFirstLastPara="1" wrap="square" lIns="0" tIns="0" rIns="0" bIns="0" anchor="t" anchorCtr="0">
            <a:normAutofit/>
          </a:bodyPr>
          <a:lstStyle/>
          <a:p>
            <a:pPr marL="278712" lvl="0" indent="-278712" algn="l" rtl="0">
              <a:lnSpc>
                <a:spcPct val="100000"/>
              </a:lnSpc>
              <a:spcBef>
                <a:spcPts val="400"/>
              </a:spcBef>
              <a:spcAft>
                <a:spcPts val="0"/>
              </a:spcAft>
              <a:buSzPts val="1800"/>
              <a:buChar char="•"/>
            </a:pPr>
            <a:r>
              <a:rPr lang="fi-FI" sz="1764">
                <a:solidFill>
                  <a:schemeClr val="dk1"/>
                </a:solidFill>
                <a:latin typeface="Calibri"/>
                <a:ea typeface="Calibri"/>
                <a:cs typeface="Calibri"/>
                <a:sym typeface="Calibri"/>
              </a:rPr>
              <a:t>Responsibility throughout the life cycle of the site is at the heart of the project.</a:t>
            </a:r>
            <a:endParaRPr/>
          </a:p>
          <a:p>
            <a:pPr marL="0" lvl="0" indent="0" algn="l" rtl="0">
              <a:lnSpc>
                <a:spcPct val="100000"/>
              </a:lnSpc>
              <a:spcBef>
                <a:spcPts val="400"/>
              </a:spcBef>
              <a:spcAft>
                <a:spcPts val="0"/>
              </a:spcAft>
              <a:buSzPts val="1764"/>
              <a:buNone/>
            </a:pPr>
            <a:endParaRPr sz="1764">
              <a:solidFill>
                <a:schemeClr val="dk1"/>
              </a:solidFill>
              <a:latin typeface="Calibri"/>
              <a:ea typeface="Calibri"/>
              <a:cs typeface="Calibri"/>
              <a:sym typeface="Calibri"/>
            </a:endParaRPr>
          </a:p>
          <a:p>
            <a:pPr marL="278712" lvl="0" indent="-278712" algn="l" rtl="0">
              <a:lnSpc>
                <a:spcPct val="100000"/>
              </a:lnSpc>
              <a:spcBef>
                <a:spcPts val="400"/>
              </a:spcBef>
              <a:spcAft>
                <a:spcPts val="0"/>
              </a:spcAft>
              <a:buSzPts val="1800"/>
              <a:buChar char="•"/>
            </a:pPr>
            <a:r>
              <a:rPr lang="fi-FI" sz="1764">
                <a:solidFill>
                  <a:schemeClr val="dk1"/>
                </a:solidFill>
                <a:latin typeface="Calibri"/>
                <a:ea typeface="Calibri"/>
                <a:cs typeface="Calibri"/>
                <a:sym typeface="Calibri"/>
              </a:rPr>
              <a:t>In the name of ecology, the customer has chosen wood construction as the starting point for both "Tuottavuusloikka" projects, and industrial prefabricated construction as the implementation method.</a:t>
            </a:r>
            <a:endParaRPr/>
          </a:p>
        </p:txBody>
      </p:sp>
      <p:sp>
        <p:nvSpPr>
          <p:cNvPr id="211" name="Google Shape;211;p6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19</a:t>
            </a:fld>
            <a:endParaRPr/>
          </a:p>
        </p:txBody>
      </p:sp>
      <p:pic>
        <p:nvPicPr>
          <p:cNvPr id="212" name="Google Shape;212;p62"/>
          <p:cNvPicPr preferRelativeResize="0"/>
          <p:nvPr/>
        </p:nvPicPr>
        <p:blipFill rotWithShape="1">
          <a:blip r:embed="rId3">
            <a:alphaModFix/>
          </a:blip>
          <a:srcRect t="10051" b="10051"/>
          <a:stretch/>
        </p:blipFill>
        <p:spPr>
          <a:xfrm>
            <a:off x="7023044" y="2037555"/>
            <a:ext cx="3063876" cy="3671889"/>
          </a:xfrm>
          <a:prstGeom prst="rect">
            <a:avLst/>
          </a:prstGeom>
          <a:noFill/>
          <a:ln>
            <a:noFill/>
          </a:ln>
        </p:spPr>
      </p:pic>
      <p:pic>
        <p:nvPicPr>
          <p:cNvPr id="213" name="Google Shape;213;p62"/>
          <p:cNvPicPr preferRelativeResize="0"/>
          <p:nvPr/>
        </p:nvPicPr>
        <p:blipFill rotWithShape="1">
          <a:blip r:embed="rId4">
            <a:alphaModFix/>
          </a:blip>
          <a:srcRect/>
          <a:stretch/>
        </p:blipFill>
        <p:spPr>
          <a:xfrm>
            <a:off x="10238091" y="3566093"/>
            <a:ext cx="1473265" cy="2279213"/>
          </a:xfrm>
          <a:prstGeom prst="rect">
            <a:avLst/>
          </a:prstGeom>
          <a:noFill/>
          <a:ln>
            <a:noFill/>
          </a:ln>
        </p:spPr>
      </p:pic>
      <p:pic>
        <p:nvPicPr>
          <p:cNvPr id="214" name="Google Shape;214;p62" descr="C:\Documents and Settings\viljami\Local Settings\Temporary Internet Files\Content.IE5\C5IZNGO1\MPj04117680000[1].jpg"/>
          <p:cNvPicPr preferRelativeResize="0"/>
          <p:nvPr/>
        </p:nvPicPr>
        <p:blipFill rotWithShape="1">
          <a:blip r:embed="rId5">
            <a:alphaModFix/>
          </a:blip>
          <a:srcRect/>
          <a:stretch/>
        </p:blipFill>
        <p:spPr>
          <a:xfrm>
            <a:off x="10202668" y="2035963"/>
            <a:ext cx="1473265" cy="1605171"/>
          </a:xfrm>
          <a:prstGeom prst="rect">
            <a:avLst/>
          </a:prstGeom>
          <a:noFill/>
          <a:ln>
            <a:noFill/>
          </a:ln>
        </p:spPr>
      </p:pic>
      <p:sp>
        <p:nvSpPr>
          <p:cNvPr id="215" name="Google Shape;215;p6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4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Origin of the materials</a:t>
            </a:r>
            <a:endParaRPr/>
          </a:p>
        </p:txBody>
      </p:sp>
      <p:sp>
        <p:nvSpPr>
          <p:cNvPr id="69" name="Google Shape;69;p4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1600"/>
              <a:t>These learning materials for industrial wood construction have been prepared in a project led by Puuinfo Oy in 2021–2022. Also involved in the project were </a:t>
            </a:r>
            <a:endParaRPr/>
          </a:p>
          <a:p>
            <a:pPr marL="647700" lvl="0" indent="-355600" algn="l" rtl="0">
              <a:lnSpc>
                <a:spcPct val="115000"/>
              </a:lnSpc>
              <a:spcBef>
                <a:spcPts val="1700"/>
              </a:spcBef>
              <a:spcAft>
                <a:spcPts val="0"/>
              </a:spcAft>
              <a:buClr>
                <a:srgbClr val="272117"/>
              </a:buClr>
              <a:buSzPts val="2000"/>
              <a:buChar char="●"/>
            </a:pPr>
            <a:r>
              <a:rPr lang="fi-FI" sz="1600"/>
              <a:t>Lappia Vocational College,</a:t>
            </a:r>
            <a:endParaRPr/>
          </a:p>
          <a:p>
            <a:pPr marL="647700" lvl="0" indent="-355600" algn="l" rtl="0">
              <a:lnSpc>
                <a:spcPct val="115000"/>
              </a:lnSpc>
              <a:spcBef>
                <a:spcPts val="0"/>
              </a:spcBef>
              <a:spcAft>
                <a:spcPts val="0"/>
              </a:spcAft>
              <a:buClr>
                <a:srgbClr val="272117"/>
              </a:buClr>
              <a:buSzPts val="2000"/>
              <a:buChar char="●"/>
            </a:pPr>
            <a:r>
              <a:rPr lang="fi-FI" sz="1600"/>
              <a:t>TTS-Työtehoseura ry</a:t>
            </a:r>
            <a:endParaRPr sz="1600"/>
          </a:p>
          <a:p>
            <a:pPr marL="647700" lvl="0" indent="-355600" algn="l" rtl="0">
              <a:lnSpc>
                <a:spcPct val="115000"/>
              </a:lnSpc>
              <a:spcBef>
                <a:spcPts val="0"/>
              </a:spcBef>
              <a:spcAft>
                <a:spcPts val="0"/>
              </a:spcAft>
              <a:buClr>
                <a:srgbClr val="272117"/>
              </a:buClr>
              <a:buSzPts val="2000"/>
              <a:buChar char="●"/>
            </a:pPr>
            <a:r>
              <a:rPr lang="fi-FI" sz="1600"/>
              <a:t>South-Eastern Finland University of Applied Sciences,</a:t>
            </a:r>
            <a:endParaRPr/>
          </a:p>
          <a:p>
            <a:pPr marL="647700" lvl="0" indent="-355600" algn="l" rtl="0">
              <a:lnSpc>
                <a:spcPct val="115000"/>
              </a:lnSpc>
              <a:spcBef>
                <a:spcPts val="0"/>
              </a:spcBef>
              <a:spcAft>
                <a:spcPts val="0"/>
              </a:spcAft>
              <a:buClr>
                <a:srgbClr val="272117"/>
              </a:buClr>
              <a:buSzPts val="2000"/>
              <a:buChar char="●"/>
            </a:pPr>
            <a:r>
              <a:rPr lang="fi-FI" sz="1600"/>
              <a:t>Metropolia University of Applied Sciences,</a:t>
            </a:r>
            <a:endParaRPr/>
          </a:p>
          <a:p>
            <a:pPr marL="647700" lvl="0" indent="-355600" algn="l" rtl="0">
              <a:lnSpc>
                <a:spcPct val="115000"/>
              </a:lnSpc>
              <a:spcBef>
                <a:spcPts val="0"/>
              </a:spcBef>
              <a:spcAft>
                <a:spcPts val="0"/>
              </a:spcAft>
              <a:buClr>
                <a:srgbClr val="272117"/>
              </a:buClr>
              <a:buSzPts val="2000"/>
              <a:buChar char="●"/>
            </a:pPr>
            <a:r>
              <a:rPr lang="fi-FI" sz="1600"/>
              <a:t>Jyväskylä University of Applied Sciences,</a:t>
            </a:r>
            <a:endParaRPr/>
          </a:p>
          <a:p>
            <a:pPr marL="647700" marR="0" lvl="0" indent="-355600" algn="l" rtl="0">
              <a:lnSpc>
                <a:spcPct val="115000"/>
              </a:lnSpc>
              <a:spcBef>
                <a:spcPts val="0"/>
              </a:spcBef>
              <a:spcAft>
                <a:spcPts val="0"/>
              </a:spcAft>
              <a:buClr>
                <a:srgbClr val="272117"/>
              </a:buClr>
              <a:buSzPts val="2000"/>
              <a:buChar char="●"/>
            </a:pPr>
            <a:r>
              <a:rPr lang="fi-FI" sz="1600"/>
              <a:t>University of Tampere, and</a:t>
            </a:r>
            <a:endParaRPr/>
          </a:p>
          <a:p>
            <a:pPr marL="647700" marR="0" lvl="0" indent="-355600" algn="l" rtl="0">
              <a:lnSpc>
                <a:spcPct val="115000"/>
              </a:lnSpc>
              <a:spcBef>
                <a:spcPts val="0"/>
              </a:spcBef>
              <a:spcAft>
                <a:spcPts val="0"/>
              </a:spcAft>
              <a:buClr>
                <a:srgbClr val="272117"/>
              </a:buClr>
              <a:buSzPts val="2000"/>
              <a:buChar char="●"/>
            </a:pPr>
            <a:r>
              <a:rPr lang="fi-FI" sz="1600"/>
              <a:t>Federation of the Finnish Woodworking Industries Puutuoteteollisuus ry</a:t>
            </a:r>
            <a:endParaRPr sz="1600"/>
          </a:p>
          <a:p>
            <a:pPr marL="0" lvl="0" indent="0" algn="l" rtl="0">
              <a:lnSpc>
                <a:spcPct val="115000"/>
              </a:lnSpc>
              <a:spcBef>
                <a:spcPts val="1700"/>
              </a:spcBef>
              <a:spcAft>
                <a:spcPts val="0"/>
              </a:spcAft>
              <a:buSzPts val="1800"/>
              <a:buNone/>
            </a:pPr>
            <a:r>
              <a:rPr lang="fi-FI" sz="1600"/>
              <a:t>The project was funded by the Ministry of the Environment. </a:t>
            </a:r>
            <a:endParaRPr/>
          </a:p>
          <a:p>
            <a:pPr marL="0" lvl="0" indent="0" algn="l" rtl="0">
              <a:lnSpc>
                <a:spcPct val="90000"/>
              </a:lnSpc>
              <a:spcBef>
                <a:spcPts val="4200"/>
              </a:spcBef>
              <a:spcAft>
                <a:spcPts val="0"/>
              </a:spcAft>
              <a:buClr>
                <a:schemeClr val="lt2"/>
              </a:buClr>
              <a:buSzPts val="2400"/>
              <a:buNone/>
            </a:pPr>
            <a:endParaRPr sz="1600"/>
          </a:p>
        </p:txBody>
      </p:sp>
      <p:sp>
        <p:nvSpPr>
          <p:cNvPr id="70" name="Google Shape;70;p4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51351"/>
              <a:buNone/>
            </a:pPr>
            <a:r>
              <a:rPr lang="fi-FI" sz="2000"/>
              <a:t>The materials are intended to be used as extensively as possible in industrial wood construction education and studies.</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fi-FI"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marL="0" lvl="0" indent="0" algn="l" rtl="0">
              <a:lnSpc>
                <a:spcPct val="90000"/>
              </a:lnSpc>
              <a:spcBef>
                <a:spcPts val="0"/>
              </a:spcBef>
              <a:spcAft>
                <a:spcPts val="0"/>
              </a:spcAft>
              <a:buClr>
                <a:schemeClr val="dk1"/>
              </a:buClr>
              <a:buSzPct val="151351"/>
              <a:buNone/>
            </a:pPr>
            <a:endParaRPr sz="2000"/>
          </a:p>
          <a:p>
            <a:pPr marL="0" lvl="0" indent="0" algn="l" rtl="0">
              <a:lnSpc>
                <a:spcPct val="90000"/>
              </a:lnSpc>
              <a:spcBef>
                <a:spcPts val="0"/>
              </a:spcBef>
              <a:spcAft>
                <a:spcPts val="0"/>
              </a:spcAft>
              <a:buClr>
                <a:schemeClr val="dk1"/>
              </a:buClr>
              <a:buSzPct val="151351"/>
              <a:buNone/>
            </a:pPr>
            <a:r>
              <a:rPr lang="fi-FI" sz="2000"/>
              <a:t>The original materials and any updates to them by Puuinfo will be published on the Library of Open Educational Resources website (aoe.fi) and the Puuinfo.fi website. </a:t>
            </a:r>
            <a:endParaRPr/>
          </a:p>
        </p:txBody>
      </p:sp>
      <p:sp>
        <p:nvSpPr>
          <p:cNvPr id="71" name="Google Shape;71;p4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Use of the materials</a:t>
            </a:r>
            <a:endParaRPr/>
          </a:p>
        </p:txBody>
      </p:sp>
      <p:sp>
        <p:nvSpPr>
          <p:cNvPr id="72" name="Google Shape;72;p4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73" name="Google Shape;73;p4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63"/>
          <p:cNvSpPr txBox="1">
            <a:spLocks noGrp="1"/>
          </p:cNvSpPr>
          <p:nvPr>
            <p:ph type="title"/>
          </p:nvPr>
        </p:nvSpPr>
        <p:spPr>
          <a:xfrm>
            <a:off x="325289" y="2672413"/>
            <a:ext cx="11553959" cy="1255532"/>
          </a:xfrm>
          <a:prstGeom prst="rect">
            <a:avLst/>
          </a:prstGeom>
          <a:noFill/>
          <a:ln>
            <a:noFill/>
          </a:ln>
        </p:spPr>
        <p:txBody>
          <a:bodyPr spcFirstLastPara="1" wrap="square" lIns="0" tIns="0" rIns="0" bIns="0" anchor="ctr" anchorCtr="0">
            <a:normAutofit/>
          </a:bodyPr>
          <a:lstStyle/>
          <a:p>
            <a:pPr marL="0" marR="0" lvl="0" indent="0" algn="ctr" rtl="0">
              <a:lnSpc>
                <a:spcPct val="90000"/>
              </a:lnSpc>
              <a:spcBef>
                <a:spcPts val="0"/>
              </a:spcBef>
              <a:spcAft>
                <a:spcPts val="0"/>
              </a:spcAft>
              <a:buClr>
                <a:schemeClr val="lt1"/>
              </a:buClr>
              <a:buSzPts val="4400"/>
              <a:buFont typeface="Calibri"/>
              <a:buNone/>
            </a:pPr>
            <a:r>
              <a:rPr lang="fi-FI" sz="4400" b="1" i="0" u="none" strike="noStrike" cap="none">
                <a:solidFill>
                  <a:srgbClr val="FFFFFF"/>
                </a:solidFill>
                <a:latin typeface="Calibri"/>
                <a:ea typeface="Calibri"/>
                <a:cs typeface="Calibri"/>
                <a:sym typeface="Calibri"/>
              </a:rPr>
              <a:t>Cooperation with structural planning and HVAC planning</a:t>
            </a:r>
            <a:endParaRPr/>
          </a:p>
        </p:txBody>
      </p:sp>
      <p:sp>
        <p:nvSpPr>
          <p:cNvPr id="221" name="Google Shape;221;p63"/>
          <p:cNvSpPr txBox="1">
            <a:spLocks noGrp="1"/>
          </p:cNvSpPr>
          <p:nvPr>
            <p:ph type="sldNum" idx="4294967295"/>
          </p:nvPr>
        </p:nvSpPr>
        <p:spPr>
          <a:xfrm>
            <a:off x="11547475" y="182563"/>
            <a:ext cx="644525" cy="3825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It is recommended that the engineering and utility services space of a wooden apartment block be placed in a basement, where a ventilation unit is also placed. It is recommended that the HVAC vertical ducts are placed in the stairwell in the duct zone. The residual air is led out through the wall or, alternatively, onto the roof.</a:t>
            </a:r>
            <a:endParaRPr/>
          </a:p>
          <a:p>
            <a:pPr marL="457200" lvl="0" indent="-228600" algn="l" rtl="0">
              <a:lnSpc>
                <a:spcPct val="90000"/>
              </a:lnSpc>
              <a:spcBef>
                <a:spcPts val="1000"/>
              </a:spcBef>
              <a:spcAft>
                <a:spcPts val="0"/>
              </a:spcAft>
              <a:buClr>
                <a:schemeClr val="dk1"/>
              </a:buClr>
              <a:buSzPts val="1800"/>
              <a:buNone/>
            </a:pPr>
            <a:endParaRPr/>
          </a:p>
        </p:txBody>
      </p:sp>
      <p:sp>
        <p:nvSpPr>
          <p:cNvPr id="227" name="Google Shape;227;p64"/>
          <p:cNvSpPr/>
          <p:nvPr/>
        </p:nvSpPr>
        <p:spPr>
          <a:xfrm>
            <a:off x="1329749" y="2760979"/>
            <a:ext cx="9532502" cy="30777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9CA65D"/>
              </a:solidFill>
              <a:latin typeface="Arial"/>
              <a:ea typeface="Arial"/>
              <a:cs typeface="Arial"/>
              <a:sym typeface="Arial"/>
            </a:endParaRPr>
          </a:p>
        </p:txBody>
      </p:sp>
      <p:sp>
        <p:nvSpPr>
          <p:cNvPr id="228" name="Google Shape;22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Ventilation</a:t>
            </a:r>
            <a:endParaRPr/>
          </a:p>
        </p:txBody>
      </p:sp>
      <p:sp>
        <p:nvSpPr>
          <p:cNvPr id="229" name="Google Shape;229;p6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21</a:t>
            </a:fld>
            <a:endParaRPr/>
          </a:p>
        </p:txBody>
      </p:sp>
      <p:sp>
        <p:nvSpPr>
          <p:cNvPr id="230" name="Google Shape;230;p6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65"/>
          <p:cNvPicPr preferRelativeResize="0"/>
          <p:nvPr/>
        </p:nvPicPr>
        <p:blipFill rotWithShape="1">
          <a:blip r:embed="rId3">
            <a:alphaModFix/>
          </a:blip>
          <a:srcRect/>
          <a:stretch/>
        </p:blipFill>
        <p:spPr>
          <a:xfrm>
            <a:off x="3247892" y="107895"/>
            <a:ext cx="5386779" cy="6642210"/>
          </a:xfrm>
          <a:prstGeom prst="rect">
            <a:avLst/>
          </a:prstGeom>
          <a:noFill/>
          <a:ln>
            <a:noFill/>
          </a:ln>
        </p:spPr>
      </p:pic>
      <p:sp>
        <p:nvSpPr>
          <p:cNvPr id="236" name="Google Shape;236;p65"/>
          <p:cNvSpPr/>
          <p:nvPr/>
        </p:nvSpPr>
        <p:spPr>
          <a:xfrm>
            <a:off x="1329749" y="2760979"/>
            <a:ext cx="9532502" cy="30777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9CA65D"/>
              </a:solidFill>
              <a:latin typeface="Arial"/>
              <a:ea typeface="Arial"/>
              <a:cs typeface="Arial"/>
              <a:sym typeface="Arial"/>
            </a:endParaRPr>
          </a:p>
        </p:txBody>
      </p:sp>
      <p:sp>
        <p:nvSpPr>
          <p:cNvPr id="237" name="Google Shape;237;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Ventilation</a:t>
            </a:r>
            <a:endParaRPr/>
          </a:p>
        </p:txBody>
      </p:sp>
      <p:sp>
        <p:nvSpPr>
          <p:cNvPr id="238" name="Google Shape;238;p6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22</a:t>
            </a:fld>
            <a:endParaRPr/>
          </a:p>
        </p:txBody>
      </p:sp>
      <p:sp>
        <p:nvSpPr>
          <p:cNvPr id="239" name="Google Shape;239;p6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240" name="Google Shape;240;p65"/>
          <p:cNvSpPr/>
          <p:nvPr/>
        </p:nvSpPr>
        <p:spPr>
          <a:xfrm>
            <a:off x="4452583" y="2037932"/>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Flat</a:t>
            </a:r>
            <a:endParaRPr/>
          </a:p>
        </p:txBody>
      </p:sp>
      <p:sp>
        <p:nvSpPr>
          <p:cNvPr id="241" name="Google Shape;241;p65"/>
          <p:cNvSpPr/>
          <p:nvPr/>
        </p:nvSpPr>
        <p:spPr>
          <a:xfrm>
            <a:off x="4452582" y="4375690"/>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Flat</a:t>
            </a:r>
            <a:endParaRPr/>
          </a:p>
        </p:txBody>
      </p:sp>
      <p:sp>
        <p:nvSpPr>
          <p:cNvPr id="242" name="Google Shape;242;p65"/>
          <p:cNvSpPr/>
          <p:nvPr/>
        </p:nvSpPr>
        <p:spPr>
          <a:xfrm>
            <a:off x="6599829" y="4409539"/>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Stair well</a:t>
            </a:r>
            <a:endParaRPr/>
          </a:p>
        </p:txBody>
      </p:sp>
      <p:sp>
        <p:nvSpPr>
          <p:cNvPr id="243" name="Google Shape;243;p65"/>
          <p:cNvSpPr/>
          <p:nvPr/>
        </p:nvSpPr>
        <p:spPr>
          <a:xfrm>
            <a:off x="6599829" y="3200657"/>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Stair well</a:t>
            </a:r>
            <a:endParaRPr/>
          </a:p>
        </p:txBody>
      </p:sp>
      <p:sp>
        <p:nvSpPr>
          <p:cNvPr id="244" name="Google Shape;244;p65"/>
          <p:cNvSpPr/>
          <p:nvPr/>
        </p:nvSpPr>
        <p:spPr>
          <a:xfrm>
            <a:off x="6599828" y="2048907"/>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Stair well</a:t>
            </a:r>
            <a:endParaRPr/>
          </a:p>
        </p:txBody>
      </p:sp>
      <p:sp>
        <p:nvSpPr>
          <p:cNvPr id="245" name="Google Shape;245;p65"/>
          <p:cNvSpPr/>
          <p:nvPr/>
        </p:nvSpPr>
        <p:spPr>
          <a:xfrm>
            <a:off x="5037373" y="5562897"/>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Engineering and utility services room</a:t>
            </a:r>
            <a:endParaRPr/>
          </a:p>
        </p:txBody>
      </p:sp>
      <p:sp>
        <p:nvSpPr>
          <p:cNvPr id="246" name="Google Shape;246;p65"/>
          <p:cNvSpPr/>
          <p:nvPr/>
        </p:nvSpPr>
        <p:spPr>
          <a:xfrm>
            <a:off x="4070441" y="5744179"/>
            <a:ext cx="1286891"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Ventilation </a:t>
            </a:r>
            <a:br>
              <a:rPr lang="fi-FI" sz="800" b="1" i="0" u="none" strike="noStrike" cap="none">
                <a:solidFill>
                  <a:schemeClr val="dk1"/>
                </a:solidFill>
                <a:latin typeface="Arial Narrow"/>
                <a:ea typeface="Arial Narrow"/>
                <a:cs typeface="Arial Narrow"/>
                <a:sym typeface="Arial Narrow"/>
              </a:rPr>
            </a:br>
            <a:r>
              <a:rPr lang="fi-FI" sz="800" b="1" i="0" u="none" strike="noStrike" cap="none">
                <a:solidFill>
                  <a:schemeClr val="dk1"/>
                </a:solidFill>
                <a:latin typeface="Arial Narrow"/>
                <a:ea typeface="Arial Narrow"/>
                <a:cs typeface="Arial Narrow"/>
                <a:sym typeface="Arial Narrow"/>
              </a:rPr>
              <a:t>machine</a:t>
            </a:r>
            <a:endParaRPr sz="800" b="1" i="0" u="none" strike="noStrike" cap="none">
              <a:solidFill>
                <a:schemeClr val="dk1"/>
              </a:solidFill>
              <a:latin typeface="Arial Narrow"/>
              <a:ea typeface="Arial Narrow"/>
              <a:cs typeface="Arial Narrow"/>
              <a:sym typeface="Arial Narrow"/>
            </a:endParaRPr>
          </a:p>
        </p:txBody>
      </p:sp>
      <p:sp>
        <p:nvSpPr>
          <p:cNvPr id="247" name="Google Shape;247;p65"/>
          <p:cNvSpPr/>
          <p:nvPr/>
        </p:nvSpPr>
        <p:spPr>
          <a:xfrm>
            <a:off x="6632894" y="5579822"/>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Stair well</a:t>
            </a:r>
            <a:endParaRPr/>
          </a:p>
        </p:txBody>
      </p:sp>
      <p:sp>
        <p:nvSpPr>
          <p:cNvPr id="248" name="Google Shape;248;p65"/>
          <p:cNvSpPr/>
          <p:nvPr/>
        </p:nvSpPr>
        <p:spPr>
          <a:xfrm>
            <a:off x="4412863" y="3283310"/>
            <a:ext cx="1286891"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800" b="1" i="0" u="none" strike="noStrike" cap="none">
                <a:solidFill>
                  <a:schemeClr val="dk1"/>
                </a:solidFill>
                <a:latin typeface="Arial Narrow"/>
                <a:ea typeface="Arial Narrow"/>
                <a:cs typeface="Arial Narrow"/>
                <a:sym typeface="Arial Narrow"/>
              </a:rPr>
              <a:t>Flat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The water pipes risers are installed in the stairwell. From the lower ceiling of the stair well, the water pipes are connected to the pipe connections of the prefabricated wet room units of the apartments. In this way, any water leaks in the riser can be easily detected and the pipelines can be repaired. Pipe lead-throughs are not made in the intermediate floor structure of the apartments. All connecting lines in the apartments are plastic pipes installed inside a protective tube.</a:t>
            </a:r>
            <a:endParaRPr/>
          </a:p>
          <a:p>
            <a:pPr marL="114300" lvl="0" indent="0" algn="l" rtl="0">
              <a:lnSpc>
                <a:spcPct val="90000"/>
              </a:lnSpc>
              <a:spcBef>
                <a:spcPts val="1000"/>
              </a:spcBef>
              <a:spcAft>
                <a:spcPts val="0"/>
              </a:spcAft>
              <a:buSzPts val="1800"/>
              <a:buNone/>
            </a:pPr>
            <a:endParaRPr/>
          </a:p>
        </p:txBody>
      </p:sp>
      <p:sp>
        <p:nvSpPr>
          <p:cNvPr id="254" name="Google Shape;254;p66"/>
          <p:cNvSpPr/>
          <p:nvPr/>
        </p:nvSpPr>
        <p:spPr>
          <a:xfrm>
            <a:off x="1329749" y="2760979"/>
            <a:ext cx="9532502"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55" name="Google Shape;255;p66"/>
          <p:cNvSpPr/>
          <p:nvPr/>
        </p:nvSpPr>
        <p:spPr>
          <a:xfrm>
            <a:off x="345373" y="282363"/>
            <a:ext cx="65"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56" name="Google Shape;256;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Water pipes</a:t>
            </a:r>
            <a:endParaRPr/>
          </a:p>
        </p:txBody>
      </p:sp>
      <p:sp>
        <p:nvSpPr>
          <p:cNvPr id="257" name="Google Shape;257;p6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23</a:t>
            </a:fld>
            <a:endParaRPr/>
          </a:p>
        </p:txBody>
      </p:sp>
      <p:sp>
        <p:nvSpPr>
          <p:cNvPr id="258" name="Google Shape;258;p6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67"/>
          <p:cNvPicPr preferRelativeResize="0"/>
          <p:nvPr/>
        </p:nvPicPr>
        <p:blipFill rotWithShape="1">
          <a:blip r:embed="rId3">
            <a:alphaModFix/>
          </a:blip>
          <a:srcRect/>
          <a:stretch/>
        </p:blipFill>
        <p:spPr>
          <a:xfrm>
            <a:off x="2884282" y="425450"/>
            <a:ext cx="4848636" cy="6123186"/>
          </a:xfrm>
          <a:prstGeom prst="rect">
            <a:avLst/>
          </a:prstGeom>
          <a:noFill/>
          <a:ln>
            <a:noFill/>
          </a:ln>
        </p:spPr>
      </p:pic>
      <p:sp>
        <p:nvSpPr>
          <p:cNvPr id="264" name="Google Shape;264;p67"/>
          <p:cNvSpPr/>
          <p:nvPr/>
        </p:nvSpPr>
        <p:spPr>
          <a:xfrm>
            <a:off x="1329749" y="2760979"/>
            <a:ext cx="9532502"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65" name="Google Shape;265;p67"/>
          <p:cNvSpPr/>
          <p:nvPr/>
        </p:nvSpPr>
        <p:spPr>
          <a:xfrm>
            <a:off x="345373" y="282363"/>
            <a:ext cx="65"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66" name="Google Shape;26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Water pipes</a:t>
            </a:r>
            <a:endParaRPr/>
          </a:p>
        </p:txBody>
      </p:sp>
      <p:sp>
        <p:nvSpPr>
          <p:cNvPr id="267" name="Google Shape;267;p6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24</a:t>
            </a:fld>
            <a:endParaRPr/>
          </a:p>
        </p:txBody>
      </p:sp>
      <p:sp>
        <p:nvSpPr>
          <p:cNvPr id="268" name="Google Shape;268;p6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269" name="Google Shape;269;p67"/>
          <p:cNvSpPr/>
          <p:nvPr/>
        </p:nvSpPr>
        <p:spPr>
          <a:xfrm>
            <a:off x="3905757" y="2271295"/>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
        <p:nvSpPr>
          <p:cNvPr id="270" name="Google Shape;270;p67"/>
          <p:cNvSpPr/>
          <p:nvPr/>
        </p:nvSpPr>
        <p:spPr>
          <a:xfrm>
            <a:off x="3905757" y="4371045"/>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
        <p:nvSpPr>
          <p:cNvPr id="271" name="Google Shape;271;p67"/>
          <p:cNvSpPr/>
          <p:nvPr/>
        </p:nvSpPr>
        <p:spPr>
          <a:xfrm>
            <a:off x="5862503" y="4371045"/>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272" name="Google Shape;272;p67"/>
          <p:cNvSpPr/>
          <p:nvPr/>
        </p:nvSpPr>
        <p:spPr>
          <a:xfrm>
            <a:off x="5862503" y="3312776"/>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273" name="Google Shape;273;p67"/>
          <p:cNvSpPr/>
          <p:nvPr/>
        </p:nvSpPr>
        <p:spPr>
          <a:xfrm>
            <a:off x="5819384" y="2278999"/>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274" name="Google Shape;274;p67"/>
          <p:cNvSpPr/>
          <p:nvPr/>
        </p:nvSpPr>
        <p:spPr>
          <a:xfrm>
            <a:off x="4309554" y="5436968"/>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Engineering and utility services room</a:t>
            </a:r>
            <a:endParaRPr/>
          </a:p>
        </p:txBody>
      </p:sp>
      <p:sp>
        <p:nvSpPr>
          <p:cNvPr id="275" name="Google Shape;275;p67"/>
          <p:cNvSpPr/>
          <p:nvPr/>
        </p:nvSpPr>
        <p:spPr>
          <a:xfrm>
            <a:off x="5862503" y="5429314"/>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276" name="Google Shape;276;p67"/>
          <p:cNvSpPr/>
          <p:nvPr/>
        </p:nvSpPr>
        <p:spPr>
          <a:xfrm>
            <a:off x="3905757" y="3329660"/>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It is recommended that the wet rooms are placed on the wall opposite the stair well. It is possible to connect the pipes through the wall directly to the vertical ducts, thus reducing the harmful effects of drainage noise. Removing the toilet drain from the floor structure reduces the nuisance of drainage noise and the need for a drain connection is completely avoided.</a:t>
            </a:r>
            <a:endParaRPr/>
          </a:p>
          <a:p>
            <a:pPr marL="114300" lvl="0" indent="0" algn="l" rtl="0">
              <a:lnSpc>
                <a:spcPct val="90000"/>
              </a:lnSpc>
              <a:spcBef>
                <a:spcPts val="1000"/>
              </a:spcBef>
              <a:spcAft>
                <a:spcPts val="0"/>
              </a:spcAft>
              <a:buSzPts val="1800"/>
              <a:buNone/>
            </a:pPr>
            <a:endParaRPr/>
          </a:p>
        </p:txBody>
      </p:sp>
      <p:sp>
        <p:nvSpPr>
          <p:cNvPr id="282" name="Google Shape;282;p68"/>
          <p:cNvSpPr/>
          <p:nvPr/>
        </p:nvSpPr>
        <p:spPr>
          <a:xfrm>
            <a:off x="1329749" y="2760979"/>
            <a:ext cx="9532502"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83" name="Google Shape;283;p68"/>
          <p:cNvSpPr/>
          <p:nvPr/>
        </p:nvSpPr>
        <p:spPr>
          <a:xfrm>
            <a:off x="345373" y="282363"/>
            <a:ext cx="65"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84" name="Google Shape;2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Drains</a:t>
            </a:r>
            <a:endParaRPr/>
          </a:p>
        </p:txBody>
      </p:sp>
      <p:sp>
        <p:nvSpPr>
          <p:cNvPr id="285" name="Google Shape;285;p6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25</a:t>
            </a:fld>
            <a:endParaRPr/>
          </a:p>
        </p:txBody>
      </p:sp>
      <p:sp>
        <p:nvSpPr>
          <p:cNvPr id="286" name="Google Shape;286;p6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69"/>
          <p:cNvPicPr preferRelativeResize="0"/>
          <p:nvPr/>
        </p:nvPicPr>
        <p:blipFill rotWithShape="1">
          <a:blip r:embed="rId3">
            <a:alphaModFix/>
          </a:blip>
          <a:srcRect/>
          <a:stretch/>
        </p:blipFill>
        <p:spPr>
          <a:xfrm>
            <a:off x="2376189" y="522274"/>
            <a:ext cx="4848822" cy="6058064"/>
          </a:xfrm>
          <a:prstGeom prst="rect">
            <a:avLst/>
          </a:prstGeom>
          <a:noFill/>
          <a:ln>
            <a:noFill/>
          </a:ln>
        </p:spPr>
      </p:pic>
      <p:sp>
        <p:nvSpPr>
          <p:cNvPr id="292" name="Google Shape;292;p69"/>
          <p:cNvSpPr/>
          <p:nvPr/>
        </p:nvSpPr>
        <p:spPr>
          <a:xfrm>
            <a:off x="1329749" y="2760979"/>
            <a:ext cx="9532502"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93" name="Google Shape;293;p69"/>
          <p:cNvSpPr/>
          <p:nvPr/>
        </p:nvSpPr>
        <p:spPr>
          <a:xfrm>
            <a:off x="345373" y="282363"/>
            <a:ext cx="65"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3000" b="1" i="0" u="none" strike="noStrike" cap="none">
              <a:solidFill>
                <a:srgbClr val="9CA65D"/>
              </a:solidFill>
              <a:latin typeface="Arial"/>
              <a:ea typeface="Arial"/>
              <a:cs typeface="Arial"/>
              <a:sym typeface="Arial"/>
            </a:endParaRPr>
          </a:p>
        </p:txBody>
      </p:sp>
      <p:sp>
        <p:nvSpPr>
          <p:cNvPr id="294" name="Google Shape;294;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Drains</a:t>
            </a:r>
            <a:endParaRPr/>
          </a:p>
        </p:txBody>
      </p:sp>
      <p:sp>
        <p:nvSpPr>
          <p:cNvPr id="295" name="Google Shape;295;p6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26</a:t>
            </a:fld>
            <a:endParaRPr/>
          </a:p>
        </p:txBody>
      </p:sp>
      <p:sp>
        <p:nvSpPr>
          <p:cNvPr id="296" name="Google Shape;296;p6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297" name="Google Shape;297;p69"/>
          <p:cNvSpPr/>
          <p:nvPr/>
        </p:nvSpPr>
        <p:spPr>
          <a:xfrm>
            <a:off x="3454907" y="2336651"/>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
        <p:nvSpPr>
          <p:cNvPr id="298" name="Google Shape;298;p69"/>
          <p:cNvSpPr/>
          <p:nvPr/>
        </p:nvSpPr>
        <p:spPr>
          <a:xfrm>
            <a:off x="3454907" y="4436401"/>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
        <p:nvSpPr>
          <p:cNvPr id="299" name="Google Shape;299;p69"/>
          <p:cNvSpPr/>
          <p:nvPr/>
        </p:nvSpPr>
        <p:spPr>
          <a:xfrm>
            <a:off x="5368534" y="4445944"/>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300" name="Google Shape;300;p69"/>
          <p:cNvSpPr/>
          <p:nvPr/>
        </p:nvSpPr>
        <p:spPr>
          <a:xfrm>
            <a:off x="5411653" y="3402624"/>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301" name="Google Shape;301;p69"/>
          <p:cNvSpPr/>
          <p:nvPr/>
        </p:nvSpPr>
        <p:spPr>
          <a:xfrm>
            <a:off x="5368534" y="2344355"/>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302" name="Google Shape;302;p69"/>
          <p:cNvSpPr/>
          <p:nvPr/>
        </p:nvSpPr>
        <p:spPr>
          <a:xfrm>
            <a:off x="3858704" y="5502324"/>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Engineering and utility services room</a:t>
            </a:r>
            <a:endParaRPr/>
          </a:p>
        </p:txBody>
      </p:sp>
      <p:sp>
        <p:nvSpPr>
          <p:cNvPr id="303" name="Google Shape;303;p69"/>
          <p:cNvSpPr/>
          <p:nvPr/>
        </p:nvSpPr>
        <p:spPr>
          <a:xfrm>
            <a:off x="5368533" y="5499198"/>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Stair well</a:t>
            </a:r>
            <a:endParaRPr/>
          </a:p>
        </p:txBody>
      </p:sp>
      <p:sp>
        <p:nvSpPr>
          <p:cNvPr id="304" name="Google Shape;304;p69"/>
          <p:cNvSpPr/>
          <p:nvPr/>
        </p:nvSpPr>
        <p:spPr>
          <a:xfrm>
            <a:off x="3454907" y="3395016"/>
            <a:ext cx="1286891" cy="1077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i-FI" sz="700" b="1" i="0" u="none" strike="noStrike" cap="none">
                <a:solidFill>
                  <a:schemeClr val="dk1"/>
                </a:solidFill>
                <a:latin typeface="Arial Narrow"/>
                <a:ea typeface="Arial Narrow"/>
                <a:cs typeface="Arial Narrow"/>
                <a:sym typeface="Arial Narrow"/>
              </a:rPr>
              <a:t>Flat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70"/>
          <p:cNvSpPr txBox="1">
            <a:spLocks noGrp="1"/>
          </p:cNvSpPr>
          <p:nvPr>
            <p:ph type="title"/>
          </p:nvPr>
        </p:nvSpPr>
        <p:spPr>
          <a:xfrm>
            <a:off x="325289" y="2672413"/>
            <a:ext cx="11553959" cy="1255532"/>
          </a:xfrm>
          <a:prstGeom prst="rect">
            <a:avLst/>
          </a:prstGeom>
          <a:noFill/>
          <a:ln>
            <a:noFill/>
          </a:ln>
        </p:spPr>
        <p:txBody>
          <a:bodyPr spcFirstLastPara="1" wrap="square" lIns="0" tIns="0" rIns="0" bIns="0" anchor="ctr" anchorCtr="0">
            <a:normAutofit/>
          </a:bodyPr>
          <a:lstStyle/>
          <a:p>
            <a:pPr marL="0" marR="0" lvl="0" indent="0" algn="ctr" rtl="0">
              <a:lnSpc>
                <a:spcPct val="90000"/>
              </a:lnSpc>
              <a:spcBef>
                <a:spcPts val="0"/>
              </a:spcBef>
              <a:spcAft>
                <a:spcPts val="0"/>
              </a:spcAft>
              <a:buClr>
                <a:schemeClr val="lt1"/>
              </a:buClr>
              <a:buSzPts val="4400"/>
              <a:buFont typeface="Calibri"/>
              <a:buNone/>
            </a:pPr>
            <a:r>
              <a:rPr lang="fi-FI" sz="4400" b="1" i="0" u="none" strike="noStrike" cap="none">
                <a:solidFill>
                  <a:srgbClr val="FFFFFF"/>
                </a:solidFill>
                <a:latin typeface="Calibri"/>
                <a:ea typeface="Calibri"/>
                <a:cs typeface="Calibri"/>
                <a:sym typeface="Calibri"/>
              </a:rPr>
              <a:t>Literature</a:t>
            </a:r>
            <a:endParaRPr/>
          </a:p>
        </p:txBody>
      </p:sp>
      <p:sp>
        <p:nvSpPr>
          <p:cNvPr id="310" name="Google Shape;310;p70"/>
          <p:cNvSpPr txBox="1">
            <a:spLocks noGrp="1"/>
          </p:cNvSpPr>
          <p:nvPr>
            <p:ph type="sldNum" idx="4294967295"/>
          </p:nvPr>
        </p:nvSpPr>
        <p:spPr>
          <a:xfrm>
            <a:off x="11547475" y="182563"/>
            <a:ext cx="644525" cy="3825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71"/>
          <p:cNvPicPr preferRelativeResize="0"/>
          <p:nvPr/>
        </p:nvPicPr>
        <p:blipFill rotWithShape="1">
          <a:blip r:embed="rId3">
            <a:alphaModFix/>
          </a:blip>
          <a:srcRect/>
          <a:stretch/>
        </p:blipFill>
        <p:spPr>
          <a:xfrm>
            <a:off x="6261750" y="1356687"/>
            <a:ext cx="3463964" cy="4919326"/>
          </a:xfrm>
          <a:prstGeom prst="rect">
            <a:avLst/>
          </a:prstGeom>
          <a:noFill/>
          <a:ln>
            <a:noFill/>
          </a:ln>
        </p:spPr>
      </p:pic>
      <p:sp>
        <p:nvSpPr>
          <p:cNvPr id="316" name="Google Shape;316;p71"/>
          <p:cNvSpPr/>
          <p:nvPr/>
        </p:nvSpPr>
        <p:spPr>
          <a:xfrm>
            <a:off x="297744" y="283351"/>
            <a:ext cx="1247520" cy="346760"/>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None/>
            </a:pPr>
            <a:endParaRPr sz="1400" b="1" i="0" u="none" strike="noStrike" cap="none">
              <a:solidFill>
                <a:srgbClr val="9CA65D"/>
              </a:solidFill>
              <a:latin typeface="Arial"/>
              <a:ea typeface="Arial"/>
              <a:cs typeface="Arial"/>
              <a:sym typeface="Arial"/>
            </a:endParaRPr>
          </a:p>
        </p:txBody>
      </p:sp>
      <p:pic>
        <p:nvPicPr>
          <p:cNvPr id="317" name="Google Shape;317;p71"/>
          <p:cNvPicPr preferRelativeResize="0"/>
          <p:nvPr/>
        </p:nvPicPr>
        <p:blipFill rotWithShape="1">
          <a:blip r:embed="rId4">
            <a:alphaModFix/>
          </a:blip>
          <a:srcRect/>
          <a:stretch/>
        </p:blipFill>
        <p:spPr>
          <a:xfrm>
            <a:off x="2289041" y="1356687"/>
            <a:ext cx="3638092" cy="4786516"/>
          </a:xfrm>
          <a:prstGeom prst="rect">
            <a:avLst/>
          </a:prstGeom>
          <a:noFill/>
          <a:ln>
            <a:noFill/>
          </a:ln>
        </p:spPr>
      </p:pic>
      <p:sp>
        <p:nvSpPr>
          <p:cNvPr id="318" name="Google Shape;31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Publications</a:t>
            </a:r>
            <a:endParaRPr/>
          </a:p>
        </p:txBody>
      </p:sp>
      <p:sp>
        <p:nvSpPr>
          <p:cNvPr id="319" name="Google Shape;319;p7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72"/>
          <p:cNvSpPr/>
          <p:nvPr/>
        </p:nvSpPr>
        <p:spPr>
          <a:xfrm>
            <a:off x="297744" y="283351"/>
            <a:ext cx="1247520" cy="346760"/>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None/>
            </a:pPr>
            <a:endParaRPr sz="1400" b="1" i="0" u="none" strike="noStrike" cap="none">
              <a:solidFill>
                <a:srgbClr val="9CA65D"/>
              </a:solidFill>
              <a:latin typeface="Arial"/>
              <a:ea typeface="Arial"/>
              <a:cs typeface="Arial"/>
              <a:sym typeface="Arial"/>
            </a:endParaRPr>
          </a:p>
        </p:txBody>
      </p:sp>
      <p:sp>
        <p:nvSpPr>
          <p:cNvPr id="325" name="Google Shape;325;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Publications</a:t>
            </a:r>
            <a:endParaRPr/>
          </a:p>
        </p:txBody>
      </p:sp>
      <p:sp>
        <p:nvSpPr>
          <p:cNvPr id="326" name="Google Shape;32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29</a:t>
            </a:fld>
            <a:endParaRPr/>
          </a:p>
        </p:txBody>
      </p:sp>
      <p:pic>
        <p:nvPicPr>
          <p:cNvPr id="327" name="Google Shape;327;p72"/>
          <p:cNvPicPr preferRelativeResize="0"/>
          <p:nvPr/>
        </p:nvPicPr>
        <p:blipFill rotWithShape="1">
          <a:blip r:embed="rId3">
            <a:alphaModFix/>
          </a:blip>
          <a:srcRect/>
          <a:stretch/>
        </p:blipFill>
        <p:spPr>
          <a:xfrm>
            <a:off x="2411471" y="1422247"/>
            <a:ext cx="7369058" cy="45596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46"/>
          <p:cNvPicPr preferRelativeResize="0"/>
          <p:nvPr/>
        </p:nvPicPr>
        <p:blipFill rotWithShape="1">
          <a:blip r:embed="rId3">
            <a:alphaModFix/>
          </a:blip>
          <a:srcRect t="36" b="32683"/>
          <a:stretch/>
        </p:blipFill>
        <p:spPr>
          <a:xfrm>
            <a:off x="325111" y="327216"/>
            <a:ext cx="11541600" cy="5716800"/>
          </a:xfrm>
          <a:prstGeom prst="rect">
            <a:avLst/>
          </a:prstGeom>
          <a:noFill/>
          <a:ln>
            <a:noFill/>
          </a:ln>
        </p:spPr>
      </p:pic>
      <p:sp>
        <p:nvSpPr>
          <p:cNvPr id="79" name="Google Shape;79;p46"/>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Architectural design</a:t>
            </a:r>
            <a:endParaRPr/>
          </a:p>
        </p:txBody>
      </p:sp>
      <p:sp>
        <p:nvSpPr>
          <p:cNvPr id="80" name="Google Shape;80;p46"/>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47"/>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Authors</a:t>
            </a:r>
            <a:endParaRPr/>
          </a:p>
        </p:txBody>
      </p:sp>
      <p:sp>
        <p:nvSpPr>
          <p:cNvPr id="87" name="Google Shape;87;p47"/>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fi-FI" sz="2000">
                <a:solidFill>
                  <a:schemeClr val="dk1"/>
                </a:solidFill>
              </a:rPr>
              <a:t>Markku Karjalainen, Architect D.Sc. (Tech.), Professor</a:t>
            </a:r>
            <a:endParaRPr/>
          </a:p>
          <a:p>
            <a:pPr marL="114300" lvl="0" indent="0" algn="l" rtl="0">
              <a:lnSpc>
                <a:spcPct val="90000"/>
              </a:lnSpc>
              <a:spcBef>
                <a:spcPts val="1000"/>
              </a:spcBef>
              <a:spcAft>
                <a:spcPts val="0"/>
              </a:spcAft>
              <a:buSzPts val="1800"/>
              <a:buNone/>
            </a:pPr>
            <a:r>
              <a:rPr lang="fi-FI" sz="2000">
                <a:solidFill>
                  <a:schemeClr val="dk1"/>
                </a:solidFill>
              </a:rPr>
              <a:t>Henri Käpynen, Architect, Researcher</a:t>
            </a:r>
            <a:endParaRPr/>
          </a:p>
          <a:p>
            <a:pPr marL="114300" lvl="0" indent="0" algn="l" rtl="0">
              <a:lnSpc>
                <a:spcPct val="90000"/>
              </a:lnSpc>
              <a:spcBef>
                <a:spcPts val="1000"/>
              </a:spcBef>
              <a:spcAft>
                <a:spcPts val="0"/>
              </a:spcAft>
              <a:buSzPts val="1800"/>
              <a:buNone/>
            </a:pPr>
            <a:endParaRPr sz="2000">
              <a:solidFill>
                <a:schemeClr val="dk1"/>
              </a:solidFill>
            </a:endParaRPr>
          </a:p>
          <a:p>
            <a:pPr marL="114300" lvl="0" indent="0" algn="l" rtl="0">
              <a:lnSpc>
                <a:spcPct val="90000"/>
              </a:lnSpc>
              <a:spcBef>
                <a:spcPts val="1000"/>
              </a:spcBef>
              <a:spcAft>
                <a:spcPts val="0"/>
              </a:spcAft>
              <a:buSzPts val="1800"/>
              <a:buNone/>
            </a:pPr>
            <a:r>
              <a:rPr lang="fi-FI" sz="2000">
                <a:solidFill>
                  <a:schemeClr val="dk1"/>
                </a:solidFill>
              </a:rPr>
              <a:t>University of Tampere</a:t>
            </a:r>
            <a:endParaRPr/>
          </a:p>
        </p:txBody>
      </p:sp>
      <p:sp>
        <p:nvSpPr>
          <p:cNvPr id="88" name="Google Shape;88;p47"/>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a:t>Release date: 12/05/2022 </a:t>
            </a:r>
            <a:endParaRPr/>
          </a:p>
        </p:txBody>
      </p:sp>
      <p:sp>
        <p:nvSpPr>
          <p:cNvPr id="89" name="Google Shape;89;p47"/>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90" name="Google Shape;90;p4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a:t>
            </a:fld>
            <a:endParaRPr/>
          </a:p>
        </p:txBody>
      </p:sp>
      <p:sp>
        <p:nvSpPr>
          <p:cNvPr id="91" name="Google Shape;91;p4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48"/>
          <p:cNvSpPr txBox="1">
            <a:spLocks noGrp="1"/>
          </p:cNvSpPr>
          <p:nvPr>
            <p:ph type="title"/>
          </p:nvPr>
        </p:nvSpPr>
        <p:spPr>
          <a:xfrm>
            <a:off x="838200" y="365125"/>
            <a:ext cx="10515600" cy="1325563"/>
          </a:xfrm>
          <a:prstGeom prst="rect">
            <a:avLst/>
          </a:prstGeom>
          <a:noFill/>
          <a:ln>
            <a:noFill/>
          </a:ln>
          <a:effectLst>
            <a:outerShdw blurRad="101600" dist="25400" dir="5400000" rotWithShape="0">
              <a:srgbClr val="000000">
                <a:alpha val="4705"/>
              </a:srgbClr>
            </a:outerShdw>
          </a:effectLst>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fi-FI" sz="4400" b="0" i="0" u="none" strike="noStrike" cap="none">
                <a:solidFill>
                  <a:schemeClr val="dk1"/>
                </a:solidFill>
                <a:latin typeface="Calibri"/>
                <a:ea typeface="Calibri"/>
                <a:cs typeface="Calibri"/>
                <a:sym typeface="Calibri"/>
              </a:rPr>
              <a:t>Architectural design – content</a:t>
            </a:r>
            <a:endParaRPr/>
          </a:p>
        </p:txBody>
      </p:sp>
      <p:sp>
        <p:nvSpPr>
          <p:cNvPr id="97" name="Google Shape;97;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100000"/>
              </a:lnSpc>
              <a:spcBef>
                <a:spcPts val="0"/>
              </a:spcBef>
              <a:spcAft>
                <a:spcPts val="0"/>
              </a:spcAft>
              <a:buSzPts val="1800"/>
              <a:buFont typeface="Arial"/>
              <a:buAutoNum type="arabicPeriod"/>
            </a:pPr>
            <a:r>
              <a:rPr lang="fi-FI" b="1">
                <a:solidFill>
                  <a:schemeClr val="dk1"/>
                </a:solidFill>
              </a:rPr>
              <a:t>Introduction – Wood construction and architecture</a:t>
            </a:r>
            <a:br>
              <a:rPr lang="fi-FI" b="1">
                <a:solidFill>
                  <a:schemeClr val="dk1"/>
                </a:solidFill>
              </a:rPr>
            </a:br>
            <a:r>
              <a:rPr lang="fi-FI" b="1">
                <a:solidFill>
                  <a:schemeClr val="dk1"/>
                </a:solidFill>
              </a:rPr>
              <a:t>	</a:t>
            </a:r>
            <a:endParaRPr/>
          </a:p>
          <a:p>
            <a:pPr marL="342900" lvl="0" indent="-342900" algn="l" rtl="0">
              <a:lnSpc>
                <a:spcPct val="100000"/>
              </a:lnSpc>
              <a:spcBef>
                <a:spcPts val="0"/>
              </a:spcBef>
              <a:spcAft>
                <a:spcPts val="0"/>
              </a:spcAft>
              <a:buSzPts val="1800"/>
              <a:buFont typeface="Arial"/>
              <a:buAutoNum type="arabicPeriod"/>
            </a:pPr>
            <a:r>
              <a:rPr lang="fi-FI" b="1">
                <a:solidFill>
                  <a:schemeClr val="dk1"/>
                </a:solidFill>
              </a:rPr>
              <a:t>Planning and building types from the perspective of wood architecture</a:t>
            </a:r>
            <a:endParaRPr/>
          </a:p>
          <a:p>
            <a:pPr marL="0" lvl="0" indent="0" algn="l" rtl="0">
              <a:lnSpc>
                <a:spcPct val="100000"/>
              </a:lnSpc>
              <a:spcBef>
                <a:spcPts val="0"/>
              </a:spcBef>
              <a:spcAft>
                <a:spcPts val="0"/>
              </a:spcAft>
              <a:buSzPts val="1500"/>
              <a:buFont typeface="Calibri"/>
              <a:buNone/>
            </a:pPr>
            <a:r>
              <a:rPr lang="fi-FI" sz="1500">
                <a:solidFill>
                  <a:schemeClr val="dk1"/>
                </a:solidFill>
              </a:rPr>
              <a:t>	</a:t>
            </a:r>
            <a:r>
              <a:rPr lang="fi-FI" sz="1600"/>
              <a:t>land use planning processes, land transfer, building codes, wood architecture and building types</a:t>
            </a:r>
            <a:endParaRPr/>
          </a:p>
          <a:p>
            <a:pPr marL="0" lvl="0" indent="0" algn="l" rtl="0">
              <a:lnSpc>
                <a:spcPct val="100000"/>
              </a:lnSpc>
              <a:spcBef>
                <a:spcPts val="0"/>
              </a:spcBef>
              <a:spcAft>
                <a:spcPts val="0"/>
              </a:spcAft>
              <a:buSzPts val="1500"/>
              <a:buFont typeface="Calibri"/>
              <a:buNone/>
            </a:pPr>
            <a:r>
              <a:rPr lang="fi-FI" sz="1500">
                <a:solidFill>
                  <a:schemeClr val="dk1"/>
                </a:solidFill>
              </a:rPr>
              <a:t>  </a:t>
            </a:r>
            <a:endParaRPr/>
          </a:p>
          <a:p>
            <a:pPr marL="342900" lvl="0" indent="-342900" algn="l" rtl="0">
              <a:lnSpc>
                <a:spcPct val="100000"/>
              </a:lnSpc>
              <a:spcBef>
                <a:spcPts val="0"/>
              </a:spcBef>
              <a:spcAft>
                <a:spcPts val="0"/>
              </a:spcAft>
              <a:buSzPts val="1800"/>
              <a:buFont typeface="Arial"/>
              <a:buAutoNum type="arabicPeriod" startAt="3"/>
            </a:pPr>
            <a:r>
              <a:rPr lang="fi-FI" b="1">
                <a:solidFill>
                  <a:schemeClr val="dk1"/>
                </a:solidFill>
              </a:rPr>
              <a:t>Building regulations from the perspective of wood use in construction</a:t>
            </a:r>
            <a:endParaRPr/>
          </a:p>
          <a:p>
            <a:pPr marL="0" lvl="0" indent="0" algn="l" rtl="0">
              <a:lnSpc>
                <a:spcPct val="100000"/>
              </a:lnSpc>
              <a:spcBef>
                <a:spcPts val="0"/>
              </a:spcBef>
              <a:spcAft>
                <a:spcPts val="0"/>
              </a:spcAft>
              <a:buSzPts val="1600"/>
              <a:buFont typeface="Calibri"/>
              <a:buNone/>
            </a:pPr>
            <a:r>
              <a:rPr lang="fi-FI" sz="1600">
                <a:solidFill>
                  <a:schemeClr val="dk1"/>
                </a:solidFill>
              </a:rPr>
              <a:t>	housing design, energy efficiency and thermal insulation, fire safety and sound insulation</a:t>
            </a:r>
            <a:endParaRPr/>
          </a:p>
          <a:p>
            <a:pPr marL="0" lvl="0" indent="0" algn="l" rtl="0">
              <a:lnSpc>
                <a:spcPct val="100000"/>
              </a:lnSpc>
              <a:spcBef>
                <a:spcPts val="0"/>
              </a:spcBef>
              <a:spcAft>
                <a:spcPts val="0"/>
              </a:spcAft>
              <a:buSzPts val="1500"/>
              <a:buFont typeface="Calibri"/>
              <a:buNone/>
            </a:pPr>
            <a:endParaRPr sz="1500" b="1">
              <a:solidFill>
                <a:schemeClr val="dk1"/>
              </a:solidFill>
            </a:endParaRPr>
          </a:p>
          <a:p>
            <a:pPr marL="342900" lvl="0" indent="-342900" algn="l" rtl="0">
              <a:lnSpc>
                <a:spcPct val="100000"/>
              </a:lnSpc>
              <a:spcBef>
                <a:spcPts val="0"/>
              </a:spcBef>
              <a:spcAft>
                <a:spcPts val="0"/>
              </a:spcAft>
              <a:buSzPts val="1800"/>
              <a:buFont typeface="Arial"/>
              <a:buAutoNum type="arabicPeriod" startAt="4"/>
            </a:pPr>
            <a:r>
              <a:rPr lang="fi-FI" b="1">
                <a:solidFill>
                  <a:schemeClr val="dk1"/>
                </a:solidFill>
              </a:rPr>
              <a:t>Construction processes and the potential of wood at different stages of the construction process</a:t>
            </a:r>
            <a:endParaRPr/>
          </a:p>
          <a:p>
            <a:pPr marL="0" lvl="0" indent="0" algn="l" rtl="0">
              <a:lnSpc>
                <a:spcPct val="100000"/>
              </a:lnSpc>
              <a:spcBef>
                <a:spcPts val="0"/>
              </a:spcBef>
              <a:spcAft>
                <a:spcPts val="0"/>
              </a:spcAft>
              <a:buSzPts val="1600"/>
              <a:buFont typeface="Calibri"/>
              <a:buNone/>
            </a:pPr>
            <a:r>
              <a:rPr lang="fi-FI" sz="1600">
                <a:solidFill>
                  <a:schemeClr val="dk1"/>
                </a:solidFill>
              </a:rPr>
              <a:t>	project planning, architectural planning, cooperation with structural planning and HVAC planning</a:t>
            </a:r>
            <a:endParaRPr/>
          </a:p>
          <a:p>
            <a:pPr marL="0" lvl="0" indent="0" algn="l" rtl="0">
              <a:lnSpc>
                <a:spcPct val="100000"/>
              </a:lnSpc>
              <a:spcBef>
                <a:spcPts val="0"/>
              </a:spcBef>
              <a:spcAft>
                <a:spcPts val="0"/>
              </a:spcAft>
              <a:buSzPts val="1800"/>
              <a:buFont typeface="Calibri"/>
              <a:buNone/>
            </a:pPr>
            <a:r>
              <a:rPr lang="fi-FI">
                <a:solidFill>
                  <a:srgbClr val="FFFFFF"/>
                </a:solidFill>
              </a:rPr>
              <a:t> </a:t>
            </a:r>
            <a:endParaRPr/>
          </a:p>
        </p:txBody>
      </p:sp>
      <p:sp>
        <p:nvSpPr>
          <p:cNvPr id="98" name="Google Shape;98;p4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99" name="Google Shape;99;p48"/>
          <p:cNvSpPr txBox="1"/>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fi-FI" sz="1400" b="0" i="0" u="none" strike="noStrike" cap="none">
                <a:solidFill>
                  <a:srgbClr val="FFFFFF"/>
                </a:solidFill>
                <a:latin typeface="Calibri"/>
                <a:ea typeface="Calibri"/>
                <a:cs typeface="Calibri"/>
                <a:sym typeface="Calibri"/>
              </a:rPr>
              <a:t>5</a:t>
            </a:fld>
            <a:endParaRPr sz="1400" b="0" i="0" u="none" strike="noStrike" cap="none">
              <a:solidFill>
                <a:srgbClr val="FFFFFF"/>
              </a:solidFill>
              <a:latin typeface="Calibri"/>
              <a:ea typeface="Calibri"/>
              <a:cs typeface="Calibri"/>
              <a:sym typeface="Calibri"/>
            </a:endParaRPr>
          </a:p>
        </p:txBody>
      </p:sp>
      <p:sp>
        <p:nvSpPr>
          <p:cNvPr id="100" name="Google Shape;100;p4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9"/>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Construction processes and the potential of wood at different stages of the construction process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Contents</a:t>
            </a:r>
            <a:endParaRPr/>
          </a:p>
        </p:txBody>
      </p:sp>
      <p:sp>
        <p:nvSpPr>
          <p:cNvPr id="111" name="Google Shape;1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fi-FI"/>
              <a:t>Construction processes and the potential of wood at different stages of the construction process </a:t>
            </a:r>
            <a:endParaRPr/>
          </a:p>
          <a:p>
            <a:pPr marL="457200" lvl="0" indent="-342900" algn="l" rtl="0">
              <a:lnSpc>
                <a:spcPct val="90000"/>
              </a:lnSpc>
              <a:spcBef>
                <a:spcPts val="1000"/>
              </a:spcBef>
              <a:spcAft>
                <a:spcPts val="0"/>
              </a:spcAft>
              <a:buClr>
                <a:schemeClr val="dk1"/>
              </a:buClr>
              <a:buSzPts val="1800"/>
              <a:buChar char="•"/>
            </a:pPr>
            <a:r>
              <a:rPr lang="fi-FI"/>
              <a:t>project planning</a:t>
            </a:r>
            <a:endParaRPr/>
          </a:p>
          <a:p>
            <a:pPr marL="457200" lvl="0" indent="-342900" algn="l" rtl="0">
              <a:lnSpc>
                <a:spcPct val="90000"/>
              </a:lnSpc>
              <a:spcBef>
                <a:spcPts val="1000"/>
              </a:spcBef>
              <a:spcAft>
                <a:spcPts val="0"/>
              </a:spcAft>
              <a:buClr>
                <a:schemeClr val="dk1"/>
              </a:buClr>
              <a:buSzPts val="1800"/>
              <a:buChar char="•"/>
            </a:pPr>
            <a:r>
              <a:rPr lang="fi-FI"/>
              <a:t>architectural design</a:t>
            </a:r>
            <a:endParaRPr/>
          </a:p>
          <a:p>
            <a:pPr marL="457200" lvl="0" indent="-342900" algn="l" rtl="0">
              <a:lnSpc>
                <a:spcPct val="90000"/>
              </a:lnSpc>
              <a:spcBef>
                <a:spcPts val="1000"/>
              </a:spcBef>
              <a:spcAft>
                <a:spcPts val="0"/>
              </a:spcAft>
              <a:buClr>
                <a:schemeClr val="dk1"/>
              </a:buClr>
              <a:buSzPts val="1800"/>
              <a:buChar char="•"/>
            </a:pPr>
            <a:r>
              <a:rPr lang="fi-FI"/>
              <a:t>cooperation with structural planning and HVAC planning</a:t>
            </a:r>
            <a:endParaRPr/>
          </a:p>
          <a:p>
            <a:pPr marL="457200" lvl="0" indent="-228600" algn="l" rtl="0">
              <a:lnSpc>
                <a:spcPct val="90000"/>
              </a:lnSpc>
              <a:spcBef>
                <a:spcPts val="1000"/>
              </a:spcBef>
              <a:spcAft>
                <a:spcPts val="0"/>
              </a:spcAft>
              <a:buClr>
                <a:schemeClr val="dk1"/>
              </a:buClr>
              <a:buSzPts val="1800"/>
              <a:buNone/>
            </a:pPr>
            <a:endParaRPr/>
          </a:p>
        </p:txBody>
      </p:sp>
      <p:sp>
        <p:nvSpPr>
          <p:cNvPr id="112" name="Google Shape;112;p50"/>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
        <p:nvSpPr>
          <p:cNvPr id="113" name="Google Shape;113;p5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1"/>
          <p:cNvSpPr txBox="1">
            <a:spLocks noGrp="1"/>
          </p:cNvSpPr>
          <p:nvPr>
            <p:ph type="title"/>
          </p:nvPr>
        </p:nvSpPr>
        <p:spPr>
          <a:xfrm>
            <a:off x="325289" y="2672413"/>
            <a:ext cx="11553959" cy="1255532"/>
          </a:xfrm>
          <a:prstGeom prst="rect">
            <a:avLst/>
          </a:prstGeom>
          <a:noFill/>
          <a:ln>
            <a:noFill/>
          </a:ln>
        </p:spPr>
        <p:txBody>
          <a:bodyPr spcFirstLastPara="1" wrap="square" lIns="0" tIns="0" rIns="0" bIns="0" anchor="ctr" anchorCtr="0">
            <a:normAutofit/>
          </a:bodyPr>
          <a:lstStyle/>
          <a:p>
            <a:pPr marL="0" marR="0" lvl="0" indent="0" algn="ctr" rtl="0">
              <a:lnSpc>
                <a:spcPct val="90000"/>
              </a:lnSpc>
              <a:spcBef>
                <a:spcPts val="0"/>
              </a:spcBef>
              <a:spcAft>
                <a:spcPts val="0"/>
              </a:spcAft>
              <a:buClr>
                <a:schemeClr val="lt1"/>
              </a:buClr>
              <a:buSzPts val="4400"/>
              <a:buFont typeface="Calibri"/>
              <a:buNone/>
            </a:pPr>
            <a:r>
              <a:rPr lang="fi-FI" sz="4400" b="1" i="0" u="none" strike="noStrike" cap="none">
                <a:solidFill>
                  <a:srgbClr val="FFFFFF"/>
                </a:solidFill>
                <a:latin typeface="Calibri"/>
                <a:ea typeface="Calibri"/>
                <a:cs typeface="Calibri"/>
                <a:sym typeface="Calibri"/>
              </a:rPr>
              <a:t>Project planning</a:t>
            </a:r>
            <a:endParaRPr/>
          </a:p>
        </p:txBody>
      </p:sp>
      <p:sp>
        <p:nvSpPr>
          <p:cNvPr id="119" name="Google Shape;119;p51"/>
          <p:cNvSpPr txBox="1">
            <a:spLocks noGrp="1"/>
          </p:cNvSpPr>
          <p:nvPr>
            <p:ph type="sldNum" idx="4294967295"/>
          </p:nvPr>
        </p:nvSpPr>
        <p:spPr>
          <a:xfrm>
            <a:off x="11547475" y="182563"/>
            <a:ext cx="644525" cy="38258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How does a developer see the current state and development potential of an industrial wood construction project?</a:t>
            </a:r>
            <a:endParaRPr/>
          </a:p>
          <a:p>
            <a:pPr marL="457200" lvl="0" indent="-342900" algn="l" rtl="0">
              <a:lnSpc>
                <a:spcPct val="90000"/>
              </a:lnSpc>
              <a:spcBef>
                <a:spcPts val="1000"/>
              </a:spcBef>
              <a:spcAft>
                <a:spcPts val="0"/>
              </a:spcAft>
              <a:buClr>
                <a:schemeClr val="dk1"/>
              </a:buClr>
              <a:buSzPts val="1800"/>
              <a:buChar char="•"/>
            </a:pPr>
            <a:r>
              <a:rPr lang="fi-FI"/>
              <a:t>How does the developer affect the costs of the project and what does the developer's checklist consist of?</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SzPts val="1800"/>
              <a:buFont typeface="Noto Sans Symbols"/>
              <a:buChar char="⮚"/>
            </a:pPr>
            <a:r>
              <a:rPr lang="fi-FI" sz="2800">
                <a:solidFill>
                  <a:schemeClr val="dk1"/>
                </a:solidFill>
                <a:latin typeface="Calibri"/>
                <a:ea typeface="Calibri"/>
                <a:cs typeface="Calibri"/>
                <a:sym typeface="Calibri"/>
              </a:rPr>
              <a:t>Attention should be paid to the choice of project implementation and partners!</a:t>
            </a:r>
            <a:endParaRPr/>
          </a:p>
          <a:p>
            <a:pPr marL="457200" lvl="0" indent="-228600" algn="l" rtl="0">
              <a:lnSpc>
                <a:spcPct val="90000"/>
              </a:lnSpc>
              <a:spcBef>
                <a:spcPts val="1000"/>
              </a:spcBef>
              <a:spcAft>
                <a:spcPts val="0"/>
              </a:spcAft>
              <a:buClr>
                <a:schemeClr val="dk1"/>
              </a:buClr>
              <a:buSzPts val="1800"/>
              <a:buNone/>
            </a:pPr>
            <a:endParaRPr/>
          </a:p>
        </p:txBody>
      </p:sp>
      <p:sp>
        <p:nvSpPr>
          <p:cNvPr id="125" name="Google Shape;125;p52"/>
          <p:cNvSpPr/>
          <p:nvPr/>
        </p:nvSpPr>
        <p:spPr>
          <a:xfrm>
            <a:off x="2304727" y="2775601"/>
            <a:ext cx="8352930" cy="213776"/>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endParaRPr sz="1400" b="0" i="1" u="none" strike="noStrike" cap="none">
              <a:solidFill>
                <a:srgbClr val="9CA65D"/>
              </a:solidFill>
              <a:latin typeface="Arial"/>
              <a:ea typeface="Arial"/>
              <a:cs typeface="Arial"/>
              <a:sym typeface="Arial"/>
            </a:endParaRPr>
          </a:p>
        </p:txBody>
      </p:sp>
      <p:sp>
        <p:nvSpPr>
          <p:cNvPr id="126" name="Google Shape;12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Project planning</a:t>
            </a:r>
            <a:endParaRPr/>
          </a:p>
        </p:txBody>
      </p:sp>
      <p:sp>
        <p:nvSpPr>
          <p:cNvPr id="127" name="Google Shape;127;p5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9</a:t>
            </a:fld>
            <a:endParaRPr/>
          </a:p>
        </p:txBody>
      </p:sp>
      <p:sp>
        <p:nvSpPr>
          <p:cNvPr id="128" name="Google Shape;128;p5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fi-FI"/>
              <a:t>Architectural design</a:t>
            </a:r>
            <a:endParaRPr/>
          </a:p>
        </p:txBody>
      </p:sp>
    </p:spTree>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1496</Words>
  <Application>Microsoft Office PowerPoint</Application>
  <PresentationFormat>Laajakuva</PresentationFormat>
  <Paragraphs>192</Paragraphs>
  <Slides>29</Slides>
  <Notes>29</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29</vt:i4>
      </vt:variant>
    </vt:vector>
  </HeadingPairs>
  <TitlesOfParts>
    <vt:vector size="34" baseType="lpstr">
      <vt:lpstr>Noto Sans Symbols</vt:lpstr>
      <vt:lpstr>Calibri</vt:lpstr>
      <vt:lpstr>Arial Narrow</vt:lpstr>
      <vt:lpstr>Arial</vt:lpstr>
      <vt:lpstr>Office-teema</vt:lpstr>
      <vt:lpstr>Industrial wood construction</vt:lpstr>
      <vt:lpstr>PowerPoint-esitys</vt:lpstr>
      <vt:lpstr>Architectural design</vt:lpstr>
      <vt:lpstr>PowerPoint-esitys</vt:lpstr>
      <vt:lpstr>Architectural design – content</vt:lpstr>
      <vt:lpstr>Construction processes and the potential of wood at different stages of the construction process </vt:lpstr>
      <vt:lpstr>Contents</vt:lpstr>
      <vt:lpstr>Project planning</vt:lpstr>
      <vt:lpstr>Project planning</vt:lpstr>
      <vt:lpstr>Project planning</vt:lpstr>
      <vt:lpstr>The customer presents their wishes for space distribution and room size</vt:lpstr>
      <vt:lpstr>The customer presents their wishes for space distribution and room size</vt:lpstr>
      <vt:lpstr>Take the building services routing and installation order + fire and acoustic issues in structural penetrations into consideration</vt:lpstr>
      <vt:lpstr>There are also specific issues to be aware of in wood construction...</vt:lpstr>
      <vt:lpstr>Special relief</vt:lpstr>
      <vt:lpstr>Examples of projects</vt:lpstr>
      <vt:lpstr>Tampere Student Housing Foundation, TOAS; "Sammon taonta" project</vt:lpstr>
      <vt:lpstr>Yrjö and Hanna Foundation sr; "Kolmiloikka" project</vt:lpstr>
      <vt:lpstr>Responsibility; for the environment, comfort and cost levels </vt:lpstr>
      <vt:lpstr>Cooperation with structural planning and HVAC planning</vt:lpstr>
      <vt:lpstr>Ventilation</vt:lpstr>
      <vt:lpstr>Ventilation</vt:lpstr>
      <vt:lpstr>Water pipes</vt:lpstr>
      <vt:lpstr>Water pipes</vt:lpstr>
      <vt:lpstr>Drains</vt:lpstr>
      <vt:lpstr>Drains</vt:lpstr>
      <vt:lpstr>Literature</vt:lpstr>
      <vt:lpstr>Publications</vt:lpstr>
      <vt:lpstr>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wood construction</dc:title>
  <dc:creator>atte Kalke</dc:creator>
  <cp:lastModifiedBy>Taimi Mikkola</cp:lastModifiedBy>
  <cp:revision>1</cp:revision>
  <dcterms:created xsi:type="dcterms:W3CDTF">2021-05-03T10:20:21Z</dcterms:created>
  <dcterms:modified xsi:type="dcterms:W3CDTF">2024-09-12T08:06:33Z</dcterms:modified>
</cp:coreProperties>
</file>