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9" roundtripDataSignature="AMtx7miYVGUH7wDn0BFeB4Z1fXqFMSs1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customschemas.google.com/relationships/presentationmetadata" Target="meta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Kuvassa (vas) Lemfalt ja (oik) Asflattibetoni+mastiksieriste</a:t>
            </a:r>
            <a:endParaRPr/>
          </a:p>
        </p:txBody>
      </p:sp>
      <p:sp>
        <p:nvSpPr>
          <p:cNvPr id="983" name="Google Shape;983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8" name="Google Shape;102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111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112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Haikula riippuansas, Etelänkylä tukiansas</a:t>
            </a:r>
            <a:endParaRPr/>
          </a:p>
        </p:txBody>
      </p:sp>
      <p:sp>
        <p:nvSpPr>
          <p:cNvPr id="277" name="Google Shape;27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Tuosta Ruotsin sillasta kuva diassa 43</a:t>
            </a:r>
            <a:endParaRPr/>
          </a:p>
        </p:txBody>
      </p:sp>
      <p:sp>
        <p:nvSpPr>
          <p:cNvPr id="317" name="Google Shape;31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</a:t>
            </a:r>
            <a:r>
              <a:rPr lang="en-GB" i="1"/>
              <a:t>h</a:t>
            </a:r>
            <a:r>
              <a:rPr lang="en-GB" i="0"/>
              <a:t> termin kaava esitetään kohdassa puurakenteiden materiaalitarkenteet</a:t>
            </a:r>
            <a:endParaRPr/>
          </a:p>
        </p:txBody>
      </p:sp>
      <p:sp>
        <p:nvSpPr>
          <p:cNvPr id="584" name="Google Shape;584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Taipuma ja värähtely esitetään tarkemmin rakennesuunnittelun erikoiskysymysten yhteydessä</a:t>
            </a:r>
            <a:endParaRPr/>
          </a:p>
        </p:txBody>
      </p:sp>
      <p:sp>
        <p:nvSpPr>
          <p:cNvPr id="605" name="Google Shape;605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Kuvassa esitetty kuormien ominaisarvot kaistoittain</a:t>
            </a:r>
            <a:endParaRPr/>
          </a:p>
        </p:txBody>
      </p:sp>
      <p:sp>
        <p:nvSpPr>
          <p:cNvPr id="644" name="Google Shape;644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Kuormaryhmät käytännössä pysty- ja vaakakuorman yhdistelmä</a:t>
            </a:r>
            <a:endParaRPr/>
          </a:p>
        </p:txBody>
      </p:sp>
      <p:sp>
        <p:nvSpPr>
          <p:cNvPr id="678" name="Google Shape;678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Esimerkkinä tiesiltojen murtorajatilan taulukko, käyttörajatilataulukko erikseen &amp; samat kevyen liikenteen silloille</a:t>
            </a:r>
            <a:endParaRPr/>
          </a:p>
        </p:txBody>
      </p:sp>
      <p:sp>
        <p:nvSpPr>
          <p:cNvPr id="719" name="Google Shape;719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Ja 3. epähomogeenisiä. GL30c loppukirjain tarkoittaa epähomogeenistä</a:t>
            </a:r>
            <a:endParaRPr/>
          </a:p>
        </p:txBody>
      </p:sp>
      <p:sp>
        <p:nvSpPr>
          <p:cNvPr id="790" name="Google Shape;790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0" name="Google Shape;80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Ja 3. epähomogeenisiä. GL30c loppukirjain tarkoittaa epähomogeenistä</a:t>
            </a:r>
            <a:endParaRPr/>
          </a:p>
        </p:txBody>
      </p:sp>
      <p:sp>
        <p:nvSpPr>
          <p:cNvPr id="801" name="Google Shape;801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Liikennekuorma asetettu metrin välein samalla tavalla, ohjelma etsii määräävän tapauksen</a:t>
            </a:r>
            <a:endParaRPr/>
          </a:p>
        </p:txBody>
      </p:sp>
      <p:sp>
        <p:nvSpPr>
          <p:cNvPr id="859" name="Google Shape;859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Taivutus, veto, puristus, leikkaus</a:t>
            </a:r>
            <a:endParaRPr/>
          </a:p>
        </p:txBody>
      </p:sp>
      <p:sp>
        <p:nvSpPr>
          <p:cNvPr id="878" name="Google Shape;878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16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6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5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12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6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6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p12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7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7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8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9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9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8" name="Google Shape;88;p129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0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0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7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117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17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7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5" name="Google Shape;25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17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11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8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11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12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1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12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2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aksi sisältökohdetta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2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" name="Google Shape;66;p12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sakeskus.fi/fi/hankkeet/yksityisteiden-puuinfr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ria.fi/handle/10024/133115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2" cy="57443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Teollinen puurakentaminen</a:t>
            </a:r>
            <a:endParaRPr/>
          </a:p>
        </p:txBody>
      </p:sp>
      <p:sp>
        <p:nvSpPr>
          <p:cNvPr id="99" name="Google Shape;99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Oppimateriaalia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/>
              <a:t>Termistöä – puusiltojen käyttötarkoitukset</a:t>
            </a:r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838200" y="1194318"/>
            <a:ext cx="5181600" cy="284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Kevyen liikenteen silta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– yleisnimitys vesistön yli johtavalle jalankulku- ja polkupyöräliikennettä varten rakennetulle sillalle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Risteyssilta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kahden tien eritasoristeykseen rakennettu silta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Raittisilta –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johtaa kevyen-, traktori-, yms. lähiliikenteen tai karjan vesistön yli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67" name="Google Shape;167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68" name="Google Shape;168;p10"/>
          <p:cNvSpPr txBox="1"/>
          <p:nvPr/>
        </p:nvSpPr>
        <p:spPr>
          <a:xfrm>
            <a:off x="6248400" y="1188097"/>
            <a:ext cx="5181600" cy="347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Ylikulkukäytävä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tien ylittävä kevyen liikenteen silta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Ylikäytäväsilta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rautatien ylittävä kevyen liikenteen silta, josta voidaan asema-alueilla käyttää myös nimitystä </a:t>
            </a: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asemasilta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Alikulkukäytävä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kevyen liikenteen väylän ylittävä tiesilta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GB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Huoltotiesilta –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radan kunnossapidon tiesilta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01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 txBox="1"/>
          <p:nvPr/>
        </p:nvSpPr>
        <p:spPr>
          <a:xfrm>
            <a:off x="6750226" y="5193119"/>
            <a:ext cx="30003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Raitti- ja vesistösillat selkeästi yleisimpiä puusiltojen kohdalla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755" y="4207857"/>
            <a:ext cx="5604171" cy="197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0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 (liikennekuormat)</a:t>
            </a:r>
            <a:endParaRPr/>
          </a:p>
        </p:txBody>
      </p:sp>
      <p:sp>
        <p:nvSpPr>
          <p:cNvPr id="939" name="Google Shape;939;p10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100</a:t>
            </a:fld>
            <a:endParaRPr/>
          </a:p>
        </p:txBody>
      </p:sp>
      <p:pic>
        <p:nvPicPr>
          <p:cNvPr id="940" name="Google Shape;94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316" y="1418619"/>
            <a:ext cx="3943900" cy="65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316" y="2071207"/>
            <a:ext cx="3943900" cy="386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6817" y="1262580"/>
            <a:ext cx="4372334" cy="305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6817" y="4318050"/>
            <a:ext cx="4223044" cy="196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01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</a:t>
            </a:r>
            <a:endParaRPr/>
          </a:p>
        </p:txBody>
      </p:sp>
      <p:sp>
        <p:nvSpPr>
          <p:cNvPr id="949" name="Google Shape;949;p10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101</a:t>
            </a:fld>
            <a:endParaRPr/>
          </a:p>
        </p:txBody>
      </p:sp>
      <p:pic>
        <p:nvPicPr>
          <p:cNvPr id="950" name="Google Shape;95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797" y="1516598"/>
            <a:ext cx="4676962" cy="191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797" y="3406122"/>
            <a:ext cx="4676962" cy="2842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02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Mitoituksen yhteenveto</a:t>
            </a:r>
            <a:endParaRPr/>
          </a:p>
        </p:txBody>
      </p:sp>
      <p:sp>
        <p:nvSpPr>
          <p:cNvPr id="957" name="Google Shape;957;p10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102</a:t>
            </a:fld>
            <a:endParaRPr/>
          </a:p>
        </p:txBody>
      </p:sp>
      <p:sp>
        <p:nvSpPr>
          <p:cNvPr id="958" name="Google Shape;958;p102"/>
          <p:cNvSpPr txBox="1"/>
          <p:nvPr/>
        </p:nvSpPr>
        <p:spPr>
          <a:xfrm>
            <a:off x="839709" y="1342672"/>
            <a:ext cx="6097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Liimapuupalkkien kooksi 1080 X 240 mm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Kansilankun kooksi 200 X 50 mm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9" name="Google Shape;959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739" y="894238"/>
            <a:ext cx="4630624" cy="2442654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102"/>
          <p:cNvSpPr txBox="1"/>
          <p:nvPr/>
        </p:nvSpPr>
        <p:spPr>
          <a:xfrm>
            <a:off x="839709" y="1989003"/>
            <a:ext cx="493855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Käyttörajatilamitoitus: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Taipuman arvoksi 23,3 mm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Sallittu taipuma ajoneuvoliikenteen silloilla L/400 = 25 mm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Muodostui määrääväksi palkkien mitoituksen kannalta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Tarkempaa värähtelytarkastelua ei tarvita mikäli ominaistaajuus yli 5 Hz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Arvoksi saatiin 29,497 Hz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868" y="4574109"/>
            <a:ext cx="2437645" cy="167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157" y="4574326"/>
            <a:ext cx="5138711" cy="167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0843" y="3480920"/>
            <a:ext cx="4492782" cy="1022108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2"/>
          <p:cNvSpPr txBox="1"/>
          <p:nvPr/>
        </p:nvSpPr>
        <p:spPr>
          <a:xfrm>
            <a:off x="9297607" y="4435610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Kannen käyttöasteet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102"/>
          <p:cNvSpPr txBox="1"/>
          <p:nvPr/>
        </p:nvSpPr>
        <p:spPr>
          <a:xfrm>
            <a:off x="839709" y="6224859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Palkin käyttöasteet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03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rakentaminen, säilyvyys ja korjaaminen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0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Puuosien kyllästys ja suojaaminen</a:t>
            </a:r>
            <a:endParaRPr/>
          </a:p>
        </p:txBody>
      </p:sp>
      <p:sp>
        <p:nvSpPr>
          <p:cNvPr id="976" name="Google Shape;976;p10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714922" cy="471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Puu altis kosteuden ja lämpötilan vaihteluille 🡪 puusillat vaativat suojaustoimenpiteitä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Puuosien kyllästäminen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Tähän asti yleisimpinä suola- ja kreosoottikyllästys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Kreosootti menossa käyttökieltoon huhtikuussa 2023 🡪 uudet ratkaisut?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Suolakyllästetyissä kansissa havaittu lahosieniongelmia</a:t>
            </a:r>
            <a:endParaRPr sz="15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Rakenteellinen suojaus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Toisen rakenteen asettaminen niin, että se estää haitallisten vaikutusten kulkeutumisen suojattavalle rakenteelle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Kotelointi, kattaminen, pintarakenteiden käyttäminen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Hyödynnetty Ruotsissa melko paljon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77" name="Google Shape;977;p10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104</a:t>
            </a:fld>
            <a:endParaRPr/>
          </a:p>
        </p:txBody>
      </p:sp>
      <p:pic>
        <p:nvPicPr>
          <p:cNvPr id="978" name="Google Shape;978;p104"/>
          <p:cNvPicPr preferRelativeResize="0"/>
          <p:nvPr/>
        </p:nvPicPr>
        <p:blipFill rotWithShape="1">
          <a:blip r:embed="rId3">
            <a:alphaModFix/>
          </a:blip>
          <a:srcRect l="12033" r="11917" b="-1"/>
          <a:stretch/>
        </p:blipFill>
        <p:spPr>
          <a:xfrm>
            <a:off x="6657347" y="1465361"/>
            <a:ext cx="4597884" cy="335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4"/>
          <p:cNvSpPr txBox="1"/>
          <p:nvPr/>
        </p:nvSpPr>
        <p:spPr>
          <a:xfrm>
            <a:off x="6554709" y="4873280"/>
            <a:ext cx="3974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rakenteellinen kattaminen. Suntinrannan silta, Parainen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0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Kansirakenteen päällystäminen</a:t>
            </a:r>
            <a:endParaRPr/>
          </a:p>
        </p:txBody>
      </p:sp>
      <p:sp>
        <p:nvSpPr>
          <p:cNvPr id="986" name="Google Shape;986;p10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6845064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Kansirakenteiden päällystämisen tarkoitus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Ottaa vastaan liikenteen aiheuttamaa kulumista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Suojaa mahdollista vedeneristystä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Antaa pinnalle muodon ja tasaisuuden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Kansirakenteen päällystysvaihtoehdot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Päällystysratkaisu pohditaan käyttötarkoituksen mukaan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Syrjälankkukansi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Versowoodin poikittain jännitetyissä tyyppisilloissa käytettävät: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30 mm kumibitimuvaluasfaltti + karkeutuskivi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Asfalttibetoni 35 mm + mastiksieriste 15-20 mm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Muita ratkaisuja: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25-30 mm hiekkahierrolla käsitelty Lemfalt (elastinen materiaali, joka itsessään toimii myös vesieristeenä)</a:t>
            </a:r>
            <a:endParaRPr sz="1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87" name="Google Shape;987;p10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/>
          </a:p>
        </p:txBody>
      </p:sp>
      <p:pic>
        <p:nvPicPr>
          <p:cNvPr id="988" name="Google Shape;988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1189" y="4277429"/>
            <a:ext cx="4573280" cy="163183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05"/>
          <p:cNvSpPr txBox="1"/>
          <p:nvPr/>
        </p:nvSpPr>
        <p:spPr>
          <a:xfrm>
            <a:off x="7341189" y="5909259"/>
            <a:ext cx="3601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päällystysvaihtoehtoja (Lahtela)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rakentaminen ja laatuvaatimukset</a:t>
            </a:r>
            <a:endParaRPr/>
          </a:p>
        </p:txBody>
      </p:sp>
      <p:sp>
        <p:nvSpPr>
          <p:cNvPr id="995" name="Google Shape;995;p10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Laatuvaatimusten ohjaus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Rakentamisen kohdalla ohjaa Infrarakentamisen yleiset laatuvaatimukset (InfraRYL osa 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Rakenteellisien korjauksien osalta SILKO-ohjeet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Puusiltojen rakentamisen etuna korkea esivalmistusaste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Kansi voidaan valmistaa etukäteen 🡪 siltakohteessa vain nostetaan alusrakenteiden päälle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Siltapaikalla asennettavaksi jäävät vesieristyksen ja kulutuskerroksen tekeminen, kaiteiden jatkaminen tiekaiteeksi sekä näkyvien rakenteiden puuverhosuojaus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Puusilta saatetaan myös naulata kokoon paikan päällä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Tällöinkin työmäärä matalampi verrattuna esimerkiksi betonisiltoihin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Rakenneosien kuljettaminen myös helpompaa niiden keveyden ansiosta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996" name="Google Shape;996;p10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106</a:t>
            </a:fld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0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korjaaminen</a:t>
            </a:r>
            <a:endParaRPr/>
          </a:p>
        </p:txBody>
      </p:sp>
      <p:sp>
        <p:nvSpPr>
          <p:cNvPr id="1002" name="Google Shape;1002;p10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Korjaamisen ohjeistuksena toimivat Siltojen korjausohjeet –kokonaisuus eli SILKO-ohjeet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korjaushanke voidaan jakaa viiteen vaiheeseen: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Vaurioiden ja niiden syiden määrittäminen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Periaateratkaisuiden laatiminen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Varsinaisen korjaustyön suunnittelu ja laatuvaatimusten määrittäminen SILKO-ohjeistuksen mukaisesti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Korjaustyön kilpailuttaminen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Korjauksen toteuttaminen, jossa SILKO-ohjeiden rooli korostuu työsuunnittelussa, toteutuksessa sekä tekijöiden koulutuksessa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Esimerkkejä tavallisimmista korjaustarpeista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Puukannen vahventaminen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Liimapuupalkin injektointi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Puukannen päällystäminen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Siltakaiteiden uusiminen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Lahontorjunta &amp; pintakäsittely</a:t>
            </a:r>
            <a:endParaRPr sz="1600"/>
          </a:p>
        </p:txBody>
      </p:sp>
      <p:sp>
        <p:nvSpPr>
          <p:cNvPr id="1003" name="Google Shape;1003;p10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107</a:t>
            </a:fld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08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kunnossapito ja siltatiedon hallinta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kunnostustarpeet ja -toimenpiteet</a:t>
            </a:r>
            <a:endParaRPr/>
          </a:p>
        </p:txBody>
      </p:sp>
      <p:sp>
        <p:nvSpPr>
          <p:cNvPr id="1014" name="Google Shape;1014;p10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Kunnossapidon merkittävyys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Liikenneturvallisuuden ja kantavuuden riittävyyden takaaminen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Kunnon tarkkailu säännöllisten tarkastusten avulla 🡪 jatkotoimenpiteet tarpeen mukaan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Taataan sillalle mahdollisimman pitkä käyttöikä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Kunnossapitäjä riippuu sillan omistajasta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Väyläviraston omistamien siltojen kunnossapidosta vastaavat ELY-keskukset maantieteellisen sijainnin perusteella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Kuntien omistamat sillat kuntien vastuulla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yleisin vauriotyyppi on lahoaminen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Yleistä varsinkin puurakenteilla, jotka ovat eniten alttiina kosteudelle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Puupaalut, kansilankutus sekä pääpalkkien yläpinnat</a:t>
            </a:r>
            <a:endParaRPr sz="12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Eteenkin palkiston lahoaminen hankala ongelma, koska havaitseminen tapahtuu monesti vasta poistettaessa kansilankutusta</a:t>
            </a:r>
            <a:endParaRPr sz="1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Muita vauriotyyppejä: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Liimapuupalkkien halkeilu tai liimasaumojen irtoaminen - kosteusvaihtelut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Pintarakenteiden kuluminen – mekaanisen kulutuksen alaisuus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Kaiteiden tai niiden suojaverkkojen kiinnitysten löystyminen – aurauskunnossapito tai ajoneuvon törmäys</a:t>
            </a: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015" name="Google Shape;1015;p10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109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/>
              <a:t>Termistöä –siltojen päämitat</a:t>
            </a: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838200" y="1194318"/>
            <a:ext cx="5181600" cy="320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Sillan kokonaispituus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L – 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samalla reunalla siltaa olevien siipimuurien tai niitä vastaavien rakenteiden äärimmäisten pisteiden välinen suurin etäisyys. Eri puolilla siltaa mittojen ollessa eroavaisia toisistaan, kokonaispituus on näiden keskiarvo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Jännemitta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jm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sillan keskilinjaa tai tien paalutuslinjaa / radan keskilinjaa pitkin mitattu etäisyys päällysrakenteen tukilinjalta tukilinjalle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Vapaa-aukko </a:t>
            </a:r>
            <a:r>
              <a:rPr lang="en-GB" sz="1800" i="1">
                <a:latin typeface="Arial"/>
                <a:ea typeface="Arial"/>
                <a:cs typeface="Arial"/>
                <a:sym typeface="Arial"/>
              </a:rPr>
              <a:t>Va</a:t>
            </a:r>
            <a:r>
              <a:rPr lang="en-GB" sz="1800">
                <a:latin typeface="Arial"/>
                <a:ea typeface="Arial"/>
                <a:cs typeface="Arial"/>
                <a:sym typeface="Arial"/>
              </a:rPr>
              <a:t> – tukirakenteiden vapaa väli kulkukorkeudella alikulkevaa väylää vastaan kohtisuorasti mitattuna</a:t>
            </a:r>
            <a:endParaRPr/>
          </a:p>
          <a:p>
            <a:pPr marL="34290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Vapaa alikulkukorkeus – vapaa-aukkoon verrattuna kohtisuora mitta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78" name="Google Shape;178;p11"/>
          <p:cNvSpPr txBox="1"/>
          <p:nvPr/>
        </p:nvSpPr>
        <p:spPr>
          <a:xfrm>
            <a:off x="6248400" y="1188097"/>
            <a:ext cx="5181600" cy="321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900" marR="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Kokonaiskorkeus H – korkeusero tien tasausviivan ja päällysrakenteen alapinnan välillä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Rakennekorkeus h – korkeusero päällysrakenteen ylä- ja alapinnan välillä, kokonaiskorkeuteen verrattuna erotuksena pintarakenteet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Vapaa läpikulkukorkeus – sillan yläpuolisten rakenneosien alapinnan ja tienpinnan / kiskonselän välinen korkeusero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Kokonaisleveys B – sillan päällysrakenteen kantavan osuuden ulkoreunojen suurin etäisyys toisistaan sillan keskilinjaa vastaan kohtisuorasti mitattuna</a:t>
            </a:r>
            <a:endParaRPr/>
          </a:p>
          <a:p>
            <a:pPr marL="342900" marR="0" lvl="0" indent="-342900" algn="just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Hyötyleveys HL – sillan kaiteiden sisäpintojen välinen etäisyys sillan poikkisuunnassa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4406436"/>
            <a:ext cx="6830961" cy="162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9161" y="4406436"/>
            <a:ext cx="3945030" cy="1653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 txBox="1"/>
          <p:nvPr/>
        </p:nvSpPr>
        <p:spPr>
          <a:xfrm>
            <a:off x="1122630" y="5955065"/>
            <a:ext cx="37300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Havainnollistusta sillan päämitoista (Laaksonen)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10"/>
          <p:cNvSpPr txBox="1">
            <a:spLocks noGrp="1"/>
          </p:cNvSpPr>
          <p:nvPr>
            <p:ph type="title"/>
          </p:nvPr>
        </p:nvSpPr>
        <p:spPr>
          <a:xfrm>
            <a:off x="839787" y="228601"/>
            <a:ext cx="10585685" cy="70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kunnostustarpeet ja -toimenpiteet</a:t>
            </a:r>
            <a:endParaRPr/>
          </a:p>
        </p:txBody>
      </p:sp>
      <p:sp>
        <p:nvSpPr>
          <p:cNvPr id="1021" name="Google Shape;1021;p110"/>
          <p:cNvSpPr txBox="1">
            <a:spLocks noGrp="1"/>
          </p:cNvSpPr>
          <p:nvPr>
            <p:ph type="body" idx="4294967295"/>
          </p:nvPr>
        </p:nvSpPr>
        <p:spPr>
          <a:xfrm>
            <a:off x="839787" y="2560083"/>
            <a:ext cx="8095983" cy="406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Muita kunnostustoimenpiteitä: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Rakenneosan poikkileikkauksen kasvattaminen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Lisäosan liittäminen vanhaan rakenteeseen niin, että näiden väliset liittimet pystyvät ottamaan vastaan liitokseen syntyvät työntövoimat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Liitoksien vahventaminen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Halkeilutapauksissa rakojen täyttäminen puurakenteelle sopivalla injektointiaineella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Pintarakenteiden vaurioissa paikkaaminen, kannen uusiminen tai kannen vahventaminen ajourien kohdalla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Siltojen huoltaminen ja hoitaminen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Kannen puhdistaminen ja siivoaminen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Kasvillisuuden kitkeminen, irtosoran poistaminen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Rakenteiden pinnoittaminen</a:t>
            </a:r>
            <a:endParaRPr sz="18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022" name="Google Shape;1022;p1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110</a:t>
            </a:fld>
            <a:endParaRPr/>
          </a:p>
        </p:txBody>
      </p:sp>
      <p:pic>
        <p:nvPicPr>
          <p:cNvPr id="1023" name="Google Shape;1023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409" y="3429000"/>
            <a:ext cx="3186293" cy="2274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10"/>
          <p:cNvSpPr txBox="1"/>
          <p:nvPr/>
        </p:nvSpPr>
        <p:spPr>
          <a:xfrm>
            <a:off x="8549521" y="5722656"/>
            <a:ext cx="31388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Puukannen vahventaminen ajourien kohdalta (Tiehallinto 2006)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10"/>
          <p:cNvSpPr txBox="1"/>
          <p:nvPr/>
        </p:nvSpPr>
        <p:spPr>
          <a:xfrm>
            <a:off x="839787" y="1105941"/>
            <a:ext cx="9707500" cy="155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Vaurioituneelle rakenteella tehdään arviointi kunnostustoimenpiteestä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Pahasti vaurioituneella rakenteella kyseeseen tulee rakenneosan uusiminen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Rakenteita poistettaessa tulee tarkastaa paikalleen jäävien rakenteiden kunto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Ehkäistään, ettei toimenpiteitä tarvitse uusia lähitulevaisuudessa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11"/>
          <p:cNvSpPr txBox="1">
            <a:spLocks noGrp="1"/>
          </p:cNvSpPr>
          <p:nvPr>
            <p:ph type="title"/>
          </p:nvPr>
        </p:nvSpPr>
        <p:spPr>
          <a:xfrm>
            <a:off x="803157" y="443619"/>
            <a:ext cx="10585685" cy="64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kuntotarkastukset</a:t>
            </a:r>
            <a:endParaRPr/>
          </a:p>
        </p:txBody>
      </p:sp>
      <p:sp>
        <p:nvSpPr>
          <p:cNvPr id="1032" name="Google Shape;1032;p111"/>
          <p:cNvSpPr txBox="1">
            <a:spLocks noGrp="1"/>
          </p:cNvSpPr>
          <p:nvPr>
            <p:ph type="body" idx="4294967295"/>
          </p:nvPr>
        </p:nvSpPr>
        <p:spPr>
          <a:xfrm>
            <a:off x="839787" y="1345305"/>
            <a:ext cx="10848630" cy="52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Oikea-aikaisia kunnostustarpeita seurataan viiden vuoden välein tehtävillä sillan yleistarkastuksilla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Lähtökohtaisesti silmämääräinen arviointi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Ennakoidaan sillan vaatimia toimenpiteitä tai tarvetta perusteellisempaan tarkastukseen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Tärkeänä osana määritetään sillan päärakenneosien kuntotiedot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Pisteytetään asteikolla 0-4 rakenteilla esiintyvien vaurioiden mukaan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0 = uudenveroinen … 4 = erittäin huono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Näiden perusteella sillalle annetaan myös kokonaisarvosana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Kuntoarvioiden avulla tarkastaja määrittää sillalle seuraavan tarkastuksen ajankohdan sekä tekee arvion seuraavan 10 vuoden aikana tarvittavista toimenpiteistä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Kirjaukset kuntoarvioista sekä lausunnot tehdään Taitorakennerekisteriin, joka toimii siltojen ylläpidon hallintajärjestelmänä</a:t>
            </a:r>
            <a:endParaRPr sz="1800"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sp>
        <p:nvSpPr>
          <p:cNvPr id="1033" name="Google Shape;1033;p1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111</a:t>
            </a:fld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2"/>
          <p:cNvSpPr txBox="1">
            <a:spLocks noGrp="1"/>
          </p:cNvSpPr>
          <p:nvPr>
            <p:ph type="title"/>
          </p:nvPr>
        </p:nvSpPr>
        <p:spPr>
          <a:xfrm>
            <a:off x="803157" y="443619"/>
            <a:ext cx="10585685" cy="64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Puusiltojen kuntotarkastukset</a:t>
            </a:r>
            <a:endParaRPr/>
          </a:p>
        </p:txBody>
      </p:sp>
      <p:sp>
        <p:nvSpPr>
          <p:cNvPr id="1040" name="Google Shape;1040;p112"/>
          <p:cNvSpPr txBox="1">
            <a:spLocks noGrp="1"/>
          </p:cNvSpPr>
          <p:nvPr>
            <p:ph type="body" idx="4294967295"/>
          </p:nvPr>
        </p:nvSpPr>
        <p:spPr>
          <a:xfrm>
            <a:off x="839787" y="1204304"/>
            <a:ext cx="10848630" cy="521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Esimerkiksi suurempien vesistösiltojen tapauksessa joka toinen yleistarkastus suoritetaan laajennettuna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Erona normaaliin yleistarkastukseen on muun muassa, että sillasta otetaan näytteitä tarkemman ennakoinnin tueksi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Sillan ollessa peruskorjauksen tarpeessa, sille tehdään yleensä erikoistarkastus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Tarkoituksena saada tarkempaa tietoa korjaussuunnittelun tai muiden toimintaperiaatteiden lähtötiedoiksi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Erikoistarkastukseen kuuluu myös yleensä näytteiden poraamista sekä laboratoriotutkimuksia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Tarpeen mukaan sillalle tehdään myös kantavuustarkastelut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Mahdollisissa erikoistilanteissa silloille voidaan tehdä myös niin kutsuttuja ylimääräisiä tarkastuksia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Esimerkkinä vuonna 2020 tehdyt tarkastukset lahottajasienen ilmentymisestä puukansissa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Ilmentyminen oli noin 10 % puusilloista</a:t>
            </a:r>
            <a:endParaRPr sz="1800"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sp>
        <p:nvSpPr>
          <p:cNvPr id="1041" name="Google Shape;1041;p1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112</a:t>
            </a:fld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1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Kantavuustarkastelu ja painorajoituksen määrittäminen</a:t>
            </a:r>
            <a:endParaRPr/>
          </a:p>
        </p:txBody>
      </p:sp>
      <p:sp>
        <p:nvSpPr>
          <p:cNvPr id="1047" name="Google Shape;1047;p11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Kantavuustarkastelu suoritetaan tarpeen mukaan erikoistarkastuksen yhteydessä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Tarkoituksena tutkia, onko jollain rakenteella uusimistarvetta kantavuuden kannalta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Tarve voi tulla kyseeseen esimerkiksi, jos rakenne on suunniteltu käyttäen vanhoja liikennekuormia tai siltapaikan liikennemäärät ovat kasvaneet merkittävästi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Tarkastelun perusteella kohteesta laaditaan korjaussuunnitelma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Painorajoituksen asettaminen sillalle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Tarkoituksena kasvattaa sillan käyttöikää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Kustannustehokas vaihtoehto tilanteessa, jossa rakenteet ovat muuten hyvässä kunnossa, mutta kantavuus vaatisi korjaustoimenpiteitä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Painorajoitusten kohdistuminen: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Suurin sallittu ajoneuvon tai ajoneuvoyhdistelmän massa</a:t>
            </a:r>
            <a:endParaRPr sz="12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Suurin sallittu telille tai akselille kohdistuva massa</a:t>
            </a:r>
            <a:endParaRPr sz="1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Painorajoitusten tarpeen pohtiminen kasvoi vuonna 2013 asetetun uuden ajoneuvoasetuksen myötä 🡪 raskaiden ajoneuvojen ja ajoneuvoyhdistelmien suurin sallittu massa nostettiin 60 tonnista 76 tonniin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Vuoden 2022 marraskuussa Taitorakennerekisterin mukaan Suomen puusilloista noin 10 % painorajoitettuja</a:t>
            </a:r>
            <a:endParaRPr sz="1600"/>
          </a:p>
          <a:p>
            <a:pPr marL="1143000" lvl="2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  <p:sp>
        <p:nvSpPr>
          <p:cNvPr id="1048" name="Google Shape;1048;p1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113</a:t>
            </a:fld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Siltatiedon hallinta</a:t>
            </a:r>
            <a:endParaRPr/>
          </a:p>
        </p:txBody>
      </p:sp>
      <p:sp>
        <p:nvSpPr>
          <p:cNvPr id="1054" name="Google Shape;1054;p11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Siltojen kunnon seuraamisen kannalta olennaista, että siltatietoja hallitaan ja ylläpidetään järjestelmällisellä tavalla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Väyläviraston ylläpitämä Taitorakennerekisteri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Taitorakennerekisteristä löytyy kaikki valtion omistamat sillat sekä jonkin verran kuntien omistamista silloista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Rekisteri ei ole yleisessä käytössä, mutta palvelee tärkeitä sidosryhmiä, kuten Väyläviraston, ELY-keskusten ja kuntien asiantuntijoita sekä palveluntuottajia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Siltojen lisäksi Taitorakennerekisteristä löytyy tietoa tunneleista, rummuista, tukimuureista, laitureista sekä merimerkeistä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Taitorakennerekisterin tavoitteena on sisältää monipuoliset hallinnolliset ja rakenteelliset tiedot siltojen osalta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Kirjataan kaikki silloille tehdyt tarkastukset raportteineen, jotta vauriotietojen ja korjaustarpeiden seuranta sujuvaa kaikille sidosryhmille 🡪 Mahdollistaa kiireellisyysjärjestyksen arvioinnin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Sisältää taitorakenteiden suunnitelmadokumentit sekä kuvia kohteesta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Vaurioiden paikantamista varten luotu selkeä systeemi, jossa rakenneosat eritellään sijaintikoodien avulla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Taitorakennerekisteri ei sisällä yksityisteiden siltoja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Yksityisteiden siltojen kunto- ja ominaisuustietoa löytyy Suomen metsäkeskuksen ylläpitämästä portaalista www.tienhoito.fi</a:t>
            </a:r>
            <a:endParaRPr sz="1400"/>
          </a:p>
        </p:txBody>
      </p:sp>
      <p:sp>
        <p:nvSpPr>
          <p:cNvPr id="1055" name="Google Shape;1055;p1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114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rakenneosat ja rakenteet</a:t>
            </a:r>
            <a:endParaRPr/>
          </a:p>
        </p:txBody>
      </p:sp>
      <p:sp>
        <p:nvSpPr>
          <p:cNvPr id="187" name="Google Shape;187;p12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055534" cy="491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Voidaan jakaa neljään osa-alueeseen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Päällysrakenteet, alusrakenteet, varusteet ja laitteet, siltapaikan rakenteet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Päällysrakenteiden tehtävänä on siirtää kuormat jännevälien yli alusrakenteille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Päällysrakenteeseen kuuluvat kannatinrakenne, kansirakenne sekä pintarakenne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Kannatinrakenne on päällysrakenteen kantava osa eli esimerkiksi palkki tai laatta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Kansirakenteen tehtävänä on välittää kuormat kannatinrakenteelle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Pintarakenne on kansirakenteen yläpuolinen osuus, johon kuuluu vesieristeet ja päällyste</a:t>
            </a:r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323" y="2124515"/>
            <a:ext cx="4534199" cy="297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 txBox="1"/>
          <p:nvPr/>
        </p:nvSpPr>
        <p:spPr>
          <a:xfrm>
            <a:off x="6895323" y="5103845"/>
            <a:ext cx="44568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Havainnollistus sillan rakenteista ja rakenneosista (RIL 2018)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rakenneosat ja rakenteet</a:t>
            </a:r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055534" cy="4916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Alusrakenteiden tehtävänä on siirtää päällysrakenteelta tulevat kuormat kantavaan maaperään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Alusrakenteita maatuet ja välituet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Näiden osia esimerkiksi peruslaatat ja paaluperustukset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Varusteet ja laitteet käsittävät suuren määrän sillan toiminnalle merkittäviä rakenneosia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Sillan kaiteet, laakerit, liikuntasaumalaitteet, valaistuslaitteet, siirtymälaatat, kuivatuslaitteet, kaapelointi…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Siltapaikan rakenteet liittyvät sillan lähiympäristöön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Siltaan liittyvä tie, tieluiskat, sillan etuluiskat ja keilat, tiekaiteet</a:t>
            </a:r>
            <a:endParaRPr sz="1800"/>
          </a:p>
        </p:txBody>
      </p:sp>
      <p:sp>
        <p:nvSpPr>
          <p:cNvPr id="197" name="Google Shape;197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323" y="2124515"/>
            <a:ext cx="4534199" cy="297933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/>
          <p:nvPr/>
        </p:nvSpPr>
        <p:spPr>
          <a:xfrm>
            <a:off x="6895323" y="5103845"/>
            <a:ext cx="44568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Havainnollistus sillan rakenteista ja rakenneosista (RIL 2018)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Puusillan rakenneosat ja rakenteet</a:t>
            </a:r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256213" cy="474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Päällysrakenteet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Pääkannatin valitaan tapauskohtaisesti erityisolosuhteiden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Rakennekorkeus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Tarvittava vapaa jänneväli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käyttötarkoitus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Estetiikka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Perustusolosuhteet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Tilaajan toivomukset</a:t>
            </a:r>
            <a:endParaRPr sz="1600"/>
          </a:p>
        </p:txBody>
      </p:sp>
      <p:sp>
        <p:nvSpPr>
          <p:cNvPr id="206" name="Google Shape;206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07" name="Google Shape;207;p14"/>
          <p:cNvSpPr txBox="1"/>
          <p:nvPr/>
        </p:nvSpPr>
        <p:spPr>
          <a:xfrm>
            <a:off x="976156" y="6259937"/>
            <a:ext cx="36834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Päällysrakenteen esimerkkejä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156" y="4207898"/>
            <a:ext cx="2862512" cy="212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4"/>
          <p:cNvSpPr txBox="1"/>
          <p:nvPr/>
        </p:nvSpPr>
        <p:spPr>
          <a:xfrm>
            <a:off x="5327964" y="1465361"/>
            <a:ext cx="609750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Alusrakenteet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Rakenne kovaan pohjaan 🡪 vältytään painuman haittavaikutuksilta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Perustustasossa peruslaatat ja paalutukset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Nykyään uusien puusiltojen alusrakenteet pääosin teräsbetonista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Esimerkki puupaaluilla perustetusta sillasta (Telkjärven silta):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9423740" y="5585937"/>
            <a:ext cx="1889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Telkjärven silta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1891" y="3836404"/>
            <a:ext cx="5151849" cy="234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839789" y="34559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Puusillat Suomessa</a:t>
            </a:r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4294967295"/>
          </p:nvPr>
        </p:nvSpPr>
        <p:spPr>
          <a:xfrm>
            <a:off x="839789" y="1484768"/>
            <a:ext cx="6928084" cy="416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Suomessa selkeästi yleisin puusiltatyyppi on palkkisilta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Asemat väyläverkolla melko tasan kevyen liikenteen väylien ja yleisten teiden välillä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Yleisimmät puusiltojen kokonaispituudet välillä 5-15 metriä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Tilastot Väyläviraston Taitorakennerekisterin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Luvuista puuttuu yksityisteiden sillat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676" y="1246410"/>
            <a:ext cx="2576239" cy="346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8117676" y="4569236"/>
            <a:ext cx="20340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Tilastot 8.11.2022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title"/>
          </p:nvPr>
        </p:nvSpPr>
        <p:spPr>
          <a:xfrm>
            <a:off x="839789" y="34559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Puusillat Suomessa</a:t>
            </a:r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982201" y="6187092"/>
            <a:ext cx="20340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Tilastot 8.11.2022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201" y="3853141"/>
            <a:ext cx="6839905" cy="233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201" y="1305731"/>
            <a:ext cx="4521365" cy="2488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tilanne Pohjoismaissa</a:t>
            </a:r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body" idx="4294967295"/>
          </p:nvPr>
        </p:nvSpPr>
        <p:spPr>
          <a:xfrm>
            <a:off x="839787" y="1500276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Nordic Timber Bridge –projektia ennen puusiltojen tuotanto oli hyvin vähäistä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Projektin vaikutukset Norjassa ja Ruotsissa suuremmat verrattuna Suomeen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Ruotsi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Suurin osa puusiltojen tilaajista on kuntia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Yleisimmät puusiltatyypit laatta- ja palkkisilta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Erikoisuutena, että puusiltoja ei nykyään kyllästetä kreosootilla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Puuosat voidaan uusiokäyttää esimerkiksi bioenergiana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Norja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Suurempi varallisuus 🡪 näkyy panostuksena myös puusilloissa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Kuhunkin rakenneosaan valitaan parhaiten soveltuva materiaali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Norjassa puusillat suunnitellaan 100 vuoden käyttöikään (vs. Suomen 50 vuotta)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Näyttävät puusiltaratkaisut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Yleisimmät puusiltatyypit kaari- ja ristikkosilta</a:t>
            </a:r>
            <a:endParaRPr sz="1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635580" y="5970013"/>
            <a:ext cx="3628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Da Vinci silta, Ås,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6047584" y="5970013"/>
            <a:ext cx="58819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Kjölsäterin silta,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492" y="3702746"/>
            <a:ext cx="4772692" cy="22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584" y="3301358"/>
            <a:ext cx="4863208" cy="2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733492" y="610988"/>
            <a:ext cx="10585685" cy="656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Esimerkkejä Norjan puusilloista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635580" y="1454645"/>
            <a:ext cx="8856474" cy="197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Vinci silta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Vuonna 2001 rakennettu, 108 metriä pitkä kevyen liikenteen kaarisilta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Korkeimmillaan 10 metriä maanpinnasta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Kjölsäterin silta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158 metriä pitkä 6-jänteinen ristikkosilta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Ristikkorakenne tehty kansirakenteen alapuolelle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PUUSILTATYYPIT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alkuperä</a:t>
            </a:r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2857"/>
              <a:buFont typeface="Arial"/>
              <a:buNone/>
            </a:pPr>
            <a:r>
              <a:rPr lang="en-GB" sz="2800"/>
              <a:t>Teollisen puurakentamisen oppimateriaali on tuotettu 2021-2022 Puuinfo Oy:n johtamassa hankkeessa, jossa mukana myös: 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Ammattiopisto Lappia,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TTS-Työtehoseura,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Kaakkois-Suomen ammattikorkeakoulu,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Metropolia ammattikorkeakoulu,</a:t>
            </a:r>
            <a:endParaRPr/>
          </a:p>
          <a:p>
            <a:pPr marL="64770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Jyväskylän ammattikorkeakoulu,</a:t>
            </a:r>
            <a:endParaRPr/>
          </a:p>
          <a:p>
            <a:pPr marL="647700" marR="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Tampereen yliopisto sekä</a:t>
            </a:r>
            <a:endParaRPr/>
          </a:p>
          <a:p>
            <a:pPr marL="647700" marR="0" lvl="0" indent="-355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ct val="102040"/>
              <a:buChar char="●"/>
            </a:pPr>
            <a:r>
              <a:rPr lang="en-GB" sz="2800"/>
              <a:t>Puutuoteteollisuus ry.</a:t>
            </a:r>
            <a:endParaRPr/>
          </a:p>
        </p:txBody>
      </p:sp>
      <p:sp>
        <p:nvSpPr>
          <p:cNvPr id="106" name="Google Shape;106;p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20318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 on tarkoitettu käyttöön teollisen puurakentamisen koulutuksessa ja opiskelussa mahdollisimman laajasti.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Aineistolla on Nimeä-JaaSamoin (CC BY-SA) - lisenssi, joka edellyttää, että aineistoa käytettäessä tekijä mainitaan asianmukaisesti ja johdannaisteoksia saa levittää vain samalla lisenssillä kuin alkuperäistä teosta.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Alkuperäinen aineisto sekä Puuinfon mahdolliset päivitykset siihen julkaistaan aoe.fi-portaalissa sekä puuinfo.fi-sivustolla.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käyttö</a:t>
            </a: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914400" y="4979406"/>
            <a:ext cx="4635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Hanketta on rahoittanut ympäristöministeriö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/>
              <a:t>Palkkisilta</a:t>
            </a:r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6064475" cy="46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Taitorakennerekisterin mukaan Suomessa 1218 puista palkkisiltaa (8.11.2022), jonka lisäksi yksityisteillä runsaasti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Kustannustehokkain jänneväli tieliikenteen silloilla 4-20 metriä &amp; kevyen liikenteen väylien silloilla 3-30 metriä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Rakenne muodostuu vähintään kahdesta pituussuuntaisesta palkista sekä poikittaisista jäykisteistä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Liimapuu nykyisin yleisin käytetty pääkannattimien materiaali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784" y="630553"/>
            <a:ext cx="3900565" cy="24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7116" y="3619845"/>
            <a:ext cx="3937899" cy="24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7255399" y="6088947"/>
            <a:ext cx="46408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Tukkisilta, Myllykanavan silta, Kuusamo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7255399" y="3104059"/>
            <a:ext cx="46408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Palkkisillan kiepahdustuenta. Ruukin silta, Nivala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Kaarisilta</a:t>
            </a:r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11121428" cy="222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Suomessa 22 kappaletta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Jännemitat välillä 20-70 metriä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Toiminta perustuu materiaalin puristuslujuuden hyödyntämiseen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Kaari tuottaa perustuksilleen pystykuorman lisäksi myös vaakakuormaa, hankalampi suunnittelu- ja totetutustyö (vs. palkkisilta)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Kaari voi sijaita eri asemissa suhteessa ajorataan</a:t>
            </a:r>
            <a:endParaRPr sz="2000"/>
          </a:p>
        </p:txBody>
      </p:sp>
      <p:sp>
        <p:nvSpPr>
          <p:cNvPr id="270" name="Google Shape;270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1407600" y="6215876"/>
            <a:ext cx="58804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Rantaraitin ylikulkukäytävä, Jyväskylä sekä Malminmäen ylikulkukäytävä, Ylöjärvi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0046" y="3626955"/>
            <a:ext cx="4037693" cy="25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7921" y="3599222"/>
            <a:ext cx="5346441" cy="2628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/>
              <a:t>Ansassillat</a:t>
            </a:r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body" idx="1"/>
          </p:nvPr>
        </p:nvSpPr>
        <p:spPr>
          <a:xfrm>
            <a:off x="838200" y="1539089"/>
            <a:ext cx="6064475" cy="4637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Jakautuu tuki- ja riippuansassiltoihin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Jako ansaiden sijoittumisen mukaan nähden kansirakenteeseen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Eteenkin tukiansassilta suosittu puusiltatyyppi 1800-luvulla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Kolmioiden muodostuminen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Toimintaperiaate perustuu samoihin ominaisuuksiin kuin ristikko- ja kaarisilloilla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Suunnittelu- ja rakennustyön haastaavuus 🡪 suosio laskenut</a:t>
            </a:r>
            <a:endParaRPr sz="2000"/>
          </a:p>
        </p:txBody>
      </p:sp>
      <p:sp>
        <p:nvSpPr>
          <p:cNvPr id="281" name="Google Shape;281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282" name="Google Shape;282;p22"/>
          <p:cNvSpPr txBox="1"/>
          <p:nvPr/>
        </p:nvSpPr>
        <p:spPr>
          <a:xfrm>
            <a:off x="5823760" y="6045490"/>
            <a:ext cx="64346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Haikulan risteyssilta, Heinola sekä Etelänkylän isosilta, Pyhäjoki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t="3511" r="-1" b="18181"/>
          <a:stretch/>
        </p:blipFill>
        <p:spPr>
          <a:xfrm>
            <a:off x="5891717" y="681037"/>
            <a:ext cx="5796700" cy="2668745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 rotWithShape="1">
          <a:blip r:embed="rId4">
            <a:alphaModFix/>
          </a:blip>
          <a:srcRect t="15928" r="2" b="6067"/>
          <a:stretch/>
        </p:blipFill>
        <p:spPr>
          <a:xfrm>
            <a:off x="5891735" y="3390523"/>
            <a:ext cx="5796682" cy="2668745"/>
          </a:xfrm>
          <a:custGeom>
            <a:avLst/>
            <a:gdLst/>
            <a:ahLst/>
            <a:cxnLst/>
            <a:rect l="l" t="t" r="r" b="b"/>
            <a:pathLst>
              <a:path w="7308975" h="3364992" extrusionOk="0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Vihantasalmen silta</a:t>
            </a:r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body" idx="1"/>
          </p:nvPr>
        </p:nvSpPr>
        <p:spPr>
          <a:xfrm>
            <a:off x="838200" y="1539088"/>
            <a:ext cx="5680295" cy="389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Valmistui vuonna 1999 (NTB-projetkin aikoihin)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Hyödyntää staattisena rakenteenaan riippuansaita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Ansaiden jännemitat 42 metriä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Liittorakenteinen silta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Ansaat liimapuusta, kansi betonista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Pinta-alaltaan maailman suurimpia valtatiellä sijaitsevia puusiltoja</a:t>
            </a:r>
            <a:endParaRPr sz="2200"/>
          </a:p>
        </p:txBody>
      </p:sp>
      <p:sp>
        <p:nvSpPr>
          <p:cNvPr id="291" name="Google Shape;291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92" name="Google Shape;292;p23"/>
          <p:cNvSpPr txBox="1"/>
          <p:nvPr/>
        </p:nvSpPr>
        <p:spPr>
          <a:xfrm>
            <a:off x="6320968" y="4820101"/>
            <a:ext cx="46156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Vihantasalmen silta, Mäntyharju (Taitorakennerekisteri)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l="5421" r="13385" b="-3"/>
          <a:stretch/>
        </p:blipFill>
        <p:spPr>
          <a:xfrm>
            <a:off x="6400102" y="1658279"/>
            <a:ext cx="5288315" cy="310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Liittorakenteiset sillat</a:t>
            </a:r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1"/>
          </p:nvPr>
        </p:nvSpPr>
        <p:spPr>
          <a:xfrm>
            <a:off x="838200" y="1472538"/>
            <a:ext cx="5288315" cy="455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Teräs-puu &amp; puu-betoni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Harvinaisia Suomessa (9 kpl puu-betonisiltoja)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NTB-projektin aikana Suomi oli keskeisessä osassa puu-betoni-liittorakenteen tutkimus- ja kehitystyössä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Vuosituhannen vaihteessa rakennettu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Liittorakenteen mitoituksen haastavuus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Voimien siirtäminen liittovaikutuksen yli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Ei yleisiä suunnitteluohjeita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Tulevassa NCCI 5:ssa esitetään 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erityiskysymysten huomiointia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Teräs-puusiltoja tehty Keski-Euroopassa</a:t>
            </a:r>
            <a:endParaRPr sz="2400"/>
          </a:p>
        </p:txBody>
      </p:sp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0468" y="1723723"/>
            <a:ext cx="5357949" cy="306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 txBox="1"/>
          <p:nvPr/>
        </p:nvSpPr>
        <p:spPr>
          <a:xfrm>
            <a:off x="6248238" y="4832719"/>
            <a:ext cx="47961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Vihantasalmen sillan liittorakenteen liitostapa (Pynnönen 1999)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Ristikkosilta</a:t>
            </a:r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body" idx="1"/>
          </p:nvPr>
        </p:nvSpPr>
        <p:spPr>
          <a:xfrm>
            <a:off x="838200" y="1472538"/>
            <a:ext cx="5288315" cy="33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Suomessa vain muutama kappale puisia ristikkosiltoja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Kalliita ratkaisuja erityisesti haastavien nurkkaliitosten vuoksi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Norjassa paljon erilaisia ristikkorakennetta hyödyntäviä innovaatioita</a:t>
            </a:r>
            <a:endParaRPr sz="2400"/>
          </a:p>
        </p:txBody>
      </p:sp>
      <p:sp>
        <p:nvSpPr>
          <p:cNvPr id="310" name="Google Shape;310;p25"/>
          <p:cNvSpPr txBox="1"/>
          <p:nvPr/>
        </p:nvSpPr>
        <p:spPr>
          <a:xfrm>
            <a:off x="6366544" y="4191725"/>
            <a:ext cx="31292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Katettu puinen ristikkosilta, Sateenkaaren raittisilta, Vantaa (Jaakko Huotari)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6544" y="1048036"/>
            <a:ext cx="4620270" cy="314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4402617"/>
            <a:ext cx="4984102" cy="16348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 txBox="1"/>
          <p:nvPr/>
        </p:nvSpPr>
        <p:spPr>
          <a:xfrm>
            <a:off x="757521" y="6037482"/>
            <a:ext cx="3525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Filsan silta, Norja (Markku Karjalainen)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Riippu- ja vinoköysisillat</a:t>
            </a:r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body" idx="1"/>
          </p:nvPr>
        </p:nvSpPr>
        <p:spPr>
          <a:xfrm>
            <a:off x="838199" y="1815655"/>
            <a:ext cx="4965072" cy="316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Molemmilla toiminta perustuu pystysuuntaisiin korkeisiin pyloneihin, joista lähtevillä terästankoilla sillan kansi tuetaan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Näyttäviä rakenteita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Mahdollistaa pitkät jännemitat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Ruotsissa pisin puinen vinoköysisilta jännemitaltaan 130 metriä</a:t>
            </a:r>
            <a:endParaRPr sz="1800"/>
          </a:p>
        </p:txBody>
      </p:sp>
      <p:pic>
        <p:nvPicPr>
          <p:cNvPr id="322" name="Google Shape;322;p26"/>
          <p:cNvPicPr preferRelativeResize="0"/>
          <p:nvPr/>
        </p:nvPicPr>
        <p:blipFill rotWithShape="1">
          <a:blip r:embed="rId3">
            <a:alphaModFix/>
          </a:blip>
          <a:srcRect r="2" b="24958"/>
          <a:stretch/>
        </p:blipFill>
        <p:spPr>
          <a:xfrm>
            <a:off x="6455121" y="1177599"/>
            <a:ext cx="5233296" cy="2652934"/>
          </a:xfrm>
          <a:custGeom>
            <a:avLst/>
            <a:gdLst/>
            <a:ahLst/>
            <a:cxnLst/>
            <a:rect l="l" t="t" r="r" b="b"/>
            <a:pathLst>
              <a:path w="7287684" h="3694372" extrusionOk="0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23" name="Google Shape;323;p26"/>
          <p:cNvPicPr preferRelativeResize="0"/>
          <p:nvPr/>
        </p:nvPicPr>
        <p:blipFill rotWithShape="1">
          <a:blip r:embed="rId4">
            <a:alphaModFix/>
          </a:blip>
          <a:srcRect t="16821"/>
          <a:stretch/>
        </p:blipFill>
        <p:spPr>
          <a:xfrm>
            <a:off x="6174463" y="3851316"/>
            <a:ext cx="5513954" cy="2254351"/>
          </a:xfrm>
          <a:custGeom>
            <a:avLst/>
            <a:gdLst/>
            <a:ahLst/>
            <a:cxnLst/>
            <a:rect l="l" t="t" r="r" b="b"/>
            <a:pathLst>
              <a:path w="7472381" h="3055043" extrusionOk="0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24" name="Google Shape;324;p26"/>
          <p:cNvSpPr txBox="1"/>
          <p:nvPr/>
        </p:nvSpPr>
        <p:spPr>
          <a:xfrm>
            <a:off x="3720823" y="4999274"/>
            <a:ext cx="30784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Puinen vinoköysisilta, Myllysilta, Kouvola sekä puinen riippusilta, Palojoen raittisilta, Enontekiö (Taitorakennerekisteri)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 yksityisteiden siltojen materiaalina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title"/>
          </p:nvPr>
        </p:nvSpPr>
        <p:spPr>
          <a:xfrm>
            <a:off x="838200" y="1979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Puulla on pitkät perinteet yksityisteiden siltojen rakennusmateriaalina</a:t>
            </a:r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Yksityisteillä on noin 13 000 siltaa tai sillaksi luokiteltavaa rakennetta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Puu oli pitkään suosituin rakennusmateriaali yksityisteiden silloissa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Sopivaa puuta ja osaamista siltojen rakentamiseen  löytyi yleensä läheltä rakennuspaikkaa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1970-luvulta alkaen muut rakennusmateriaalit (betoni ja teräs) alkoivat syrjäyttää puuta yksityisteiden siltamateriaalina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Tämän hetkisen arvion mukaan puurakenteisia siltoja on alle 30% yksityisteiden siltojen kokonaismäärästä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336" name="Google Shape;336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3756" r="3166" b="-3"/>
          <a:stretch/>
        </p:blipFill>
        <p:spPr>
          <a:xfrm>
            <a:off x="6172200" y="1913605"/>
            <a:ext cx="5181600" cy="4175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Käytössä olevia vanhoja yksityisteiden puusiltoja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PUUSILLAT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>
            <a:spLocks noGrp="1"/>
          </p:cNvSpPr>
          <p:nvPr>
            <p:ph type="title"/>
          </p:nvPr>
        </p:nvSpPr>
        <p:spPr>
          <a:xfrm>
            <a:off x="766916" y="118653"/>
            <a:ext cx="10562304" cy="7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Tukkisillat  1 ja 2 </a:t>
            </a:r>
            <a:endParaRPr/>
          </a:p>
        </p:txBody>
      </p:sp>
      <p:sp>
        <p:nvSpPr>
          <p:cNvPr id="347" name="Google Shape;347;p30"/>
          <p:cNvSpPr txBox="1">
            <a:spLocks noGrp="1"/>
          </p:cNvSpPr>
          <p:nvPr>
            <p:ph type="body" idx="1"/>
          </p:nvPr>
        </p:nvSpPr>
        <p:spPr>
          <a:xfrm>
            <a:off x="403123" y="884903"/>
            <a:ext cx="5279922" cy="585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Tukkisillat oli pitkään yleisin puusiltatyyppi yksityisteillä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Suosittu etenkin metsäteiden siltana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Tyyppiratkaisuja TVH:n ja Metsähallituksen suunnittelemina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Kannatinpalkkina 1 pyöreä tukki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2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Kannatinpalkkina 2 pyöreää tukkia päällekkäin toisiinsa vaarnoitettuna</a:t>
            </a:r>
            <a:endParaRPr sz="2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Tukkisiltoja on mitoitettu 3-6m jännevälille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1 on mitoitettu vastaamaan LM1 vaatimuksia vuonna 2022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Tukkisilta 2 mitoitetaan vastaamaan LM1 vaatimuksia vuonna 2023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48" name="Google Shape;348;p30" descr="Kuva, joka sisältää kohteen ulko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09639" y="1544320"/>
            <a:ext cx="5866765" cy="44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87015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Tukkisiltoihin 1 ja 2, LM1 mitoitus </a:t>
            </a:r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body" idx="1"/>
          </p:nvPr>
        </p:nvSpPr>
        <p:spPr>
          <a:xfrm>
            <a:off x="870155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Tukkisilloille 1 ja 2 on tehty LM1 mitoitus Yksityisteiden Puuinfra –hankkeen toimesta v.2022-2023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Siltapiirustukset ovat vapaasti hyödynnettävissä ja ne löytyvät osoitteesta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https://www.metsakeskus.fi/fi/hankkeet/yksityisteiden-puuinfra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Siltapiirustusten käyttäjän/hyödyntäjän tulee varmistaa niiden soveltuvuus käyttökohteeseen ja niiden hyödyntäminen on jokaisen käyttäjän omalla vastuulla</a:t>
            </a:r>
            <a:endParaRPr/>
          </a:p>
        </p:txBody>
      </p:sp>
      <p:pic>
        <p:nvPicPr>
          <p:cNvPr id="355" name="Google Shape;355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6186" r="22349" b="-2"/>
          <a:stretch/>
        </p:blipFill>
        <p:spPr>
          <a:xfrm>
            <a:off x="6762747" y="1825625"/>
            <a:ext cx="400050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Pjp,  Puinen jatkuva puupalkkisilta</a:t>
            </a:r>
            <a:endParaRPr/>
          </a:p>
        </p:txBody>
      </p:sp>
      <p:sp>
        <p:nvSpPr>
          <p:cNvPr id="361" name="Google Shape;36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Puisia jatkuvia puupalkkisiltoja (Pjp) on vielä jonkin verran käytössä yksityisteillä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Pjp siltatyypillä oli mahdollista toteuttaa leveämpien vesistöjen ylitys moniaukkoisena, välitukia hyödyntäen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Pjp siltatyypin ovat vuosien saatossa korvanneet liimapuiset palkkisillat (Plp) ja nykyisin käytössä olevilla Versowoodin  tyyppiratkaisuilla (poikittain jännitetyt palkki- ja laattasillat)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62" name="Google Shape;362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22308" b="6779"/>
          <a:stretch/>
        </p:blipFill>
        <p:spPr>
          <a:xfrm>
            <a:off x="6771886" y="2062480"/>
            <a:ext cx="4581914" cy="351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Ansas tukkisilllat</a:t>
            </a:r>
            <a:endParaRPr/>
          </a:p>
        </p:txBody>
      </p:sp>
      <p:sp>
        <p:nvSpPr>
          <p:cNvPr id="368" name="Google Shape;36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Ansas tukkisiltoja on yksityisteille rakennettu 1960-1980 luvuilla Puolustusvoimien ja TVH:n tyyppien mukaan tai niitä soveltaen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Ansas tyyppisiä siltoja on käytössä enää vähän eikä uusia ratkaisujakaan ole tarjolla</a:t>
            </a:r>
            <a:endParaRPr/>
          </a:p>
        </p:txBody>
      </p:sp>
      <p:pic>
        <p:nvPicPr>
          <p:cNvPr id="369" name="Google Shape;369;p3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1897626"/>
            <a:ext cx="5181600" cy="389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Plp, Liimapuinen palkkisilta</a:t>
            </a:r>
            <a:endParaRPr/>
          </a:p>
        </p:txBody>
      </p:sp>
      <p:sp>
        <p:nvSpPr>
          <p:cNvPr id="375" name="Google Shape;37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Liimapuiset palkkisillat (Plp) ovat korvanneet ajansaatossa monet yksityisteiden tukkisillat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Liimapuisesta palkkisillasta on Tiehallinnon ja Metsähallituksen tyyppiratkaisuja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Viimeisin suunnitteluohje on vuodelta 2009,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https://www.doria.fi/handle/10024/133115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Liimapuinen palkkisilta on yleisin puusiltatyyppi yksityisteillä </a:t>
            </a:r>
            <a:endParaRPr/>
          </a:p>
        </p:txBody>
      </p:sp>
      <p:pic>
        <p:nvPicPr>
          <p:cNvPr id="376" name="Google Shape;376;p3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t="18569" b="10518"/>
          <a:stretch/>
        </p:blipFill>
        <p:spPr>
          <a:xfrm>
            <a:off x="6172200" y="1825626"/>
            <a:ext cx="5181600" cy="3924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Käytössä olevat nykyvaatimusten mukaiset yksityisteiden puusiltatyypit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Nykyvaatimusten mukaiset puusillat yksityisteillä</a:t>
            </a:r>
            <a:endParaRPr/>
          </a:p>
        </p:txBody>
      </p:sp>
      <p:sp>
        <p:nvSpPr>
          <p:cNvPr id="387" name="Google Shape;38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Nykyisten suunnitteluohjeiden ja -vaatimusten mukaisia siltatyyppejä on yksityisteille tarjolla Versowoodin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Poikittain jännitetty palkkisilta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Poikittain jännitetty laattasilta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Kyseisten siltojen käyttöalue on  4-36 m jännemittaan saakka, mikä kattaa suurimman osan yksityisteiden tarpeista pituuden osalta</a:t>
            </a:r>
            <a:endParaRPr/>
          </a:p>
        </p:txBody>
      </p:sp>
      <p:pic>
        <p:nvPicPr>
          <p:cNvPr id="388" name="Google Shape;388;p36" descr="Kuva, joka sisältää kohteen maa, puu, ulko, taivas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Paljon myös omia sovelluksia </a:t>
            </a:r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Yksityisteillä on paljon myös tiekuntien ja tienpitäjien omia sovelluksia ja ratkaisuja joiden suunnittelussa ja rakentamisessa ei ole aina käytetty osaavaa rakenne- ja siltasuunnittelijaa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Kyseiset ratkaisut ovat monesti ongelmallisia esimerkiksi kantavuuden määrittämisen näkökulmasta</a:t>
            </a:r>
            <a:endParaRPr/>
          </a:p>
        </p:txBody>
      </p:sp>
      <p:pic>
        <p:nvPicPr>
          <p:cNvPr id="395" name="Google Shape;395;p3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6732"/>
            <a:ext cx="5181600" cy="388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Kehittämistarpeita </a:t>
            </a:r>
            <a:endParaRPr/>
          </a:p>
        </p:txBody>
      </p:sp>
      <p:sp>
        <p:nvSpPr>
          <p:cNvPr id="401" name="Google Shape;40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Liimapuisen palkkisillan (Plp) suunnitteluohjeen päivittäminen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Syrjälankkukannen korvaaminen muulla, säätä paremmin kestävällä ratkaisulla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Kustannustehokkaita ratkaisuja vanhojen rakenteiden hyödyntämiseksi siltojen perusparannuskohteissa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402" name="Google Shape;402;p38" descr="Kuva, joka sisältää kohteen puu, rakennus, ulko, silta&#10;&#10;Kuvaus luotu automaattisesti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9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suunnittelu ja siihen liittyviä erityiskysymyksiä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alkuperä</a:t>
            </a:r>
            <a:endParaRPr/>
          </a:p>
        </p:txBody>
      </p:sp>
      <p:sp>
        <p:nvSpPr>
          <p:cNvPr id="120" name="Google Shape;120;p4"/>
          <p:cNvSpPr txBox="1">
            <a:spLocks noGrp="1"/>
          </p:cNvSpPr>
          <p:nvPr>
            <p:ph type="body" idx="2"/>
          </p:nvPr>
        </p:nvSpPr>
        <p:spPr>
          <a:xfrm>
            <a:off x="805064" y="1706421"/>
            <a:ext cx="5203183" cy="46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400"/>
              <a:t>Puusiltoihin liittyvä oppimateriaali on tuotettu yhteistyössä Teollisen puurakentamisen oppimateriaalit - ja Yksityisteiden Puuinfra -hankkeiden kanssa vuosina 2021-2022.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400"/>
              <a:t>Yksityisteiden Puuinfra-hanketta on rahoittanut maa- ja metsätalousministeriö ja sen toteuttajina olivat Suomen metsäkeskus ja Suomen Tieyhdistys ry.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20318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 on tarkoitettu käyttöön teollisen puurakentamisen koulutuksessa ja opiskelussa mahdollisimman laajasti.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Aineistolla on Nimeä-JaaSamoin (CC BY-SA) - lisenssi, joka edellyttää, että aineistoa käytettäessä tekijä mainitaan asianmukaisesti ja johdannaisteoksia saa levittää vain samalla lisenssillä kuin alkuperäistä teosta.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rPr lang="en-GB" sz="2200"/>
              <a:t>Alkuperäinen aineisto sekä Puuinfon mahdolliset päivitykset siihen julkaistaan aoe.fi-portaalissa sekä puuinfo.fi-sivustolla.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Aineiston käyttö</a:t>
            </a:r>
            <a:endParaRPr/>
          </a:p>
        </p:txBody>
      </p:sp>
      <p:sp>
        <p:nvSpPr>
          <p:cNvPr id="123" name="Google Shape;123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 siltamateriaalina</a:t>
            </a:r>
            <a:endParaRPr/>
          </a:p>
        </p:txBody>
      </p:sp>
      <p:sp>
        <p:nvSpPr>
          <p:cNvPr id="413" name="Google Shape;413;p40"/>
          <p:cNvSpPr txBox="1">
            <a:spLocks noGrp="1"/>
          </p:cNvSpPr>
          <p:nvPr>
            <p:ph type="body" idx="4294967295"/>
          </p:nvPr>
        </p:nvSpPr>
        <p:spPr>
          <a:xfrm>
            <a:off x="839787" y="1373528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 on ortotrooppinen materiaali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Kestävyyden kapasiteetit eroavat eri suuntaisilla kuormituksilla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Tulee huomioida suunniteltaessa rakenteita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Syyssuunnassa puu on kestävyydeltään vahvimmillaan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Materiaalin orgaanisuus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Altistaa tuholaisille, homeelle sekä lahoamiselle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Lahottajasieniä havaittu noin 10 % puukansissa 2020-luvun vaihteessa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Puusillan määritelmä: puu pääkannattimen materiaalina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Esimerkiksi alusrakenteet usein myös puusilloilla betonista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14" name="Google Shape;414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41"/>
          <p:cNvPicPr preferRelativeResize="0"/>
          <p:nvPr/>
        </p:nvPicPr>
        <p:blipFill rotWithShape="1">
          <a:blip r:embed="rId3">
            <a:alphaModFix/>
          </a:blip>
          <a:srcRect l="11420" r="19491" b="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1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1"/>
          <p:cNvSpPr txBox="1">
            <a:spLocks noGrp="1"/>
          </p:cNvSpPr>
          <p:nvPr>
            <p:ph type="title"/>
          </p:nvPr>
        </p:nvSpPr>
        <p:spPr>
          <a:xfrm>
            <a:off x="838200" y="159851"/>
            <a:ext cx="7242110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/>
              <a:t>Perusteita puusillan valinnalle</a:t>
            </a:r>
            <a:endParaRPr sz="4000"/>
          </a:p>
        </p:txBody>
      </p:sp>
      <p:sp>
        <p:nvSpPr>
          <p:cNvPr id="423" name="Google Shape;423;p41"/>
          <p:cNvSpPr txBox="1">
            <a:spLocks noGrp="1"/>
          </p:cNvSpPr>
          <p:nvPr>
            <p:ph type="body" idx="4294967295"/>
          </p:nvPr>
        </p:nvSpPr>
        <p:spPr>
          <a:xfrm>
            <a:off x="835150" y="2059763"/>
            <a:ext cx="3822189" cy="408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Sopiminen ympäristöön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Esim. puusilta voi sopia puistomaiseen miljööseen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Puun helppo työstettävyys ja muokattavuus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Mahdollistaa esteettiset rakenneratkaisut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Hyvä lujuus-painosuhde</a:t>
            </a:r>
            <a:endParaRPr sz="19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Ympäristölliset näkökulmat</a:t>
            </a:r>
            <a:endParaRPr sz="19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Materiaalina puu on luonnonvarainen ja uusiutuva</a:t>
            </a:r>
            <a:endParaRPr sz="1900"/>
          </a:p>
        </p:txBody>
      </p:sp>
      <p:sp>
        <p:nvSpPr>
          <p:cNvPr id="424" name="Google Shape;42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1"/>
          <p:cNvSpPr txBox="1"/>
          <p:nvPr/>
        </p:nvSpPr>
        <p:spPr>
          <a:xfrm flipH="1">
            <a:off x="6731194" y="6277302"/>
            <a:ext cx="40469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Tampereen Vuoreksen Tervassilta (Tampereen kaupunki)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Perusteita puusillan valinnalle</a:t>
            </a:r>
            <a:endParaRPr/>
          </a:p>
        </p:txBody>
      </p:sp>
      <p:sp>
        <p:nvSpPr>
          <p:cNvPr id="431" name="Google Shape;431;p42"/>
          <p:cNvSpPr txBox="1">
            <a:spLocks noGrp="1"/>
          </p:cNvSpPr>
          <p:nvPr>
            <p:ph type="body" idx="4294967295"/>
          </p:nvPr>
        </p:nvSpPr>
        <p:spPr>
          <a:xfrm>
            <a:off x="839786" y="1465362"/>
            <a:ext cx="10585685" cy="146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Lähtökohtaisesti nopea asennusprosessi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Puusilloilla korkea esivalmistusaste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Lyhyemmät liikennekatkot</a:t>
            </a:r>
            <a:endParaRPr/>
          </a:p>
        </p:txBody>
      </p:sp>
      <p:sp>
        <p:nvSpPr>
          <p:cNvPr id="432" name="Google Shape;432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pic>
        <p:nvPicPr>
          <p:cNvPr id="433" name="Google Shape;4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305" y="2812799"/>
            <a:ext cx="5330307" cy="307973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2"/>
          <p:cNvSpPr txBox="1"/>
          <p:nvPr/>
        </p:nvSpPr>
        <p:spPr>
          <a:xfrm flipH="1">
            <a:off x="6282612" y="5392638"/>
            <a:ext cx="40469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Puusillan nostaminen paikalleen, Mynämäki (Jaakko Huotari)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soveltuvuus</a:t>
            </a:r>
            <a:endParaRPr/>
          </a:p>
        </p:txBody>
      </p:sp>
      <p:sp>
        <p:nvSpPr>
          <p:cNvPr id="440" name="Google Shape;440;p43"/>
          <p:cNvSpPr txBox="1">
            <a:spLocks noGrp="1"/>
          </p:cNvSpPr>
          <p:nvPr>
            <p:ph type="body" idx="4294967295"/>
          </p:nvPr>
        </p:nvSpPr>
        <p:spPr>
          <a:xfrm>
            <a:off x="839787" y="1465362"/>
            <a:ext cx="6040848" cy="50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Kevyen liikenteen väylät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Muissa Pohjoismaissa kiinnostus kasvanut puisiin tieliikenteen siltoihin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Tyyppisillat madaltaneet kynnystä myös Suomessa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Yksityistiet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Matalampi liikennöinti 🡪 pienemmät kuormitukset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Kiertoreitin järjestäminen voi olla hankalaa pienemmillä teillä🡪 puusiltojen nopea asentaminen &amp; lyhyempi liikennekatko</a:t>
            </a:r>
            <a:endParaRPr/>
          </a:p>
        </p:txBody>
      </p:sp>
      <p:sp>
        <p:nvSpPr>
          <p:cNvPr id="441" name="Google Shape;441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pic>
        <p:nvPicPr>
          <p:cNvPr id="442" name="Google Shape;4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9165" y="671760"/>
            <a:ext cx="4727780" cy="517167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3"/>
          <p:cNvSpPr txBox="1"/>
          <p:nvPr/>
        </p:nvSpPr>
        <p:spPr>
          <a:xfrm flipH="1">
            <a:off x="6754301" y="5882409"/>
            <a:ext cx="44991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Puinen vinoköysisilta, Skellefteå (Markku Karjalainen)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4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Siltojen suunnittelu yleisesti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suunnitteluvaiheet</a:t>
            </a:r>
            <a:endParaRPr/>
          </a:p>
        </p:txBody>
      </p:sp>
      <p:sp>
        <p:nvSpPr>
          <p:cNvPr id="454" name="Google Shape;454;p4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Useimmiten siltojen rakentaminen liittyy tiehankekokonaisuuteen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Väyläteknisten mittojen vaikutus sillan päämittoihin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Esisuunnitteluvaihe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Määritetään tärkeimmät siltakohteet sekä mahdolliset toteutusvaihtoehdot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Arviot kustannusvaikutuksista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Alustava yleissuunnittelu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ja sen ympäristön kokonaisilmeen määrittäminen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Merkittävimmät detaljit, suunnitelmaselostus ja tuotevaatimukset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Yleissuunnittelu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Puusilloilla paljon tapauksia, jolloin ei vaadita 🡪 merkittävämpi suuremmilla tieliikenteen silloilla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Yleispiirteellinen ja täsmällinen suunnitelma pohjaksi siltasuunnitteluvaihetta varten</a:t>
            </a:r>
            <a:endParaRPr sz="2000"/>
          </a:p>
        </p:txBody>
      </p:sp>
      <p:sp>
        <p:nvSpPr>
          <p:cNvPr id="455" name="Google Shape;455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suunnitteluvaiheet</a:t>
            </a:r>
            <a:endParaRPr/>
          </a:p>
        </p:txBody>
      </p:sp>
      <p:sp>
        <p:nvSpPr>
          <p:cNvPr id="461" name="Google Shape;461;p4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Siltasuunnittelu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Pohjan laatiminen rakentamissuunnittelulle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Liikenteen ja vesistön vaatimusten täyttyminen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Kustannuksiltaan edullinen ja soveltuu ympäristöönsä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Alustava rakenteiden mitoittaminen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Alustavien rakennelaskelmien tuottaminen 🡪 päämitat ja tätä kautta kustannukset eivät muutu merkittävästi rakentamissuunnitelmavaiheessa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Alustava tietomalli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Rakentamissuunnittelu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Hyväksytyn siltasuunnitelman täydentäminen toteutuskelpoiseksi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Yksikäsitteinen rakenteiden mittojen ja rakennusaineiden esittäminen</a:t>
            </a:r>
            <a:endParaRPr sz="2000"/>
          </a:p>
        </p:txBody>
      </p:sp>
      <p:sp>
        <p:nvSpPr>
          <p:cNvPr id="462" name="Google Shape;462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Siltaestetiikka ja ympäristökysymykset</a:t>
            </a:r>
            <a:endParaRPr/>
          </a:p>
        </p:txBody>
      </p:sp>
      <p:sp>
        <p:nvSpPr>
          <p:cNvPr id="468" name="Google Shape;468;p4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237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Sillat lähtökohtaisesti infran näkyvimpiä rakenteita 🡪 estettisyyden ja ympäristövaikutusten tärkeys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Estetiikkaan vaikuttavat tekijät: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rakenteiden väliset mittasuhteet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Toistuvuus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Sovittaminen lähiympäristöön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Varusteiden ja laitteiden sovittaminen kokonaisuuteen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Sillan läpinäkyvyys ja hoikkuus</a:t>
            </a:r>
            <a:endParaRPr sz="1600"/>
          </a:p>
        </p:txBody>
      </p:sp>
      <p:sp>
        <p:nvSpPr>
          <p:cNvPr id="469" name="Google Shape;469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pic>
        <p:nvPicPr>
          <p:cNvPr id="470" name="Google Shape;47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47" y="3840859"/>
            <a:ext cx="3885252" cy="218450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7"/>
          <p:cNvSpPr txBox="1"/>
          <p:nvPr/>
        </p:nvSpPr>
        <p:spPr>
          <a:xfrm>
            <a:off x="5303520" y="3840859"/>
            <a:ext cx="50901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Puistomainen miljöö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Tyylikäs puinen kaarirakenne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7"/>
          <p:cNvSpPr txBox="1"/>
          <p:nvPr/>
        </p:nvSpPr>
        <p:spPr>
          <a:xfrm>
            <a:off x="4938399" y="5717591"/>
            <a:ext cx="67500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Jokirantapuiston kevyen liikenteen väylän silta, Kauhajoki (Taitorakennerekisteri)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Sillan suunnittelun lähtötiedot</a:t>
            </a:r>
            <a:endParaRPr/>
          </a:p>
        </p:txBody>
      </p:sp>
      <p:sp>
        <p:nvSpPr>
          <p:cNvPr id="478" name="Google Shape;478;p4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Edellytyksenä siltapaikalle toimivan ratkaisun tuottamiseen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Lähtötietojen määrä ja luonne riippuvat hyvin paljon suunnitteluvaiheesta sekä suunniteltavasta kohteesta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Esi- ja yleissuunnitelmavaiheissa tarvittavat lähtötiedot yleispiirteisiä hahmotelmaa varten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Tielinjat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Silta- ja rakentamissuunnitelmavaiheissa lähtötietojen tulee olla tarkennettuina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Lisäksi tulee olla käytettävissä riittävät tutkimukset rakenteen perustamisesta sekä sillan vaikutuksista ympäristöönsä</a:t>
            </a:r>
            <a:endParaRPr sz="16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479" name="Google Shape;479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Suunnitelmien sisältö, piirustukset ja tietomallit</a:t>
            </a:r>
            <a:endParaRPr/>
          </a:p>
        </p:txBody>
      </p:sp>
      <p:sp>
        <p:nvSpPr>
          <p:cNvPr id="485" name="Google Shape;485;p4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Määräluettelo, kustannusarvio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Suunnitelmaselostus, siltakohtaiset tuotevaatimukset, toteutustapaehdotus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Tarvittavat havainnekuvat/-piirustukset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Tietomallipohjaisen suunnittelun yleistyminen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Mahdollistaa sillan yhteensovittamisen muiden tekniikkalajien kanssa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Rakentamissuunnitelmavaiheessa tietomallin tulee käytännössä olla tarkka kolmiulotteinen kuvaus rakennettavasta kohteesta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Rakenneosat geometrioineen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Rakenteiden materiaalit sekä pintakäsittelyt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Raudoitukset</a:t>
            </a: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486" name="Google Shape;486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/>
              <a:t>Miro Seppälä, Finnmap Infra Oy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Timo Pisto, Suomen metsäkeskus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/>
          </a:p>
        </p:txBody>
      </p:sp>
      <p:sp>
        <p:nvSpPr>
          <p:cNvPr id="130" name="Google Shape;130;p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Julkaisu päivämäärä: XX.XX.XXX</a:t>
            </a: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suunnittelun ohjeistus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Siltasuunnittelua koskeva ohjeistus ja kirjallisuus</a:t>
            </a:r>
            <a:endParaRPr/>
          </a:p>
        </p:txBody>
      </p:sp>
      <p:sp>
        <p:nvSpPr>
          <p:cNvPr id="497" name="Google Shape;497;p5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75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Lait ja asetukset toimivat pohjana kaikelle siltasuunnittelua ohjaavalle ohjeistukselle ja kirjallisuudelle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Pätevyysjärjestys Väyläviraston siltakohteissa: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Lait ja asetukset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Hankekohtaiset standardeista poikkeavat suunnitteluperusteet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Tilaajan asettamat viranomaisohjeita tiukemmat vaatimukset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Eurokoodit sekä niiden kansalliset liitteet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Kansalliset liitteet Liikenne- ja viestintäministeriön tuottamia ja Väyläviraston laatimia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Eurokoodien soveltamisohjeet (NCCI-sarja)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Väyläviraston muut ohjeet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Erikoisohjeet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Viiteryhmien ohjeet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RILin eurokoodiohjeet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400"/>
              <a:t>Tilaajan erityisvaatimukset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Voivat liittyä esimerkiksi ympäristö- ja ilmastonäkökulmiin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Huomioidaan erikseen hankkeen alkuvaiheessa tapauskohtaisesti</a:t>
            </a:r>
            <a:endParaRPr sz="2000"/>
          </a:p>
        </p:txBody>
      </p:sp>
      <p:sp>
        <p:nvSpPr>
          <p:cNvPr id="498" name="Google Shape;498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Eurokoodin soveltamisohjeet puusilloille</a:t>
            </a:r>
            <a:endParaRPr/>
          </a:p>
        </p:txBody>
      </p:sp>
      <p:sp>
        <p:nvSpPr>
          <p:cNvPr id="504" name="Google Shape;504;p52"/>
          <p:cNvSpPr txBox="1">
            <a:spLocks noGrp="1"/>
          </p:cNvSpPr>
          <p:nvPr>
            <p:ph type="body" idx="4294967295"/>
          </p:nvPr>
        </p:nvSpPr>
        <p:spPr>
          <a:xfrm>
            <a:off x="839787" y="2218100"/>
            <a:ext cx="5072126" cy="264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NCCI 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Siltojen kuormat ja suunnitteluperusteet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Pohjautuu eurokoodeihin SFS-EN 1990/A1, SFS-EN 1991-2 ja SFS-EN 1991-1-1…7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Tuorein julkaisu vuodelta 2017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505" name="Google Shape;505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506" name="Google Shape;506;p52"/>
          <p:cNvSpPr txBox="1"/>
          <p:nvPr/>
        </p:nvSpPr>
        <p:spPr>
          <a:xfrm>
            <a:off x="6029607" y="2218099"/>
            <a:ext cx="5658809" cy="377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NCCI 5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Puurakenteiden suunnittelu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Pohjautuu eurokoodeihin SFS-EN 1995-1-1 ja SFS-EN 1995-2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Tuorein julkaisu vuodelta 2013, uusi tulossa keväällä 2023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2"/>
          <p:cNvSpPr txBox="1"/>
          <p:nvPr/>
        </p:nvSpPr>
        <p:spPr>
          <a:xfrm>
            <a:off x="839787" y="1633395"/>
            <a:ext cx="10848629" cy="756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Käytännössä soveltamisohjeet tiivistävät eurokoodien ohjeistukset yksiin kansiin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2"/>
          <p:cNvSpPr txBox="1"/>
          <p:nvPr/>
        </p:nvSpPr>
        <p:spPr>
          <a:xfrm>
            <a:off x="855774" y="4483352"/>
            <a:ext cx="10848629" cy="1600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Lisäksi puusiltojen kannalta merkittävänä NCCI-ohjeistuksena on NCCI 2 – Betonirakenteiden suunnittelu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Esimerkiksi alusrakenteiden suunnittelua varten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Tyyppisillat ja tyyppipiirustukset</a:t>
            </a:r>
            <a:endParaRPr/>
          </a:p>
        </p:txBody>
      </p:sp>
      <p:sp>
        <p:nvSpPr>
          <p:cNvPr id="514" name="Google Shape;514;p5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Tyyppisiltoja ja näiden mukaisia tyyppipiirustuksia hyödynnetty vuosikymmenien ajan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Tuotetaan yleisimmin käytössä oleville siltatyypeille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Tarkoituksena helpottaa ja nopeuttaa suunnittelutyötä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Käyttäminen sellaisenaan vaatii Väyläviraston tyyppihyväksynnän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ainoat tyyppihyväksytyt puusillat poikittain jännitettyjä liimapuusiltoja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Versowood Oy:n tuottamia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Ajoneuvoliikenteen palkkisilta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Ajoneuvoliikenteen laattasilta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Kevyen liikenteen palkkisilta</a:t>
            </a:r>
            <a:endParaRPr sz="14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15" name="Google Shape;515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pic>
        <p:nvPicPr>
          <p:cNvPr id="516" name="Google Shape;51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702" y="4541272"/>
            <a:ext cx="6230911" cy="127539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3"/>
          <p:cNvSpPr txBox="1"/>
          <p:nvPr/>
        </p:nvSpPr>
        <p:spPr>
          <a:xfrm>
            <a:off x="7080133" y="5286694"/>
            <a:ext cx="3882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Tyyppihyväksyttyjen poikittain jännitettyjen liimapuusiltojen mallit (Versowood)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Poikittain jännitetyt puusillat</a:t>
            </a:r>
            <a:endParaRPr/>
          </a:p>
        </p:txBody>
      </p:sp>
      <p:sp>
        <p:nvSpPr>
          <p:cNvPr id="523" name="Google Shape;523;p5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Toimintaperiaate: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Rakenteet puristetaan poikittaisilla puun läpi poratuilla teräksillä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Pituussuuntaiseista kannattimista tehdään yhtenäisesti toimiva “laatta” 🡪 kuormien parempi jakautuminen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Kuvassa Versowoodin poikittain jännitetty tyyppisilta</a:t>
            </a:r>
            <a:endParaRPr sz="2400"/>
          </a:p>
          <a:p>
            <a:pPr marL="1143000" lvl="2" indent="-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24" name="Google Shape;524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  <p:sp>
        <p:nvSpPr>
          <p:cNvPr id="525" name="Google Shape;525;p54"/>
          <p:cNvSpPr txBox="1"/>
          <p:nvPr/>
        </p:nvSpPr>
        <p:spPr>
          <a:xfrm>
            <a:off x="661226" y="5516670"/>
            <a:ext cx="38827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Karsikkojoki, Pudasjärvi (Jaakko Huotari)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568" y="3543838"/>
            <a:ext cx="5370061" cy="1920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mitoittaminen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Rasitukset vs Kestävyys</a:t>
            </a:r>
            <a:endParaRPr/>
          </a:p>
        </p:txBody>
      </p:sp>
      <p:sp>
        <p:nvSpPr>
          <p:cNvPr id="537" name="Google Shape;537;p5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Rasitusten määrittäminen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Murtorajatila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Leikkaus, puristus/veto, taivutus, vääntö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Yhdistetyt rasitukset: taivutus + veto, taivutus + puristus, taivutus + nurjahdus, kiepahdus + nurjahdus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Käyttörajatila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Taipuma, värähtely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Rakenteen kestävyyteen vaikuttavia tekijöitä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Lujuuteen ja jäykkyyteen liittyvät materiaaliominaisuudet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Ajasta riippuvat tekijät: viruma, kuorman kesto (pysyvä, hetkellinen…)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Ilmasto-olosuhteet: kosteus ja lämpötila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Erilaiset mitoitustilanteet (esim. lopputila, työnaikainen)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38" name="Google Shape;538;p5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"/>
          <p:cNvSpPr txBox="1">
            <a:spLocks noGrp="1"/>
          </p:cNvSpPr>
          <p:nvPr>
            <p:ph type="title"/>
          </p:nvPr>
        </p:nvSpPr>
        <p:spPr>
          <a:xfrm>
            <a:off x="836117" y="437232"/>
            <a:ext cx="10585685" cy="55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Puurakenteiden kestävyys: NCCI 5</a:t>
            </a:r>
            <a:endParaRPr/>
          </a:p>
        </p:txBody>
      </p:sp>
      <p:sp>
        <p:nvSpPr>
          <p:cNvPr id="544" name="Google Shape;544;p57"/>
          <p:cNvSpPr txBox="1">
            <a:spLocks noGrp="1"/>
          </p:cNvSpPr>
          <p:nvPr>
            <p:ph type="body" idx="4294967295"/>
          </p:nvPr>
        </p:nvSpPr>
        <p:spPr>
          <a:xfrm>
            <a:off x="839787" y="1117564"/>
            <a:ext cx="7914914" cy="502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NCCI 5:ssä taulukoidut lujuus- ja jäykkyysominaisuudet eri puutuotteille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Lisäksi muut mitoitusarvoihin liittyvät kertoimet ym.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Puurakenteille vaikuttavien rasitusten määrittäminen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Puurakenteiden säilyvyys ja suojaaminen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Suunnitteluperusteet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Myös Puuinfon julkaisema “Puurakenteiden lyhennetty suunnitteluohje” toimii hyvänä puurakenteiden mitoituksen tukena</a:t>
            </a: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45" name="Google Shape;545;p5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  <p:pic>
        <p:nvPicPr>
          <p:cNvPr id="546" name="Google Shape;54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6536" y="1117564"/>
            <a:ext cx="2962617" cy="409099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7"/>
          <p:cNvSpPr txBox="1"/>
          <p:nvPr/>
        </p:nvSpPr>
        <p:spPr>
          <a:xfrm>
            <a:off x="8649343" y="5208560"/>
            <a:ext cx="295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8" name="Google Shape;548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118" y="3706979"/>
            <a:ext cx="4422112" cy="8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119" y="4567229"/>
            <a:ext cx="4422111" cy="183666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7"/>
          <p:cNvSpPr txBox="1"/>
          <p:nvPr/>
        </p:nvSpPr>
        <p:spPr>
          <a:xfrm>
            <a:off x="5312154" y="5589771"/>
            <a:ext cx="16336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Yleisimpien liimapuiden lujuus- ja jäykkyysominaisuudet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56" name="Google Shape;556;p5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Jäykkyysominaisuuksien käyttäminen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ajasta riippuvat ominaisuudet eivät eroa merkittävästi toisistaan ja rakenne on geometrisesti lineaarinen 🡪 käytetään jäykkyysominaisuuksien keskiarvoja (E</a:t>
            </a:r>
            <a:r>
              <a:rPr lang="en-GB" sz="2000" i="1"/>
              <a:t>mean</a:t>
            </a:r>
            <a:r>
              <a:rPr lang="en-GB" sz="2000"/>
              <a:t>, G</a:t>
            </a:r>
            <a:r>
              <a:rPr lang="en-GB" sz="2000" i="1"/>
              <a:t>mean</a:t>
            </a:r>
            <a:r>
              <a:rPr lang="en-GB" sz="2000"/>
              <a:t> ja K</a:t>
            </a:r>
            <a:r>
              <a:rPr lang="en-GB" sz="2000" i="1"/>
              <a:t>ser</a:t>
            </a:r>
            <a:r>
              <a:rPr lang="en-GB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väliset jäykkyyserot vaikuttavat voimasuureiden sisäiseen jakautumiseen 🡪 käytetään lopputilan jäykkyysominaisuuksia (E</a:t>
            </a:r>
            <a:r>
              <a:rPr lang="en-GB" sz="2000" i="1"/>
              <a:t>mean,fin</a:t>
            </a:r>
            <a:r>
              <a:rPr lang="en-GB" sz="2000"/>
              <a:t>; G</a:t>
            </a:r>
            <a:r>
              <a:rPr lang="en-GB" sz="2000" i="1"/>
              <a:t>mean,fin </a:t>
            </a:r>
            <a:r>
              <a:rPr lang="en-GB" sz="2000"/>
              <a:t>ja K</a:t>
            </a:r>
            <a:r>
              <a:rPr lang="en-GB" sz="2000" i="1"/>
              <a:t>ser,fin</a:t>
            </a:r>
            <a:r>
              <a:rPr lang="en-GB" sz="2000"/>
              <a:t>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liittorakenteiset sillat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Lopputilan jäykkyystermien määrittäminen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Lasketaan jäykkyysominaisuuden keskiarvon avulla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Kaavassa pitkäaikaisyhdistelykerroin sekä virumaluku kdef</a:t>
            </a:r>
            <a:endParaRPr sz="20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57" name="Google Shape;557;p5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  <p:pic>
        <p:nvPicPr>
          <p:cNvPr id="558" name="Google Shape;55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8041" y="4165744"/>
            <a:ext cx="1892664" cy="4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730" y="4902287"/>
            <a:ext cx="4124938" cy="143042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8"/>
          <p:cNvSpPr txBox="1"/>
          <p:nvPr/>
        </p:nvSpPr>
        <p:spPr>
          <a:xfrm>
            <a:off x="1330860" y="6248012"/>
            <a:ext cx="34533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Virumaluvun kdef arvot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66" name="Google Shape;566;p5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Analysoitaessa epälineaarisia rakenteita toisen kertaluvun lineaarisella kimmoteorialla, käytetään jäykkyysominaisuuksina kuorman kestosta riippumattomia mitoitusarvoja (E</a:t>
            </a:r>
            <a:r>
              <a:rPr lang="en-GB" sz="2000" i="1"/>
              <a:t>d</a:t>
            </a:r>
            <a:r>
              <a:rPr lang="en-GB" sz="2000"/>
              <a:t> ja G</a:t>
            </a:r>
            <a:r>
              <a:rPr lang="en-GB" sz="2000" i="1"/>
              <a:t>d</a:t>
            </a:r>
            <a:r>
              <a:rPr lang="en-GB" sz="2000"/>
              <a:t>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Jäykkyysominaisuuden keskiarvo jaetaan materiaalin osavarmuusluvulla</a:t>
            </a:r>
            <a:endParaRPr sz="16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67" name="Google Shape;567;p5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59</a:t>
            </a:fld>
            <a:endParaRPr/>
          </a:p>
        </p:txBody>
      </p:sp>
      <p:sp>
        <p:nvSpPr>
          <p:cNvPr id="568" name="Google Shape;568;p59"/>
          <p:cNvSpPr txBox="1"/>
          <p:nvPr/>
        </p:nvSpPr>
        <p:spPr>
          <a:xfrm>
            <a:off x="839787" y="5695642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Eurokoodin mukaiset materiaaliosavarmuusluvut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5381" y="2175190"/>
            <a:ext cx="1329604" cy="62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322" y="2799944"/>
            <a:ext cx="3758428" cy="289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Sisällys</a:t>
            </a: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body" idx="1"/>
          </p:nvPr>
        </p:nvSpPr>
        <p:spPr>
          <a:xfrm>
            <a:off x="838200" y="1590234"/>
            <a:ext cx="10515600" cy="460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Yleistietoa ajoneuvo- ja kevyen liikenteen väylien puusilloista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sillasto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Käytössä olevat puusiltatyypit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 yksityisteiden siltojen materiaalina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suunnittelu ja siihen liittyviä erityiskysymyksiä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soveltuvuus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Siltasuunnittelua koskeva ohjeistus ja kirjallisuus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mitoittaminen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Mitoitusesimerkki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rakentaminen, suojaaminen ja säilyvyys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kunnossapito ja siltatiedon hallinta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Materiaalien laskentaotaksumia</a:t>
            </a:r>
            <a:endParaRPr/>
          </a:p>
        </p:txBody>
      </p:sp>
      <p:sp>
        <p:nvSpPr>
          <p:cNvPr id="576" name="Google Shape;576;p6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Materiaalien osavarmuuslukuja hyödynnetään myös lujuusominaisuuksien mitoitusarvojen määrittämiseen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Lisäksi tarvitaan puutuotteesta, kuorman aikaluokasta sekä rakenteen käyttöluokasta riippuva muunnoskerroin k</a:t>
            </a:r>
            <a:r>
              <a:rPr lang="en-GB" sz="2000" i="1"/>
              <a:t>mod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Kuormien aikaluokat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Pitkäaikaisiin kuormiin kuuluvat pysyvät kuormat sekä muuttuvien kuormien pitkäaikaisosuus, jolloin kuorman arvo kerrotaan pitkäaikaisyhdistelykertoimella (NCCI 1 taulukot G.1 ja G.2)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Keskipitkään aikaluokkaan lisätään kosteuden muutoksista aiheutuvat kuormat sekä toteutuksen aikainen lumikuorma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Lyhytaikaisiin kuormiin kuuluu lämpötilakjuormat, tuulikuorma sekä työnaikaiset kuormat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Hetkelliset kuormat käsittävät liikennekuormat, liikenteen aiheuttaman maanpaineen sekä onnettomuuskuormat</a:t>
            </a:r>
            <a:endParaRPr sz="14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77" name="Google Shape;577;p6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  <p:sp>
        <p:nvSpPr>
          <p:cNvPr id="578" name="Google Shape;578;p60"/>
          <p:cNvSpPr txBox="1"/>
          <p:nvPr/>
        </p:nvSpPr>
        <p:spPr>
          <a:xfrm>
            <a:off x="839787" y="6141720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Muunnoskertoimet kmod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735" y="2627863"/>
            <a:ext cx="1617819" cy="61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787" y="4490519"/>
            <a:ext cx="5452356" cy="161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1"/>
          <p:cNvSpPr txBox="1">
            <a:spLocks noGrp="1"/>
          </p:cNvSpPr>
          <p:nvPr>
            <p:ph type="title"/>
          </p:nvPr>
        </p:nvSpPr>
        <p:spPr>
          <a:xfrm>
            <a:off x="694932" y="389299"/>
            <a:ext cx="10585685" cy="64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587" name="Google Shape;587;p61"/>
          <p:cNvSpPr txBox="1">
            <a:spLocks noGrp="1"/>
          </p:cNvSpPr>
          <p:nvPr>
            <p:ph type="body" idx="4294967295"/>
          </p:nvPr>
        </p:nvSpPr>
        <p:spPr>
          <a:xfrm>
            <a:off x="525559" y="1264165"/>
            <a:ext cx="11769441" cy="233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/>
              <a:t>Murtorajatila</a:t>
            </a:r>
            <a:endParaRPr sz="20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Lujuusominaisuuksien mitoitusarvojen vertailu rakenteille kohdistuviin rasituksiin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Analysointi aloitetaan selvittämällä rakenteelle vaikuttavat kuormitukset, niiden yhdistelyt sekä näistä koituvat rasitukset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Suoritetaan esimerkiksi FEM-laskennan avulla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Puurakenteilla vertailu suoritetaan käyttämällä rasitusten aiheuttamia jännityksiä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Veto- ja puristuskestävyystarkasteluissa rasitus jaetaan poikkileikkaukselle</a:t>
            </a:r>
            <a:endParaRPr sz="1800"/>
          </a:p>
          <a:p>
            <a:pPr marL="685800" lvl="1" indent="-88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88" name="Google Shape;588;p6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  <p:sp>
        <p:nvSpPr>
          <p:cNvPr id="589" name="Google Shape;589;p61"/>
          <p:cNvSpPr txBox="1"/>
          <p:nvPr/>
        </p:nvSpPr>
        <p:spPr>
          <a:xfrm>
            <a:off x="8779676" y="5798000"/>
            <a:ext cx="4327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Leikkausvoiman redusointiperiaate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0626" y="4155540"/>
            <a:ext cx="3333023" cy="164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1"/>
          <p:cNvSpPr txBox="1"/>
          <p:nvPr/>
        </p:nvSpPr>
        <p:spPr>
          <a:xfrm>
            <a:off x="525559" y="3459820"/>
            <a:ext cx="8498111" cy="49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6002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Vetokestävyyden tapauksessa kestävyyden arvoa voidaan kasvattaa k</a:t>
            </a:r>
            <a:r>
              <a:rPr lang="en-GB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-termillä pienempien poikkileikkausten kohdalla, termin arvo riippuu puutuotteesta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Taivutusmitoituksessa momentit tutkitaan kahdessa suunnassa, joiden avulla muodostetaan kaksi yhdistettyä mitoitusehtoa (NCCI 5 kohdan 6.1.6 mukaisesti)</a:t>
            </a:r>
            <a:endParaRPr/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 taivutuskestävyyden tapauksessa mitoitusarvoa voidaan korottaa k</a:t>
            </a:r>
            <a:r>
              <a:rPr lang="en-GB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-termillä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Leikkauskestävyys puisille pääkannattimille tutkitaan sekä syiden suunnassa, että syiden suuntaan kohtisuorassa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Leikkausjännityksen laskentaa varten käytetään redusoitua leikkausvoimaa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597" name="Google Shape;597;p6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772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1"/>
              <a:t>Murtorajatila</a:t>
            </a:r>
            <a:endParaRPr sz="2000" b="1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Vääntömitoitusta varten kestävyytenä käytetään leikkauslujuutta, joka kerrotaan poikkileikkauksen muotokertoimella k</a:t>
            </a:r>
            <a:r>
              <a:rPr lang="en-GB" sz="1800" i="1"/>
              <a:t>shape</a:t>
            </a:r>
            <a:endParaRPr sz="1800" i="1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Muotokertoimen arvo ympyräpoikkileikkauksella on 1,2 ja suorakaidepoikkileikkauksella seuraavan kaavan mukainen</a:t>
            </a: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Kaavassa h on poikkileikkauksen suurempi sivumitta ja b pienempi sivumitta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Väännöstä eli x-akselin mukaisesta momentista (Mx) aiheutuva leikkausjännityksen mitoitusarvo saadaan jakamalla rasitus poikkileikkauksen vääntövastuksella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Taivutuksen ja vedon/puristuksen yhteisvaikutukset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Kummassakin tilanteessa kaksi mitoitusehtoa</a:t>
            </a:r>
            <a:endParaRPr sz="140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sz="1400"/>
              <a:t>	</a:t>
            </a:r>
            <a:r>
              <a:rPr lang="en-GB" sz="1400" b="1"/>
              <a:t>Taivutus+veto:</a:t>
            </a:r>
            <a:r>
              <a:rPr lang="en-GB" sz="1400"/>
              <a:t>		</a:t>
            </a:r>
            <a:r>
              <a:rPr lang="en-GB" sz="1400" b="1"/>
              <a:t>Taivutus+puristus</a:t>
            </a:r>
            <a:endParaRPr sz="1400" b="1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</a:t>
            </a:r>
            <a:r>
              <a:rPr lang="en-GB" sz="1400" i="1"/>
              <a:t>m</a:t>
            </a:r>
            <a:r>
              <a:rPr lang="en-GB" sz="1400"/>
              <a:t>-termin arvo suorakaidepoikkileikkauksille 0,7 ja muille poikkileikkauksille 1,0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98" name="Google Shape;598;p6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/>
          </a:p>
        </p:txBody>
      </p:sp>
      <p:pic>
        <p:nvPicPr>
          <p:cNvPr id="599" name="Google Shape;59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6546" y="2650033"/>
            <a:ext cx="1492824" cy="44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2035" y="4720495"/>
            <a:ext cx="2143424" cy="95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929" y="4720494"/>
            <a:ext cx="2027400" cy="952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Poikkileikkausten analysointi</a:t>
            </a:r>
            <a:endParaRPr/>
          </a:p>
        </p:txBody>
      </p:sp>
      <p:sp>
        <p:nvSpPr>
          <p:cNvPr id="608" name="Google Shape;608;p6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50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Murtorajatila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Puristetun ja taivutetun sauvan kestävyys nurjahduksen suhteen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Nurjahduskertoimen (k</a:t>
            </a:r>
            <a:r>
              <a:rPr lang="en-GB" sz="1400" i="1"/>
              <a:t>c,y </a:t>
            </a:r>
            <a:r>
              <a:rPr lang="en-GB" sz="1400"/>
              <a:t>ja k</a:t>
            </a:r>
            <a:r>
              <a:rPr lang="en-GB" sz="1400" i="1"/>
              <a:t>z,y</a:t>
            </a:r>
            <a:r>
              <a:rPr lang="en-GB" sz="1400"/>
              <a:t>) laskenta NCCI 5 kohdan 6.3.2 mukaan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Mitoitusehdot:</a:t>
            </a:r>
            <a:endParaRPr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Taivutetun ja puristetun sauvan kestävyys kiepahduksen suhteen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Kiepahdusriskistä johtuvan lujuuden pienennyskertoimen (k</a:t>
            </a:r>
            <a:r>
              <a:rPr lang="en-GB" sz="1400" i="1"/>
              <a:t>crit</a:t>
            </a:r>
            <a:r>
              <a:rPr lang="en-GB" sz="1400"/>
              <a:t>) laskenta NCCI 5 kohdan 6.3.3 mukaan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Mitoitusehto: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Nurjahdus + kiepahdus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Mitoitusehto:</a:t>
            </a:r>
            <a:endParaRPr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1143000" lvl="2" indent="-139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Käyttörajatila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Taipuma &amp; värähtely</a:t>
            </a:r>
            <a:endParaRPr sz="18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609" name="Google Shape;609;p6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  <p:pic>
        <p:nvPicPr>
          <p:cNvPr id="610" name="Google Shape;61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386" y="2449447"/>
            <a:ext cx="2245884" cy="85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2070" y="4106753"/>
            <a:ext cx="1543265" cy="37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5386" y="4881831"/>
            <a:ext cx="1676634" cy="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Puusiltojen kuormat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Kuormat ja kuormitusyhdistelmät: NCCI 1</a:t>
            </a:r>
            <a:endParaRPr/>
          </a:p>
        </p:txBody>
      </p:sp>
      <p:sp>
        <p:nvSpPr>
          <p:cNvPr id="623" name="Google Shape;623;p6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Esittää jäsennetysti eri kuormat eurokoodeittain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Sisältää kuormien lisäksi myös kuormitusyhdistelmät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Eri rakenteiden/materiaalien omat painot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Liikennekuormakaaviot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Tieliikenne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Kevyt liikenne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Raideliikenne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Lämpötilakuorma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Työnaikaiset kuormat ja onnettomuuskuormat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Tukipainuma, laakerikitka ja jännevoimat</a:t>
            </a:r>
            <a:endParaRPr sz="18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624" name="Google Shape;624;p6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65</a:t>
            </a:fld>
            <a:endParaRPr/>
          </a:p>
        </p:txBody>
      </p:sp>
      <p:pic>
        <p:nvPicPr>
          <p:cNvPr id="625" name="Google Shape;62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1900" y="1465361"/>
            <a:ext cx="2956334" cy="417364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5"/>
          <p:cNvSpPr txBox="1"/>
          <p:nvPr/>
        </p:nvSpPr>
        <p:spPr>
          <a:xfrm>
            <a:off x="7212563" y="5500509"/>
            <a:ext cx="295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Pysyvät kuormat</a:t>
            </a:r>
            <a:endParaRPr/>
          </a:p>
        </p:txBody>
      </p:sp>
      <p:sp>
        <p:nvSpPr>
          <p:cNvPr id="632" name="Google Shape;632;p6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Rakenteiden omat painot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NCCI 1 taulukko A.1 antaa sillanrakennusmateriaalien tilavuuspainot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Kannatinrakenne, kansirakenne, päällyste, kaiteet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Maan paino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Huomioidaan erikseen mitoitettavilla alusrakenteilla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Maan painosta aiheutuva lepopaine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Niin ikään alusrakenteille</a:t>
            </a:r>
            <a:endParaRPr sz="2000"/>
          </a:p>
        </p:txBody>
      </p:sp>
      <p:sp>
        <p:nvSpPr>
          <p:cNvPr id="633" name="Google Shape;633;p6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Liikennekuormat</a:t>
            </a:r>
            <a:endParaRPr/>
          </a:p>
        </p:txBody>
      </p:sp>
      <p:sp>
        <p:nvSpPr>
          <p:cNvPr id="639" name="Google Shape;639;p6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Käytettävä liikennekuorma määräytyy sillan käyttötarkoituksen mukaan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Puisia ratasiltoja ei Suomessa ole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Tiesiltojen liikennekuormat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NCCI 1 mukaiset kuormituskaaviot LM1…LM4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Näistä tarkastellaan kullekin rakenteelle määräävimmän vaikutuksen antava kaavio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Eivät vaikuta samanaikaisesti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Kuormakaavioiden käyttäminen perustuu kannen jakamiseen poikkisuunnassa 3 metrin kuormakaistoihin, joille kuormat asetellaan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Sillan hyötyleveyden ollessa alle 5,4 metriä, kannelle asetetaan vain yksi kaista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Sillan hyötyleveys 5,4…6,0 metriä 🡪 2 kuormakaistaa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Kevyen liikenteen siltojen liikennekuormat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Kolme eriaikaisesti vaikuttavaa kuormakaaviota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Tasaisesti jakautunut 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Pistekuorma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Huoltoajoneuvo</a:t>
            </a:r>
            <a:endParaRPr sz="1400"/>
          </a:p>
        </p:txBody>
      </p:sp>
      <p:sp>
        <p:nvSpPr>
          <p:cNvPr id="640" name="Google Shape;640;p6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47" name="Google Shape;647;p6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LM1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Koostuu kuormakaistoille sijoitettavista tasaisesti jakautuneista kuormista sekä kahden akselikuorman muodostamista telikuormista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Telikuormien akseliväli on 1,2 metriä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Akseli koostuu kahdesta 2 metrin etäisyydellä toisistaan olevasta pyöräkuormasta, joiden kosketuspintana 0,4x0,4 m^2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Sijoittaminen epäedullisimmalla tapauksella</a:t>
            </a:r>
            <a:endParaRPr sz="1600"/>
          </a:p>
          <a:p>
            <a:pPr marL="685800" lvl="1" indent="-190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600"/>
          </a:p>
        </p:txBody>
      </p:sp>
      <p:sp>
        <p:nvSpPr>
          <p:cNvPr id="648" name="Google Shape;648;p6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  <p:pic>
        <p:nvPicPr>
          <p:cNvPr id="649" name="Google Shape;64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3429000"/>
            <a:ext cx="4683354" cy="203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8"/>
          <p:cNvSpPr txBox="1"/>
          <p:nvPr/>
        </p:nvSpPr>
        <p:spPr>
          <a:xfrm>
            <a:off x="839787" y="5463671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LM1 kuormien ominaisarvot kaistoittain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57" name="Google Shape;657;p6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Koostuu kuormakaistoille sijoitettavasta akselikuormasta, jonka suuruus on 400 kN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Akseli koostuu kahdesta 2 metrin etäisyydellä toisistaan sijaitsevasta pyöräkuormasta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Pyöräkuorman kosketuspintana on 0,35x0,6 m suorakulmio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Kuormakaavio LM3</a:t>
            </a:r>
            <a:endParaRPr/>
          </a:p>
        </p:txBody>
      </p:sp>
      <p:sp>
        <p:nvSpPr>
          <p:cNvPr id="658" name="Google Shape;658;p6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  <p:sp>
        <p:nvSpPr>
          <p:cNvPr id="659" name="Google Shape;659;p69"/>
          <p:cNvSpPr txBox="1"/>
          <p:nvPr/>
        </p:nvSpPr>
        <p:spPr>
          <a:xfrm>
            <a:off x="839787" y="4647063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LM3 kuormakaavio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038" y="3208587"/>
            <a:ext cx="4248743" cy="14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9"/>
          <p:cNvSpPr txBox="1"/>
          <p:nvPr/>
        </p:nvSpPr>
        <p:spPr>
          <a:xfrm>
            <a:off x="6494122" y="2733972"/>
            <a:ext cx="5021885" cy="323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Kuormakaavio LM4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Tungoskuorma, jonka käytöstä määrätään hankekohtaisesti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Tasaisesti jakautunut kuorma 5 kN/m^2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Yleistietoa ajoneuvo- ja kevyen liikenteen väylien puusilloista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Tiesiltojen liikennekuormat</a:t>
            </a:r>
            <a:endParaRPr/>
          </a:p>
        </p:txBody>
      </p:sp>
      <p:sp>
        <p:nvSpPr>
          <p:cNvPr id="668" name="Google Shape;668;p7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256213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Vaakakuormat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Jarru- ja kiihdytyskuormat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Ylärajana Suomessa 500 kN</a:t>
            </a:r>
            <a:endParaRPr sz="1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Keskipakokuorma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Pistekuorma, jonka arvo määräytyy ajorajan vaakasäteen perusteella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Arvo Qv on 600 kN, mikäli siltakannella vain yksi kaista ja 1200 kN, kun kaistoja on kaksi tai enemmän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Vino jarrutus tai sivuluisu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25 % pituussuuntaisesta jarru- tai kiihdytyskuormasta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Vaikuttaa samanaikaisesti pituussuuntaisen jarru-  tai kiihdytyskuorman kanssa</a:t>
            </a:r>
            <a:endParaRPr sz="1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Kuormaryhmät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Tieliikenteen silloilla kuusi kuormaryhmää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Usein mitoittavia gr1a, gr2 ja gr5 🡪 aina laskettava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Eivät esiinny kuormitusyhdistelmissä samanaikaisesti 🡪 käytetään määräävintä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Huomioitavina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gr2 pysty- ja vaakakuormien yhdistely</a:t>
            </a:r>
            <a:endParaRPr sz="1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GB" sz="1000"/>
              <a:t>Muutaman ryhmän kevyen liikenteen väylän pystykuorman lisääminen</a:t>
            </a:r>
            <a:endParaRPr sz="1000"/>
          </a:p>
        </p:txBody>
      </p:sp>
      <p:sp>
        <p:nvSpPr>
          <p:cNvPr id="669" name="Google Shape;669;p7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/>
          </a:p>
        </p:txBody>
      </p:sp>
      <p:sp>
        <p:nvSpPr>
          <p:cNvPr id="670" name="Google Shape;670;p70"/>
          <p:cNvSpPr txBox="1"/>
          <p:nvPr/>
        </p:nvSpPr>
        <p:spPr>
          <a:xfrm>
            <a:off x="6096000" y="3428811"/>
            <a:ext cx="47953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Keskipakokuorman ominaisarvot vaakasäteen mukaan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7995" y="2012169"/>
            <a:ext cx="1730139" cy="2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457314"/>
            <a:ext cx="4915586" cy="97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8543" y="4163715"/>
            <a:ext cx="5347846" cy="170081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70"/>
          <p:cNvSpPr txBox="1"/>
          <p:nvPr/>
        </p:nvSpPr>
        <p:spPr>
          <a:xfrm>
            <a:off x="6018543" y="5864627"/>
            <a:ext cx="47953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Tiesiltojen liikennekuormien kuormaryhmät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Kevyen liikenteen siltojen liikennekuormat</a:t>
            </a:r>
            <a:endParaRPr/>
          </a:p>
        </p:txBody>
      </p:sp>
      <p:sp>
        <p:nvSpPr>
          <p:cNvPr id="681" name="Google Shape;681;p7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346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Tasaisesti jakautunut kuorma: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L on kuormituspituus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Pistekuorman ominaisarvo on 20 kN, ja vaikutusalana 0,2x0,2 m^2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Käytetään, jos huoltoajoneuvon pääsy sillalle on estetty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Huoltoajoneuvolla kahden akselin kuormakaavio, joiden akseliväli on 3,0 metriä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Kuorman suuruus 100 kN + 60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Rengaskuorman kosketuspinta-ala on 0,2x0,2 m^2 ja rengasväli 1,30 metriä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Vaakakuormat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Pituussuuntainen kuorma 96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Jos huoltoajoneuvo ei pääse sillalle, käytetään arvoa 20 kN</a:t>
            </a:r>
            <a:endParaRPr sz="1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Sivusuuntainen vaakakuorma 25 % pituussuuntaisesta arvosta</a:t>
            </a:r>
            <a:endParaRPr sz="1400"/>
          </a:p>
        </p:txBody>
      </p:sp>
      <p:sp>
        <p:nvSpPr>
          <p:cNvPr id="682" name="Google Shape;682;p7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/>
          </a:p>
        </p:txBody>
      </p:sp>
      <p:pic>
        <p:nvPicPr>
          <p:cNvPr id="683" name="Google Shape;68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8720" y="1460552"/>
            <a:ext cx="3924848" cy="31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462" y="4934140"/>
            <a:ext cx="4053531" cy="127306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1"/>
          <p:cNvSpPr txBox="1"/>
          <p:nvPr/>
        </p:nvSpPr>
        <p:spPr>
          <a:xfrm>
            <a:off x="839787" y="4943194"/>
            <a:ext cx="555882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Myös kevyen liikenteen siltojen liikennekuormilla käytetään kuormaryhmiä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71"/>
          <p:cNvSpPr txBox="1"/>
          <p:nvPr/>
        </p:nvSpPr>
        <p:spPr>
          <a:xfrm>
            <a:off x="9650993" y="4943195"/>
            <a:ext cx="20374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Kevyen liikenteen sillan kuormaryhmät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Liikennekuormat penkereellä</a:t>
            </a:r>
            <a:endParaRPr/>
          </a:p>
        </p:txBody>
      </p:sp>
      <p:sp>
        <p:nvSpPr>
          <p:cNvPr id="693" name="Google Shape;693;p7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Kuormat vaikuttavat alusrakenteiden mitoitukseen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Asetetaan rakenteen taakse niin, että se tuottaa epäedullisimman vaikutuksen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Vaikuttaa samanaikaisesti akseli- ja telikuormien kanssa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Ei tarvitse tarkastella LM3 kuormakaavion kanssa samanaikaisesti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15 metriä leveälle maatuen etumuurille pintakuormaksi saadaan: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(3*40+(15-3)*9)/15 = 15,2 [kN/m^2]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Kevyen liikenteen silloilla periaate sama, mutta kuormituksen arvo 40 % tieliikenteen sillan arvosta</a:t>
            </a:r>
            <a:endParaRPr sz="1800"/>
          </a:p>
        </p:txBody>
      </p:sp>
      <p:sp>
        <p:nvSpPr>
          <p:cNvPr id="694" name="Google Shape;694;p7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72</a:t>
            </a:fld>
            <a:endParaRPr/>
          </a:p>
        </p:txBody>
      </p:sp>
      <p:sp>
        <p:nvSpPr>
          <p:cNvPr id="695" name="Google Shape;695;p72"/>
          <p:cNvSpPr txBox="1"/>
          <p:nvPr/>
        </p:nvSpPr>
        <p:spPr>
          <a:xfrm>
            <a:off x="4987268" y="5602937"/>
            <a:ext cx="37593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Penkereellä sijaitsevien tieliikennekuormien ominaisarvot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841" y="4293612"/>
            <a:ext cx="3953427" cy="184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Tuulikuorma</a:t>
            </a:r>
            <a:endParaRPr/>
          </a:p>
        </p:txBody>
      </p:sp>
      <p:sp>
        <p:nvSpPr>
          <p:cNvPr id="703" name="Google Shape;703;p73"/>
          <p:cNvSpPr txBox="1">
            <a:spLocks noGrp="1"/>
          </p:cNvSpPr>
          <p:nvPr>
            <p:ph type="body" idx="4294967295"/>
          </p:nvPr>
        </p:nvSpPr>
        <p:spPr>
          <a:xfrm>
            <a:off x="839787" y="1465362"/>
            <a:ext cx="10848630" cy="181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Tuulikuorman vaikutus voi muodostua puusilloilla merkittävämmäksi verrattuna esimerkiksi betonisiltoihin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Eurokoodin mukainen tuulikuorma määritetään niin, että tuulen nopeuden perusarvo on 23 m/s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NCCI 1 määrittelee, että perusarvo pysyy samana myös liikennekuorman kanssa samanaikaisesti vaikuttava tuulikuorman kohdalla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Tuulikuorman analysointi pohditaan hankekohtaisesti 🡪 kuorman merkittävyys</a:t>
            </a:r>
            <a:endParaRPr sz="1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Muun muassa sillan sijainti voi vaikuttaa</a:t>
            </a:r>
            <a:endParaRPr sz="14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704" name="Google Shape;704;p7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  <p:sp>
        <p:nvSpPr>
          <p:cNvPr id="705" name="Google Shape;705;p73"/>
          <p:cNvSpPr txBox="1"/>
          <p:nvPr/>
        </p:nvSpPr>
        <p:spPr>
          <a:xfrm>
            <a:off x="5649364" y="3929556"/>
            <a:ext cx="37593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Siltaan kohdistuvat poikkisuuntaiset tuulen paineet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134" y="3124873"/>
            <a:ext cx="4706230" cy="144807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3"/>
          <p:cNvSpPr txBox="1"/>
          <p:nvPr/>
        </p:nvSpPr>
        <p:spPr>
          <a:xfrm>
            <a:off x="839787" y="4644428"/>
            <a:ext cx="10848630" cy="166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on siltakannen leveys, d</a:t>
            </a:r>
            <a:r>
              <a:rPr lang="en-GB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siltakannen korkeus ja z siltakannen painopisteen etäisyys maan pinnasta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Tieliikenteen silloilla arvoon d</a:t>
            </a: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sisältyy tieliikenteen korkeuden arvo, joka on 2,0 metriä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Kaiteen korkeus lisätään kannen korkeuteen, mikäli kaiteen vaikutuspinta-alasta on avointa alle 50 %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Leveyden ja korkeuden välisen suhteen arvon mukaan taulukosta interpoloidaan tuulen paine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Pituussuuntainen tuulikuorma: poikkisuuntaisesta arvosta 25 % palkki- ja laattasilloilla, 50 % ristikkosilloilla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4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Muut kuormat puusilloilla</a:t>
            </a:r>
            <a:endParaRPr/>
          </a:p>
        </p:txBody>
      </p:sp>
      <p:sp>
        <p:nvSpPr>
          <p:cNvPr id="714" name="Google Shape;714;p74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30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Lämpötilakuormat määritellään silloille päällysrakenteen ylä- ja alapinnan välisen lämpötilaeron avulla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NCCI 1:ssä ei ole omaa lämpötilatarkastelua puiselle päällysrakenteelle 🡪 voidaan soveltaa betonipäällysrakenteen arvoja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Lähtökohtaisesti lämpötilaeroista syntyvä kuorma puisella päällysrakenteella vähäisempi kuin betonilla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Hoikemmat rakenteet, pienempi lämpölaajenemiskerroin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Törmäyskuormat hankekohtaisesti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Tavallisimpana kaiteiden törmäyskuorma (NCCI 1 kohdan F4 mukaisesti)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Työn aikaiset kuormitukset riippuen hankkeesta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Tarkempi määrittäminen tilanteeseen liittyvistä ohjeistuksista</a:t>
            </a:r>
            <a:endParaRPr sz="1600"/>
          </a:p>
        </p:txBody>
      </p:sp>
      <p:sp>
        <p:nvSpPr>
          <p:cNvPr id="715" name="Google Shape;715;p7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r>
              <a:rPr lang="en-GB"/>
              <a:t>Kuormien yhdistely</a:t>
            </a:r>
            <a:endParaRPr/>
          </a:p>
        </p:txBody>
      </p:sp>
      <p:sp>
        <p:nvSpPr>
          <p:cNvPr id="722" name="Google Shape;722;p7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6911149" cy="4301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Kuormien yhdistelytaulukot NCCI 1 liitteessä 1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Toimintaperiaate: jokainen kuormitus tarkastellaan erikseen määräävänä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Muut kuormat yhdistellään taulukon mukaisilla yhdistelykertoimilla</a:t>
            </a:r>
            <a:endParaRPr sz="12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Taulukoista ilmenee, mitkä kuormat vaikuttavat samanaikaisesti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Lähtökohtaisesti jokainen yhdistelmä tarkastellaan 🡪 määrävimmät rasitukset rakenteille</a:t>
            </a:r>
            <a:endParaRPr sz="1600"/>
          </a:p>
        </p:txBody>
      </p:sp>
      <p:sp>
        <p:nvSpPr>
          <p:cNvPr id="723" name="Google Shape;723;p7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  <p:pic>
        <p:nvPicPr>
          <p:cNvPr id="724" name="Google Shape;72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3168712"/>
            <a:ext cx="6733042" cy="310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2128" y="1294988"/>
            <a:ext cx="4178609" cy="26613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75"/>
          <p:cNvSpPr txBox="1"/>
          <p:nvPr/>
        </p:nvSpPr>
        <p:spPr>
          <a:xfrm>
            <a:off x="7750936" y="3976980"/>
            <a:ext cx="37593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Kuormitusyhdistelytaulukoiden merkinnät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5"/>
          <p:cNvSpPr txBox="1"/>
          <p:nvPr/>
        </p:nvSpPr>
        <p:spPr>
          <a:xfrm>
            <a:off x="4970355" y="5831097"/>
            <a:ext cx="66452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Tiesiltojen murtorajatilan kuormitusyhdistelmätaulukko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6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Rakennesuunnittelun erikoiskysymyksiä</a:t>
            </a:r>
            <a:endParaRPr/>
          </a:p>
        </p:txBody>
      </p:sp>
      <p:sp>
        <p:nvSpPr>
          <p:cNvPr id="733" name="Google Shape;733;p76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Kosteuden muutosten aiheuttamat suuremmat vaikutukset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Huomionti: rakenteen mitoitus korkeisiin kosteusolosuhteisiin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Käyttörajatilan mitoitus muodostuu usein määräävääksi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Värähtely- ja taipumamitoitus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Väsymistarkastelut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Korostuu vilkkaammin liikennöityjen väylien tiesilloilla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Voidaan jättää huomioimatta kevyen liikenteen väylien sekä pienempillä ajoneuvoliikenteen silloilla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Pitkäaikaiskestävyyden takaaminen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Huoltotoimenpiteiden mahdollistaminen rakenneosille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Riittävän tilan jättäminen osien huoltamiselle ja vaihtamiselle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34" name="Google Shape;734;p7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Värähtely</a:t>
            </a:r>
            <a:endParaRPr/>
          </a:p>
        </p:txBody>
      </p:sp>
      <p:sp>
        <p:nvSpPr>
          <p:cNvPr id="740" name="Google Shape;740;p7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Tieliikenteen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Tarkastellaan sillan alin ominaistaajuus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Määritetään tarvitaanko tarkempaa värähtelymitoitusta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Jos arvo on yli 5 Hz 🡪 ei vaadita tarkempaa mitoitusta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Kevyen liikenteen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Tarkastellaan määräävää ominaistaajuutta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Pystysuuntaisen värähtelyn ominaistaajuus yli 5 Hz 🡪 ei vaadita tarkempaa mitoitusta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Vaakasuuntaisen värähtelyn ominaistaajuus yli 2,5 Hz 🡪 ei vaadita mitoitusta</a:t>
            </a: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41" name="Google Shape;741;p7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77</a:t>
            </a:fld>
            <a:endParaRPr/>
          </a:p>
        </p:txBody>
      </p:sp>
      <p:pic>
        <p:nvPicPr>
          <p:cNvPr id="742" name="Google Shape;74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5024259"/>
            <a:ext cx="1959112" cy="73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2191" y="4764737"/>
            <a:ext cx="4234360" cy="1567972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7"/>
          <p:cNvSpPr txBox="1"/>
          <p:nvPr/>
        </p:nvSpPr>
        <p:spPr>
          <a:xfrm>
            <a:off x="1104665" y="6332709"/>
            <a:ext cx="46104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Ominaistaajuuden kaava ja merkkien selitteet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Taipuma</a:t>
            </a:r>
            <a:endParaRPr/>
          </a:p>
        </p:txBody>
      </p:sp>
      <p:sp>
        <p:nvSpPr>
          <p:cNvPr id="750" name="Google Shape;750;p78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Tarkastelu tehdään vertailemalla rasitusten aiheuttamaa suurinta taipuman arvoa (käyttörajatila) sekä taipuman sallittua raja-arvoa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Sallitun arvon suuruus riippuu sillan käyttötarkoituksesta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Tieliikenteen silloilla sallittu arvo on L/400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Kevyen liikenteen silloilla vastaava on L/200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 on vertailtavan kohdan jännemitta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51" name="Google Shape;751;p7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Väsyminen</a:t>
            </a:r>
            <a:endParaRPr/>
          </a:p>
        </p:txBody>
      </p:sp>
      <p:sp>
        <p:nvSpPr>
          <p:cNvPr id="757" name="Google Shape;757;p79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233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Väsymisriskin määrittäminen suoritetaan hankekohtaisesti asianomaisen viranomaisen toimesta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Voidaan jättää yleensä tarkastelematta kevyen liikenteen ja pienempien ajoneuvoliikenteen siltojen kohdalla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Riskin arviointi tulee kyseeseen vilkkaammin liikennöidyillä raskaan liikenteen kuormittamilla tiesilloilla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Vaikuttavia tekijöitä: siltatyyppi, rakenneratkaisut ja liikenneluokka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Liikenneluokan avulla arvioidaan ajoneuvojen lukumäärää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58" name="Google Shape;758;p7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79</a:t>
            </a:fld>
            <a:endParaRPr/>
          </a:p>
        </p:txBody>
      </p:sp>
      <p:pic>
        <p:nvPicPr>
          <p:cNvPr id="759" name="Google Shape;759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9882" y="3064686"/>
            <a:ext cx="4058536" cy="2459038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9"/>
          <p:cNvSpPr txBox="1"/>
          <p:nvPr/>
        </p:nvSpPr>
        <p:spPr>
          <a:xfrm>
            <a:off x="839787" y="3793315"/>
            <a:ext cx="6937140" cy="172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Väsymistarkastelua vaativissa tilanteissa hyödynnetään yleisimmin NCCI 1 mukaista väsytyskuormakaaviota FLM3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Neljä akselia, akselipainon arvo 120 kN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Asetetaan sillalle niin, että saavutetaan normaalijännitysten ääriarvot 🡪 verrataan materiaalikohtaisiin kestävyysarvoihin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1" name="Google Shape;76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156" y="5314384"/>
            <a:ext cx="3638570" cy="1369716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9"/>
          <p:cNvSpPr txBox="1"/>
          <p:nvPr/>
        </p:nvSpPr>
        <p:spPr>
          <a:xfrm>
            <a:off x="4557726" y="6227301"/>
            <a:ext cx="20459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Väsytyskuormakaavio FLM3 (SFS-EN 1991-2)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79"/>
          <p:cNvSpPr txBox="1"/>
          <p:nvPr/>
        </p:nvSpPr>
        <p:spPr>
          <a:xfrm>
            <a:off x="7890850" y="5531138"/>
            <a:ext cx="43011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Liikenneluokat väsytyskuormitusta varten (NCCI 1)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Suomen sillasto ja siltojen omistajat</a:t>
            </a:r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5181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Sillan määritelmä Suomessa: vapaa-aukko vähintään kaksi metriä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Suurin osa Suomen silloista valtion ja kuntien omistuksessa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Valtion omistamien siltojen haltijana toimii Väylävirasto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Muita omistajia yritykset, tiekunnat, yksityisomistajat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siltatiedon hallintajärjestelmässä (Taitorakennerekisteri) yhteensä 22 118 käytössä olevaa siltaa, joista 18 001 Väyläviraston omistamia. (8.11.2022)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Suomen siltojen kokonaismäärään huomioitava lisäksi yksityisteiden sillat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Näiden lukumäärä karkeasti arvioituna noin 12 000.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51" name="Google Shape;151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7775" y="1690688"/>
            <a:ext cx="3637251" cy="2862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 txBox="1"/>
          <p:nvPr/>
        </p:nvSpPr>
        <p:spPr>
          <a:xfrm>
            <a:off x="8840618" y="4553339"/>
            <a:ext cx="19611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Väylävirasto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Rakenteiden käyttöluokat</a:t>
            </a:r>
            <a:endParaRPr/>
          </a:p>
        </p:txBody>
      </p:sp>
      <p:sp>
        <p:nvSpPr>
          <p:cNvPr id="769" name="Google Shape;769;p80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Kolme rakenneluokkaa, jaottelu rakenteen kosteusolosuhteiden mukaan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1: Rakennetta ympäröivän ilman suhteellinen kosteus ylittää arvon 65 % vain muutamana viikkona vuodessa &amp; materiaalin kosteus vastaa 20 asteen lämpötilaa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2: Ulkona tuulettuvassa tilassa oleva ja rakenteellisesti kastumiselta suojattu rakenne &amp; sillan puurakenteen lämpötilaa 20 astetta vastaava suhteellinen kosteus 20 % ja ilman suhteellinen kosteus 85 % ylittyvät vain muutamana viikkona vuodessa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Käyttöluokka 3: Puurakenteet, jotka ylittävät käyttöluokan 2 kosteusarvot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Yleensä tällaiset rakenteet ovat kosteissa olosuhteissa alttiina sään ja veden välittömille vaikutuksille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Esimerkiksi suojaamattomat kansirakenteet kuuluvat käyttöluokkaan 3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Puusiltojen kohdalla kyseeseen tulee tapauksen mukaan käyttöluokat 2 ja 3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Kreosootilla kyllästetty puurakenne voidaan tarkastella ilman rakenteellista suojausta käyttöluokassa 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Suolakyllästetyt puurakenteet joko käyttöluokassa 2 tai 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70" name="Google Shape;770;p8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Rakenteiden käyttöluokat</a:t>
            </a:r>
            <a:endParaRPr/>
          </a:p>
        </p:txBody>
      </p:sp>
      <p:sp>
        <p:nvSpPr>
          <p:cNvPr id="776" name="Google Shape;776;p81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929718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Rakenteen käyttöluokan määrittäminen vaikuttaa muun muassa rakenteen virumalukuun ja muunnoskertoimeen k</a:t>
            </a:r>
            <a:r>
              <a:rPr lang="en-GB" sz="2400" i="1"/>
              <a:t>mod </a:t>
            </a:r>
            <a:r>
              <a:rPr lang="en-GB" sz="2400"/>
              <a:t>🡪 vaikutus rakenteen mitoituslujuuksiin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alapuoliset rakenteet ja päällystetyt kansirakenteet tarkastellaan yleensä käyttöluokassa 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Reunimmaisilla palkeilla erilliset vaatimukset (kts. kuva)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Vaikuttavina tekijöinä ulokkeen pituus &amp; mahdollinen rakenteellinen sääsuoja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77" name="Google Shape;777;p8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81</a:t>
            </a:fld>
            <a:endParaRPr/>
          </a:p>
        </p:txBody>
      </p:sp>
      <p:pic>
        <p:nvPicPr>
          <p:cNvPr id="778" name="Google Shape;77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497" y="3963690"/>
            <a:ext cx="5706271" cy="14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81"/>
          <p:cNvSpPr txBox="1"/>
          <p:nvPr/>
        </p:nvSpPr>
        <p:spPr>
          <a:xfrm>
            <a:off x="1068451" y="5392639"/>
            <a:ext cx="4906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Puukantisen liimapuupalkkisillan käyttöluokkavaatimukset (NCCI 5)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2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Puusillan rakenneosien tavoitekäyttöiät</a:t>
            </a:r>
            <a:endParaRPr/>
          </a:p>
        </p:txBody>
      </p:sp>
      <p:sp>
        <p:nvSpPr>
          <p:cNvPr id="785" name="Google Shape;785;p82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501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Rakenneosien tavoitekäyttöiän tarkoituksena on antaa viitteitä peruskorjaus- ja uusimistarpeiden ajankohdasta 🡪 pystytään ennakoimaan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Suojaamattomilla ja säälle alttiilla puurakenteella tavoitekäyttöikä on 25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Esimerkiksi puiset kaiteet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Kyseisten rakenteiden tulee olla helposti uusittavissa 🡪 yhteensovittaminen olemassa olevaan rakenteeseen vaatii tarkkaavaisuutta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Säältä suojatuilla puurakenteilla tavoitekäyttöikä 50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Siltojen puurakenteilla tämä vaatii kyllästystä tai muuta suojausmenetelmää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Puisten kansirakenteiden tavoitekäyttöikä on yleensä 20 vuotta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Alentavana tekijänä mekaanisen kulutuksen alaiseksi joutuminen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Tavoitekäyttöikä puusillan muilla rakenteilla: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Suolarasitettu reunapalkki 40 vuotta, ilman suolarasitusta 50 vuotta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Betonirakenteiden pinnoitteet 20 vuotta 🡪 huomioitava maatukien näkyvien pintojen huoltamisessa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Kumilevylaakerit 50 vuotta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Vedeneristyksistä kumibitumikermillä 40 vuotta ja eristemastiksilla 30 vuotta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786" name="Google Shape;786;p8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82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3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Puurakenteiden materiaalitarkenteet</a:t>
            </a:r>
            <a:endParaRPr/>
          </a:p>
        </p:txBody>
      </p:sp>
      <p:sp>
        <p:nvSpPr>
          <p:cNvPr id="793" name="Google Shape;793;p83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739595" cy="37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Puusilloissa käytetään materiaaleina erilaisia puutuotteita, joilla kullakin on osittain vakiintuneita käyttökohteita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Sahatavara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Monikäyttöinen materiaali puusilloissa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Yleisimpiä käyttökohteita kansirakenteet, jäykisteet ja kaiteet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Mahdollista käyttää myös kantavissa rakenteissa 🡪 tällöin lujuusluokan tulee olla vähintään C30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Sekundäärirakenteissa käytettynä vähimmäislujuusluokka C24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Taivutus- ja vetolujuuskestävyyksien korottaminen termillä k</a:t>
            </a:r>
            <a:r>
              <a:rPr lang="en-GB" sz="1600" i="1"/>
              <a:t>h</a:t>
            </a:r>
            <a:r>
              <a:rPr lang="en-GB" sz="1600"/>
              <a:t>, kun suurempi sivumitta yli 150 mm: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000"/>
              <a:t>Liimapuu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Pääasiallinen puusiltojen primäärikannattimien materiaali, Suomessa yleisimpänä lujuusluokkana GL30c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600"/>
              <a:t>Lamelleista liimaamalla valmistettava puutuote, käytettävä puu painekyllästettyä mäntyä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Homogeeninen liimapuu 🡪 kaikki lamellit ovat samaa lujuusluokkaa</a:t>
            </a:r>
            <a:endParaRPr sz="14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1400"/>
              <a:t>Epähomogeeninen liimapuu 🡪 reunalamellien lujuusluokka korkeampi kuin sisälamellien</a:t>
            </a:r>
            <a:endParaRPr sz="1400"/>
          </a:p>
          <a:p>
            <a:pPr marL="22860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228600" lvl="0" indent="-876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sp>
        <p:nvSpPr>
          <p:cNvPr id="794" name="Google Shape;794;p8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/>
          </a:p>
        </p:txBody>
      </p:sp>
      <p:pic>
        <p:nvPicPr>
          <p:cNvPr id="795" name="Google Shape;79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4669" y="3114631"/>
            <a:ext cx="1333686" cy="6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3043" y="5053100"/>
            <a:ext cx="3598957" cy="1637172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3"/>
          <p:cNvSpPr txBox="1"/>
          <p:nvPr/>
        </p:nvSpPr>
        <p:spPr>
          <a:xfrm>
            <a:off x="4635517" y="5527982"/>
            <a:ext cx="15932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Liimapuiden poikkileikkauksia (Puuinfo)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4"/>
          <p:cNvSpPr txBox="1">
            <a:spLocks noGrp="1"/>
          </p:cNvSpPr>
          <p:nvPr>
            <p:ph type="title"/>
          </p:nvPr>
        </p:nvSpPr>
        <p:spPr>
          <a:xfrm>
            <a:off x="839787" y="494546"/>
            <a:ext cx="10585685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Puurakenteiden materiaalitarkenteet</a:t>
            </a:r>
            <a:endParaRPr/>
          </a:p>
        </p:txBody>
      </p:sp>
      <p:sp>
        <p:nvSpPr>
          <p:cNvPr id="804" name="Google Shape;804;p84"/>
          <p:cNvSpPr txBox="1">
            <a:spLocks noGrp="1"/>
          </p:cNvSpPr>
          <p:nvPr>
            <p:ph type="body" idx="4294967295"/>
          </p:nvPr>
        </p:nvSpPr>
        <p:spPr>
          <a:xfrm>
            <a:off x="839787" y="1175648"/>
            <a:ext cx="10739595" cy="5360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Liimapuu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Taivutus- ja vetolujuuskestävyyden korottaminen, kun suurempi sivumitta yli 600 mm: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Normaalisti käytettävien liimapuiden maksimimittoina leveys 240 mm, korkeus 2000 mm ja pituus 35 metriä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Viilupuu eli LVL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Valmistetaan yhdistämällä sorvatut viilut liimaamalla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Vähäisellä käytöllä puusilloissa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Käyttäminen puusilloissa kohdistuu sekundäärirakenteisiin</a:t>
            </a:r>
            <a:endParaRPr sz="16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Rakenteelliset suojaukset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Puulevyt</a:t>
            </a:r>
            <a:endParaRPr sz="22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Liimapuu- tai LVL-levyt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Sekundäärirakenteissa: rakenteellinen suojaus, verhoilu, muotit tai jäykisteet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CLT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Muodostuu ristiin liimatuista lautakerroksista (Cross Laminated Timber)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Suomessa käyttäminen silloissa vähäistä, Keski-Euroopassa ottanut jalan sijaa eteenkin kansirakenteissa 🡪 Mahdollisuuksien pohtiminen Suomessa?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Luja ja jäykkä puutuote, minkä lisäksi suurena etuna nopea asentaminen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Haasteena siltarakenteissa käyttämiseen, että CLT:tä saadaan suunnitella vain käyttöluokissa 1 ja 2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sz="1400"/>
              <a:t>Voidaan siis toteuttaa vain päällysteen kanssa (käyttöluokan 2 vaatimus) vs syrjälankkukansi</a:t>
            </a:r>
            <a:endParaRPr sz="1400"/>
          </a:p>
          <a:p>
            <a:pPr marL="685800" lvl="1" indent="-165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05" name="Google Shape;805;p8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/>
          </a:p>
        </p:txBody>
      </p:sp>
      <p:pic>
        <p:nvPicPr>
          <p:cNvPr id="806" name="Google Shape;80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5214" y="1169024"/>
            <a:ext cx="1314633" cy="55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5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Laakerointitarve</a:t>
            </a:r>
            <a:endParaRPr/>
          </a:p>
        </p:txBody>
      </p:sp>
      <p:sp>
        <p:nvSpPr>
          <p:cNvPr id="812" name="Google Shape;812;p85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10848630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Sillan laakeroinnin tarkoituksena on siirtää kuormitukset päällysrakenteelta alusrakenteelle suunnittelun mukaisella tavalla mahdollistaen rakenteelle halutut liikkeet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Puusiltojen kohdalla yleisin laakerointitapa on kumilevylaakerit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Laakerointitapoja lisäksi esimerkiksi kaksinkertainen kumibitumikermi tai puinen lankku kannen ja maatuen välissä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Laakerit jaetaan toimintatavan perusteella yhteen tai kahteen suuntaan liikkuviin sekä kiinteisiin laakereihin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Laakerin suunnittelu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Mitoitus standardin SFS-EN 1337 mukaan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Laakerin tulee sallia määritelty liike mahdollisimman vähällä reaktiovoimalla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Riittävän tilan jättäminen laakerin tarkistusta, huoltoa ja mahdollista vaihtamista varten</a:t>
            </a:r>
            <a:endParaRPr sz="20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13" name="Google Shape;813;p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86"/>
          <p:cNvSpPr txBox="1">
            <a:spLocks noGrp="1"/>
          </p:cNvSpPr>
          <p:nvPr>
            <p:ph type="title"/>
          </p:nvPr>
        </p:nvSpPr>
        <p:spPr>
          <a:xfrm>
            <a:off x="325289" y="2308634"/>
            <a:ext cx="11553959" cy="161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 sz="4400"/>
              <a:t>Esimerkkilaskelma liimapuisen palkkisillan puurakenteiden mitoituksesta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7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Liimapuupalkkisillan mitoitusesimerkki</a:t>
            </a:r>
            <a:endParaRPr/>
          </a:p>
        </p:txBody>
      </p:sp>
      <p:sp>
        <p:nvSpPr>
          <p:cNvPr id="824" name="Google Shape;824;p87"/>
          <p:cNvSpPr txBox="1">
            <a:spLocks noGrp="1"/>
          </p:cNvSpPr>
          <p:nvPr>
            <p:ph type="body" idx="4294967295"/>
          </p:nvPr>
        </p:nvSpPr>
        <p:spPr>
          <a:xfrm>
            <a:off x="839787" y="1465361"/>
            <a:ext cx="5180767" cy="46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Ajoneuvoliikenteen liimapuinen palkkisilta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Mitoituksen kohteena liimapuiset pääpalkit sekä syrjälankkukansi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Alusrakenteet ja liitokset jätetään huomiomatta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Kuormat NCCI 1 mukaan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Rakennemallin luonti SoFiSTik-ohjelmalla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leveys 5,4 metriä, hyötyleveys 5 metriä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Kannen pituus 10 metriä</a:t>
            </a: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825" name="Google Shape;825;p8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87</a:t>
            </a:fld>
            <a:endParaRPr/>
          </a:p>
        </p:txBody>
      </p:sp>
      <p:pic>
        <p:nvPicPr>
          <p:cNvPr id="826" name="Google Shape;826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1362" y="1641417"/>
            <a:ext cx="4853447" cy="26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87"/>
          <p:cNvSpPr txBox="1"/>
          <p:nvPr/>
        </p:nvSpPr>
        <p:spPr>
          <a:xfrm>
            <a:off x="6517387" y="4294782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Rasitusten määrittämiseen käytetty rakennemalli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8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33" name="Google Shape;833;p8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88</a:t>
            </a:fld>
            <a:endParaRPr/>
          </a:p>
        </p:txBody>
      </p:sp>
      <p:pic>
        <p:nvPicPr>
          <p:cNvPr id="834" name="Google Shape;834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70" y="1505222"/>
            <a:ext cx="4732587" cy="196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3252" y="4052371"/>
            <a:ext cx="5125165" cy="163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670" y="4728738"/>
            <a:ext cx="5229644" cy="104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9805" y="3945474"/>
            <a:ext cx="5764972" cy="702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9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43" name="Google Shape;843;p8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89</a:t>
            </a:fld>
            <a:endParaRPr/>
          </a:p>
        </p:txBody>
      </p:sp>
      <p:pic>
        <p:nvPicPr>
          <p:cNvPr id="844" name="Google Shape;844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1691983"/>
            <a:ext cx="5321528" cy="17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788" y="3485106"/>
            <a:ext cx="5321528" cy="8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1459" y="1691983"/>
            <a:ext cx="5493067" cy="230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GB"/>
              <a:t>Puusiltojen asema Suomessa</a:t>
            </a: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body" idx="4294967295"/>
          </p:nvPr>
        </p:nvSpPr>
        <p:spPr>
          <a:xfrm>
            <a:off x="839788" y="1484768"/>
            <a:ext cx="10585685" cy="43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määrä on suhteessa vähäinen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Suomessa puusiltojen määrä Taitorakennerekisterikirjausten mukaan </a:t>
            </a:r>
            <a:r>
              <a:rPr lang="en-GB" sz="1800" b="1"/>
              <a:t>1307</a:t>
            </a:r>
            <a:r>
              <a:rPr lang="en-GB" sz="1800"/>
              <a:t> (8.11.2022)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Toimet määrän kasvattamiseksi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Pohjoismaiden puusiltaprojekti (Nordic Timber Bridge) 1990-luvun puolivälistä eteenpäin</a:t>
            </a:r>
            <a:endParaRPr sz="18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Suomessa jäätiin pitkälti tutkimusten tasolle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Liikenne- ja viestintäministeriön ohjeistus vuonna 2018 puusiltojen prosentuaalisen määrän kasvattamiseksi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Puusiltojen asema on hankala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Tilaajien ja suunnittelijoiden tottumukset betoniin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Epäilevät yleiset asenteet puurakentamista kohtaan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1900-luvun jälkimmäisellä puoliskolla paljon erilaisia tyyppiratkaisuja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Vanhentuneet ja poistuneet käytöstä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GB" sz="1600"/>
              <a:t>Vuonna 2015 Versowood Oy:n tuottamat ja tyyppihyväksytyt poikittain jännitetyt liimapuusillat madaltaneet viime vuosina kynnystä suunnittelutyöhön</a:t>
            </a:r>
            <a:endParaRPr sz="1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90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53" name="Google Shape;853;p9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/>
          </a:p>
        </p:txBody>
      </p:sp>
      <p:pic>
        <p:nvPicPr>
          <p:cNvPr id="854" name="Google Shape;85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7" y="1555202"/>
            <a:ext cx="5230652" cy="356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2572" y="2930238"/>
            <a:ext cx="4456922" cy="219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91"/>
          <p:cNvSpPr txBox="1">
            <a:spLocks noGrp="1"/>
          </p:cNvSpPr>
          <p:nvPr>
            <p:ph type="title"/>
          </p:nvPr>
        </p:nvSpPr>
        <p:spPr>
          <a:xfrm>
            <a:off x="839787" y="373552"/>
            <a:ext cx="10585685" cy="9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Sillan kuormien määrittäminen (NCCI 1 mukaan)</a:t>
            </a:r>
            <a:endParaRPr/>
          </a:p>
        </p:txBody>
      </p:sp>
      <p:sp>
        <p:nvSpPr>
          <p:cNvPr id="862" name="Google Shape;862;p9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/>
          </a:p>
        </p:txBody>
      </p:sp>
      <p:pic>
        <p:nvPicPr>
          <p:cNvPr id="863" name="Google Shape;86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4644" y="3984096"/>
            <a:ext cx="4886315" cy="1506103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91"/>
          <p:cNvSpPr txBox="1"/>
          <p:nvPr/>
        </p:nvSpPr>
        <p:spPr>
          <a:xfrm>
            <a:off x="5324644" y="5602419"/>
            <a:ext cx="3974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Esimerkkinä LM1 tasaisesti jakautuneen kuorman asettamisesta kannelle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32" y="1526774"/>
            <a:ext cx="4173737" cy="33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4643" y="1526774"/>
            <a:ext cx="4902849" cy="2186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2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Liimapuupalkkien kestävyys (NCCI 5 mukaan)</a:t>
            </a:r>
            <a:endParaRPr/>
          </a:p>
        </p:txBody>
      </p:sp>
      <p:sp>
        <p:nvSpPr>
          <p:cNvPr id="872" name="Google Shape;872;p9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92</a:t>
            </a:fld>
            <a:endParaRPr/>
          </a:p>
        </p:txBody>
      </p:sp>
      <p:pic>
        <p:nvPicPr>
          <p:cNvPr id="873" name="Google Shape;873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601" y="1730825"/>
            <a:ext cx="4750345" cy="3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4197" y="1730825"/>
            <a:ext cx="6574077" cy="360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3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Liimapuupalkkien kestävyys (NCCI 5 mukaan)</a:t>
            </a:r>
            <a:endParaRPr/>
          </a:p>
        </p:txBody>
      </p:sp>
      <p:sp>
        <p:nvSpPr>
          <p:cNvPr id="881" name="Google Shape;881;p9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/>
          </a:p>
        </p:txBody>
      </p:sp>
      <p:pic>
        <p:nvPicPr>
          <p:cNvPr id="882" name="Google Shape;88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528" y="1378030"/>
            <a:ext cx="4794841" cy="22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157" y="3617031"/>
            <a:ext cx="4487159" cy="305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731" y="2297652"/>
            <a:ext cx="5225112" cy="250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4"/>
          <p:cNvSpPr txBox="1">
            <a:spLocks noGrp="1"/>
          </p:cNvSpPr>
          <p:nvPr>
            <p:ph type="title"/>
          </p:nvPr>
        </p:nvSpPr>
        <p:spPr>
          <a:xfrm>
            <a:off x="692552" y="564543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890" name="Google Shape;890;p9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94</a:t>
            </a:fld>
            <a:endParaRPr/>
          </a:p>
        </p:txBody>
      </p:sp>
      <p:pic>
        <p:nvPicPr>
          <p:cNvPr id="891" name="Google Shape;89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552" y="1535252"/>
            <a:ext cx="5559067" cy="378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8243" y="1874711"/>
            <a:ext cx="5140174" cy="378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5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898" name="Google Shape;898;p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95</a:t>
            </a:fld>
            <a:endParaRPr/>
          </a:p>
        </p:txBody>
      </p:sp>
      <p:pic>
        <p:nvPicPr>
          <p:cNvPr id="899" name="Google Shape;89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668" y="1521256"/>
            <a:ext cx="5645758" cy="42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0426" y="1902714"/>
            <a:ext cx="5348876" cy="305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6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906" name="Google Shape;906;p9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96</a:t>
            </a:fld>
            <a:endParaRPr/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54" y="1269328"/>
            <a:ext cx="6456726" cy="230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821" y="3576965"/>
            <a:ext cx="6445159" cy="278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7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Murtorajatilan rasitukset ja käyttöasteet</a:t>
            </a:r>
            <a:endParaRPr/>
          </a:p>
        </p:txBody>
      </p:sp>
      <p:sp>
        <p:nvSpPr>
          <p:cNvPr id="914" name="Google Shape;914;p9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97</a:t>
            </a:fld>
            <a:endParaRPr/>
          </a:p>
        </p:txBody>
      </p:sp>
      <p:pic>
        <p:nvPicPr>
          <p:cNvPr id="915" name="Google Shape;91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124" y="1534368"/>
            <a:ext cx="5894859" cy="4460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8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Käyttörajatilan rasitukset ja käyttöasteet</a:t>
            </a:r>
            <a:endParaRPr/>
          </a:p>
        </p:txBody>
      </p:sp>
      <p:sp>
        <p:nvSpPr>
          <p:cNvPr id="921" name="Google Shape;921;p9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98</a:t>
            </a:fld>
            <a:endParaRPr/>
          </a:p>
        </p:txBody>
      </p:sp>
      <p:pic>
        <p:nvPicPr>
          <p:cNvPr id="922" name="Google Shape;922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118" y="3769567"/>
            <a:ext cx="5772775" cy="15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98"/>
          <p:cNvSpPr txBox="1"/>
          <p:nvPr/>
        </p:nvSpPr>
        <p:spPr>
          <a:xfrm>
            <a:off x="736654" y="5352200"/>
            <a:ext cx="39744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Taipuman arvon määrittäminen rakennemallista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157" y="1237647"/>
            <a:ext cx="4409131" cy="201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0131" y="1237647"/>
            <a:ext cx="4634231" cy="4999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9"/>
          <p:cNvSpPr txBox="1">
            <a:spLocks noGrp="1"/>
          </p:cNvSpPr>
          <p:nvPr>
            <p:ph type="title"/>
          </p:nvPr>
        </p:nvSpPr>
        <p:spPr>
          <a:xfrm>
            <a:off x="907157" y="494641"/>
            <a:ext cx="10585685" cy="61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br>
              <a:rPr lang="en-GB"/>
            </a:br>
            <a:br>
              <a:rPr lang="en-GB"/>
            </a:br>
            <a:r>
              <a:rPr lang="en-GB"/>
              <a:t>Kansilaatan kestävyys</a:t>
            </a:r>
            <a:endParaRPr/>
          </a:p>
        </p:txBody>
      </p:sp>
      <p:sp>
        <p:nvSpPr>
          <p:cNvPr id="931" name="Google Shape;931;p9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99</a:t>
            </a:fld>
            <a:endParaRPr/>
          </a:p>
        </p:txBody>
      </p:sp>
      <p:pic>
        <p:nvPicPr>
          <p:cNvPr id="932" name="Google Shape;932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157" y="1567695"/>
            <a:ext cx="4993252" cy="390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4381" y="1889602"/>
            <a:ext cx="5599759" cy="307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6020</Words>
  <Application>Microsoft Office PowerPoint</Application>
  <PresentationFormat>Laajakuva</PresentationFormat>
  <Paragraphs>1013</Paragraphs>
  <Slides>114</Slides>
  <Notes>114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114</vt:i4>
      </vt:variant>
    </vt:vector>
  </HeadingPairs>
  <TitlesOfParts>
    <vt:vector size="118" baseType="lpstr">
      <vt:lpstr>Arial</vt:lpstr>
      <vt:lpstr>Calibri</vt:lpstr>
      <vt:lpstr>Noto Sans Symbols</vt:lpstr>
      <vt:lpstr>Office-teema</vt:lpstr>
      <vt:lpstr>Teollinen puurakentaminen</vt:lpstr>
      <vt:lpstr>PowerPoint-esitys</vt:lpstr>
      <vt:lpstr>PUUSILLAT</vt:lpstr>
      <vt:lpstr>PowerPoint-esitys</vt:lpstr>
      <vt:lpstr>PowerPoint-esitys</vt:lpstr>
      <vt:lpstr>Sisällys</vt:lpstr>
      <vt:lpstr>Yleistietoa ajoneuvo- ja kevyen liikenteen väylien puusilloista</vt:lpstr>
      <vt:lpstr>Suomen sillasto ja siltojen omistajat</vt:lpstr>
      <vt:lpstr>Puusiltojen asema Suomessa</vt:lpstr>
      <vt:lpstr>Termistöä – puusiltojen käyttötarkoitukset</vt:lpstr>
      <vt:lpstr>Termistöä –siltojen päämitat</vt:lpstr>
      <vt:lpstr>Sillan rakenneosat ja rakenteet</vt:lpstr>
      <vt:lpstr>Sillan rakenneosat ja rakenteet</vt:lpstr>
      <vt:lpstr>Puusillan rakenneosat ja rakenteet</vt:lpstr>
      <vt:lpstr>Puusillat Suomessa</vt:lpstr>
      <vt:lpstr>Puusillat Suomessa</vt:lpstr>
      <vt:lpstr>Puusiltojen tilanne Pohjoismaissa</vt:lpstr>
      <vt:lpstr>PowerPoint-esitys</vt:lpstr>
      <vt:lpstr>PUUSILTATYYPIT</vt:lpstr>
      <vt:lpstr>Palkkisilta</vt:lpstr>
      <vt:lpstr>Kaarisilta</vt:lpstr>
      <vt:lpstr>Ansassillat</vt:lpstr>
      <vt:lpstr>Vihantasalmen silta</vt:lpstr>
      <vt:lpstr>Liittorakenteiset sillat</vt:lpstr>
      <vt:lpstr>Ristikkosilta</vt:lpstr>
      <vt:lpstr>Riippu- ja vinoköysisillat</vt:lpstr>
      <vt:lpstr>Puu yksityisteiden siltojen materiaalina</vt:lpstr>
      <vt:lpstr>Puulla on pitkät perinteet yksityisteiden siltojen rakennusmateriaalina</vt:lpstr>
      <vt:lpstr>Käytössä olevia vanhoja yksityisteiden puusiltoja </vt:lpstr>
      <vt:lpstr>Tukkisillat  1 ja 2 </vt:lpstr>
      <vt:lpstr>Tukkisiltoihin 1 ja 2, LM1 mitoitus </vt:lpstr>
      <vt:lpstr>Pjp,  Puinen jatkuva puupalkkisilta</vt:lpstr>
      <vt:lpstr>Ansas tukkisilllat</vt:lpstr>
      <vt:lpstr>Plp, Liimapuinen palkkisilta</vt:lpstr>
      <vt:lpstr>Käytössä olevat nykyvaatimusten mukaiset yksityisteiden puusiltatyypit</vt:lpstr>
      <vt:lpstr>Nykyvaatimusten mukaiset puusillat yksityisteillä</vt:lpstr>
      <vt:lpstr>Paljon myös omia sovelluksia </vt:lpstr>
      <vt:lpstr>Kehittämistarpeita </vt:lpstr>
      <vt:lpstr>Puusiltojen suunnittelu ja siihen liittyviä erityiskysymyksiä</vt:lpstr>
      <vt:lpstr>Puu siltamateriaalina</vt:lpstr>
      <vt:lpstr>Perusteita puusillan valinnalle</vt:lpstr>
      <vt:lpstr>Perusteita puusillan valinnalle</vt:lpstr>
      <vt:lpstr>Puusiltojen soveltuvuus</vt:lpstr>
      <vt:lpstr>Siltojen suunnittelu yleisesti</vt:lpstr>
      <vt:lpstr>Sillan suunnitteluvaiheet</vt:lpstr>
      <vt:lpstr>Sillan suunnitteluvaiheet</vt:lpstr>
      <vt:lpstr>Siltaestetiikka ja ympäristökysymykset</vt:lpstr>
      <vt:lpstr>Sillan suunnittelun lähtötiedot</vt:lpstr>
      <vt:lpstr>Suunnitelmien sisältö, piirustukset ja tietomallit</vt:lpstr>
      <vt:lpstr>Puusiltojen suunnittelun ohjeistus</vt:lpstr>
      <vt:lpstr>Siltasuunnittelua koskeva ohjeistus ja kirjallisuus</vt:lpstr>
      <vt:lpstr>Eurokoodin soveltamisohjeet puusilloille</vt:lpstr>
      <vt:lpstr>Tyyppisillat ja tyyppipiirustukset</vt:lpstr>
      <vt:lpstr>Poikittain jännitetyt puusillat</vt:lpstr>
      <vt:lpstr>Puusiltojen mitoittaminen</vt:lpstr>
      <vt:lpstr>Rasitukset vs Kestävyys</vt:lpstr>
      <vt:lpstr> Puurakenteiden kestävyys: NCCI 5</vt:lpstr>
      <vt:lpstr>Materiaalien laskentaotaksumia</vt:lpstr>
      <vt:lpstr>Materiaalien laskentaotaksumia</vt:lpstr>
      <vt:lpstr>Materiaalien laskentaotaksumia</vt:lpstr>
      <vt:lpstr>Poikkileikkausten analysointi</vt:lpstr>
      <vt:lpstr>Poikkileikkausten analysointi</vt:lpstr>
      <vt:lpstr>Poikkileikkausten analysointi</vt:lpstr>
      <vt:lpstr>Puusiltojen kuormat</vt:lpstr>
      <vt:lpstr> Kuormat ja kuormitusyhdistelmät: NCCI 1</vt:lpstr>
      <vt:lpstr> Pysyvät kuormat</vt:lpstr>
      <vt:lpstr> Liikennekuormat</vt:lpstr>
      <vt:lpstr> Tiesiltojen liikennekuormat</vt:lpstr>
      <vt:lpstr> Tiesiltojen liikennekuormat</vt:lpstr>
      <vt:lpstr> Tiesiltojen liikennekuormat</vt:lpstr>
      <vt:lpstr> Kevyen liikenteen siltojen liikennekuormat</vt:lpstr>
      <vt:lpstr> Liikennekuormat penkereellä</vt:lpstr>
      <vt:lpstr> Tuulikuorma</vt:lpstr>
      <vt:lpstr> Muut kuormat puusilloilla</vt:lpstr>
      <vt:lpstr> Kuormien yhdistely</vt:lpstr>
      <vt:lpstr>  Rakennesuunnittelun erikoiskysymyksiä</vt:lpstr>
      <vt:lpstr>  Värähtely</vt:lpstr>
      <vt:lpstr>  Taipuma</vt:lpstr>
      <vt:lpstr>  Väsyminen</vt:lpstr>
      <vt:lpstr>  Rakenteiden käyttöluokat</vt:lpstr>
      <vt:lpstr>  Rakenteiden käyttöluokat</vt:lpstr>
      <vt:lpstr>  Puusillan rakenneosien tavoitekäyttöiät</vt:lpstr>
      <vt:lpstr>  Puurakenteiden materiaalitarkenteet</vt:lpstr>
      <vt:lpstr>  Puurakenteiden materiaalitarkenteet</vt:lpstr>
      <vt:lpstr>  Laakerointitarve</vt:lpstr>
      <vt:lpstr>Esimerkkilaskelma liimapuisen palkkisillan puurakenteiden mitoituksesta</vt:lpstr>
      <vt:lpstr>  Liimapuupalkkisillan mitoitusesimerkki</vt:lpstr>
      <vt:lpstr>  Sillan kuormien määrittäminen (NCCI 1 mukaan)</vt:lpstr>
      <vt:lpstr>  Sillan kuormien määrittäminen (NCCI 1 mukaan)</vt:lpstr>
      <vt:lpstr>  Sillan kuormien määrittäminen (NCCI 1 mukaan)</vt:lpstr>
      <vt:lpstr>  Sillan kuormien määrittäminen (NCCI 1 mukaan)</vt:lpstr>
      <vt:lpstr>  Liimapuupalkkien kestävyys (NCCI 5 mukaan)</vt:lpstr>
      <vt:lpstr>  Liimapuupalkkien kestävyys (NCCI 5 mukaan)</vt:lpstr>
      <vt:lpstr>  Murtorajatilan rasitukset ja käyttöasteet</vt:lpstr>
      <vt:lpstr>  Murtorajatilan rasitukset ja käyttöasteet</vt:lpstr>
      <vt:lpstr>  Murtorajatilan rasitukset ja käyttöasteet</vt:lpstr>
      <vt:lpstr>  Murtorajatilan rasitukset ja käyttöasteet</vt:lpstr>
      <vt:lpstr>  Käyttörajatilan rasitukset ja käyttöasteet</vt:lpstr>
      <vt:lpstr>  Kansilaatan kestävyys</vt:lpstr>
      <vt:lpstr>  Kansilaatan kestävyys (liikennekuormat)</vt:lpstr>
      <vt:lpstr>  Kansilaatan kestävyys</vt:lpstr>
      <vt:lpstr>  Mitoituksen yhteenveto</vt:lpstr>
      <vt:lpstr>Puusiltojen rakentaminen, säilyvyys ja korjaaminen</vt:lpstr>
      <vt:lpstr>  Puuosien kyllästys ja suojaaminen</vt:lpstr>
      <vt:lpstr>  Kansirakenteen päällystäminen</vt:lpstr>
      <vt:lpstr>  Puusiltojen rakentaminen ja laatuvaatimukset</vt:lpstr>
      <vt:lpstr>  Puusiltojen korjaaminen</vt:lpstr>
      <vt:lpstr>Puusiltojen kunnossapito ja siltatiedon hallinta</vt:lpstr>
      <vt:lpstr>  Puusiltojen kunnostustarpeet ja -toimenpiteet</vt:lpstr>
      <vt:lpstr>  Puusiltojen kunnostustarpeet ja -toimenpiteet</vt:lpstr>
      <vt:lpstr>  Puusiltojen kuntotarkastukset</vt:lpstr>
      <vt:lpstr>  Puusiltojen kuntotarkastukset</vt:lpstr>
      <vt:lpstr> Kantavuustarkastelu ja painorajoituksen määrittäminen</vt:lpstr>
      <vt:lpstr>  Siltatiedon hallinta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puurakentaminen</dc:title>
  <dc:creator>atte Kalke</dc:creator>
  <cp:lastModifiedBy>Anu Turunen (Puuinfo)</cp:lastModifiedBy>
  <cp:revision>1</cp:revision>
  <dcterms:created xsi:type="dcterms:W3CDTF">2021-05-03T10:20:21Z</dcterms:created>
  <dcterms:modified xsi:type="dcterms:W3CDTF">2023-02-28T08:02:01Z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