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496" r:id="rId5"/>
    <p:sldId id="493" r:id="rId6"/>
    <p:sldId id="276" r:id="rId7"/>
    <p:sldId id="497" r:id="rId8"/>
    <p:sldId id="257" r:id="rId9"/>
    <p:sldId id="259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4" r:id="rId21"/>
    <p:sldId id="299" r:id="rId22"/>
    <p:sldId id="300" r:id="rId23"/>
    <p:sldId id="301" r:id="rId24"/>
    <p:sldId id="302" r:id="rId25"/>
    <p:sldId id="303" r:id="rId26"/>
    <p:sldId id="305" r:id="rId27"/>
    <p:sldId id="307" r:id="rId28"/>
    <p:sldId id="308" r:id="rId29"/>
    <p:sldId id="309" r:id="rId30"/>
    <p:sldId id="310" r:id="rId31"/>
    <p:sldId id="306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90ADE-D976-4018-94B8-916AB67C5D61}" v="4" dt="2022-06-20T12:22:51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36290ADE-D976-4018-94B8-916AB67C5D61}"/>
    <pc:docChg chg="custSel addSld delSld modSld sldOrd">
      <pc:chgData name="Hilppa Iittiläinen" userId="f7572432-e0f1-4abb-81ed-7836843e2f2b" providerId="ADAL" clId="{36290ADE-D976-4018-94B8-916AB67C5D61}" dt="2022-06-20T12:23:07.016" v="505" actId="404"/>
      <pc:docMkLst>
        <pc:docMk/>
      </pc:docMkLst>
      <pc:sldChg chg="del">
        <pc:chgData name="Hilppa Iittiläinen" userId="f7572432-e0f1-4abb-81ed-7836843e2f2b" providerId="ADAL" clId="{36290ADE-D976-4018-94B8-916AB67C5D61}" dt="2022-06-16T11:01:05.672" v="500" actId="47"/>
        <pc:sldMkLst>
          <pc:docMk/>
          <pc:sldMk cId="346151276" sldId="256"/>
        </pc:sldMkLst>
      </pc:sldChg>
      <pc:sldChg chg="del">
        <pc:chgData name="Hilppa Iittiläinen" userId="f7572432-e0f1-4abb-81ed-7836843e2f2b" providerId="ADAL" clId="{36290ADE-D976-4018-94B8-916AB67C5D61}" dt="2022-06-13T10:08:58.409" v="20" actId="47"/>
        <pc:sldMkLst>
          <pc:docMk/>
          <pc:sldMk cId="4283457452" sldId="258"/>
        </pc:sldMkLst>
      </pc:sldChg>
      <pc:sldChg chg="modSp mod">
        <pc:chgData name="Hilppa Iittiläinen" userId="f7572432-e0f1-4abb-81ed-7836843e2f2b" providerId="ADAL" clId="{36290ADE-D976-4018-94B8-916AB67C5D61}" dt="2022-06-13T10:09:13.940" v="23" actId="20577"/>
        <pc:sldMkLst>
          <pc:docMk/>
          <pc:sldMk cId="241989513" sldId="259"/>
        </pc:sldMkLst>
        <pc:spChg chg="mod">
          <ac:chgData name="Hilppa Iittiläinen" userId="f7572432-e0f1-4abb-81ed-7836843e2f2b" providerId="ADAL" clId="{36290ADE-D976-4018-94B8-916AB67C5D61}" dt="2022-06-13T10:09:13.940" v="23" actId="20577"/>
          <ac:spMkLst>
            <pc:docMk/>
            <pc:sldMk cId="241989513" sldId="259"/>
            <ac:spMk id="13" creationId="{19FC7BE5-DE3D-4561-97EB-848C6C4B93D0}"/>
          </ac:spMkLst>
        </pc:spChg>
      </pc:sldChg>
      <pc:sldChg chg="add">
        <pc:chgData name="Hilppa Iittiläinen" userId="f7572432-e0f1-4abb-81ed-7836843e2f2b" providerId="ADAL" clId="{36290ADE-D976-4018-94B8-916AB67C5D61}" dt="2022-06-16T11:01:03.882" v="499"/>
        <pc:sldMkLst>
          <pc:docMk/>
          <pc:sldMk cId="0" sldId="276"/>
        </pc:sldMkLst>
      </pc:sldChg>
      <pc:sldChg chg="modSp mod">
        <pc:chgData name="Hilppa Iittiläinen" userId="f7572432-e0f1-4abb-81ed-7836843e2f2b" providerId="ADAL" clId="{36290ADE-D976-4018-94B8-916AB67C5D61}" dt="2022-06-13T10:09:57.583" v="33" actId="404"/>
        <pc:sldMkLst>
          <pc:docMk/>
          <pc:sldMk cId="1350154493" sldId="289"/>
        </pc:sldMkLst>
        <pc:spChg chg="mod">
          <ac:chgData name="Hilppa Iittiläinen" userId="f7572432-e0f1-4abb-81ed-7836843e2f2b" providerId="ADAL" clId="{36290ADE-D976-4018-94B8-916AB67C5D61}" dt="2022-06-13T10:09:57.583" v="33" actId="404"/>
          <ac:spMkLst>
            <pc:docMk/>
            <pc:sldMk cId="1350154493" sldId="28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09:50.692" v="32" actId="404"/>
        <pc:sldMkLst>
          <pc:docMk/>
          <pc:sldMk cId="3043491803" sldId="290"/>
        </pc:sldMkLst>
        <pc:spChg chg="mod">
          <ac:chgData name="Hilppa Iittiläinen" userId="f7572432-e0f1-4abb-81ed-7836843e2f2b" providerId="ADAL" clId="{36290ADE-D976-4018-94B8-916AB67C5D61}" dt="2022-06-13T10:09:50.692" v="32" actId="404"/>
          <ac:spMkLst>
            <pc:docMk/>
            <pc:sldMk cId="3043491803" sldId="29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0:14.340" v="36" actId="6549"/>
        <pc:sldMkLst>
          <pc:docMk/>
          <pc:sldMk cId="3720781165" sldId="291"/>
        </pc:sldMkLst>
        <pc:spChg chg="mod">
          <ac:chgData name="Hilppa Iittiläinen" userId="f7572432-e0f1-4abb-81ed-7836843e2f2b" providerId="ADAL" clId="{36290ADE-D976-4018-94B8-916AB67C5D61}" dt="2022-06-13T10:10:14.340" v="36" actId="6549"/>
          <ac:spMkLst>
            <pc:docMk/>
            <pc:sldMk cId="3720781165" sldId="29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20T12:23:07.016" v="505" actId="404"/>
        <pc:sldMkLst>
          <pc:docMk/>
          <pc:sldMk cId="3539870246" sldId="292"/>
        </pc:sldMkLst>
        <pc:spChg chg="mod">
          <ac:chgData name="Hilppa Iittiläinen" userId="f7572432-e0f1-4abb-81ed-7836843e2f2b" providerId="ADAL" clId="{36290ADE-D976-4018-94B8-916AB67C5D61}" dt="2022-06-20T12:23:07.016" v="505" actId="404"/>
          <ac:spMkLst>
            <pc:docMk/>
            <pc:sldMk cId="3539870246" sldId="29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0:45.693" v="42" actId="20577"/>
        <pc:sldMkLst>
          <pc:docMk/>
          <pc:sldMk cId="2797517801" sldId="293"/>
        </pc:sldMkLst>
        <pc:spChg chg="mod">
          <ac:chgData name="Hilppa Iittiläinen" userId="f7572432-e0f1-4abb-81ed-7836843e2f2b" providerId="ADAL" clId="{36290ADE-D976-4018-94B8-916AB67C5D61}" dt="2022-06-13T10:10:45.693" v="42" actId="20577"/>
          <ac:spMkLst>
            <pc:docMk/>
            <pc:sldMk cId="2797517801" sldId="29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0:53.517" v="44" actId="6549"/>
        <pc:sldMkLst>
          <pc:docMk/>
          <pc:sldMk cId="3109822437" sldId="294"/>
        </pc:sldMkLst>
        <pc:spChg chg="mod">
          <ac:chgData name="Hilppa Iittiläinen" userId="f7572432-e0f1-4abb-81ed-7836843e2f2b" providerId="ADAL" clId="{36290ADE-D976-4018-94B8-916AB67C5D61}" dt="2022-06-13T10:10:53.517" v="44" actId="6549"/>
          <ac:spMkLst>
            <pc:docMk/>
            <pc:sldMk cId="3109822437" sldId="294"/>
            <ac:spMk id="13" creationId="{19FC7BE5-DE3D-4561-97EB-848C6C4B93D0}"/>
          </ac:spMkLst>
        </pc:spChg>
      </pc:sldChg>
      <pc:sldChg chg="addSp delSp modSp mod">
        <pc:chgData name="Hilppa Iittiläinen" userId="f7572432-e0f1-4abb-81ed-7836843e2f2b" providerId="ADAL" clId="{36290ADE-D976-4018-94B8-916AB67C5D61}" dt="2022-06-13T10:13:21.161" v="209" actId="1076"/>
        <pc:sldMkLst>
          <pc:docMk/>
          <pc:sldMk cId="1247057674" sldId="295"/>
        </pc:sldMkLst>
        <pc:spChg chg="mod">
          <ac:chgData name="Hilppa Iittiläinen" userId="f7572432-e0f1-4abb-81ed-7836843e2f2b" providerId="ADAL" clId="{36290ADE-D976-4018-94B8-916AB67C5D61}" dt="2022-06-13T10:11:11.942" v="52" actId="20577"/>
          <ac:spMkLst>
            <pc:docMk/>
            <pc:sldMk cId="1247057674" sldId="295"/>
            <ac:spMk id="13" creationId="{19FC7BE5-DE3D-4561-97EB-848C6C4B93D0}"/>
          </ac:spMkLst>
        </pc:spChg>
        <pc:graphicFrameChg chg="add mod modGraphic">
          <ac:chgData name="Hilppa Iittiläinen" userId="f7572432-e0f1-4abb-81ed-7836843e2f2b" providerId="ADAL" clId="{36290ADE-D976-4018-94B8-916AB67C5D61}" dt="2022-06-13T10:13:21.161" v="209" actId="1076"/>
          <ac:graphicFrameMkLst>
            <pc:docMk/>
            <pc:sldMk cId="1247057674" sldId="295"/>
            <ac:graphicFrameMk id="2" creationId="{5D8AAA51-67DD-881D-1684-3243014FD23A}"/>
          </ac:graphicFrameMkLst>
        </pc:graphicFrameChg>
        <pc:picChg chg="del">
          <ac:chgData name="Hilppa Iittiläinen" userId="f7572432-e0f1-4abb-81ed-7836843e2f2b" providerId="ADAL" clId="{36290ADE-D976-4018-94B8-916AB67C5D61}" dt="2022-06-13T10:13:13.763" v="208" actId="478"/>
          <ac:picMkLst>
            <pc:docMk/>
            <pc:sldMk cId="1247057674" sldId="295"/>
            <ac:picMk id="3" creationId="{DC8E3884-92F7-4C99-9AC7-98DB70FBF777}"/>
          </ac:picMkLst>
        </pc:picChg>
      </pc:sldChg>
      <pc:sldChg chg="modSp mod">
        <pc:chgData name="Hilppa Iittiläinen" userId="f7572432-e0f1-4abb-81ed-7836843e2f2b" providerId="ADAL" clId="{36290ADE-D976-4018-94B8-916AB67C5D61}" dt="2022-06-13T10:13:37.580" v="213" actId="6549"/>
        <pc:sldMkLst>
          <pc:docMk/>
          <pc:sldMk cId="1076948080" sldId="296"/>
        </pc:sldMkLst>
        <pc:spChg chg="mod">
          <ac:chgData name="Hilppa Iittiläinen" userId="f7572432-e0f1-4abb-81ed-7836843e2f2b" providerId="ADAL" clId="{36290ADE-D976-4018-94B8-916AB67C5D61}" dt="2022-06-13T10:13:37.580" v="213" actId="6549"/>
          <ac:spMkLst>
            <pc:docMk/>
            <pc:sldMk cId="1076948080" sldId="296"/>
            <ac:spMk id="13" creationId="{19FC7BE5-DE3D-4561-97EB-848C6C4B93D0}"/>
          </ac:spMkLst>
        </pc:spChg>
      </pc:sldChg>
      <pc:sldChg chg="addSp modSp mod">
        <pc:chgData name="Hilppa Iittiläinen" userId="f7572432-e0f1-4abb-81ed-7836843e2f2b" providerId="ADAL" clId="{36290ADE-D976-4018-94B8-916AB67C5D61}" dt="2022-06-13T10:17:25.160" v="454" actId="1076"/>
        <pc:sldMkLst>
          <pc:docMk/>
          <pc:sldMk cId="93779014" sldId="297"/>
        </pc:sldMkLst>
        <pc:spChg chg="mod">
          <ac:chgData name="Hilppa Iittiläinen" userId="f7572432-e0f1-4abb-81ed-7836843e2f2b" providerId="ADAL" clId="{36290ADE-D976-4018-94B8-916AB67C5D61}" dt="2022-06-13T10:13:54.068" v="214" actId="20577"/>
          <ac:spMkLst>
            <pc:docMk/>
            <pc:sldMk cId="93779014" sldId="297"/>
            <ac:spMk id="13" creationId="{19FC7BE5-DE3D-4561-97EB-848C6C4B93D0}"/>
          </ac:spMkLst>
        </pc:spChg>
        <pc:graphicFrameChg chg="add mod modGraphic">
          <ac:chgData name="Hilppa Iittiläinen" userId="f7572432-e0f1-4abb-81ed-7836843e2f2b" providerId="ADAL" clId="{36290ADE-D976-4018-94B8-916AB67C5D61}" dt="2022-06-13T10:17:25.160" v="454" actId="1076"/>
          <ac:graphicFrameMkLst>
            <pc:docMk/>
            <pc:sldMk cId="93779014" sldId="297"/>
            <ac:graphicFrameMk id="2" creationId="{1A3F87A9-7D21-29A2-C04D-17D1C3C97966}"/>
          </ac:graphicFrameMkLst>
        </pc:graphicFrameChg>
        <pc:picChg chg="mod modCrop">
          <ac:chgData name="Hilppa Iittiläinen" userId="f7572432-e0f1-4abb-81ed-7836843e2f2b" providerId="ADAL" clId="{36290ADE-D976-4018-94B8-916AB67C5D61}" dt="2022-06-13T10:17:25.160" v="454" actId="1076"/>
          <ac:picMkLst>
            <pc:docMk/>
            <pc:sldMk cId="93779014" sldId="297"/>
            <ac:picMk id="3" creationId="{5B3DA613-FA8A-430B-A008-0DF18D4CE3C1}"/>
          </ac:picMkLst>
        </pc:picChg>
      </pc:sldChg>
      <pc:sldChg chg="modSp mod">
        <pc:chgData name="Hilppa Iittiläinen" userId="f7572432-e0f1-4abb-81ed-7836843e2f2b" providerId="ADAL" clId="{36290ADE-D976-4018-94B8-916AB67C5D61}" dt="2022-06-13T10:17:57.378" v="456" actId="20577"/>
        <pc:sldMkLst>
          <pc:docMk/>
          <pc:sldMk cId="372852654" sldId="298"/>
        </pc:sldMkLst>
        <pc:spChg chg="mod">
          <ac:chgData name="Hilppa Iittiläinen" userId="f7572432-e0f1-4abb-81ed-7836843e2f2b" providerId="ADAL" clId="{36290ADE-D976-4018-94B8-916AB67C5D61}" dt="2022-06-13T10:17:57.378" v="456" actId="20577"/>
          <ac:spMkLst>
            <pc:docMk/>
            <pc:sldMk cId="372852654" sldId="29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11.208" v="457" actId="6549"/>
        <pc:sldMkLst>
          <pc:docMk/>
          <pc:sldMk cId="2547075051" sldId="300"/>
        </pc:sldMkLst>
        <pc:spChg chg="mod">
          <ac:chgData name="Hilppa Iittiläinen" userId="f7572432-e0f1-4abb-81ed-7836843e2f2b" providerId="ADAL" clId="{36290ADE-D976-4018-94B8-916AB67C5D61}" dt="2022-06-13T10:18:11.208" v="457" actId="6549"/>
          <ac:spMkLst>
            <pc:docMk/>
            <pc:sldMk cId="2547075051" sldId="30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25.612" v="459" actId="6549"/>
        <pc:sldMkLst>
          <pc:docMk/>
          <pc:sldMk cId="2923042152" sldId="302"/>
        </pc:sldMkLst>
        <pc:spChg chg="mod">
          <ac:chgData name="Hilppa Iittiläinen" userId="f7572432-e0f1-4abb-81ed-7836843e2f2b" providerId="ADAL" clId="{36290ADE-D976-4018-94B8-916AB67C5D61}" dt="2022-06-13T10:18:25.612" v="459" actId="6549"/>
          <ac:spMkLst>
            <pc:docMk/>
            <pc:sldMk cId="2923042152" sldId="30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31.323" v="460" actId="20577"/>
        <pc:sldMkLst>
          <pc:docMk/>
          <pc:sldMk cId="2499408572" sldId="303"/>
        </pc:sldMkLst>
        <pc:spChg chg="mod">
          <ac:chgData name="Hilppa Iittiläinen" userId="f7572432-e0f1-4abb-81ed-7836843e2f2b" providerId="ADAL" clId="{36290ADE-D976-4018-94B8-916AB67C5D61}" dt="2022-06-13T10:18:31.323" v="460" actId="20577"/>
          <ac:spMkLst>
            <pc:docMk/>
            <pc:sldMk cId="2499408572" sldId="30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36.738" v="461" actId="20577"/>
        <pc:sldMkLst>
          <pc:docMk/>
          <pc:sldMk cId="150153695" sldId="305"/>
        </pc:sldMkLst>
        <pc:spChg chg="mod">
          <ac:chgData name="Hilppa Iittiläinen" userId="f7572432-e0f1-4abb-81ed-7836843e2f2b" providerId="ADAL" clId="{36290ADE-D976-4018-94B8-916AB67C5D61}" dt="2022-06-13T10:18:36.738" v="461" actId="20577"/>
          <ac:spMkLst>
            <pc:docMk/>
            <pc:sldMk cId="150153695" sldId="30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20.114" v="468" actId="20577"/>
        <pc:sldMkLst>
          <pc:docMk/>
          <pc:sldMk cId="4056853887" sldId="306"/>
        </pc:sldMkLst>
        <pc:spChg chg="mod">
          <ac:chgData name="Hilppa Iittiläinen" userId="f7572432-e0f1-4abb-81ed-7836843e2f2b" providerId="ADAL" clId="{36290ADE-D976-4018-94B8-916AB67C5D61}" dt="2022-06-13T10:19:20.114" v="468" actId="20577"/>
          <ac:spMkLst>
            <pc:docMk/>
            <pc:sldMk cId="4056853887" sldId="30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03.643" v="464" actId="6549"/>
        <pc:sldMkLst>
          <pc:docMk/>
          <pc:sldMk cId="3728887708" sldId="309"/>
        </pc:sldMkLst>
        <pc:spChg chg="mod">
          <ac:chgData name="Hilppa Iittiläinen" userId="f7572432-e0f1-4abb-81ed-7836843e2f2b" providerId="ADAL" clId="{36290ADE-D976-4018-94B8-916AB67C5D61}" dt="2022-06-13T10:19:03.643" v="464" actId="6549"/>
          <ac:spMkLst>
            <pc:docMk/>
            <pc:sldMk cId="3728887708" sldId="309"/>
            <ac:spMk id="11" creationId="{E10F9FC3-F6E0-4A3B-8CF2-83482545609B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11.805" v="466" actId="6549"/>
        <pc:sldMkLst>
          <pc:docMk/>
          <pc:sldMk cId="3903127157" sldId="310"/>
        </pc:sldMkLst>
        <pc:spChg chg="mod">
          <ac:chgData name="Hilppa Iittiläinen" userId="f7572432-e0f1-4abb-81ed-7836843e2f2b" providerId="ADAL" clId="{36290ADE-D976-4018-94B8-916AB67C5D61}" dt="2022-06-13T10:19:11.805" v="466" actId="6549"/>
          <ac:spMkLst>
            <pc:docMk/>
            <pc:sldMk cId="3903127157" sldId="310"/>
            <ac:spMk id="11" creationId="{E10F9FC3-F6E0-4A3B-8CF2-83482545609B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42.095" v="469" actId="20577"/>
        <pc:sldMkLst>
          <pc:docMk/>
          <pc:sldMk cId="2464443663" sldId="319"/>
        </pc:sldMkLst>
        <pc:spChg chg="mod">
          <ac:chgData name="Hilppa Iittiläinen" userId="f7572432-e0f1-4abb-81ed-7836843e2f2b" providerId="ADAL" clId="{36290ADE-D976-4018-94B8-916AB67C5D61}" dt="2022-06-13T10:19:42.095" v="469" actId="20577"/>
          <ac:spMkLst>
            <pc:docMk/>
            <pc:sldMk cId="2464443663" sldId="31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49.596" v="470" actId="20577"/>
        <pc:sldMkLst>
          <pc:docMk/>
          <pc:sldMk cId="1187358508" sldId="322"/>
        </pc:sldMkLst>
        <pc:spChg chg="mod">
          <ac:chgData name="Hilppa Iittiläinen" userId="f7572432-e0f1-4abb-81ed-7836843e2f2b" providerId="ADAL" clId="{36290ADE-D976-4018-94B8-916AB67C5D61}" dt="2022-06-13T10:19:49.596" v="470" actId="20577"/>
          <ac:spMkLst>
            <pc:docMk/>
            <pc:sldMk cId="1187358508" sldId="32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00.810" v="472" actId="20577"/>
        <pc:sldMkLst>
          <pc:docMk/>
          <pc:sldMk cId="3054791273" sldId="325"/>
        </pc:sldMkLst>
        <pc:spChg chg="mod">
          <ac:chgData name="Hilppa Iittiläinen" userId="f7572432-e0f1-4abb-81ed-7836843e2f2b" providerId="ADAL" clId="{36290ADE-D976-4018-94B8-916AB67C5D61}" dt="2022-06-13T10:20:00.810" v="472" actId="20577"/>
          <ac:spMkLst>
            <pc:docMk/>
            <pc:sldMk cId="3054791273" sldId="32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18.205" v="478" actId="6549"/>
        <pc:sldMkLst>
          <pc:docMk/>
          <pc:sldMk cId="3444820735" sldId="326"/>
        </pc:sldMkLst>
        <pc:spChg chg="mod">
          <ac:chgData name="Hilppa Iittiläinen" userId="f7572432-e0f1-4abb-81ed-7836843e2f2b" providerId="ADAL" clId="{36290ADE-D976-4018-94B8-916AB67C5D61}" dt="2022-06-13T10:20:18.205" v="478" actId="6549"/>
          <ac:spMkLst>
            <pc:docMk/>
            <pc:sldMk cId="3444820735" sldId="32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29.843" v="481" actId="20577"/>
        <pc:sldMkLst>
          <pc:docMk/>
          <pc:sldMk cId="3690651384" sldId="327"/>
        </pc:sldMkLst>
        <pc:spChg chg="mod">
          <ac:chgData name="Hilppa Iittiläinen" userId="f7572432-e0f1-4abb-81ed-7836843e2f2b" providerId="ADAL" clId="{36290ADE-D976-4018-94B8-916AB67C5D61}" dt="2022-06-13T10:20:29.843" v="481" actId="20577"/>
          <ac:spMkLst>
            <pc:docMk/>
            <pc:sldMk cId="3690651384" sldId="32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40.843" v="483" actId="6549"/>
        <pc:sldMkLst>
          <pc:docMk/>
          <pc:sldMk cId="757816952" sldId="328"/>
        </pc:sldMkLst>
        <pc:spChg chg="mod">
          <ac:chgData name="Hilppa Iittiläinen" userId="f7572432-e0f1-4abb-81ed-7836843e2f2b" providerId="ADAL" clId="{36290ADE-D976-4018-94B8-916AB67C5D61}" dt="2022-06-13T10:20:40.843" v="483" actId="6549"/>
          <ac:spMkLst>
            <pc:docMk/>
            <pc:sldMk cId="757816952" sldId="32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48.652" v="485" actId="6549"/>
        <pc:sldMkLst>
          <pc:docMk/>
          <pc:sldMk cId="3169611685" sldId="329"/>
        </pc:sldMkLst>
        <pc:spChg chg="mod">
          <ac:chgData name="Hilppa Iittiläinen" userId="f7572432-e0f1-4abb-81ed-7836843e2f2b" providerId="ADAL" clId="{36290ADE-D976-4018-94B8-916AB67C5D61}" dt="2022-06-13T10:20:48.652" v="485" actId="6549"/>
          <ac:spMkLst>
            <pc:docMk/>
            <pc:sldMk cId="3169611685" sldId="32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00.635" v="487" actId="6549"/>
        <pc:sldMkLst>
          <pc:docMk/>
          <pc:sldMk cId="2070168618" sldId="330"/>
        </pc:sldMkLst>
        <pc:spChg chg="mod">
          <ac:chgData name="Hilppa Iittiläinen" userId="f7572432-e0f1-4abb-81ed-7836843e2f2b" providerId="ADAL" clId="{36290ADE-D976-4018-94B8-916AB67C5D61}" dt="2022-06-13T10:21:00.635" v="487" actId="6549"/>
          <ac:spMkLst>
            <pc:docMk/>
            <pc:sldMk cId="2070168618" sldId="33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08.924" v="489" actId="6549"/>
        <pc:sldMkLst>
          <pc:docMk/>
          <pc:sldMk cId="3040658551" sldId="331"/>
        </pc:sldMkLst>
        <pc:spChg chg="mod">
          <ac:chgData name="Hilppa Iittiläinen" userId="f7572432-e0f1-4abb-81ed-7836843e2f2b" providerId="ADAL" clId="{36290ADE-D976-4018-94B8-916AB67C5D61}" dt="2022-06-13T10:21:08.924" v="489" actId="6549"/>
          <ac:spMkLst>
            <pc:docMk/>
            <pc:sldMk cId="3040658551" sldId="33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15.692" v="490" actId="20577"/>
        <pc:sldMkLst>
          <pc:docMk/>
          <pc:sldMk cId="1906658373" sldId="333"/>
        </pc:sldMkLst>
        <pc:spChg chg="mod">
          <ac:chgData name="Hilppa Iittiläinen" userId="f7572432-e0f1-4abb-81ed-7836843e2f2b" providerId="ADAL" clId="{36290ADE-D976-4018-94B8-916AB67C5D61}" dt="2022-06-13T10:21:15.692" v="490" actId="20577"/>
          <ac:spMkLst>
            <pc:docMk/>
            <pc:sldMk cId="1906658373" sldId="33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21.524" v="491" actId="20577"/>
        <pc:sldMkLst>
          <pc:docMk/>
          <pc:sldMk cId="362537561" sldId="334"/>
        </pc:sldMkLst>
        <pc:spChg chg="mod">
          <ac:chgData name="Hilppa Iittiläinen" userId="f7572432-e0f1-4abb-81ed-7836843e2f2b" providerId="ADAL" clId="{36290ADE-D976-4018-94B8-916AB67C5D61}" dt="2022-06-13T10:21:21.524" v="491" actId="20577"/>
          <ac:spMkLst>
            <pc:docMk/>
            <pc:sldMk cId="362537561" sldId="33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27.267" v="492" actId="20577"/>
        <pc:sldMkLst>
          <pc:docMk/>
          <pc:sldMk cId="1358249588" sldId="335"/>
        </pc:sldMkLst>
        <pc:spChg chg="mod">
          <ac:chgData name="Hilppa Iittiläinen" userId="f7572432-e0f1-4abb-81ed-7836843e2f2b" providerId="ADAL" clId="{36290ADE-D976-4018-94B8-916AB67C5D61}" dt="2022-06-13T10:21:27.267" v="492" actId="20577"/>
          <ac:spMkLst>
            <pc:docMk/>
            <pc:sldMk cId="1358249588" sldId="335"/>
            <ac:spMk id="22" creationId="{756DE142-6686-4313-8C18-7F73420D5A22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34.188" v="493" actId="20577"/>
        <pc:sldMkLst>
          <pc:docMk/>
          <pc:sldMk cId="3245682266" sldId="337"/>
        </pc:sldMkLst>
        <pc:spChg chg="mod">
          <ac:chgData name="Hilppa Iittiläinen" userId="f7572432-e0f1-4abb-81ed-7836843e2f2b" providerId="ADAL" clId="{36290ADE-D976-4018-94B8-916AB67C5D61}" dt="2022-06-13T10:21:34.188" v="493" actId="20577"/>
          <ac:spMkLst>
            <pc:docMk/>
            <pc:sldMk cId="3245682266" sldId="33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41.067" v="494" actId="6549"/>
        <pc:sldMkLst>
          <pc:docMk/>
          <pc:sldMk cId="671142566" sldId="338"/>
        </pc:sldMkLst>
        <pc:spChg chg="mod">
          <ac:chgData name="Hilppa Iittiläinen" userId="f7572432-e0f1-4abb-81ed-7836843e2f2b" providerId="ADAL" clId="{36290ADE-D976-4018-94B8-916AB67C5D61}" dt="2022-06-13T10:21:41.067" v="494" actId="6549"/>
          <ac:spMkLst>
            <pc:docMk/>
            <pc:sldMk cId="671142566" sldId="338"/>
            <ac:spMk id="13" creationId="{19FC7BE5-DE3D-4561-97EB-848C6C4B93D0}"/>
          </ac:spMkLst>
        </pc:spChg>
      </pc:sldChg>
      <pc:sldChg chg="delSp add mod">
        <pc:chgData name="Hilppa Iittiläinen" userId="f7572432-e0f1-4abb-81ed-7836843e2f2b" providerId="ADAL" clId="{36290ADE-D976-4018-94B8-916AB67C5D61}" dt="2022-06-20T12:22:57.456" v="504" actId="478"/>
        <pc:sldMkLst>
          <pc:docMk/>
          <pc:sldMk cId="0" sldId="493"/>
        </pc:sldMkLst>
        <pc:spChg chg="del">
          <ac:chgData name="Hilppa Iittiläinen" userId="f7572432-e0f1-4abb-81ed-7836843e2f2b" providerId="ADAL" clId="{36290ADE-D976-4018-94B8-916AB67C5D61}" dt="2022-06-20T12:22:57.456" v="504" actId="478"/>
          <ac:spMkLst>
            <pc:docMk/>
            <pc:sldMk cId="0" sldId="493"/>
            <ac:spMk id="2" creationId="{80490DD8-C5D3-C3AE-3A81-223AA95282BC}"/>
          </ac:spMkLst>
        </pc:spChg>
      </pc:sldChg>
      <pc:sldChg chg="add">
        <pc:chgData name="Hilppa Iittiläinen" userId="f7572432-e0f1-4abb-81ed-7836843e2f2b" providerId="ADAL" clId="{36290ADE-D976-4018-94B8-916AB67C5D61}" dt="2022-06-13T10:08:16.995" v="0"/>
        <pc:sldMkLst>
          <pc:docMk/>
          <pc:sldMk cId="0" sldId="496"/>
        </pc:sldMkLst>
      </pc:sldChg>
      <pc:sldChg chg="modSp add mod ord">
        <pc:chgData name="Hilppa Iittiläinen" userId="f7572432-e0f1-4abb-81ed-7836843e2f2b" providerId="ADAL" clId="{36290ADE-D976-4018-94B8-916AB67C5D61}" dt="2022-06-16T11:01:27.776" v="503" actId="6549"/>
        <pc:sldMkLst>
          <pc:docMk/>
          <pc:sldMk cId="4159056902" sldId="497"/>
        </pc:sldMkLst>
        <pc:spChg chg="mod">
          <ac:chgData name="Hilppa Iittiläinen" userId="f7572432-e0f1-4abb-81ed-7836843e2f2b" providerId="ADAL" clId="{36290ADE-D976-4018-94B8-916AB67C5D61}" dt="2022-06-13T10:23:16.622" v="498" actId="403"/>
          <ac:spMkLst>
            <pc:docMk/>
            <pc:sldMk cId="4159056902" sldId="497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36290ADE-D976-4018-94B8-916AB67C5D61}" dt="2022-06-13T10:23:14.007" v="496" actId="403"/>
          <ac:spMkLst>
            <pc:docMk/>
            <pc:sldMk cId="4159056902" sldId="497"/>
            <ac:spMk id="43" creationId="{DD88DD0C-A6ED-4711-904E-C56B6E4F5DD5}"/>
          </ac:spMkLst>
        </pc:spChg>
        <pc:spChg chg="mod">
          <ac:chgData name="Hilppa Iittiläinen" userId="f7572432-e0f1-4abb-81ed-7836843e2f2b" providerId="ADAL" clId="{36290ADE-D976-4018-94B8-916AB67C5D61}" dt="2022-06-16T11:01:27.776" v="503" actId="6549"/>
          <ac:spMkLst>
            <pc:docMk/>
            <pc:sldMk cId="4159056902" sldId="497"/>
            <ac:spMk id="44" creationId="{9E9806A0-4C88-46B7-9184-555A83A7FF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Rakennusfysiikka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169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813"/>
          </a:xfrm>
        </p:spPr>
        <p:txBody>
          <a:bodyPr>
            <a:noAutofit/>
          </a:bodyPr>
          <a:lstStyle/>
          <a:p>
            <a:r>
              <a:rPr lang="fi-FI" sz="2400" dirty="0"/>
              <a:t>Lujuus- ja jäykkyysominaisuuksiltaan kuusi ja mänty ovat samankaltaisia, mutta niiden kosteuskäyttäytymisessä on eroja. </a:t>
            </a:r>
          </a:p>
          <a:p>
            <a:r>
              <a:rPr lang="fi-FI" sz="2400" dirty="0"/>
              <a:t>Kuu­si reagoi sen ympärillä olevan kosteuden vaihteluihin hitaammin kuin mänty. </a:t>
            </a:r>
          </a:p>
          <a:p>
            <a:r>
              <a:rPr lang="fi-FI" sz="2400" dirty="0"/>
              <a:t>Tämä johtuu siitä, että soluseinämien huokosten läpät (torukset) jäävät puun kuivuessa kuusella kauttaaltaan kiinniasentoon ja männyllä pintapuussa </a:t>
            </a:r>
            <a:r>
              <a:rPr lang="fi-FI" sz="2400" dirty="0" err="1"/>
              <a:t>aukiasentoon</a:t>
            </a:r>
            <a:r>
              <a:rPr lang="fi-FI" sz="2400" dirty="0"/>
              <a:t>. </a:t>
            </a:r>
          </a:p>
          <a:p>
            <a:r>
              <a:rPr lang="fi-FI" sz="2400" dirty="0"/>
              <a:t>Männyn sydänpuussa huokoset ovat tukkeutuneet pihkalla.</a:t>
            </a:r>
          </a:p>
          <a:p>
            <a:r>
              <a:rPr lang="fi-FI" sz="2400" dirty="0"/>
              <a:t> Soluseinämien huokosten ominaisuudet aiheuttavat myös sen, että kuusi on vaikea painekyllästää ja männyssä kyllästysaineet voivat tunkeutua vain pintapuuhun.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3C8AAD8-E2F3-42B1-A4AD-FBF13053FC9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E652A38-A727-12CC-7DC0-38C8ACE50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87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813"/>
          </a:xfrm>
        </p:spPr>
        <p:txBody>
          <a:bodyPr>
            <a:noAutofit/>
          </a:bodyPr>
          <a:lstStyle/>
          <a:p>
            <a:r>
              <a:rPr lang="fi-FI" dirty="0"/>
              <a:t>Puun kosteuspitoisuus ilmoitetaan prosentteina ja sillä tarkoitetaan puussa olevan veden painon suhdetta puun absoluuttiseen kuivapainoon. </a:t>
            </a:r>
          </a:p>
          <a:p>
            <a:r>
              <a:rPr lang="fi-FI" dirty="0"/>
              <a:t>Kosteuspitoisuus todetaan kosteusmittarilla.</a:t>
            </a:r>
          </a:p>
          <a:p>
            <a:r>
              <a:rPr lang="fi-FI" dirty="0"/>
              <a:t>Tuoreen havupuun kosteuspitoisuus on noin 30 % (syiden kyllästymispiste), josta erilaisilla kuivausmenetelmillä kosteuspitoisuus voidaan muuttaa haluttuun suuruusluokkaan käyttökohteesta riippuen. </a:t>
            </a:r>
          </a:p>
          <a:p>
            <a:r>
              <a:rPr lang="fi-FI" dirty="0"/>
              <a:t>Normaalikäytössä puun kosteus vaihtelee 8–25 % välillä.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0FA6110-6B43-45D2-9E2C-51E0201C3EA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6074F1-3051-35F3-E145-268C8C81B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51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Kosteuspitoisuus ei ole absoluuttinen arvo vaan se muuttuu ilman suhteellisen kosteuden mukaan (tasapainokosteus). </a:t>
            </a:r>
          </a:p>
          <a:p>
            <a:r>
              <a:rPr lang="fi-FI" dirty="0"/>
              <a:t>Kuivaan tilaan vietynä puu kuivuu ja kosteissa olosuhteissa se imee kosteutta. </a:t>
            </a:r>
          </a:p>
          <a:p>
            <a:r>
              <a:rPr lang="fi-FI" dirty="0"/>
              <a:t>Kos­teus vaihtelee siten sekä vuodenaikojen että käyttökohteen mukaan. </a:t>
            </a:r>
          </a:p>
          <a:p>
            <a:r>
              <a:rPr lang="fi-FI" dirty="0"/>
              <a:t>Tämän takia on erityisen tärkeää huolehtia, että puutavaran kosteuspitoisuus ei pääse suuresti vaihtelemaan käyttökohteeseen suositellusta arvosta varastoinnin, kuljetuksen ja asennuksen aikana.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CCA4DFC3-F6F2-473F-B29A-DF635DB6A9D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5718C02-8AFC-3DC9-E087-7609EC561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82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270376"/>
          </a:xfrm>
        </p:spPr>
        <p:txBody>
          <a:bodyPr>
            <a:noAutofit/>
          </a:bodyPr>
          <a:lstStyle/>
          <a:p>
            <a:r>
              <a:rPr lang="fi-FI" dirty="0"/>
              <a:t>Puutavaraliikkeessä suositellaan mittaamaan puutavaran kosteus ennen toimitusta asiakkaalle.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4A9723C9-DF39-474D-A6DB-ED6A4CD0C8C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8/16</a:t>
            </a:r>
          </a:p>
        </p:txBody>
      </p:sp>
      <p:graphicFrame>
        <p:nvGraphicFramePr>
          <p:cNvPr id="2" name="Taulukko 3">
            <a:extLst>
              <a:ext uri="{FF2B5EF4-FFF2-40B4-BE49-F238E27FC236}">
                <a16:creationId xmlns:a16="http://schemas.microsoft.com/office/drawing/2014/main" id="{5D8AAA51-67DD-881D-1684-3243014FD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4102"/>
              </p:ext>
            </p:extLst>
          </p:nvPr>
        </p:nvGraphicFramePr>
        <p:xfrm>
          <a:off x="1148080" y="291422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578795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5155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Käyttökohde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Kosteuspitoisuus (suositus)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2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Runko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24 %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2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Ulkoverhous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0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Sisäverhous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3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Lattialaudat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3480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i-FI" dirty="0"/>
                        <a:t>Tasapainokosteus (suositus)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79830"/>
                  </a:ext>
                </a:extLst>
              </a:tr>
            </a:tbl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FD424B-F663-92F8-6E29-3A09963C7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5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270376"/>
          </a:xfrm>
        </p:spPr>
        <p:txBody>
          <a:bodyPr>
            <a:noAutofit/>
          </a:bodyPr>
          <a:lstStyle/>
          <a:p>
            <a:r>
              <a:rPr lang="fi-FI" dirty="0"/>
              <a:t>Kuivuessaan sahatavarakappale kutistuu, muuttaa muotoaan ja siihen saattaa tulla pintahalkeamia. </a:t>
            </a:r>
          </a:p>
          <a:p>
            <a:r>
              <a:rPr lang="fi-FI" dirty="0"/>
              <a:t>Lisäksi puulle ominaiseen ta­paan lujuus- ja jäykkyysominaisuudet kasvavat puun kuivuessa. </a:t>
            </a:r>
          </a:p>
          <a:p>
            <a:r>
              <a:rPr lang="fi-FI" dirty="0"/>
              <a:t>Sahatavarakappaleen kosteusmuodonmuutosten suuruus voidaan määrittää likimäärin taulukossa esitetyillä arvoilla. </a:t>
            </a:r>
          </a:p>
          <a:p>
            <a:r>
              <a:rPr lang="fi-FI" dirty="0"/>
              <a:t>Kosteusmuodonmuutokset tulee huomioida esimerkiksi ponttilaudoituksen ja liitoksien yhteydessä, koska sahatavarakappaleen poikkileikkauksen mittamuutokset saattavat olla useita millimetrejä.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098694B5-35AD-4BBE-A0EE-BD30207D44F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AC661D3-AE23-9D82-0AEA-FC7830D25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694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048" y="1825625"/>
            <a:ext cx="4626864" cy="4485055"/>
          </a:xfrm>
        </p:spPr>
        <p:txBody>
          <a:bodyPr>
            <a:noAutofit/>
          </a:bodyPr>
          <a:lstStyle/>
          <a:p>
            <a:r>
              <a:rPr lang="fi-FI" sz="2400" dirty="0"/>
              <a:t>Mänty ja kuusipuu kutistuvat tuoremitoistaan laskettuna (kun puu kuivuu 30 %:n kosteudesta 10 %:n kosteuteen):</a:t>
            </a:r>
          </a:p>
          <a:p>
            <a:pPr lvl="1"/>
            <a:r>
              <a:rPr lang="fi-FI" sz="2000" dirty="0"/>
              <a:t>vuosirenkaan suunnassa 5–6 %</a:t>
            </a:r>
          </a:p>
          <a:p>
            <a:pPr lvl="1"/>
            <a:r>
              <a:rPr lang="fi-FI" sz="2000" dirty="0"/>
              <a:t>säteen suunnassa 2–3 %</a:t>
            </a:r>
          </a:p>
          <a:p>
            <a:pPr lvl="1"/>
            <a:r>
              <a:rPr lang="fi-FI" sz="2000" dirty="0"/>
              <a:t>puun pituuden suunnassa 0,2–0,3 %</a:t>
            </a:r>
          </a:p>
          <a:p>
            <a:r>
              <a:rPr lang="fi-FI" sz="2400" dirty="0"/>
              <a:t>Kosteuden kasvaessa puu turpoaa vastaavassa suh­teessa.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DA613-FA8A-430B-A008-0DF18D4C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36"/>
          <a:stretch/>
        </p:blipFill>
        <p:spPr>
          <a:xfrm>
            <a:off x="503583" y="3317686"/>
            <a:ext cx="6758750" cy="2994456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7A918FEE-997D-440B-BFB4-B3B3B5E0CA3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9/16</a:t>
            </a:r>
          </a:p>
        </p:txBody>
      </p:sp>
      <p:graphicFrame>
        <p:nvGraphicFramePr>
          <p:cNvPr id="2" name="Taulukko 3">
            <a:extLst>
              <a:ext uri="{FF2B5EF4-FFF2-40B4-BE49-F238E27FC236}">
                <a16:creationId xmlns:a16="http://schemas.microsoft.com/office/drawing/2014/main" id="{1A3F87A9-7D21-29A2-C04D-17D1C3C97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83777"/>
              </p:ext>
            </p:extLst>
          </p:nvPr>
        </p:nvGraphicFramePr>
        <p:xfrm>
          <a:off x="595376" y="1686688"/>
          <a:ext cx="5074311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400">
                  <a:extLst>
                    <a:ext uri="{9D8B030D-6E8A-4147-A177-3AD203B41FA5}">
                      <a16:colId xmlns:a16="http://schemas.microsoft.com/office/drawing/2014/main" val="2602934335"/>
                    </a:ext>
                  </a:extLst>
                </a:gridCol>
                <a:gridCol w="1269911">
                  <a:extLst>
                    <a:ext uri="{9D8B030D-6E8A-4147-A177-3AD203B41FA5}">
                      <a16:colId xmlns:a16="http://schemas.microsoft.com/office/drawing/2014/main" val="725679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Sahatavaran kosteuspitoisuuden muutos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79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Poikkileikkauksen mittamuutokset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0,25 %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4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Pituuden mittamuutos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0,02 %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673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i-FI" sz="1400" b="1" dirty="0"/>
                        <a:t>Ohjeelliset arvot havupuusahatavaran </a:t>
                      </a:r>
                      <a:br>
                        <a:rPr lang="fi-FI" sz="1400" b="1" dirty="0"/>
                      </a:br>
                      <a:r>
                        <a:rPr lang="fi-FI" sz="1400" b="1" dirty="0"/>
                        <a:t>kosteusmuodonmuutosten määrittämiseen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151996"/>
                  </a:ext>
                </a:extLst>
              </a:tr>
            </a:tbl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14D8A9-06A0-5E68-7BC6-7A01A85E0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7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170" y="1825625"/>
            <a:ext cx="5327742" cy="4485055"/>
          </a:xfrm>
        </p:spPr>
        <p:txBody>
          <a:bodyPr>
            <a:noAutofit/>
          </a:bodyPr>
          <a:lstStyle/>
          <a:p>
            <a:r>
              <a:rPr lang="fi-FI" sz="2400" dirty="0"/>
              <a:t>Mänty ja kuusipuu kutistuvat tuoremitoistaan laskettuna (kun puu kuivuu 30 %:n kosteudesta 10 %:n kosteuteen):</a:t>
            </a:r>
          </a:p>
          <a:p>
            <a:pPr lvl="1"/>
            <a:r>
              <a:rPr lang="fi-FI" sz="2000" dirty="0"/>
              <a:t>vuosirenkaan suunnassa 5–6 %</a:t>
            </a:r>
          </a:p>
          <a:p>
            <a:pPr lvl="1"/>
            <a:r>
              <a:rPr lang="fi-FI" sz="2000" dirty="0"/>
              <a:t>säteen suunnassa 2–3 %</a:t>
            </a:r>
          </a:p>
          <a:p>
            <a:pPr lvl="1"/>
            <a:r>
              <a:rPr lang="fi-FI" sz="2000" dirty="0"/>
              <a:t>puun pituuden suunnassa 0,2–0,3 %</a:t>
            </a:r>
          </a:p>
          <a:p>
            <a:r>
              <a:rPr lang="fi-FI" sz="2400" dirty="0"/>
              <a:t>Kosteuden kasvaessa puu turpoaa vastaavassa suh­teessa.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C12E1-3774-4B28-9317-369C4AA4D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60" y="1690688"/>
            <a:ext cx="4210050" cy="324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7CFAA-D6A2-4F49-9A0A-E48207DD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109" y="4938713"/>
            <a:ext cx="3943350" cy="942975"/>
          </a:xfrm>
          <a:prstGeom prst="rect">
            <a:avLst/>
          </a:prstGeom>
        </p:spPr>
      </p:pic>
      <p:sp>
        <p:nvSpPr>
          <p:cNvPr id="7" name="Otsikko 11">
            <a:extLst>
              <a:ext uri="{FF2B5EF4-FFF2-40B4-BE49-F238E27FC236}">
                <a16:creationId xmlns:a16="http://schemas.microsoft.com/office/drawing/2014/main" id="{F1A0A176-6E4E-4F0C-92F6-806DBE6E3E2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ECAF36-7E86-A09F-56F9-8FACA81A3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5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5AD00-2A6A-4FDC-A159-374805C1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85" y="1475231"/>
            <a:ext cx="8159007" cy="4706493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7A553987-4037-42BE-9336-AD52C8E0457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4AECCB7-05FC-C187-D77D-0534169D1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63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Kosteus kulkee männyn ja kuusen puuaineissa eri tavalla. </a:t>
            </a:r>
          </a:p>
          <a:p>
            <a:r>
              <a:rPr lang="fi-FI" dirty="0"/>
              <a:t>Män­nyn sydänpuussa vesi kulkeutuu hyvin huonosti, mutta pintapuun avoimissa huokosissa helposti. </a:t>
            </a:r>
          </a:p>
          <a:p>
            <a:r>
              <a:rPr lang="fi-FI" dirty="0"/>
              <a:t>Kuusen huokoset sulkeutuvat kaut­taaltaan ja vesi kulkeutuu selvästi hitaammin kuin männyn pintapuussa. Veden hidas kulkeutuminen on etu ulko-olosuhteissa.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6590E075-5C5A-4AF2-82EE-58D3DB4BBD8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1A798E-0494-2536-8181-9292AA04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854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Puu alkaa vaurioitua, jos sen kosteus pysyy pitkiä aikoja yli 20 %:ssa</a:t>
            </a:r>
          </a:p>
          <a:p>
            <a:pPr lvl="1"/>
            <a:r>
              <a:rPr lang="fi-FI" dirty="0"/>
              <a:t>Ympäröivän ilman suhteellinen kosteus on tällöin yleensä yli 80–90 %. </a:t>
            </a:r>
          </a:p>
          <a:p>
            <a:pPr lvl="1"/>
            <a:r>
              <a:rPr lang="fi-FI" dirty="0"/>
              <a:t>Puu alkaa homehtua muutamassa kuukaudessa, jos si­tä ympäröivän ilman suhteellinen kosteus pysyy tänä aikana yli 80 %:</a:t>
            </a:r>
            <a:r>
              <a:rPr lang="fi-FI" dirty="0" err="1"/>
              <a:t>ssa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Ilman suhteellisen kosteuden ylitettyä 90 % puu alkaa lahota. </a:t>
            </a:r>
          </a:p>
          <a:p>
            <a:pPr lvl="1"/>
            <a:r>
              <a:rPr lang="fi-FI" dirty="0"/>
              <a:t>Puun homehtumisen ja lahoamisen edellytyksenä on kuitenkin se, että lämpötila on + 0 – + 40 °C.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1848EDC-29A8-4011-B565-2F86B9E8444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13/16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6D24D2-EEF1-4BFD-557E-9E180EC0C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707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Vaikka pakkasella ilman suhteellinen kosteus voi olla pitkiä aikoja yli 85 %, puu ei vaurioidu, koska lämpötila ei ole riittävä homeen ja lahon etenemiselle. </a:t>
            </a:r>
          </a:p>
          <a:p>
            <a:r>
              <a:rPr lang="fi-FI" dirty="0"/>
              <a:t>Homeitiöt ja lahottajasienet vaativat toimi­akseen lisäksi happea ja ravinteita, joita on yleensä riittävästi sekä puussa että ympäröivässä ilmassa. </a:t>
            </a:r>
          </a:p>
          <a:p>
            <a:r>
              <a:rPr lang="fi-FI" b="1" dirty="0"/>
              <a:t>Home</a:t>
            </a:r>
            <a:r>
              <a:rPr lang="fi-FI" dirty="0"/>
              <a:t> ei pysty tunkeutumaan puun pintaa syvemmälle, joten se ei ole puun lujuuden kannalta haitallista.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A464948E-14BA-42C9-B968-CAD991750BC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14/16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1B91A9D-EEC2-F45B-AD99-E97264993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82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Homeen levittämät itiöt ovat sen sijaan haitallisia terveydelle, koska ne voivat aiheuttaa ihmisille erilaisia allergisia reaktioita ja lieviä myrkytysoireita, kuten esimer­kiksi jatkuvaa nuhaa, huimausta ja päänsärkyä. </a:t>
            </a:r>
          </a:p>
          <a:p>
            <a:r>
              <a:rPr lang="fi-FI" dirty="0"/>
              <a:t>Tämän vuoksi homeen esiintymiseen on aina suhtauduttava vakavasti.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95E9A925-B79A-4234-A3BC-DEC26E2D553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15/16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AD1B72-E081-DB89-BD3D-7EE517A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304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Puun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sinistyminen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 rinnastetaan usein virheellisesti puun homehtumiseen.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Puun sinistyminen on sinistäjäsienten aiheuttamaa värjääntymistä, joka ulottuu myös syvälle puun rakenteeseen.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Sinistäjäsienet leviävät itiöinä tai rihmaston kasvuna ja ilmestyvät etenkin varastoituun havupuuhun.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Sinistäjäsienet eivät kehity alle +5 °C:n lämpötilassa.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Sinistyminen ei vaikuta oleellisesti puun lujuuteen.</a:t>
            </a: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4AFC0181-9B31-4FF6-BEDD-6A3BBE61A8B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16/16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45399E1-3EB3-F0DB-44D4-444B8FCFE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408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Puutuotteiden vesihöyrynvastus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936" y="1825625"/>
            <a:ext cx="4245864" cy="4270376"/>
          </a:xfrm>
        </p:spPr>
        <p:txBody>
          <a:bodyPr>
            <a:noAutofit/>
          </a:bodyPr>
          <a:lstStyle/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materiaalin vesihöyryn läpäisevyytenä tulisi käyttää laskennassa kuivissa olo-suhteissa mitattua arvoa, </a:t>
            </a:r>
            <a:r>
              <a:rPr lang="fi-FI" b="0" i="0" dirty="0" err="1">
                <a:solidFill>
                  <a:srgbClr val="272117"/>
                </a:solidFill>
                <a:effectLst/>
                <a:latin typeface="minion-pro"/>
              </a:rPr>
              <a:t>δ</a:t>
            </a:r>
            <a:r>
              <a:rPr lang="fi-FI" b="0" i="0" baseline="-25000" dirty="0" err="1">
                <a:solidFill>
                  <a:srgbClr val="272117"/>
                </a:solidFill>
                <a:effectLst/>
                <a:latin typeface="minion-pro"/>
              </a:rPr>
              <a:t>ν,dry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, (ϕ ≤ 50 % RH)</a:t>
            </a: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5CF97-3FDD-44EB-9B82-A051F985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96" y="1588168"/>
            <a:ext cx="5679218" cy="4558250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6D4CCD50-E20F-4788-B9BB-8A10CCFE72B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C1E3AF1-C8E2-C8BB-91D0-5B780F205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5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Puutuotteiden vesihöyrynvastus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68" y="6315277"/>
            <a:ext cx="6305553" cy="42943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i-FI" sz="1200" b="0" i="1" u="none" strike="noStrike" baseline="0" dirty="0">
                <a:latin typeface="TimesNewRoman,Italic--Identity-H"/>
              </a:rPr>
              <a:t>Taulukko 1. Huokoisten rakennuspapereiden vesihöyrynläpäisyominaisuudet kosteassa ja kuivassa ympäristössä sekä kahdessa lämpötilassa (HENGITTÄVÄ PUUKUITURAKENNE, 2002)</a:t>
            </a:r>
            <a:endParaRPr lang="fi-FI" sz="12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EB74B-1BDA-4793-8841-03719CC3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51" y="1347536"/>
            <a:ext cx="7446404" cy="4967741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68811709-122D-4606-AC07-C5C7C81B3470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2279B51-618E-6F30-7177-B25AD625E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47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Puutuotteiden vesihöyrynvastus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9" y="3475823"/>
            <a:ext cx="7611838" cy="42943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i-FI" sz="1200" b="0" i="1" u="none" strike="noStrike" baseline="0" dirty="0">
                <a:latin typeface="TimesNewRoman,Italic--Identity-H"/>
              </a:rPr>
              <a:t>Taulukko 2. Eräiden levymäisten rakennustuotteiden höyrynvastuksen arvoja (2). </a:t>
            </a:r>
            <a:r>
              <a:rPr lang="fi-FI" sz="1200" b="0" i="1" u="none" strike="noStrike" baseline="0" dirty="0" err="1">
                <a:latin typeface="TimesNewRoman,Italic--Identity-H"/>
              </a:rPr>
              <a:t>Zp</a:t>
            </a:r>
            <a:r>
              <a:rPr lang="fi-FI" sz="1200" b="0" i="1" u="none" strike="noStrike" baseline="0" dirty="0">
                <a:latin typeface="TimesNewRoman,Italic--Identity-H"/>
              </a:rPr>
              <a:t>-arvojen perään on lisättävä kerroin 10-9. (HENGITTÄVÄ PUUKUITURAKENNE, 2002)</a:t>
            </a:r>
            <a:endParaRPr lang="fi-FI" sz="12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E5424-04F8-4E94-912B-49303E99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7" y="1358560"/>
            <a:ext cx="7536900" cy="2129306"/>
          </a:xfrm>
          <a:prstGeom prst="rect">
            <a:avLst/>
          </a:prstGeom>
        </p:spPr>
      </p:pic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C0E313F3-5F74-4FC5-9875-0C6B1A8C0C42}"/>
              </a:ext>
            </a:extLst>
          </p:cNvPr>
          <p:cNvSpPr txBox="1">
            <a:spLocks/>
          </p:cNvSpPr>
          <p:nvPr/>
        </p:nvSpPr>
        <p:spPr>
          <a:xfrm>
            <a:off x="865269" y="4002354"/>
            <a:ext cx="10515600" cy="195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59633247-F730-4D33-9030-9E10BBC20FCE}"/>
              </a:ext>
            </a:extLst>
          </p:cNvPr>
          <p:cNvSpPr txBox="1">
            <a:spLocks/>
          </p:cNvSpPr>
          <p:nvPr/>
        </p:nvSpPr>
        <p:spPr>
          <a:xfrm>
            <a:off x="811131" y="3905260"/>
            <a:ext cx="10515600" cy="146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/>
              <a:t>Taulukossa 2 esitetään joitakin kirjallisuustietoihin perustuvia vesihöyrynvastuksia /1/. Annetut lukuarvot on katsottava ennen muuta suuruusluokkatiedoiksi, sillä tiedot vaihtelevat valmistaja- ja tuotekohtaisesti sekä valmistusteknisestä syistä aiheutuvan hajonnan takia.</a:t>
            </a:r>
          </a:p>
          <a:p>
            <a:pPr marL="0" indent="0" algn="l">
              <a:buNone/>
            </a:pPr>
            <a:r>
              <a:rPr lang="fi-FI" sz="1200" b="0" i="0" u="none" strike="noStrike" baseline="0" dirty="0">
                <a:latin typeface="TimesNewRoman--Identity-H"/>
              </a:rPr>
              <a:t>/1/ Erkki Kokko, Tuomo Ojanen, Mikael Salonvaara, Antti Hukka &amp; Hannu Viitanen. Puurakenteiden kosteustekninen toiminta. VTT Tiedotteita No 1991. Valtion teknillinen tutkimuskeskus. Espoo 1999. 160 s</a:t>
            </a:r>
            <a:endParaRPr lang="fi-FI" sz="1200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A55409E1-C567-4D4A-94E1-9996B18F35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E9DFF98-36E7-0BA7-C9F2-36AA46827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990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C0E313F3-5F74-4FC5-9875-0C6B1A8C0C42}"/>
              </a:ext>
            </a:extLst>
          </p:cNvPr>
          <p:cNvSpPr txBox="1">
            <a:spLocks/>
          </p:cNvSpPr>
          <p:nvPr/>
        </p:nvSpPr>
        <p:spPr>
          <a:xfrm>
            <a:off x="865269" y="4002354"/>
            <a:ext cx="10515600" cy="195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A55409E1-C567-4D4A-94E1-9996B18F35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1/4</a:t>
            </a:r>
          </a:p>
        </p:txBody>
      </p:sp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E10F9FC3-F6E0-4A3B-8CF2-83482545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dirty="0"/>
              <a:t>Seuraavassa käsitellään kosteuden kulkua ja sen vaikutuksia rakenteissa. </a:t>
            </a:r>
          </a:p>
          <a:p>
            <a:r>
              <a:rPr lang="fi-FI" dirty="0"/>
              <a:t>Tarkastelu koskee pääasiassa veden höyryn muodossa tapahtuvia liikkeitä. </a:t>
            </a:r>
          </a:p>
          <a:p>
            <a:r>
              <a:rPr lang="fi-FI" dirty="0"/>
              <a:t>Tarkastelu ei koske vedeneristystoimenpiteitä eli tiivistystä nestemäisenä esiintyvää vettä vastaan.</a:t>
            </a:r>
          </a:p>
          <a:p>
            <a:r>
              <a:rPr lang="fi-FI" dirty="0"/>
              <a:t>Vesihöyryn kulku rakenteissa on tunnettava, jotta vältyttäisiin kosteuden aiheuttamilta rakenteellisilta, taloudellisilta ja terveydellisiltä haitoilta.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3A558A9-7382-C507-1FFB-E23159B5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887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C0E313F3-5F74-4FC5-9875-0C6B1A8C0C42}"/>
              </a:ext>
            </a:extLst>
          </p:cNvPr>
          <p:cNvSpPr txBox="1">
            <a:spLocks/>
          </p:cNvSpPr>
          <p:nvPr/>
        </p:nvSpPr>
        <p:spPr>
          <a:xfrm>
            <a:off x="865269" y="4002354"/>
            <a:ext cx="10515600" cy="195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A55409E1-C567-4D4A-94E1-9996B18F35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2/4</a:t>
            </a:r>
          </a:p>
        </p:txBody>
      </p:sp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E10F9FC3-F6E0-4A3B-8CF2-83482545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dirty="0"/>
              <a:t>Liiallinen kosteus saattaa aiheuttaa esimerkiksi puurakenteiden lahoamista, pinnoitteiden turmeltumista, metallin korroosiota, lämmöneristeiden lämmöneristyskyvyn heikkenemistä sekä rakenteiden ja pintojen homehtumista.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5958CA8-A0BC-A5E7-F5C4-D31601BDD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3127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Diffuusio 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on kaasumolekyylien liikettä, jonka seurauksena kaasuseoksessa olevat yksittäisen kaasun pitoisuuserot (tai osapaine-erot) pyrkivät tasoittumaan.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Diffuusiossa kaasun nettovirtaus tapahtuu korkeammasta pitoisuudesta matalampaan.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Rakennusfysiikassa tärkein tarkasteltava kaasu on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vesihöyry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Muita tarkasteltavia kaasuja ovat mm. hiilidioksidi, radon ja muut sisäilman kaasumaiset epäpuhtaudet.</a:t>
            </a:r>
          </a:p>
          <a:p>
            <a:r>
              <a:rPr lang="fi-FI" dirty="0"/>
              <a:t>Materiaalin vesihöyrynläpäisevyys ei ole vakio, vaan riippuu lämpötilasta ja huokosilmassa vallitsevasta suhteellisesta kosteudesta.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DD45DB-D3AA-F247-09EE-4285B5848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85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Ilma voi sisältää tietyssä lämpötilassa vain tietyn, tarkoin määritetyn määrän vesihöyryä.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Tätä maksimivesihöyryn määrää vastaavaa osapainetta sanotaan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kyllästyspaineeksi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, joka suurenee ilman lämpötilan kohotessa.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Jokaista ilman lämpötilaa vastaa siis tietty vesihöyryn kyllästyspaine (taulukoitu) ja kääntäen jokaista vesihöyryn osapainetta vastaa siis tietty ilman lämpötila, jonka alapuolelle lämpötila ei voi laskeutua vesihöyryn alkamatta tiivistyä vedeksi.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Tällöin osapaino on noussut kyllästyspaineeksi. Tätä lämpötilaa sanotaan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kastepisteeksi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tai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kastepistelämpötilaksi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.</a:t>
            </a: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0FAB183-C656-BB25-B85C-C0493D3D2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98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Rakennusfysiikka</a:t>
            </a:r>
            <a:endParaRPr dirty="0"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Ilman vesihöyrypitoisuus ilmaistaan tavallisesti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suhteellisena 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eli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relatiivisena kosteutena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, joka ilmaisee kuinka monta prosenttia vesihöyryn osapaine on kyllästyspaineesta samassa lämpötilassa.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Suhteellinen kosteus lasketaan paineen avulla seuraavasti:	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DF3395-67FB-4D8A-85A1-857C315D8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2266"/>
              </p:ext>
            </p:extLst>
          </p:nvPr>
        </p:nvGraphicFramePr>
        <p:xfrm>
          <a:off x="1298448" y="3578352"/>
          <a:ext cx="4724400" cy="159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889000" progId="Equation.DSMT4">
                  <p:embed/>
                </p:oleObj>
              </mc:Choice>
              <mc:Fallback>
                <p:oleObj name="Equation" r:id="rId2" imgW="2628900" imgH="889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DF3395-67FB-4D8A-85A1-857C315D8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3578352"/>
                        <a:ext cx="4724400" cy="1591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353312" y="5017734"/>
            <a:ext cx="8180832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 = vesihöyryn vallitseva osapaine [</a:t>
            </a:r>
            <a:r>
              <a:rPr lang="fi-FI" sz="2400" dirty="0" err="1"/>
              <a:t>Pa</a:t>
            </a:r>
            <a:r>
              <a:rPr lang="fi-FI" sz="2400" dirty="0"/>
              <a:t> tai kPa]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</a:t>
            </a:r>
            <a:r>
              <a:rPr lang="fi-FI" sz="2400" baseline="-25000" dirty="0"/>
              <a:t>k</a:t>
            </a:r>
            <a:r>
              <a:rPr lang="fi-FI" sz="2400" dirty="0"/>
              <a:t> = vesihöyryn kyllästyspaine samassa lämpötilassa  [</a:t>
            </a:r>
            <a:r>
              <a:rPr lang="fi-FI" sz="2400" dirty="0" err="1"/>
              <a:t>Pa</a:t>
            </a:r>
            <a:r>
              <a:rPr lang="fi-FI" sz="2400" dirty="0"/>
              <a:t> tai kPa]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1" name="Otsikko 11">
            <a:extLst>
              <a:ext uri="{FF2B5EF4-FFF2-40B4-BE49-F238E27FC236}">
                <a16:creationId xmlns:a16="http://schemas.microsoft.com/office/drawing/2014/main" id="{A51C2EBC-4CCE-45CB-A530-F03F37AB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D218F2-FE2C-8E10-E072-345260ED9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521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Suhteellinen kosteus lasketaan kosteuspitoisuuden avulla seuraavasti:	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3889974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dirty="0"/>
              <a:t> = vesihöyryn vallitseva kosteuspitoisuus [g/m³], (</a:t>
            </a: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dirty="0"/>
              <a:t> = nyy)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baseline="-25000" dirty="0"/>
              <a:t>k</a:t>
            </a:r>
            <a:r>
              <a:rPr lang="fi-FI" sz="2400" dirty="0"/>
              <a:t> = Vesihöyryllä kyllästetyn ilman kosteuspitoisuus samassa lämpötilassa  [g/m³]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4552E5-CF93-4609-9EBE-51495E694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59738"/>
              </p:ext>
            </p:extLst>
          </p:nvPr>
        </p:nvGraphicFramePr>
        <p:xfrm>
          <a:off x="1261872" y="2426208"/>
          <a:ext cx="4636303" cy="159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889000" progId="Equation.DSMT4">
                  <p:embed/>
                </p:oleObj>
              </mc:Choice>
              <mc:Fallback>
                <p:oleObj name="Equation" r:id="rId2" imgW="2578100" imgH="889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4552E5-CF93-4609-9EBE-51495E694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72" y="2426208"/>
                        <a:ext cx="4636303" cy="1591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tsikko 11">
            <a:extLst>
              <a:ext uri="{FF2B5EF4-FFF2-40B4-BE49-F238E27FC236}">
                <a16:creationId xmlns:a16="http://schemas.microsoft.com/office/drawing/2014/main" id="{C3E77952-55B9-42AE-9463-0FEE7696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FFF658-F9EC-008D-EECB-F5A5C1FD6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0230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91672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Kyllästysvesihöyrypitoisuuden riippuvuutta lämpötilasta voidaan kuvata kokeellisilla matemaattisilla funktioilla. Alla oleva kaava pätee seuraavalla lämpötila-alueella -20 °C… +80 °C (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Nevander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/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Elmarsson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):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3987510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tarkasteltava lämpötila [°C]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F4FF68-B63D-43BA-AFAB-37FBFDC0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832" y="3195636"/>
            <a:ext cx="21945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215E86-4071-49DE-B2EC-9D50FF3EE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82781"/>
              </p:ext>
            </p:extLst>
          </p:nvPr>
        </p:nvGraphicFramePr>
        <p:xfrm>
          <a:off x="1322831" y="3195637"/>
          <a:ext cx="8849655" cy="96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67200" imgH="469900" progId="Equation.DSMT4">
                  <p:embed/>
                </p:oleObj>
              </mc:Choice>
              <mc:Fallback>
                <p:oleObj name="Equation" r:id="rId2" imgW="4267200" imgH="4699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5215E86-4071-49DE-B2EC-9D50FF3EEF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831" y="3195637"/>
                        <a:ext cx="8849655" cy="967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tsikko 11">
            <a:extLst>
              <a:ext uri="{FF2B5EF4-FFF2-40B4-BE49-F238E27FC236}">
                <a16:creationId xmlns:a16="http://schemas.microsoft.com/office/drawing/2014/main" id="{8D1C54AC-D624-4D94-B014-1D44181E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A3DBA9-ABA4-9943-7121-371C48E90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840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Vallitsevan vesihöyrypitoisuuden ja vastaavan vesihöyryn osapaineen välillä vallitsee seuraava yhteys:	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3499830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dirty="0"/>
              <a:t> = vesihöyryn vallitseva kosteuspitoisuus [g/m³]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vallitseva lämpötila Kelvineinä [K], (273 K + t °C)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C9B3A1B-C042-42BA-A5FA-B3D2A3820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10752"/>
              </p:ext>
            </p:extLst>
          </p:nvPr>
        </p:nvGraphicFramePr>
        <p:xfrm>
          <a:off x="1274064" y="2823762"/>
          <a:ext cx="2902102" cy="46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241300" progId="Equation.DSMT4">
                  <p:embed/>
                </p:oleObj>
              </mc:Choice>
              <mc:Fallback>
                <p:oleObj name="Equation" r:id="rId2" imgW="1473200" imgH="2413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C9B3A1B-C042-42BA-A5FA-B3D2A3820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064" y="2823762"/>
                        <a:ext cx="2902102" cy="468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tsikko 11">
            <a:extLst>
              <a:ext uri="{FF2B5EF4-FFF2-40B4-BE49-F238E27FC236}">
                <a16:creationId xmlns:a16="http://schemas.microsoft.com/office/drawing/2014/main" id="{A09A66F1-956F-472D-B7B6-54262D2A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949DAD-BD52-77C2-A70C-95BA14667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052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3D944523-F9BA-4952-9712-3920F1ABEC26}"/>
              </a:ext>
            </a:extLst>
          </p:cNvPr>
          <p:cNvSpPr txBox="1">
            <a:spLocks/>
          </p:cNvSpPr>
          <p:nvPr/>
        </p:nvSpPr>
        <p:spPr>
          <a:xfrm>
            <a:off x="917152" y="6254000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i="1" dirty="0">
                <a:latin typeface="TimesNewRoman,Italic--Identity-H"/>
              </a:rPr>
              <a:t>Kuva:</a:t>
            </a:r>
            <a:r>
              <a:rPr lang="fi-FI" sz="1200" i="1" dirty="0">
                <a:latin typeface="TimesNewRoman,Italic--Identity-H"/>
              </a:rPr>
              <a:t> </a:t>
            </a:r>
            <a:r>
              <a:rPr lang="fi-FI" sz="1200" dirty="0">
                <a:latin typeface="TimesNewRoman,Italic--Identity-H"/>
              </a:rPr>
              <a:t>Vesihöyryllä kyllästetyn ilman kosteuspitoisuus lämpötilan suhteen</a:t>
            </a:r>
            <a:endParaRPr lang="fi-FI" sz="1200" dirty="0"/>
          </a:p>
        </p:txBody>
      </p:sp>
      <p:pic>
        <p:nvPicPr>
          <p:cNvPr id="14" name="Kuva 9">
            <a:extLst>
              <a:ext uri="{FF2B5EF4-FFF2-40B4-BE49-F238E27FC236}">
                <a16:creationId xmlns:a16="http://schemas.microsoft.com/office/drawing/2014/main" id="{39D7D2BB-5F23-4380-AB20-A00145315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91" y="1345882"/>
            <a:ext cx="7985697" cy="4908118"/>
          </a:xfrm>
          <a:prstGeom prst="rect">
            <a:avLst/>
          </a:prstGeom>
          <a:noFill/>
        </p:spPr>
      </p:pic>
      <p:sp>
        <p:nvSpPr>
          <p:cNvPr id="17" name="Otsikko 11">
            <a:extLst>
              <a:ext uri="{FF2B5EF4-FFF2-40B4-BE49-F238E27FC236}">
                <a16:creationId xmlns:a16="http://schemas.microsoft.com/office/drawing/2014/main" id="{B4C8BD76-AFF2-4E91-AD27-94FCDDFD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1554D6-CD7D-5F54-C29E-F3C67B36C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6004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670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Vesihöyryn kyllästyspaine voidaan myös laskea alla olevalla kaavalla (ei lämpötilaan liittyviä rajoituksia):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4920198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vallitseva lämpötila Kelvineinä [K], (273 K + t °C)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B58CD0-6B88-49EC-B571-637A3415C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779824"/>
              </p:ext>
            </p:extLst>
          </p:nvPr>
        </p:nvGraphicFramePr>
        <p:xfrm>
          <a:off x="1261870" y="2823761"/>
          <a:ext cx="6283079" cy="74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68300" progId="Equation.DSMT4">
                  <p:embed/>
                </p:oleObj>
              </mc:Choice>
              <mc:Fallback>
                <p:oleObj name="Equation" r:id="rId2" imgW="3111500" imgH="3683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B58CD0-6B88-49EC-B571-637A3415C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70" y="2823761"/>
                        <a:ext cx="6283079" cy="74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21239A48-74BA-487A-BF8E-403BE9124B17}"/>
              </a:ext>
            </a:extLst>
          </p:cNvPr>
          <p:cNvSpPr txBox="1">
            <a:spLocks/>
          </p:cNvSpPr>
          <p:nvPr/>
        </p:nvSpPr>
        <p:spPr>
          <a:xfrm>
            <a:off x="838200" y="3599561"/>
            <a:ext cx="10515600" cy="90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272117"/>
                </a:solidFill>
                <a:latin typeface="minion-pro"/>
              </a:rPr>
              <a:t>jonka jälkeen kyllästysvesihöyrypitoisuus saadaan kaavalla: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02FFED-A739-40FD-B86F-1331C60FB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02104"/>
              </p:ext>
            </p:extLst>
          </p:nvPr>
        </p:nvGraphicFramePr>
        <p:xfrm>
          <a:off x="1261869" y="4046798"/>
          <a:ext cx="2660841" cy="8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19100" progId="Equation.DSMT4">
                  <p:embed/>
                </p:oleObj>
              </mc:Choice>
              <mc:Fallback>
                <p:oleObj name="Equation" r:id="rId4" imgW="1282700" imgH="4191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02FFED-A739-40FD-B86F-1331C60FB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69" y="4046798"/>
                        <a:ext cx="2660841" cy="86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tsikko 11">
            <a:extLst>
              <a:ext uri="{FF2B5EF4-FFF2-40B4-BE49-F238E27FC236}">
                <a16:creationId xmlns:a16="http://schemas.microsoft.com/office/drawing/2014/main" id="{B53E0B08-01F6-4B78-9CEC-5EE72FDE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C1DC2E2-60E3-AB4C-7851-BAE853155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62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6700"/>
          </a:xfrm>
        </p:spPr>
        <p:txBody>
          <a:bodyPr>
            <a:noAutofit/>
          </a:bodyPr>
          <a:lstStyle/>
          <a:p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Nevanderin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ja jälkimmäisten kaavojen ero on pieni: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4920198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vallitseva lämpötila Kelvineinä [K], (273 K + t °C)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21239A48-74BA-487A-BF8E-403BE9124B17}"/>
              </a:ext>
            </a:extLst>
          </p:cNvPr>
          <p:cNvSpPr txBox="1">
            <a:spLocks/>
          </p:cNvSpPr>
          <p:nvPr/>
        </p:nvSpPr>
        <p:spPr>
          <a:xfrm>
            <a:off x="838200" y="3599561"/>
            <a:ext cx="10515600" cy="90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272117"/>
                </a:solidFill>
                <a:latin typeface="minion-pro"/>
              </a:rPr>
              <a:t>jonka jälkeen kyllästysvesihöyrypitoisuus saadaan kaavalla: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02FFED-A739-40FD-B86F-1331C60FB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1869" y="4046798"/>
          <a:ext cx="2660841" cy="8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419100" progId="Equation.DSMT4">
                  <p:embed/>
                </p:oleObj>
              </mc:Choice>
              <mc:Fallback>
                <p:oleObj name="Equation" r:id="rId2" imgW="1282700" imgH="4191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02FFED-A739-40FD-B86F-1331C60FB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69" y="4046798"/>
                        <a:ext cx="2660841" cy="86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5A81E4A-2201-4E76-9CA5-3A20296C9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56" y="2337001"/>
            <a:ext cx="9212389" cy="916068"/>
          </a:xfrm>
          <a:prstGeom prst="rect">
            <a:avLst/>
          </a:prstGeom>
        </p:spPr>
      </p:pic>
      <p:sp>
        <p:nvSpPr>
          <p:cNvPr id="19" name="Otsikko 11">
            <a:extLst>
              <a:ext uri="{FF2B5EF4-FFF2-40B4-BE49-F238E27FC236}">
                <a16:creationId xmlns:a16="http://schemas.microsoft.com/office/drawing/2014/main" id="{E7C85DE0-D2EC-4ED1-B3BA-E22DF82B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551EB94-43D2-266D-0557-B62E08B7B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70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62199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Ulkoilman suhteellisen kosteuden määrää ensi sijassa vallitseva sää.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Sateessa ja sumussa, esimerkiksi syksyllä, ilman kosteus on 95…100 % ja vastaavasti kuivalla ja lämpimällä säällä esim. alkukesällä on suhteellinen kosteus 35…40 %.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Vuoden aikana suhteellinen kosteus on suurimmillaan alkutalvesta ja pienimmillään alkukesästä. Absoluuttinen kosteus on pienimmillään talvella ja suurimmillaan loppukesällä.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2E171B-9104-E9AD-11B9-3F07BD3D0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4443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5" name="Kuva 6">
            <a:extLst>
              <a:ext uri="{FF2B5EF4-FFF2-40B4-BE49-F238E27FC236}">
                <a16:creationId xmlns:a16="http://schemas.microsoft.com/office/drawing/2014/main" id="{F39DC5B6-104B-40B8-9364-7B1741D7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1512518"/>
            <a:ext cx="7272527" cy="4609603"/>
          </a:xfrm>
          <a:prstGeom prst="rect">
            <a:avLst/>
          </a:prstGeom>
        </p:spPr>
      </p:pic>
      <p:sp>
        <p:nvSpPr>
          <p:cNvPr id="16" name="Sisällön paikkamerkki 12">
            <a:extLst>
              <a:ext uri="{FF2B5EF4-FFF2-40B4-BE49-F238E27FC236}">
                <a16:creationId xmlns:a16="http://schemas.microsoft.com/office/drawing/2014/main" id="{9B14A6C7-4F3F-477A-AB4E-C927F84CB806}"/>
              </a:ext>
            </a:extLst>
          </p:cNvPr>
          <p:cNvSpPr txBox="1">
            <a:spLocks/>
          </p:cNvSpPr>
          <p:nvPr/>
        </p:nvSpPr>
        <p:spPr>
          <a:xfrm>
            <a:off x="917152" y="6113792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TimesNewRoman,Italic--Identity-H"/>
              </a:rPr>
              <a:t>Kuva:</a:t>
            </a:r>
            <a:r>
              <a:rPr lang="fi-FI" sz="1200" dirty="0">
                <a:latin typeface="TimesNewRoman,Italic--Identity-H"/>
              </a:rPr>
              <a:t> Ulkoilman kosteuden vaihtelu kuukausien mukaan</a:t>
            </a:r>
            <a:endParaRPr lang="fi-FI" sz="1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0F1772-E965-8DE6-C543-9BC9DEA96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234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63112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Huoneilman suhteellinen kosteus asuinhuoneessa on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lämmityskau-den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aikana normaalisti 20…40 %.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Alhaisimmillaan se on pakkassäällä, sillä silloin ulkoilman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absoluut-tinen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kosteus on pieni.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Absoluuttinen kosteus on lämmityskaudella sisällä suurempi kuin ulkona, koska huoneilmaan tulee kosteutta ihmisistä, kasveista, taloustöistä, jne.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Siksi suhteellinen kosteuskin on suurempi kuin se, mikä vastaa ulko-ilman suhteellista kosteutta.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80E0C5-8798-FD01-0EB1-362FEB03A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25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Julkaisupäivä: 18.2.2022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1E2933-4BCE-B2DC-5CAA-A004869F3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056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48456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Kovin alhainen suhteellinen kosteus on haitallista hengityselimille, siksi koneellisen ilmanvaihdon yhteydessä voidaan käyttää sisään puhallettavan ilman kostutusta.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Kesällä ovat kosteusolosuhteet lähes samat sisällä ja ulkona.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Sisäilman vesihöyrypitoisuuteen vaikuttavat ulkoilman vesihöyrypitoisuus, sisätilan kosteuslähteet, sisätilan ilmanvaihto, poistuvan ilman vesihöyryn määrä rakenteiden läpi sekä vesihöyryn sitoutuminen rakennusaineisiin.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Kahden viimeksi mainitun tekijän merkitys on yleensä melko pieni.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98A5C8-3366-D15E-0F06-D68316DDD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358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31636-22B9-4CDD-9B60-6C819A64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448660"/>
            <a:ext cx="9997440" cy="4216711"/>
          </a:xfrm>
          <a:prstGeom prst="rect">
            <a:avLst/>
          </a:prstGeom>
        </p:spPr>
      </p:pic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5C567D05-EBBA-40EE-9A40-8BBCB8715397}"/>
              </a:ext>
            </a:extLst>
          </p:cNvPr>
          <p:cNvSpPr txBox="1">
            <a:spLocks/>
          </p:cNvSpPr>
          <p:nvPr/>
        </p:nvSpPr>
        <p:spPr>
          <a:xfrm>
            <a:off x="911352" y="5640987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TimesNewRoman,Italic--Identity-H"/>
              </a:rPr>
              <a:t>Taulukko:</a:t>
            </a:r>
            <a:r>
              <a:rPr lang="fi-FI" sz="1200" dirty="0">
                <a:latin typeface="TimesNewRoman,Italic--Identity-H"/>
              </a:rPr>
              <a:t> Asuinrakennuksen sisätilan kosteudentuottoarvoja</a:t>
            </a:r>
            <a:endParaRPr lang="fi-FI" sz="1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2F8C99-7EEE-5281-0996-1936E7DD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55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5C567D05-EBBA-40EE-9A40-8BBCB8715397}"/>
              </a:ext>
            </a:extLst>
          </p:cNvPr>
          <p:cNvSpPr txBox="1">
            <a:spLocks/>
          </p:cNvSpPr>
          <p:nvPr/>
        </p:nvSpPr>
        <p:spPr>
          <a:xfrm>
            <a:off x="789432" y="6173662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TimesNewRoman,Italic--Identity-H"/>
              </a:rPr>
              <a:t>Kuva:</a:t>
            </a:r>
            <a:r>
              <a:rPr lang="fi-FI" sz="1200" dirty="0">
                <a:latin typeface="TimesNewRoman,Italic--Identity-H"/>
              </a:rPr>
              <a:t> Kosteuden vaikutus sisäilman laatuun</a:t>
            </a:r>
            <a:endParaRPr lang="fi-FI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22151-DB4E-4153-9770-BCD323A0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5" y="1312424"/>
            <a:ext cx="9223248" cy="486123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878086-ADF2-DD6D-7BD5-795CFC22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517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48456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Epätasaisesti jakautuneessa kaasuseoksessa kaasumolekyylit pyrkivät liikkumaan siten, että syntyy tasaisesti jakautunut kaasuseos.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Tätä ilmiötä sanotaan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diffuusioksi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Jos siis vesihöyryn osapaine on erilainen suljetun tilan eri osilla, kun ilma on paikallaan seisovaa, vesihöyry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diffundoituu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siten, että osapaineet tasaantuvat.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Jos tila on jaettu kahteen osaan huokoisella seinällä, vesihöyry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diffundoituu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seinämän läpi siihen suuntaan, jossa vesihöyryn osapaine on pienin.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968C17-2AAA-6525-6CD3-9F244B23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791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Diffuusiossa siis kosteus siirtyy suuremmasta vesihöyryn osapaineesta pienemmän vesihöyryn osapaineen suuntaan pyrkien tasoittumaan.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Suomen ilmastossa olosuhteet ovat normaalisti huonetilassa sellaiset, että talvella diffuusio tapahtuu sisätiloista ulkovaipan läpi ulkoilmaan päin.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Kesällä diffuusiovirran suunta voi vaihdella ulko- ja sisäilman olosuhteiden vaihdellessa.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Ainekerroksen tai rakenteen läpi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diffundoituvan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vesihöyryn määrä on riippuvainen aineen huokoisuudesta (tiiveydestä), huokosten rakenteesta, aineen vesipitoisuudesta ja lämpötilasta.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92B981-9E59-A1A6-5ECC-D16B4CE7A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4820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Rakenteiden kosteusteknisestä toiminnasta saadaan käytännössä melko hyvä kuva ns. diffuusiolaskelmin.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Tietokonelaskennassa voidaan ottaa huomioon myös monien eri tekijöiden yhtä aikainen vaikutus.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Diffuusiolaskelmat voidaan yksinkertaisimmillaan tehdä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käsinlaskentana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, joten ne soveltuvat käytännön rakenteilla kosteuskäyttäytymisen arviointiin.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Laskelmin on arvioitavissa ensinnäkin tiivistyykö kosteutta ja toisaalta kuinka suuri on tiettynä ajanjaksona eli kostumiskautena tiivistyvä kosteuden määrä.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C6B426-1B21-FCDF-CC3E-438FB0A43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0651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Vastaavasti arvioidaan kuivumiskautena poistuvan kosteuden määrä.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Diffuusiolaskelmissa mitoitusilmastona käytetään usein lämpötilan ja kosteusmäärän keskiarvoja.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Varmalla puolella olevat tulokset saadaan, kun lasketaan kolmen päivän pahin tapaus eli esimerkiksi Etelä-Suomessa niin, että ulkolämpötila- ja kosteus on -20 °C / RH 90 % ja vastaavasti sisällä +21 °C / RH 50 %.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Laskelmissa oletetaan olosuhteet pysyvän vakiona koko ajan (jatkuvuustila,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stationääritila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), vaikka todellisuudessa esimerkiksi ulkona lämpötila ja kosteus voi vaihdella esimerkiksi tunneittain.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96DF18-287A-4F91-049F-3F1EAE9B1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816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 vesihöyrynläpäisevyys eli diffuusiokerroin </a:t>
            </a:r>
            <a:r>
              <a:rPr lang="fi-FI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ilmoittaa sen vesihöyrymäärän, joka jatkuvuustilassa läpäisee aikayksikössä pintayksikön suuruisen ja pituusyksikön paksuisen homogeenisen ainekerroksen, kun vesihöyryn osapaine-ero ainekerroksien eri puolilla on paineyksikön suuruinen [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tai vesihöyrypitoisuuksien ero on yksikön [kg/m³] suuruinen. Esimerkiksi betonin </a:t>
            </a:r>
            <a:r>
              <a:rPr lang="fi-FI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2…10 x 10</a:t>
            </a:r>
            <a:r>
              <a:rPr lang="fi-FI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[kg/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D619B0-393A-8C7B-5140-CB5AB7F5F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961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 vesihöyrynläpäisykerroin eli vesihöyrynläpäisy </a:t>
            </a:r>
            <a:r>
              <a:rPr lang="fi-FI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ilmoittaa vesihöyrymäärän, joka jatkuvuustilassa läpäisee aikayksikössä pintayksikön suuruisen tarvikkeen, kun tarvikkeen eri puolilla vesihöyryn osapaineiden ero tai vesihöyrypitoisuuksien ero on yksikön suuruinen. </a:t>
            </a: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Eräissä lähteissä esitetään ohuiden ainekerrosten diffuusiokertoimia tällä tavoin, jolloin aineen vahvuutta ei enää erikseen huomioida. Esimerkiksi 13 mm kipsilevyn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2…10 x 10</a:t>
            </a:r>
            <a:r>
              <a:rPr lang="fi-FI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-9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[kg/m²sPa].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0A7131-1179-EBCC-13A3-DBDD338CF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168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 vesihöyrynvastus eli diffuusiovastus </a:t>
            </a:r>
            <a:r>
              <a:rPr lang="fi-FI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ilmoittaa tasapaksun ainekerroksen tai tällaisista muodostuvan tasapaksun kerroksellisen rakenteen pinnoilla eri puolella vallitsevien vesihöyrypitoisuuksien tai vesihöyryn osapaineiden eron ja ainekerroksen tai rakenteen läpi jatkuvuustilassa pinta-alayksikköä kohti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diffundoituvan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vesihöyryvirran suhteen. Käytännössä vesihöyrynvastus on vesihöyrynläpäisykertoimen käänteisarvo.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30111E3-BDB0-1C76-2C8D-75CB32A5C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65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Kosteustekniikka</a:t>
            </a:r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 algn="just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Ainekerroksen vesihöyryvastus: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9ABCB34-44A5-43F1-AEC2-E7A45D2A8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65965"/>
              </p:ext>
            </p:extLst>
          </p:nvPr>
        </p:nvGraphicFramePr>
        <p:xfrm>
          <a:off x="1513840" y="2357416"/>
          <a:ext cx="1131132" cy="93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444307" progId="Equation.DSMT4">
                  <p:embed/>
                </p:oleObj>
              </mc:Choice>
              <mc:Fallback>
                <p:oleObj name="Equation" r:id="rId2" imgW="545863" imgH="444307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9ABCB34-44A5-43F1-AEC2-E7A45D2A8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840" y="2357416"/>
                        <a:ext cx="1131132" cy="93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37D7C017-DF17-4E4D-967A-E66DC96E2BF1}"/>
              </a:ext>
            </a:extLst>
          </p:cNvPr>
          <p:cNvSpPr txBox="1">
            <a:spLocks/>
          </p:cNvSpPr>
          <p:nvPr/>
        </p:nvSpPr>
        <p:spPr>
          <a:xfrm>
            <a:off x="1422752" y="3290104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ainekerroksen paksuus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vesihöyrynläpäisevyys eli diffuusiokerroin [kg/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C91B4F80-F067-4392-ADE5-FA0DB6969E80}"/>
              </a:ext>
            </a:extLst>
          </p:cNvPr>
          <p:cNvSpPr txBox="1">
            <a:spLocks/>
          </p:cNvSpPr>
          <p:nvPr/>
        </p:nvSpPr>
        <p:spPr>
          <a:xfrm>
            <a:off x="2565198" y="2538070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[x10</a:t>
            </a:r>
            <a:r>
              <a:rPr lang="fi-FI" sz="2400" baseline="30000" dirty="0"/>
              <a:t>9</a:t>
            </a:r>
            <a:r>
              <a:rPr lang="fi-FI" sz="2400" dirty="0"/>
              <a:t> m²sPa/kg]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72841F-3183-CECC-A724-A8D495B74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9750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Edellä mainitut yleisempien rakennusaineiden vesihöyrynläpäisykertoimet ja vastukset on taulukoitu eri lähteissä mm. RIL 107, SFS-EN ISO 12524, jne.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Pahvien, muovikalvojen, maalikerrosten ym. ohuiden tarvikkeiden tai aineiden vesihöyryvastukset on syytä selvittää joko sertifikaatista, CE-merkinnästä tai ETA -lausunnosta.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25C45F-C7BE-3790-035A-3D273FDA1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658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508632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Lisäksi, kun huomioidaan SFS-EN iso 12524 standardissa oleva </a:t>
            </a: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vesihöyrynvastuskerroin </a:t>
            </a:r>
            <a:r>
              <a:rPr lang="fi-FI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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 diffuusioekvivalentin ilma-kerroksen paksuus sd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niin saadaan edellä mainittujen (diffuusio-vastus, vesihöyrynläpäisykerroin,  diffuusiokerroin ja vesihöyryn-vastuskerroin) riippuvuus on seuraavanlainen: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D03026-9E36-4F79-A057-1699F64D6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0479"/>
              </p:ext>
            </p:extLst>
          </p:nvPr>
        </p:nvGraphicFramePr>
        <p:xfrm>
          <a:off x="1370075" y="4373541"/>
          <a:ext cx="1185964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444307" progId="Equation.DSMT4">
                  <p:embed/>
                </p:oleObj>
              </mc:Choice>
              <mc:Fallback>
                <p:oleObj name="Equation" r:id="rId2" imgW="545863" imgH="44430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5D03026-9E36-4F79-A057-1699F64D6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75" y="4373541"/>
                        <a:ext cx="1185964" cy="977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2390654-9FEA-459A-BEA9-76322BB76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64180"/>
              </p:ext>
            </p:extLst>
          </p:nvPr>
        </p:nvGraphicFramePr>
        <p:xfrm>
          <a:off x="2844800" y="4405609"/>
          <a:ext cx="1185964" cy="92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444307" progId="Equation.DSMT4">
                  <p:embed/>
                </p:oleObj>
              </mc:Choice>
              <mc:Fallback>
                <p:oleObj name="Equation" r:id="rId4" imgW="571252" imgH="444307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2390654-9FEA-459A-BEA9-76322BB76F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05609"/>
                        <a:ext cx="1185964" cy="929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4C1A4A6-833F-4AC8-9B3D-3A69A1067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57600"/>
              </p:ext>
            </p:extLst>
          </p:nvPr>
        </p:nvGraphicFramePr>
        <p:xfrm>
          <a:off x="4397375" y="4407023"/>
          <a:ext cx="1971766" cy="92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170" imgH="469696" progId="Equation.DSMT4">
                  <p:embed/>
                </p:oleObj>
              </mc:Choice>
              <mc:Fallback>
                <p:oleObj name="Equation" r:id="rId6" imgW="990170" imgH="469696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4C1A4A6-833F-4AC8-9B3D-3A69A1067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4407023"/>
                        <a:ext cx="1971766" cy="929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EC5C1E0-FE10-4287-88D5-E89E47EFE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45660"/>
              </p:ext>
            </p:extLst>
          </p:nvPr>
        </p:nvGraphicFramePr>
        <p:xfrm>
          <a:off x="6686549" y="4599347"/>
          <a:ext cx="136736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700" imgH="228600" progId="Equation.DSMT4">
                  <p:embed/>
                </p:oleObj>
              </mc:Choice>
              <mc:Fallback>
                <p:oleObj name="Equation" r:id="rId8" imgW="64770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EC5C1E0-FE10-4287-88D5-E89E47EFE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49" y="4599347"/>
                        <a:ext cx="1367367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6B58E3B-A039-4654-97E5-3774B6371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437187"/>
              </p:ext>
            </p:extLst>
          </p:nvPr>
        </p:nvGraphicFramePr>
        <p:xfrm>
          <a:off x="8369300" y="4580296"/>
          <a:ext cx="2377247" cy="48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449" imgH="253890" progId="Equation.DSMT4">
                  <p:embed/>
                </p:oleObj>
              </mc:Choice>
              <mc:Fallback>
                <p:oleObj name="Equation" r:id="rId10" imgW="1269449" imgH="25389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6B58E3B-A039-4654-97E5-3774B6371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0" y="4580296"/>
                        <a:ext cx="2377247" cy="482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106E545-CE5A-1C6A-0A3E-A5357DB55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37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43855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kokonaisvesihöyrynvastus eli kokonaisdiffuusiovastus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CF2132D-0CA3-4A52-AEE0-054B30E13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90106"/>
              </p:ext>
            </p:extLst>
          </p:nvPr>
        </p:nvGraphicFramePr>
        <p:xfrm>
          <a:off x="1408175" y="2854067"/>
          <a:ext cx="4344718" cy="113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44500" progId="Equation.DSMT4">
                  <p:embed/>
                </p:oleObj>
              </mc:Choice>
              <mc:Fallback>
                <p:oleObj name="Equation" r:id="rId2" imgW="1714500" imgH="4445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CF2132D-0CA3-4A52-AEE0-054B30E13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75" y="2854067"/>
                        <a:ext cx="4344718" cy="1134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isällön paikkamerkki 12">
            <a:extLst>
              <a:ext uri="{FF2B5EF4-FFF2-40B4-BE49-F238E27FC236}">
                <a16:creationId xmlns:a16="http://schemas.microsoft.com/office/drawing/2014/main" id="{750243FC-3C46-46B0-8D3A-1875ADF10828}"/>
              </a:ext>
            </a:extLst>
          </p:cNvPr>
          <p:cNvSpPr txBox="1">
            <a:spLocks/>
          </p:cNvSpPr>
          <p:nvPr/>
        </p:nvSpPr>
        <p:spPr>
          <a:xfrm>
            <a:off x="5673119" y="3103547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[x10</a:t>
            </a:r>
            <a:r>
              <a:rPr lang="fi-FI" sz="2400" baseline="30000" dirty="0"/>
              <a:t>9</a:t>
            </a:r>
            <a:r>
              <a:rPr lang="fi-FI" sz="2400" dirty="0"/>
              <a:t> m²sPa/kg]</a:t>
            </a:r>
            <a:endParaRPr lang="fi-FI" dirty="0"/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DE20D20A-8E1E-4B77-8B9F-D035DDB87D3B}"/>
              </a:ext>
            </a:extLst>
          </p:cNvPr>
          <p:cNvSpPr txBox="1">
            <a:spLocks/>
          </p:cNvSpPr>
          <p:nvPr/>
        </p:nvSpPr>
        <p:spPr>
          <a:xfrm>
            <a:off x="1408175" y="3922476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ainekerroksen paksuus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vesihöyrynläpäisevyys eli diffuusiokerroin [kg/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22" name="Sisällön paikkamerkki 12">
            <a:extLst>
              <a:ext uri="{FF2B5EF4-FFF2-40B4-BE49-F238E27FC236}">
                <a16:creationId xmlns:a16="http://schemas.microsoft.com/office/drawing/2014/main" id="{756DE142-6686-4313-8C18-7F73420D5A22}"/>
              </a:ext>
            </a:extLst>
          </p:cNvPr>
          <p:cNvSpPr txBox="1">
            <a:spLocks/>
          </p:cNvSpPr>
          <p:nvPr/>
        </p:nvSpPr>
        <p:spPr>
          <a:xfrm>
            <a:off x="793750" y="5328762"/>
            <a:ext cx="10515600" cy="1096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 diffuusiossa pintavastukset ovat merkityksettömän pienet, joten niitä ei tarvitse ottaa huomioon.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FDCD014-DA47-90CA-90D9-5731E3F25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249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43855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 osapaine p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sisällä määritetään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9" name="Sisällön paikkamerkki 12">
            <a:extLst>
              <a:ext uri="{FF2B5EF4-FFF2-40B4-BE49-F238E27FC236}">
                <a16:creationId xmlns:a16="http://schemas.microsoft.com/office/drawing/2014/main" id="{750243FC-3C46-46B0-8D3A-1875ADF10828}"/>
              </a:ext>
            </a:extLst>
          </p:cNvPr>
          <p:cNvSpPr txBox="1">
            <a:spLocks/>
          </p:cNvSpPr>
          <p:nvPr/>
        </p:nvSpPr>
        <p:spPr>
          <a:xfrm>
            <a:off x="5247669" y="2811447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</a:t>
            </a:r>
            <a:r>
              <a:rPr lang="fi-FI" sz="2400" dirty="0" err="1"/>
              <a:t>Pa</a:t>
            </a:r>
            <a:r>
              <a:rPr lang="fi-FI" sz="2400" dirty="0"/>
              <a:t>]</a:t>
            </a:r>
            <a:endParaRPr lang="fi-FI" dirty="0"/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DE20D20A-8E1E-4B77-8B9F-D035DDB87D3B}"/>
              </a:ext>
            </a:extLst>
          </p:cNvPr>
          <p:cNvSpPr txBox="1">
            <a:spLocks/>
          </p:cNvSpPr>
          <p:nvPr/>
        </p:nvSpPr>
        <p:spPr>
          <a:xfrm>
            <a:off x="1408175" y="3554176"/>
            <a:ext cx="10265665" cy="2770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 osapaine sisällä [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 osapaine ulkona [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rakenteen sen osan vesihöyrynvastus, joka sijaitsee sisäpinnan ja kyseisen </a:t>
            </a:r>
          </a:p>
          <a:p>
            <a:pPr marL="0" indent="0">
              <a:buNone/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pisteen x välillä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kokonaisvesihöyrynvastus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E9737F-5B75-485F-9F33-3E4A960FE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2836" cy="103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2A152A1-8EF0-41E1-9E58-4E83C1856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9793"/>
              </p:ext>
            </p:extLst>
          </p:nvPr>
        </p:nvGraphicFramePr>
        <p:xfrm>
          <a:off x="1609725" y="2478088"/>
          <a:ext cx="36607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482400" progId="Equation.DSMT4">
                  <p:embed/>
                </p:oleObj>
              </mc:Choice>
              <mc:Fallback>
                <p:oleObj name="Equation" r:id="rId2" imgW="163800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2A152A1-8EF0-41E1-9E58-4E83C1856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478088"/>
                        <a:ext cx="3660775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EFA44-6FF0-5E3C-C6C7-2E5A92CC7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545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43855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 asia voidaan laskea vesihöyrypitoisuuden kautta eli vesihöyrypitoisuus </a:t>
            </a:r>
            <a:r>
              <a:rPr lang="fi-FI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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rakenteen sisällä määritetään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13/15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9" name="Sisällön paikkamerkki 12">
            <a:extLst>
              <a:ext uri="{FF2B5EF4-FFF2-40B4-BE49-F238E27FC236}">
                <a16:creationId xmlns:a16="http://schemas.microsoft.com/office/drawing/2014/main" id="{750243FC-3C46-46B0-8D3A-1875ADF10828}"/>
              </a:ext>
            </a:extLst>
          </p:cNvPr>
          <p:cNvSpPr txBox="1">
            <a:spLocks/>
          </p:cNvSpPr>
          <p:nvPr/>
        </p:nvSpPr>
        <p:spPr>
          <a:xfrm>
            <a:off x="4720619" y="3103547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[g/m³]</a:t>
            </a:r>
            <a:endParaRPr lang="fi-FI" dirty="0"/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DE20D20A-8E1E-4B77-8B9F-D035DDB87D3B}"/>
              </a:ext>
            </a:extLst>
          </p:cNvPr>
          <p:cNvSpPr txBox="1">
            <a:spLocks/>
          </p:cNvSpPr>
          <p:nvPr/>
        </p:nvSpPr>
        <p:spPr>
          <a:xfrm>
            <a:off x="1408175" y="3725626"/>
            <a:ext cx="10265665" cy="2770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vesihöyrypitoisuus sisällä [g/m³]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vesihöyrypitoisuus ulkona [g/m³]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rakenteen sen osan vesihöyrynvastus, joka sijaitsee sisäpinnan ja kyseisen </a:t>
            </a:r>
          </a:p>
          <a:p>
            <a:pPr marL="0" indent="0">
              <a:buNone/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pisteen x välillä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kokonaisvesihöyrynvastus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E9737F-5B75-485F-9F33-3E4A960FE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2836" cy="103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60E295-C2E1-4119-AFAA-47BF30F52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48825"/>
              </p:ext>
            </p:extLst>
          </p:nvPr>
        </p:nvGraphicFramePr>
        <p:xfrm>
          <a:off x="1520825" y="2813050"/>
          <a:ext cx="33289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482400" progId="Equation.DSMT4">
                  <p:embed/>
                </p:oleObj>
              </mc:Choice>
              <mc:Fallback>
                <p:oleObj name="Equation" r:id="rId2" imgW="154908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60E295-C2E1-4119-AFAA-47BF30F52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813050"/>
                        <a:ext cx="3328988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1D83C0-00F2-2B6B-DB13-D85A65D7E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682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Osapaineen muutoksen homogeenisessa ainekerroksessa oletetaan tapahtuvan suoraviivaisesti.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Kosteutta tiivistyy rakenteeseen, jos jossakin kohdassa laskettu vesihöyryn osapaine on kyllästyspainetta suurempi.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Tässä tapauksessa vesihöyrystä tiivistyy kyllästysvesihöyrymäärän ylittävä osa, mutta osa tästä höyrystyy uudelleen ja menee takaisin rakenteen läpi.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14/15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574B4B-F161-F201-4255-FBA38C0A0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1142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Kosteus kyseisessä kohdassa alkaa kasvaa.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Kondenssin syntyminen riippuu sekä vesihöyryn osapaine- että lämpötilaolosuhteista.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Rakenne ei saa olla sellainen, että sen kosteuspitoisuus kasvaa.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Tarkemman laskelman saa esim.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WuFi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-ohjelmalla, jolla voidaan tarkastella pitkiä (jo vuosia) aikajaksoja. Ohjelma ottaa huomioon muuttuvat olosuhteet (lämpö, kosteus, aurinko, tuuli, sade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jne.)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15/15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239C3-81FE-4633-D04C-47D53360F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87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Puu on hygroskooppinen materiaali eli puulla on kyky sitoa ja luovuttaa kosteutta ilman suhteellisen kosteuden vaihteluiden mukaan.</a:t>
            </a:r>
          </a:p>
          <a:p>
            <a:r>
              <a:rPr lang="fi-FI" dirty="0"/>
              <a:t>Puu asettuu aina tasapainokosteuteen ympäristönsä kanssa. </a:t>
            </a:r>
          </a:p>
          <a:p>
            <a:r>
              <a:rPr lang="fi-FI" dirty="0"/>
              <a:t>Puu säi­lyttää hygroskooppisen ominaisuutensa kaikissa vaiheissaan, sillä pintakäsittelytkin vain hidastavat kosteuden muutoksia.</a:t>
            </a:r>
          </a:p>
          <a:p>
            <a:r>
              <a:rPr lang="fi-FI" dirty="0"/>
              <a:t>Kosteuden vaihteluiden seurauksena puu kutistuu tai turpoaa.</a:t>
            </a:r>
          </a:p>
          <a:p>
            <a:r>
              <a:rPr lang="fi-FI" b="1" dirty="0" err="1"/>
              <a:t>Anisotrooppisena</a:t>
            </a:r>
            <a:r>
              <a:rPr lang="fi-FI" dirty="0"/>
              <a:t> (ominaisuudet erilaiset eri suunnissa) materiaalina puun pitkittäissuuntainen kosteuseläminen on vähäistä, mutta poikittaissuuntainen kosteuseläminen on mer­kittävää ja se on huomioitava rakenteita sekä yksityiskohtia suun­niteltaessa.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E71051C4-8115-40F6-AB85-FF8FA481237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8FB187-99C1-C1CA-0CF2-275D97E4B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544" y="1825625"/>
            <a:ext cx="5811872" cy="4351338"/>
          </a:xfrm>
        </p:spPr>
        <p:txBody>
          <a:bodyPr>
            <a:normAutofit/>
          </a:bodyPr>
          <a:lstStyle/>
          <a:p>
            <a:r>
              <a:rPr lang="fi-FI" sz="2400" dirty="0"/>
              <a:t>Puun alkaessa kuivua, soluonteloissa oleva vapaa vesi poistuu ensimmäisenä. </a:t>
            </a:r>
          </a:p>
          <a:p>
            <a:r>
              <a:rPr lang="fi-FI" sz="2400" dirty="0"/>
              <a:t>Puun kosteustilaa, jossa vapaa vesi on poistunut soluonteloista, mutta soluseinämät sisältävät enimmäismäärän vettä, kutsutaan puun syiden </a:t>
            </a:r>
            <a:r>
              <a:rPr lang="fi-FI" sz="2400" b="1" dirty="0"/>
              <a:t>kyllästymispisteeksi</a:t>
            </a:r>
            <a:r>
              <a:rPr lang="fi-FI" sz="2400" dirty="0"/>
              <a:t>. </a:t>
            </a:r>
          </a:p>
          <a:p>
            <a:r>
              <a:rPr lang="fi-FI" sz="2400" dirty="0"/>
              <a:t>Puun kosteuspitoisuus on tällöin noin 30 %.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49A29-D165-49E4-BFF9-F2B62EFC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21084"/>
            <a:ext cx="4922520" cy="2848680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50A1C5BD-D7AA-4B5F-A1C1-F7F1C7EB12F2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AA1278D-1AAB-3519-2535-D25FEB1E2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15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825625"/>
            <a:ext cx="5864352" cy="4351338"/>
          </a:xfrm>
        </p:spPr>
        <p:txBody>
          <a:bodyPr>
            <a:noAutofit/>
          </a:bodyPr>
          <a:lstStyle/>
          <a:p>
            <a:r>
              <a:rPr lang="fi-FI" sz="2400" dirty="0"/>
              <a:t>Soluonteloissa olevan vapaan veden poistumisen jälkeen alkaa soluseinämiin sitoutunut vesi poistua, jonka seurauksena puu alkaa kutistua. </a:t>
            </a:r>
          </a:p>
          <a:p>
            <a:r>
              <a:rPr lang="fi-FI" sz="2400" dirty="0"/>
              <a:t>Kutistuminen aiheuttaa puuhun muodonmuutoksia, jotka taas aiheuttava puuhun sisäisiä jännityksiä. </a:t>
            </a:r>
          </a:p>
          <a:p>
            <a:r>
              <a:rPr lang="fi-FI" sz="2400" dirty="0"/>
              <a:t>Sisäiset jännitykset ai­heuttavat puuhun halkeamia ja sahatavarakappaleissa sisäisten jännitysten vaikutus näkyy myös mm. kieroutumisena.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91CA8-BB96-4BAE-A96E-42F184F1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02" y="2365819"/>
            <a:ext cx="4692939" cy="3016112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B27D6B91-F9A9-4E4A-A75D-8476500C165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A0F1884-9C96-6F1C-2A9F-3B322299B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349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Puun kosteuspitoisuuden ollessa alle 20 %, se on yleensä turvassa lahottajasieniltä, homeilta ja muilta biologisilta tuholaisilta. </a:t>
            </a:r>
          </a:p>
          <a:p>
            <a:r>
              <a:rPr lang="fi-FI" dirty="0"/>
              <a:t>Lisäk­si kuivan puun lujuus- ja jäykkyysominaisuudet ovat märkää puuta paremmat. </a:t>
            </a:r>
          </a:p>
          <a:p>
            <a:r>
              <a:rPr lang="fi-FI" dirty="0"/>
              <a:t>Lujuusominaisuuksien paraneminen puun kuivuessa perustuu soluseinämien liikkumiseen lähemmäksi toisiaan ja toi­siinsa kiinnittymiseen.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084F956-4460-4210-8C87-1BD5580AD7E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C113C18-447A-3247-59A7-E72E3B742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78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4099FDC849BF42B9A9874AAD308C6B" ma:contentTypeVersion="6" ma:contentTypeDescription="Luo uusi asiakirja." ma:contentTypeScope="" ma:versionID="6997754028527b8d8ad568fac92f9f32">
  <xsd:schema xmlns:xsd="http://www.w3.org/2001/XMLSchema" xmlns:xs="http://www.w3.org/2001/XMLSchema" xmlns:p="http://schemas.microsoft.com/office/2006/metadata/properties" xmlns:ns2="93e2402c-36e9-4cdd-8de8-0cb185c44caf" xmlns:ns3="0e53057a-6c58-4d42-a4fa-c0298214ea26" targetNamespace="http://schemas.microsoft.com/office/2006/metadata/properties" ma:root="true" ma:fieldsID="8f3b9600a7fbff9e49fd285878e84269" ns2:_="" ns3:_="">
    <xsd:import namespace="93e2402c-36e9-4cdd-8de8-0cb185c44caf"/>
    <xsd:import namespace="0e53057a-6c58-4d42-a4fa-c0298214e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2402c-36e9-4cdd-8de8-0cb185c44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3057a-6c58-4d42-a4fa-c0298214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93e2402c-36e9-4cdd-8de8-0cb185c44ca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1CE06C-BF3E-487C-8713-08BDA9422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2402c-36e9-4cdd-8de8-0cb185c44caf"/>
    <ds:schemaRef ds:uri="0e53057a-6c58-4d42-a4fa-c0298214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2890</Words>
  <Application>Microsoft Office PowerPoint</Application>
  <PresentationFormat>Laajakuva</PresentationFormat>
  <Paragraphs>427</Paragraphs>
  <Slides>57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minion-pro</vt:lpstr>
      <vt:lpstr>Symbol</vt:lpstr>
      <vt:lpstr>TimesNewRoman,Italic--Identity-H</vt:lpstr>
      <vt:lpstr>TimesNewRoman--Identity-H</vt:lpstr>
      <vt:lpstr>Office-teema</vt:lpstr>
      <vt:lpstr>Equation</vt:lpstr>
      <vt:lpstr>Teollinen puurakentaminen</vt:lpstr>
      <vt:lpstr>PowerPoint-esitys</vt:lpstr>
      <vt:lpstr>Rakennusfysiikka</vt:lpstr>
      <vt:lpstr>PowerPoint-esitys</vt:lpstr>
      <vt:lpstr>Kosteustekniikka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Puutuotteiden vesihöyrynvastus</vt:lpstr>
      <vt:lpstr>Puutuotteiden vesihöyrynvastus</vt:lpstr>
      <vt:lpstr>Puutuotteiden vesihöyrynvastus</vt:lpstr>
      <vt:lpstr>Rakenteiden kosteustekninen suunnittelu</vt:lpstr>
      <vt:lpstr>Rakenteiden kosteustekninen suunnittelu</vt:lpstr>
      <vt:lpstr>Rakenteiden kosteustekninen suunnittelu</vt:lpstr>
      <vt:lpstr>Rakenteiden kosteustekninen suunnittelu</vt:lpstr>
      <vt:lpstr>Vesihöyrypitoisuuden ilmaiseminen</vt:lpstr>
      <vt:lpstr>Vesihöyrypitoisuuden ilmaiseminen</vt:lpstr>
      <vt:lpstr>Vesihöyrypitoisuuden ilmaiseminen</vt:lpstr>
      <vt:lpstr>Vesihöyrypitoisuuden ilmaiseminen</vt:lpstr>
      <vt:lpstr>Vesihöyrypitoisuuden ilmaiseminen</vt:lpstr>
      <vt:lpstr>Vesihöyrypitoisuuden ilmaiseminen</vt:lpstr>
      <vt:lpstr>Vesihöyrypitoisuuden ilmaiseminen</vt:lpstr>
      <vt:lpstr>Ulko- ja sisäilman kosteus</vt:lpstr>
      <vt:lpstr>Ulko- ja sisäilman kosteus</vt:lpstr>
      <vt:lpstr>Ulko- ja sisäilman kosteus</vt:lpstr>
      <vt:lpstr>Ulko- ja sisäilman kosteus</vt:lpstr>
      <vt:lpstr>Ulko- ja sisäilman kosteus</vt:lpstr>
      <vt:lpstr>Ulko- ja sisäilman kosteus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33</cp:revision>
  <dcterms:created xsi:type="dcterms:W3CDTF">2021-05-03T10:20:21Z</dcterms:created>
  <dcterms:modified xsi:type="dcterms:W3CDTF">2022-06-20T12:23:10Z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