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02" r:id="rId2"/>
    <p:sldId id="303" r:id="rId3"/>
    <p:sldId id="405" r:id="rId4"/>
    <p:sldId id="258" r:id="rId5"/>
    <p:sldId id="257" r:id="rId6"/>
    <p:sldId id="289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14" r:id="rId22"/>
    <p:sldId id="342" r:id="rId23"/>
    <p:sldId id="343" r:id="rId24"/>
    <p:sldId id="344" r:id="rId25"/>
    <p:sldId id="345" r:id="rId26"/>
    <p:sldId id="346" r:id="rId27"/>
    <p:sldId id="347" r:id="rId28"/>
    <p:sldId id="349" r:id="rId29"/>
    <p:sldId id="348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57EFF-2651-4BF0-90E8-F4A47AC67FC6}" v="2" dt="2022-06-20T12:43:40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C9357EFF-2651-4BF0-90E8-F4A47AC67FC6}"/>
    <pc:docChg chg="custSel addSld delSld modSld sldOrd">
      <pc:chgData name="Hilppa Iittiläinen" userId="f7572432-e0f1-4abb-81ed-7836843e2f2b" providerId="ADAL" clId="{C9357EFF-2651-4BF0-90E8-F4A47AC67FC6}" dt="2022-06-20T12:43:44.202" v="11" actId="478"/>
      <pc:docMkLst>
        <pc:docMk/>
      </pc:docMkLst>
      <pc:sldChg chg="modSp mod ord">
        <pc:chgData name="Hilppa Iittiläinen" userId="f7572432-e0f1-4abb-81ed-7836843e2f2b" providerId="ADAL" clId="{C9357EFF-2651-4BF0-90E8-F4A47AC67FC6}" dt="2022-06-16T10:31:58.343" v="10" actId="20577"/>
        <pc:sldMkLst>
          <pc:docMk/>
          <pc:sldMk cId="4283457452" sldId="258"/>
        </pc:sldMkLst>
        <pc:spChg chg="mod">
          <ac:chgData name="Hilppa Iittiläinen" userId="f7572432-e0f1-4abb-81ed-7836843e2f2b" providerId="ADAL" clId="{C9357EFF-2651-4BF0-90E8-F4A47AC67FC6}" dt="2022-06-16T10:31:58.343" v="10" actId="20577"/>
          <ac:spMkLst>
            <pc:docMk/>
            <pc:sldMk cId="4283457452" sldId="258"/>
            <ac:spMk id="41" creationId="{2D52FE4B-1BAF-42AF-A92E-E9C3C2B044EF}"/>
          </ac:spMkLst>
        </pc:spChg>
      </pc:sldChg>
      <pc:sldChg chg="add">
        <pc:chgData name="Hilppa Iittiläinen" userId="f7572432-e0f1-4abb-81ed-7836843e2f2b" providerId="ADAL" clId="{C9357EFF-2651-4BF0-90E8-F4A47AC67FC6}" dt="2022-06-16T10:31:51.412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C9357EFF-2651-4BF0-90E8-F4A47AC67FC6}" dt="2022-06-20T12:43:44.202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C9357EFF-2651-4BF0-90E8-F4A47AC67FC6}" dt="2022-06-20T12:43:44.202" v="11" actId="478"/>
          <ac:spMkLst>
            <pc:docMk/>
            <pc:sldMk cId="0" sldId="303"/>
            <ac:spMk id="2" creationId="{575C9D9C-ECC6-CDEF-0298-1C9A9A25EB21}"/>
          </ac:spMkLst>
        </pc:spChg>
      </pc:sldChg>
      <pc:sldChg chg="del">
        <pc:chgData name="Hilppa Iittiläinen" userId="f7572432-e0f1-4abb-81ed-7836843e2f2b" providerId="ADAL" clId="{C9357EFF-2651-4BF0-90E8-F4A47AC67FC6}" dt="2022-06-16T10:31:53.880" v="1" actId="47"/>
        <pc:sldMkLst>
          <pc:docMk/>
          <pc:sldMk cId="111385651" sldId="367"/>
        </pc:sldMkLst>
      </pc:sldChg>
      <pc:sldChg chg="add">
        <pc:chgData name="Hilppa Iittiläinen" userId="f7572432-e0f1-4abb-81ed-7836843e2f2b" providerId="ADAL" clId="{C9357EFF-2651-4BF0-90E8-F4A47AC67FC6}" dt="2022-06-16T10:31:51.412" v="0"/>
        <pc:sldMkLst>
          <pc:docMk/>
          <pc:sldMk cId="4171083754" sldId="405"/>
        </pc:sldMkLst>
      </pc:sldChg>
    </pc:docChg>
  </pc:docChgLst>
  <pc:docChgLst>
    <pc:chgData name="Hilppa Iittiläinen" userId="f7572432-e0f1-4abb-81ed-7836843e2f2b" providerId="ADAL" clId="{7B78B2A4-C98D-44DE-ACE6-964FA54F1C2B}"/>
    <pc:docChg chg="modSld">
      <pc:chgData name="Hilppa Iittiläinen" userId="f7572432-e0f1-4abb-81ed-7836843e2f2b" providerId="ADAL" clId="{7B78B2A4-C98D-44DE-ACE6-964FA54F1C2B}" dt="2022-05-27T11:55:26.337" v="41" actId="255"/>
      <pc:docMkLst>
        <pc:docMk/>
      </pc:docMkLst>
      <pc:sldChg chg="modSp mod">
        <pc:chgData name="Hilppa Iittiläinen" userId="f7572432-e0f1-4abb-81ed-7836843e2f2b" providerId="ADAL" clId="{7B78B2A4-C98D-44DE-ACE6-964FA54F1C2B}" dt="2022-05-27T11:54:31.127" v="31" actId="12"/>
        <pc:sldMkLst>
          <pc:docMk/>
          <pc:sldMk cId="4283457452" sldId="258"/>
        </pc:sldMkLst>
        <pc:spChg chg="mod">
          <ac:chgData name="Hilppa Iittiläinen" userId="f7572432-e0f1-4abb-81ed-7836843e2f2b" providerId="ADAL" clId="{7B78B2A4-C98D-44DE-ACE6-964FA54F1C2B}" dt="2022-05-27T11:54:31.127" v="31" actId="12"/>
          <ac:spMkLst>
            <pc:docMk/>
            <pc:sldMk cId="4283457452" sldId="258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7B78B2A4-C98D-44DE-ACE6-964FA54F1C2B}" dt="2022-05-27T11:54:26.444" v="24" actId="12"/>
          <ac:spMkLst>
            <pc:docMk/>
            <pc:sldMk cId="4283457452" sldId="258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37.709" v="32" actId="20577"/>
        <pc:sldMkLst>
          <pc:docMk/>
          <pc:sldMk cId="1850027134" sldId="328"/>
        </pc:sldMkLst>
        <pc:spChg chg="mod">
          <ac:chgData name="Hilppa Iittiläinen" userId="f7572432-e0f1-4abb-81ed-7836843e2f2b" providerId="ADAL" clId="{7B78B2A4-C98D-44DE-ACE6-964FA54F1C2B}" dt="2022-05-27T11:54:37.709" v="32" actId="20577"/>
          <ac:spMkLst>
            <pc:docMk/>
            <pc:sldMk cId="1850027134" sldId="328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43.816" v="33" actId="20577"/>
        <pc:sldMkLst>
          <pc:docMk/>
          <pc:sldMk cId="1178431442" sldId="329"/>
        </pc:sldMkLst>
        <pc:spChg chg="mod">
          <ac:chgData name="Hilppa Iittiläinen" userId="f7572432-e0f1-4abb-81ed-7836843e2f2b" providerId="ADAL" clId="{7B78B2A4-C98D-44DE-ACE6-964FA54F1C2B}" dt="2022-05-27T11:54:43.816" v="33" actId="20577"/>
          <ac:spMkLst>
            <pc:docMk/>
            <pc:sldMk cId="1178431442" sldId="329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52.841" v="34" actId="20577"/>
        <pc:sldMkLst>
          <pc:docMk/>
          <pc:sldMk cId="562361458" sldId="330"/>
        </pc:sldMkLst>
        <pc:spChg chg="mod">
          <ac:chgData name="Hilppa Iittiläinen" userId="f7572432-e0f1-4abb-81ed-7836843e2f2b" providerId="ADAL" clId="{7B78B2A4-C98D-44DE-ACE6-964FA54F1C2B}" dt="2022-05-27T11:54:52.841" v="34" actId="20577"/>
          <ac:spMkLst>
            <pc:docMk/>
            <pc:sldMk cId="562361458" sldId="330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5:03.515" v="36" actId="20577"/>
        <pc:sldMkLst>
          <pc:docMk/>
          <pc:sldMk cId="2458067141" sldId="332"/>
        </pc:sldMkLst>
        <pc:spChg chg="mod">
          <ac:chgData name="Hilppa Iittiläinen" userId="f7572432-e0f1-4abb-81ed-7836843e2f2b" providerId="ADAL" clId="{7B78B2A4-C98D-44DE-ACE6-964FA54F1C2B}" dt="2022-05-27T11:55:03.515" v="36" actId="20577"/>
          <ac:spMkLst>
            <pc:docMk/>
            <pc:sldMk cId="2458067141" sldId="332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5:26.337" v="41" actId="255"/>
        <pc:sldMkLst>
          <pc:docMk/>
          <pc:sldMk cId="707006133" sldId="335"/>
        </pc:sldMkLst>
        <pc:spChg chg="mod">
          <ac:chgData name="Hilppa Iittiläinen" userId="f7572432-e0f1-4abb-81ed-7836843e2f2b" providerId="ADAL" clId="{7B78B2A4-C98D-44DE-ACE6-964FA54F1C2B}" dt="2022-05-27T11:55:26.337" v="41" actId="255"/>
          <ac:spMkLst>
            <pc:docMk/>
            <pc:sldMk cId="707006133" sldId="335"/>
            <ac:spMk id="13" creationId="{19FC7BE5-DE3D-4561-97EB-848C6C4B93D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903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2199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vs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Liitosryhmät ovat pienempiä, koska liitososissa tarkka sovitus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 helppo palosuojata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 yleensä aika huomaamaton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Suora puikko on halvempi kuin 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9752A3ED-2507-4DBC-87B5-363AE286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62" y="2001794"/>
            <a:ext cx="34718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180CA2-9B75-03E4-ED09-34B9DFAF4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09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7214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Liitosten teräslevyt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Tappivaarnaliitoksen kapasiteettia voidaan nostaa käyttämällä liitoksessa teräslevyjä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 voivat olla liitoksessa sivuosina tai keskiosina, jolloin ne toimivat tehokkaammin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Käyttämällä liitoksissa teräslevyjä päästään myös pienempiin puudimensioihin, koska tämä liitostyyppi ei määrää rakenteiden kokoa niin voimakkaasti kuin perinteiset liitokset tekevät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materiaali on yleensä S235 tai S355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1147B7-E8B1-EECE-BD1F-FF7E8BD69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806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221911" cy="236048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Liitosten teräslevyt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Paksuutena käytetään, 12 mm tappivaarnojen kanssa, 8 mm paksua teräslevyä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Teräslevyjen määrä liitoksessa voi vaihdella yhdestä useampaan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B6FDB7-45A0-4185-B608-F50D0F2B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2" y="4025900"/>
            <a:ext cx="22812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71D9E03-BB23-4E92-AFAD-EC0B9CC9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74" y="1334752"/>
            <a:ext cx="164623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7331733F-345B-447E-B2F9-F1F59333257F}"/>
              </a:ext>
            </a:extLst>
          </p:cNvPr>
          <p:cNvSpPr txBox="1">
            <a:spLocks/>
          </p:cNvSpPr>
          <p:nvPr/>
        </p:nvSpPr>
        <p:spPr>
          <a:xfrm>
            <a:off x="3382616" y="3998958"/>
            <a:ext cx="8305801" cy="1983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pyritään käyttämään yhtä tai kahta teräslevyä, jottei puuosien leveys kasvaisi turhan suureksi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Puuhun työstetään esimerkiksi 8 mm teräslevylle 10 mm:n hahlo, johon teräslevy asennetaan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35B75C9-F10B-AB77-BF7E-979FFC260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419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Puutavara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Puutavarana käytetään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Homogeenista liimapuuta (GL30h)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Viilupuuta (LVL), kerrannaisliimattu tai erillisinä puuosina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käytetään liimapuuta, koska sen ulkonäkö on parempi kuin viilupuun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Yhdistetty liimapuu (GL30c) ei sovellu hyvin liimapuu-ristikoihin, koska siinä on ylä- ja alapinnassa parempi puu ja keskellä heikompaa =&gt; kaikki liitokset sijaitsevat liimapuun keskialueella </a:t>
            </a:r>
            <a:r>
              <a:rPr lang="fi-FI" altLang="fi-FI" dirty="0">
                <a:solidFill>
                  <a:srgbClr val="FF0000"/>
                </a:solidFill>
                <a:latin typeface="Calibri" panose="020F0502020204030204" pitchFamily="34" charset="0"/>
              </a:rPr>
              <a:t>=&gt; RIL 2017 liitosten osavarmuuskerroin muuttunut 1.3, mutta silti suositellaan käytettä-</a:t>
            </a:r>
            <a:r>
              <a:rPr lang="fi-FI" altLang="fi-FI" dirty="0" err="1">
                <a:solidFill>
                  <a:srgbClr val="FF0000"/>
                </a:solidFill>
                <a:latin typeface="Calibri" panose="020F0502020204030204" pitchFamily="34" charset="0"/>
              </a:rPr>
              <a:t>väksi</a:t>
            </a:r>
            <a:r>
              <a:rPr lang="fi-FI" altLang="fi-FI" dirty="0">
                <a:solidFill>
                  <a:srgbClr val="FF0000"/>
                </a:solidFill>
                <a:latin typeface="Calibri" panose="020F0502020204030204" pitchFamily="34" charset="0"/>
              </a:rPr>
              <a:t> homogeenista liimapuuta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D9B04-6C23-2A58-2DAA-30F32A67F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907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16943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BSB-järjestelmä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Sveitsiläinen BSB-liitos (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Blumber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system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bauweise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) on tunnetuin teräslevyinen tappivaarnaliitosjärjestelmä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Liitos voidaan valmistaa tietokoneohjatulla sahausporausjärjestelmällä, jota kutsutaan ”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Blumberin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linjaksi”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Liitos on myös mahdollista tehdä käsityönä, jolloin poraus tapahtuu pylväsporakoneella ja puuosien urat työstetään sahalla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487EB36-332F-4EE3-B85B-859E7C2A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11" y="2033929"/>
            <a:ext cx="4639753" cy="38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60161D-BEDF-5A98-5EAE-987FA2A39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700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04232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BSB-järjestelmä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BSB-järjestelmään kuuluvat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Tappivaarnat: Halkaisija on 6,3 mm ja pituus 80…400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Teräslevyt: Paksuus on 5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Puuosiin porattavat reiät, jotka ovat halkaisija 6 mm ja teräsosien reiät 7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Teräslevyjen väli on 40 mm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A87BF9-57D0-3D40-9CD2-22E35FF39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199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923164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WS-järjestelmä  (SFS-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Intec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Liittimissä on porakärki ja ne porautuvat samalla kertaa sekä puun että teräslevyjen läpi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Liittimet asennetaan joko käsikäyttöisellä CF WS/M -asennustyökalulla tai puoliautomaattisella CF WS/P –asennuskoneella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Liitoksissa voidaan käyttää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5 mm:n liittimillä 1-3 kappaletta 5mm:n paksuisia levyjä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7 mm liittimillä 1-3 kappaletta 5 mm:n paksuisia tai yhtä 10 mm paksuista levyä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A1062D-58BA-2128-6D06-A7BE3F5DC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687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695517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WS-järjestelmä  (SFS-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Intec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Järjestelmä soveltuu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Ristikon 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Pilareiden ja palkkien 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Kehän kulmaliitoksiin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Jatkosliitoksiin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Järjestelmällä voidaan toteuttaa myös työmaalla tehtäviä liitoksia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8ECAA-DA9D-4826-B967-61C685F00394}"/>
              </a:ext>
            </a:extLst>
          </p:cNvPr>
          <p:cNvGrpSpPr/>
          <p:nvPr/>
        </p:nvGrpSpPr>
        <p:grpSpPr>
          <a:xfrm>
            <a:off x="7967754" y="2332139"/>
            <a:ext cx="3605113" cy="2844684"/>
            <a:chOff x="7967754" y="2558642"/>
            <a:chExt cx="3605113" cy="284468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B267759-B52C-402F-86AB-B49EA7B8B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877" y="2558642"/>
              <a:ext cx="1618204" cy="162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594C711-9A0A-4F75-BB07-121A0ACA6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40" y="4184201"/>
              <a:ext cx="3603327" cy="12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Kuva 4">
              <a:extLst>
                <a:ext uri="{FF2B5EF4-FFF2-40B4-BE49-F238E27FC236}">
                  <a16:creationId xmlns:a16="http://schemas.microsoft.com/office/drawing/2014/main" id="{2DF878CC-844F-4206-9030-E427B536C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754" y="2558642"/>
              <a:ext cx="2043476" cy="163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A06C10B-5137-C69E-5317-E7B880627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2532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850216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Teräslevyinen tappivaarnaliitos voidaan tehdä myös käsityönä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Tällöin poraus tapahtuu pylväsporakoneella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Saksalainen yritys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on kehittänyt tähän tarkoitukseen poranterän, jolla saadaan yhdellä kertaa porattua puuhun ja teräslevyyn reikä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Poranterä tekee teräslevyyn suuremman reiän kuin puuosaan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Näin liitoksesta saadaan mahdollisimman tiukka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57754A-657B-121E-BC77-B7D7704E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831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7391399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Tässä menetelmässä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Puut ensin työstetään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 asetetaan hahloon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Suoritetaan poraus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Ongelmaksi saattaa muodostua päällimmäisissä puuosissa olevien reikien väljyys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E98400-991D-A178-AFCD-FE4DE52D2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166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8272243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Kun poraus tehdään samalla kertaa myös teräslevyyn, niin teräslevyn porauslastut saattavat ulos tullessaan suurentaa päällimmäisten puuosien reikiä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Porauksen kierrosnopeudella on suuri merkitys, kun pyritään ehkäisemään reikien suurenemista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2A72D6-9316-A48C-F005-BD7E40DA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691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Ristikoiden muodot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0BC8A-848C-4C4C-8BD4-E97FCCE2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70" y="1382534"/>
            <a:ext cx="7858409" cy="49740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50DBBF6-E567-3278-263F-324C3CB97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07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772162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Käyttökohteet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Teräslevyinen tappivaarnaliitos on parhaimmillaan suurten jännevälien sauvarakenteissa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Tällaisia rakenteita löytyy esim. Norjasta: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Olympiahalli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Hamar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Olympiahalli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Amphi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Håkons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halli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Agderin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halli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Gardenmoen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terminaali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874A30-B594-00D0-D209-EF03E14D0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563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772162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Käyttökohteet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Kotimaasta löytyy muutamia julkisia kohteita, kuten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Joensuun Areena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Tampereen Pirkka halli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Näissä kohteissa on muutama yhteinen nimittäjä: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Suuret jännevälit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Näyttävät puusauvat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On itsestään selvyys, että pääkannattimet jäävät näkyviin ja toimivat merkittävinä rakennuksen sisäpuolisena arkkitehtonisena seikkana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5DF4AC9-0C8C-3F80-9822-9CE093E24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51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Hamar</a:t>
            </a:r>
            <a:r>
              <a:rPr lang="en-US" dirty="0"/>
              <a:t> Olympic Hall ”The Viking Ship”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1B7FA7-E082-4649-A2FE-1386A9C13370}"/>
              </a:ext>
            </a:extLst>
          </p:cNvPr>
          <p:cNvGrpSpPr/>
          <p:nvPr/>
        </p:nvGrpSpPr>
        <p:grpSpPr>
          <a:xfrm>
            <a:off x="1359017" y="1483935"/>
            <a:ext cx="8154099" cy="4665195"/>
            <a:chOff x="0" y="889000"/>
            <a:chExt cx="9144000" cy="5580063"/>
          </a:xfrm>
        </p:grpSpPr>
        <p:sp>
          <p:nvSpPr>
            <p:cNvPr id="8" name="Suorakulmio 6">
              <a:extLst>
                <a:ext uri="{FF2B5EF4-FFF2-40B4-BE49-F238E27FC236}">
                  <a16:creationId xmlns:a16="http://schemas.microsoft.com/office/drawing/2014/main" id="{CF9E5079-03DF-40AC-9309-81E8C57A4B53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9" name="Kuva 9">
              <a:extLst>
                <a:ext uri="{FF2B5EF4-FFF2-40B4-BE49-F238E27FC236}">
                  <a16:creationId xmlns:a16="http://schemas.microsoft.com/office/drawing/2014/main" id="{768B6320-F009-4A8A-81F5-6DABFEF3D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iruutu 2">
              <a:extLst>
                <a:ext uri="{FF2B5EF4-FFF2-40B4-BE49-F238E27FC236}">
                  <a16:creationId xmlns:a16="http://schemas.microsoft.com/office/drawing/2014/main" id="{A0BEB551-9E13-4DE9-B7C7-BE05B4685A02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2148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Pituus:260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96.4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Kap.10 600/20 000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699290-F80E-71FA-E2E8-0AFCCD52E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2218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Hamar</a:t>
            </a:r>
            <a:r>
              <a:rPr lang="en-US" dirty="0"/>
              <a:t> Olympic Hall ”The Viking Ship”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11" name="Kuva 4">
            <a:extLst>
              <a:ext uri="{FF2B5EF4-FFF2-40B4-BE49-F238E27FC236}">
                <a16:creationId xmlns:a16="http://schemas.microsoft.com/office/drawing/2014/main" id="{19B872D1-BEB6-4C4F-8CA8-FE1742FC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4" y="1442673"/>
            <a:ext cx="7935985" cy="47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6D558A-4F55-CE08-8A6D-BCB0B06A1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633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Haakons</a:t>
            </a:r>
            <a:r>
              <a:rPr lang="en-US" dirty="0"/>
              <a:t> Hall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FC47C8-62E7-4852-9559-529BA8AD493D}"/>
              </a:ext>
            </a:extLst>
          </p:cNvPr>
          <p:cNvGrpSpPr/>
          <p:nvPr/>
        </p:nvGrpSpPr>
        <p:grpSpPr>
          <a:xfrm>
            <a:off x="998290" y="1358783"/>
            <a:ext cx="8464492" cy="4958127"/>
            <a:chOff x="0" y="889000"/>
            <a:chExt cx="9144000" cy="5580063"/>
          </a:xfrm>
        </p:grpSpPr>
        <p:sp>
          <p:nvSpPr>
            <p:cNvPr id="6" name="Suorakulmio 6">
              <a:extLst>
                <a:ext uri="{FF2B5EF4-FFF2-40B4-BE49-F238E27FC236}">
                  <a16:creationId xmlns:a16="http://schemas.microsoft.com/office/drawing/2014/main" id="{B2FE21D5-64AA-451E-8FE8-E0D8F92A94F5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7" name="Kuva 7">
              <a:extLst>
                <a:ext uri="{FF2B5EF4-FFF2-40B4-BE49-F238E27FC236}">
                  <a16:creationId xmlns:a16="http://schemas.microsoft.com/office/drawing/2014/main" id="{CC49C4EC-0D09-47F2-A871-9AFB9D07E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iruutu 8">
              <a:extLst>
                <a:ext uri="{FF2B5EF4-FFF2-40B4-BE49-F238E27FC236}">
                  <a16:creationId xmlns:a16="http://schemas.microsoft.com/office/drawing/2014/main" id="{F29A4C1F-7DA3-4918-9ACA-E28820DA954C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1430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Pituus:127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85.8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11 500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4C1FFF-82E3-1B02-F798-15237D53B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709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Haakons</a:t>
            </a:r>
            <a:r>
              <a:rPr lang="en-US" dirty="0"/>
              <a:t> Hall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B0D95E56-E9A7-411F-95C6-05023740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" y="1333616"/>
            <a:ext cx="8268552" cy="48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835EF3-A2B6-22A5-A9EF-FA15B4DBC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92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Amphitheatre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1632E-3F07-4E2E-9EAC-EEEAAB3D354E}"/>
              </a:ext>
            </a:extLst>
          </p:cNvPr>
          <p:cNvGrpSpPr/>
          <p:nvPr/>
        </p:nvGrpSpPr>
        <p:grpSpPr>
          <a:xfrm>
            <a:off x="998290" y="1517490"/>
            <a:ext cx="8758106" cy="4791031"/>
            <a:chOff x="0" y="887413"/>
            <a:chExt cx="9144000" cy="5581650"/>
          </a:xfrm>
        </p:grpSpPr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1EB334C3-AA75-4896-A1CD-7F7375EA38D3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8" name="Kuva 5">
              <a:extLst>
                <a:ext uri="{FF2B5EF4-FFF2-40B4-BE49-F238E27FC236}">
                  <a16:creationId xmlns:a16="http://schemas.microsoft.com/office/drawing/2014/main" id="{7F55C8CE-7CBE-4411-8000-8C0D82233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307F75F5-6419-4102-A689-71D0DF868EED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200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Pituus:95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70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6 000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FE1FEA-6723-0D11-FCF2-5DC641215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3712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Amphitheatre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22E677DD-F672-4CAA-90F8-30175A59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24" y="1441450"/>
            <a:ext cx="8128932" cy="4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950137-0679-A61A-82BF-E2DCC5356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987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D667B-046C-42C7-A1C5-37F1CB5B2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48" y="1533117"/>
            <a:ext cx="91630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14885F1A-9E57-44C4-AC13-9E8BE7338F2B}"/>
              </a:ext>
            </a:extLst>
          </p:cNvPr>
          <p:cNvSpPr txBox="1"/>
          <p:nvPr/>
        </p:nvSpPr>
        <p:spPr>
          <a:xfrm>
            <a:off x="1658748" y="1873251"/>
            <a:ext cx="270352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i-FI" sz="2000" dirty="0">
                <a:latin typeface="Arial" charset="0"/>
              </a:rPr>
              <a:t>Ristikon pituus:136 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0CE8128-6C39-029B-1C4A-07E45CA24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878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4D7C4D93-C27D-4433-A8C2-06457315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441450"/>
            <a:ext cx="8120543" cy="48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8A94F4-F376-1EFA-6594-D50413045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1206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22ABCFE-8940-4AF5-99D5-3F332FCC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441450"/>
            <a:ext cx="8120543" cy="48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052EC5-C0CF-BEC7-E554-F66EAB08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64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Tynset</a:t>
            </a:r>
            <a:r>
              <a:rPr lang="fi-FI" dirty="0"/>
              <a:t> Bridge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8E8E3C-961E-4148-8233-54313F4F0766}"/>
              </a:ext>
            </a:extLst>
          </p:cNvPr>
          <p:cNvGrpSpPr/>
          <p:nvPr/>
        </p:nvGrpSpPr>
        <p:grpSpPr>
          <a:xfrm>
            <a:off x="998290" y="1441086"/>
            <a:ext cx="8934275" cy="4800323"/>
            <a:chOff x="0" y="887413"/>
            <a:chExt cx="9144000" cy="5581650"/>
          </a:xfrm>
        </p:grpSpPr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E6D53974-73A6-46E0-B727-A53A76269002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8" name="Kuva 1">
              <a:extLst>
                <a:ext uri="{FF2B5EF4-FFF2-40B4-BE49-F238E27FC236}">
                  <a16:creationId xmlns:a16="http://schemas.microsoft.com/office/drawing/2014/main" id="{AE492133-2568-47AB-9E43-34FD3D4F7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166D2829-C7AA-46D6-88B9-288717AD09A9}"/>
                </a:ext>
              </a:extLst>
            </p:cNvPr>
            <p:cNvSpPr txBox="1"/>
            <p:nvPr/>
          </p:nvSpPr>
          <p:spPr>
            <a:xfrm>
              <a:off x="187325" y="5264150"/>
              <a:ext cx="3290887" cy="8302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Kokonaispituus: 125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70 m</a:t>
              </a: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B627EE-FFF7-4898-F56E-3BBEF5396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3639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Tynset</a:t>
            </a:r>
            <a:r>
              <a:rPr lang="fi-FI" dirty="0"/>
              <a:t> Bridge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7120C4-4C9F-479E-8743-FEAF94B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462088"/>
            <a:ext cx="8170877" cy="48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5D00AA-6965-5B8D-0644-EE2154F93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302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7E8AB6-D996-42A4-BC59-7DAC48E18878}"/>
              </a:ext>
            </a:extLst>
          </p:cNvPr>
          <p:cNvGrpSpPr/>
          <p:nvPr/>
        </p:nvGrpSpPr>
        <p:grpSpPr>
          <a:xfrm>
            <a:off x="964734" y="1443038"/>
            <a:ext cx="8472881" cy="4815149"/>
            <a:chOff x="0" y="887413"/>
            <a:chExt cx="9144000" cy="5414962"/>
          </a:xfrm>
        </p:grpSpPr>
        <p:pic>
          <p:nvPicPr>
            <p:cNvPr id="6" name="Kuva 8">
              <a:extLst>
                <a:ext uri="{FF2B5EF4-FFF2-40B4-BE49-F238E27FC236}">
                  <a16:creationId xmlns:a16="http://schemas.microsoft.com/office/drawing/2014/main" id="{565F5685-D2EB-4F8C-8699-B189BCD92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kstiruutu 7">
              <a:extLst>
                <a:ext uri="{FF2B5EF4-FFF2-40B4-BE49-F238E27FC236}">
                  <a16:creationId xmlns:a16="http://schemas.microsoft.com/office/drawing/2014/main" id="{5BACB491-B923-4983-846F-AC00664D9852}"/>
                </a:ext>
              </a:extLst>
            </p:cNvPr>
            <p:cNvSpPr txBox="1"/>
            <p:nvPr/>
          </p:nvSpPr>
          <p:spPr>
            <a:xfrm>
              <a:off x="5622200" y="4806950"/>
              <a:ext cx="3336061" cy="1142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 150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110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7 000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1C4BD4-91D4-AAD9-98AA-0B3716D0A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670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 (3D-malli)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8" name="Kuva 9">
            <a:extLst>
              <a:ext uri="{FF2B5EF4-FFF2-40B4-BE49-F238E27FC236}">
                <a16:creationId xmlns:a16="http://schemas.microsoft.com/office/drawing/2014/main" id="{8AB82CCD-9165-48D6-A174-C6582F47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373976"/>
            <a:ext cx="8221211" cy="486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7E0813-8AB3-D075-7F77-807238433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7231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7FDB47-93EA-4E97-9C81-6A32C21B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5" y="1364179"/>
            <a:ext cx="8305102" cy="491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A6B86F-88C0-CC80-CE2E-D1B12E588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037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DE51A2-8887-4673-A8FF-0F54C637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443038"/>
            <a:ext cx="8137321" cy="48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42D7070-973C-DFE4-22C4-36896B561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90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2DBB44-D63C-42A7-990E-8CA9DED3DBAB}"/>
              </a:ext>
            </a:extLst>
          </p:cNvPr>
          <p:cNvGrpSpPr/>
          <p:nvPr/>
        </p:nvGrpSpPr>
        <p:grpSpPr>
          <a:xfrm>
            <a:off x="973123" y="1443038"/>
            <a:ext cx="8657438" cy="4806760"/>
            <a:chOff x="0" y="887413"/>
            <a:chExt cx="9144000" cy="54149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F0466C1-FF8E-490D-A1F6-D4864D1CC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1B46AD55-A4D6-4C14-BE5E-A9400A0BFDA2}"/>
                </a:ext>
              </a:extLst>
            </p:cNvPr>
            <p:cNvSpPr txBox="1"/>
            <p:nvPr/>
          </p:nvSpPr>
          <p:spPr>
            <a:xfrm>
              <a:off x="123826" y="1038225"/>
              <a:ext cx="2791268" cy="7974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Koko: 64 m x 100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4 000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FC9E97-6D1C-1CB5-B715-123776F5A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372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Jani Pitkänen, XAMK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Julkaisupäivä: 20.1.2022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3474D9-25C0-1FE4-84E3-A6443E7C5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EA4703-322A-4D0D-B214-70E52AC8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396841"/>
            <a:ext cx="7969541" cy="48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772ABE-0653-6046-7E15-8708E9495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407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3F7173C-5BD9-4FBA-9091-0170C2A5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382364"/>
            <a:ext cx="8278854" cy="49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9CC9E7-AA03-DB4C-93DA-999CE6A81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5879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Kuortaneen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381C92BE-10DB-4B56-84E3-8BD42270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9" y="1443038"/>
            <a:ext cx="8028265" cy="47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796585-3D5D-BDE1-60B6-E0B785BE6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534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Kurikan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1FA12905-E3F1-44D9-853F-C1A6D4BF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438276"/>
            <a:ext cx="8145710" cy="48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7EBFFE-D8D0-CE30-EFAC-38BD9B94C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5047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Kurikan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3290719-1BE6-4A38-8C4E-117EDDD1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438275"/>
            <a:ext cx="8095376" cy="47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931558-89B7-95E3-9E25-8F27BDB54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931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Teollisuushalli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B9EC6F6E-51FE-47B2-BD39-5367479F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76" y="3428999"/>
            <a:ext cx="2846622" cy="305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10EFEF9-9D16-4585-BCD3-2E587C4A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66" y="1435894"/>
            <a:ext cx="8826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06C4F45-2BB2-41C8-8DBA-9A3176DC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63" y="3644355"/>
            <a:ext cx="38481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F06F71-6363-4F73-1EC4-C17222A8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72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Hirssaaren</a:t>
            </a:r>
            <a:r>
              <a:rPr lang="fi-FI" dirty="0"/>
              <a:t> Asuntomessut (Saaristolaistalot)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31E372-6566-4432-B494-47643EDF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5" y="1566922"/>
            <a:ext cx="3360810" cy="449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402DAE2-A55B-443C-AB93-34CEF7E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74" y="1566921"/>
            <a:ext cx="5488584" cy="406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E6A2238-E67C-48B4-B797-DC186908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06" y="1566922"/>
            <a:ext cx="25431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FEB33F8-D040-40BA-8986-B608CA2C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19" y="3590063"/>
            <a:ext cx="25447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6A3A6E-48D4-8A35-6038-016774009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355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Tappivaarnaristikko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12185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Sileäpintainen, suora pyöröteräspuikko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Päät on viistetty tai pyöristetty siten, ettei ne riko puuainesta tappivaarnaa asennettaessa (esiporaus)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Tappivaarnojen paksuus 6…30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Tappivaarnan päihin voidaan tehdä kierteet, jolloin kysymyksessä on ns. täsmäpultti eli sidepultti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Täsmäpultit sitovat liitosalueen poikittaisessa suunnassa ja se voidaan mitoittaa kuten tappivaarna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5" name="Kuva 1">
            <a:extLst>
              <a:ext uri="{FF2B5EF4-FFF2-40B4-BE49-F238E27FC236}">
                <a16:creationId xmlns:a16="http://schemas.microsoft.com/office/drawing/2014/main" id="{3699C671-793B-440D-B0AD-808C75D89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19" y="3853489"/>
            <a:ext cx="2838032" cy="21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2">
            <a:extLst>
              <a:ext uri="{FF2B5EF4-FFF2-40B4-BE49-F238E27FC236}">
                <a16:creationId xmlns:a16="http://schemas.microsoft.com/office/drawing/2014/main" id="{52432B24-CC86-49F6-AA71-F915C4494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19" y="1723342"/>
            <a:ext cx="2838032" cy="21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5D5D37-EEF2-0265-418C-BFD6CFE90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764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Sidepultteja tulee olla liitosalueella vähintään 1/10 liitinryhmän tappivaarnojen lukumäärästä (murtorajatila)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Palotilanteessa liitoksessa pitää olla joka neljäs tappivaarna sidepultti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Vähintään yksi sidepultti sijoitetaan reunaosan päätä lähinnä olevaan riviin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Tappivaarnan materiaali on yleensä S235 tai S355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Keski-Euroopassa käytetään halkaisijaltaan pienempiä tappivaarnoja (6 mm) kuin Suomessa (12 mm)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24CBC4-15A4-4BED-1BE9-F95D002F2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002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Halkaisijaltaan pienemmillä tappivaarnoilla saadaan sitkeyttä liitoksen murtumistapaan, kun taas paksummilla tulee liitoksen murtumistavaksi hauras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Esiporattavat reiät (puu/teräs)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Halkaisija saa olla enintään tappivaarnan nimellis-paksuuden d suuruinen, mutta vähintään 0,95 x d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teräslevyihin porataan samankokoiset reiät kuin puuhun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Teräslevyihin voidaan porata 2 mm tappivaarnan halkaisijaa suuremmat reiät (huomioitava mitoituksessa)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Poraus voi tapahtua samanaikaisesti puuhun ja teräslevyyn tai erikseen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C2049F-3A21-B079-D24C-62D4AD91F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43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 voidaan asentaa myös ilman esiporausta </a:t>
            </a:r>
            <a:b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(vrt. WS-järjestelmä)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3755B-61CF-49E0-A4C2-6541DA8D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41" y="3252050"/>
            <a:ext cx="4365803" cy="2890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D16CC-5F95-48A9-B811-A831C8C3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79" y="3252050"/>
            <a:ext cx="4754295" cy="28907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5F11D5-6B9C-1140-568E-ACAE6819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361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1084</Words>
  <Application>Microsoft Office PowerPoint</Application>
  <PresentationFormat>Laajakuva</PresentationFormat>
  <Paragraphs>263</Paragraphs>
  <Slides>46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Office-teema</vt:lpstr>
      <vt:lpstr>Teollinen puurakentaminen</vt:lpstr>
      <vt:lpstr>PowerPoint-esitys</vt:lpstr>
      <vt:lpstr>Rakennesuunnittelu</vt:lpstr>
      <vt:lpstr>PowerPoint-esitys</vt:lpstr>
      <vt:lpstr>Tappivaarnaristikko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Ristikoiden muodot</vt:lpstr>
      <vt:lpstr>Tappivaarnaristikot</vt:lpstr>
      <vt:lpstr>Tappivaarnaristikot</vt:lpstr>
      <vt:lpstr>Hamar Olympic Hall ”The Viking Ship”</vt:lpstr>
      <vt:lpstr>Hamar Olympic Hall ”The Viking Ship”</vt:lpstr>
      <vt:lpstr>Haakons Hall</vt:lpstr>
      <vt:lpstr>Haakons Hall</vt:lpstr>
      <vt:lpstr>Olympic Amphitheatre</vt:lpstr>
      <vt:lpstr>Olympic Amphitheatre</vt:lpstr>
      <vt:lpstr>Gardenmoen Terminal</vt:lpstr>
      <vt:lpstr>Gardenmoen Terminal</vt:lpstr>
      <vt:lpstr>Gardenmoen Terminal</vt:lpstr>
      <vt:lpstr>Tynset Bridge</vt:lpstr>
      <vt:lpstr>Tynset Bridge</vt:lpstr>
      <vt:lpstr>Joensuu Areena</vt:lpstr>
      <vt:lpstr>Joensuu Areena (3D-malli)</vt:lpstr>
      <vt:lpstr>Joensuu Areena</vt:lpstr>
      <vt:lpstr>Joensuu Areena</vt:lpstr>
      <vt:lpstr>Pirkkahalli</vt:lpstr>
      <vt:lpstr>Pirkkahalli</vt:lpstr>
      <vt:lpstr>Pirkkahalli</vt:lpstr>
      <vt:lpstr>Kuortaneen jäähalli</vt:lpstr>
      <vt:lpstr>Kurikan jäähalli</vt:lpstr>
      <vt:lpstr>Kurikan jäähalli</vt:lpstr>
      <vt:lpstr>Teollisuushalli</vt:lpstr>
      <vt:lpstr>Hirssaaren Asuntomessut (Saaristolaistalot)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60</cp:revision>
  <dcterms:created xsi:type="dcterms:W3CDTF">2021-05-03T10:20:21Z</dcterms:created>
  <dcterms:modified xsi:type="dcterms:W3CDTF">2022-06-20T12:43:49Z</dcterms:modified>
</cp:coreProperties>
</file>