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2" r:id="rId2"/>
    <p:sldId id="303" r:id="rId3"/>
    <p:sldId id="405" r:id="rId4"/>
    <p:sldId id="258" r:id="rId5"/>
    <p:sldId id="257" r:id="rId6"/>
    <p:sldId id="289" r:id="rId7"/>
    <p:sldId id="335" r:id="rId8"/>
    <p:sldId id="328" r:id="rId9"/>
    <p:sldId id="313" r:id="rId10"/>
    <p:sldId id="329" r:id="rId11"/>
    <p:sldId id="314" r:id="rId12"/>
    <p:sldId id="330" r:id="rId13"/>
    <p:sldId id="331" r:id="rId14"/>
    <p:sldId id="332" r:id="rId15"/>
    <p:sldId id="333" r:id="rId16"/>
    <p:sldId id="334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94" r:id="rId25"/>
    <p:sldId id="343" r:id="rId26"/>
    <p:sldId id="344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8FE54-AA6A-4E13-9943-1D7610053280}" v="3" dt="2022-06-20T12:42:53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F798FE54-AA6A-4E13-9943-1D7610053280}"/>
    <pc:docChg chg="custSel addSld delSld modSld sldOrd">
      <pc:chgData name="Hilppa Iittiläinen" userId="f7572432-e0f1-4abb-81ed-7836843e2f2b" providerId="ADAL" clId="{F798FE54-AA6A-4E13-9943-1D7610053280}" dt="2022-06-20T12:42:57.894" v="12" actId="478"/>
      <pc:docMkLst>
        <pc:docMk/>
      </pc:docMkLst>
      <pc:sldChg chg="modSp mod ord">
        <pc:chgData name="Hilppa Iittiläinen" userId="f7572432-e0f1-4abb-81ed-7836843e2f2b" providerId="ADAL" clId="{F798FE54-AA6A-4E13-9943-1D7610053280}" dt="2022-06-16T10:29:54.220" v="9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F798FE54-AA6A-4E13-9943-1D7610053280}" dt="2022-06-16T10:29:54.220" v="9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F798FE54-AA6A-4E13-9943-1D7610053280}" dt="2022-06-16T10:29:47.495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F798FE54-AA6A-4E13-9943-1D7610053280}" dt="2022-06-20T12:42:57.894" v="12" actId="478"/>
        <pc:sldMkLst>
          <pc:docMk/>
          <pc:sldMk cId="0" sldId="303"/>
        </pc:sldMkLst>
        <pc:spChg chg="del">
          <ac:chgData name="Hilppa Iittiläinen" userId="f7572432-e0f1-4abb-81ed-7836843e2f2b" providerId="ADAL" clId="{F798FE54-AA6A-4E13-9943-1D7610053280}" dt="2022-06-20T12:42:57.894" v="12" actId="478"/>
          <ac:spMkLst>
            <pc:docMk/>
            <pc:sldMk cId="0" sldId="303"/>
            <ac:spMk id="2" creationId="{064004D4-43C8-71D8-E7E4-D5F43868C51F}"/>
          </ac:spMkLst>
        </pc:spChg>
      </pc:sldChg>
      <pc:sldChg chg="del">
        <pc:chgData name="Hilppa Iittiläinen" userId="f7572432-e0f1-4abb-81ed-7836843e2f2b" providerId="ADAL" clId="{F798FE54-AA6A-4E13-9943-1D7610053280}" dt="2022-06-16T10:30:19.935" v="11" actId="47"/>
        <pc:sldMkLst>
          <pc:docMk/>
          <pc:sldMk cId="232956549" sldId="345"/>
        </pc:sldMkLst>
      </pc:sldChg>
      <pc:sldChg chg="add">
        <pc:chgData name="Hilppa Iittiläinen" userId="f7572432-e0f1-4abb-81ed-7836843e2f2b" providerId="ADAL" clId="{F798FE54-AA6A-4E13-9943-1D7610053280}" dt="2022-06-16T10:30:18.163" v="10"/>
        <pc:sldMkLst>
          <pc:docMk/>
          <pc:sldMk cId="4171083754" sldId="405"/>
        </pc:sldMkLst>
      </pc:sldChg>
    </pc:docChg>
  </pc:docChgLst>
  <pc:docChgLst>
    <pc:chgData name="Hilppa Iittiläinen" userId="f7572432-e0f1-4abb-81ed-7836843e2f2b" providerId="ADAL" clId="{E1F52902-A51F-4683-98B3-1A6321150E26}"/>
    <pc:docChg chg="modSld">
      <pc:chgData name="Hilppa Iittiläinen" userId="f7572432-e0f1-4abb-81ed-7836843e2f2b" providerId="ADAL" clId="{E1F52902-A51F-4683-98B3-1A6321150E26}" dt="2022-05-27T11:52:51.175" v="70" actId="20577"/>
      <pc:docMkLst>
        <pc:docMk/>
      </pc:docMkLst>
      <pc:sldChg chg="modSp mod">
        <pc:chgData name="Hilppa Iittiläinen" userId="f7572432-e0f1-4abb-81ed-7836843e2f2b" providerId="ADAL" clId="{E1F52902-A51F-4683-98B3-1A6321150E26}" dt="2022-05-27T11:49:37.729" v="57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E1F52902-A51F-4683-98B3-1A6321150E26}" dt="2022-05-27T11:49:21.903" v="27" actId="6549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E1F52902-A51F-4683-98B3-1A6321150E26}" dt="2022-05-27T11:49:37.729" v="57" actId="12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E1F52902-A51F-4683-98B3-1A6321150E26}" dt="2022-05-27T11:50:27.632" v="62" actId="20577"/>
        <pc:sldMkLst>
          <pc:docMk/>
          <pc:sldMk cId="3286075158" sldId="314"/>
        </pc:sldMkLst>
        <pc:spChg chg="mod">
          <ac:chgData name="Hilppa Iittiläinen" userId="f7572432-e0f1-4abb-81ed-7836843e2f2b" providerId="ADAL" clId="{E1F52902-A51F-4683-98B3-1A6321150E26}" dt="2022-05-27T11:50:27.632" v="62" actId="20577"/>
          <ac:spMkLst>
            <pc:docMk/>
            <pc:sldMk cId="3286075158" sldId="31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2:18.246" v="65" actId="6549"/>
        <pc:sldMkLst>
          <pc:docMk/>
          <pc:sldMk cId="594449304" sldId="330"/>
        </pc:sldMkLst>
        <pc:spChg chg="mod">
          <ac:chgData name="Hilppa Iittiläinen" userId="f7572432-e0f1-4abb-81ed-7836843e2f2b" providerId="ADAL" clId="{E1F52902-A51F-4683-98B3-1A6321150E26}" dt="2022-05-27T11:52:18.246" v="65" actId="6549"/>
          <ac:spMkLst>
            <pc:docMk/>
            <pc:sldMk cId="594449304" sldId="33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2:26.109" v="66" actId="6549"/>
        <pc:sldMkLst>
          <pc:docMk/>
          <pc:sldMk cId="3672427834" sldId="331"/>
        </pc:sldMkLst>
        <pc:spChg chg="mod">
          <ac:chgData name="Hilppa Iittiläinen" userId="f7572432-e0f1-4abb-81ed-7836843e2f2b" providerId="ADAL" clId="{E1F52902-A51F-4683-98B3-1A6321150E26}" dt="2022-05-27T11:52:26.109" v="66" actId="6549"/>
          <ac:spMkLst>
            <pc:docMk/>
            <pc:sldMk cId="3672427834" sldId="33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0:11.164" v="58" actId="20577"/>
        <pc:sldMkLst>
          <pc:docMk/>
          <pc:sldMk cId="3359450907" sldId="335"/>
        </pc:sldMkLst>
        <pc:spChg chg="mod">
          <ac:chgData name="Hilppa Iittiläinen" userId="f7572432-e0f1-4abb-81ed-7836843e2f2b" providerId="ADAL" clId="{E1F52902-A51F-4683-98B3-1A6321150E26}" dt="2022-05-27T11:50:11.164" v="58" actId="20577"/>
          <ac:spMkLst>
            <pc:docMk/>
            <pc:sldMk cId="3359450907" sldId="33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2:46.626" v="69" actId="6549"/>
        <pc:sldMkLst>
          <pc:docMk/>
          <pc:sldMk cId="4137568766" sldId="339"/>
        </pc:sldMkLst>
        <pc:spChg chg="mod">
          <ac:chgData name="Hilppa Iittiläinen" userId="f7572432-e0f1-4abb-81ed-7836843e2f2b" providerId="ADAL" clId="{E1F52902-A51F-4683-98B3-1A6321150E26}" dt="2022-05-27T11:52:46.626" v="69" actId="6549"/>
          <ac:spMkLst>
            <pc:docMk/>
            <pc:sldMk cId="4137568766" sldId="33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2:51.175" v="70" actId="20577"/>
        <pc:sldMkLst>
          <pc:docMk/>
          <pc:sldMk cId="1678656290" sldId="340"/>
        </pc:sldMkLst>
        <pc:spChg chg="mod">
          <ac:chgData name="Hilppa Iittiläinen" userId="f7572432-e0f1-4abb-81ed-7836843e2f2b" providerId="ADAL" clId="{E1F52902-A51F-4683-98B3-1A6321150E26}" dt="2022-05-27T11:52:51.175" v="70" actId="20577"/>
          <ac:spMkLst>
            <pc:docMk/>
            <pc:sldMk cId="1678656290" sldId="340"/>
            <ac:spMk id="13" creationId="{19FC7BE5-DE3D-4561-97EB-848C6C4B93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685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9BF1ABE-34AB-4A25-94F5-961187F6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6" y="1555907"/>
            <a:ext cx="10623997" cy="42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CD45E2C-33DB-AB15-B060-7DE713D21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88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Ensin yksittäiset lamellit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sormijatketaan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, jolloin saadaan pitkiä lamelleja (30…40 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Lamellit katkotaan sitten sopivan mittaisiksi ja pinotaan päällekkäin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Yhdistettyä liimapuuta valmistettaessa otetaan huomioon sisä- ja ulkolamellien keskinäinen järjestys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Kosteuspitoisuuden eroista johtuvien sisäisten jännitysten vähentämiseksi, lamellien sydänpuoli käännetään aina samaa suuntaan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Uloimmat lamellit käännetään kuitenkin aina sydän ulospäin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327BF73-A497-FC5F-BACE-7C1E360EC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07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7B09F02-B57C-4CE6-801E-8338E0E8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3" y="747106"/>
            <a:ext cx="3929367" cy="25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4504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Sormijatketut lamellit saavat kovettua muutamia tunteja (liimatyypin vaatiman ajan) ennen kuin lamellien lapepinnat höylätään ja liimoitetaan välittömästi sen jälkeen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Liimoitettu lamellinippu nostetaan puristimeen ja puristetaan sopivalla paineella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pitää tehdä ennen kuin liima alkaa kovettua, eli noin tunnin kuluessa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035A73-77BD-47AB-8FBB-CA7E1F2A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2" y="3429000"/>
            <a:ext cx="4179888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Pystysuora vaste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Painetta tasaava pohjakappale, mahdollisesti esikorotusmalli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Välike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Kiristyskappale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Kiristysruuvi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Puristuksen tasauslaudat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Vaakasuora vaste</a:t>
            </a:r>
            <a:endParaRPr lang="fi-FI" altLang="fi-FI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1F6C3A1-AEEE-4FDE-3F72-B043A3307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444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68C69DE-2F47-446C-BF55-53E340B0024A}"/>
              </a:ext>
            </a:extLst>
          </p:cNvPr>
          <p:cNvGrpSpPr/>
          <p:nvPr/>
        </p:nvGrpSpPr>
        <p:grpSpPr>
          <a:xfrm>
            <a:off x="6890186" y="1825625"/>
            <a:ext cx="5074276" cy="2624026"/>
            <a:chOff x="358775" y="3871913"/>
            <a:chExt cx="4110038" cy="257968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0BB502B-095B-4CC1-85A5-45F0780D8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3871913"/>
              <a:ext cx="4110038" cy="257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iruutu 1">
              <a:extLst>
                <a:ext uri="{FF2B5EF4-FFF2-40B4-BE49-F238E27FC236}">
                  <a16:creationId xmlns:a16="http://schemas.microsoft.com/office/drawing/2014/main" id="{425D9710-5515-4807-95DA-72ACA6BCC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213" y="5024438"/>
              <a:ext cx="2381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200" b="1"/>
                <a:t>2</a:t>
              </a:r>
            </a:p>
          </p:txBody>
        </p:sp>
        <p:cxnSp>
          <p:nvCxnSpPr>
            <p:cNvPr id="11" name="Suora yhdysviiva 3">
              <a:extLst>
                <a:ext uri="{FF2B5EF4-FFF2-40B4-BE49-F238E27FC236}">
                  <a16:creationId xmlns:a16="http://schemas.microsoft.com/office/drawing/2014/main" id="{8D2E15A5-93E7-493A-8E88-9340D7DA81DC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2414588" y="5024438"/>
              <a:ext cx="936625" cy="13811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yhdysviiva 8">
              <a:extLst>
                <a:ext uri="{FF2B5EF4-FFF2-40B4-BE49-F238E27FC236}">
                  <a16:creationId xmlns:a16="http://schemas.microsoft.com/office/drawing/2014/main" id="{26528C89-4BDA-4875-8904-A13138C6E2F3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195638" y="4735513"/>
              <a:ext cx="155575" cy="42703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58060" cy="37960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Tarkka aika on riippuvainen liimatyypistä ja hallin lämpötilasta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Esikorotettuja tai kaarevia muotoja voidaan valmistaa taivuttamalla lamellit puristimeen ladottaessa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 saa sitten kovettua hallituissa kosteus- ja lämpötilaolosuhteissa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Tarvittaessa puristinta voidaan lämmittää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A5A99A1-6A36-4D4A-8CEC-90BD2FB56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492" y="4775848"/>
            <a:ext cx="41798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solidFill>
                  <a:schemeClr val="tx2"/>
                </a:solidFill>
                <a:latin typeface="Calibri" panose="020F0502020204030204" pitchFamily="34" charset="0"/>
              </a:rPr>
              <a:t>Reunojen sahaus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solidFill>
                  <a:schemeClr val="tx2"/>
                </a:solidFill>
                <a:latin typeface="Calibri" panose="020F0502020204030204" pitchFamily="34" charset="0"/>
              </a:rPr>
              <a:t>Pystysuora vaste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F0CAA0-CF87-9B16-9EC9-C9914BC72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242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8937F250-1748-4749-848C-A77FA575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22" y="2448825"/>
            <a:ext cx="3179752" cy="333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27664" cy="37960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Liiman kovetuttua puristuspaine poistetaan ja liimapuiset rakennusosat nostetaan puristimesta höylälle, jossa ne viimeistellään toivotun laatuluokan mukaisiksi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Tämän jälkeen seuraa lopputyöstöt, kuten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Reunojen sahaus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Reikien poraus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Kiinnikkeiden tarvitsemat esiporaukset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Mahdollisten räystäselementtien kiinnitys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DF76BF-3198-21D1-7231-1C1EC2DFF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468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8016733" cy="37960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Tarvittaessa rakennusosat pintakäsitellään tehtaassa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Sitten seuraa silmämääräinen tarkistus ja merkkaus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Lopuksi rakennusosat paketoidaan ja lastataan varastoon tai kuljetetaan rakennuspaikalle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6" name="Kuva 1">
            <a:extLst>
              <a:ext uri="{FF2B5EF4-FFF2-40B4-BE49-F238E27FC236}">
                <a16:creationId xmlns:a16="http://schemas.microsoft.com/office/drawing/2014/main" id="{D86CBE1E-35F4-425B-8BB1-0BF24072B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38" y="1296320"/>
            <a:ext cx="3014263" cy="45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150C90D-C052-52A1-840C-4C80E29A2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388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8016733" cy="4692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0FC5D76-6C2B-44A0-9604-5CFA289A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5" y="2429788"/>
            <a:ext cx="9717808" cy="29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1925D61-18B1-A8A0-781D-789F29394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73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8016733" cy="4692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431AB2D-0F3E-42B6-A878-1CA5DAEA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00" y="2599792"/>
            <a:ext cx="8927404" cy="351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D047B9C-5388-8685-2335-661CED5A6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6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8016733" cy="4692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7" name="Kuva 1">
            <a:extLst>
              <a:ext uri="{FF2B5EF4-FFF2-40B4-BE49-F238E27FC236}">
                <a16:creationId xmlns:a16="http://schemas.microsoft.com/office/drawing/2014/main" id="{91E7A5B0-0565-40FE-97FA-C7E4B5C80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23" y="1825626"/>
            <a:ext cx="5856226" cy="439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4386D88-EFF5-3297-56E6-3FA9A756C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6944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916326" cy="2256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Kolminivelkehät muodostuvat kahdesta osasta, jotka kiinnitetään yleensä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teräsosalla betoniperustuksen (nivel)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Teräs-puu liitososilla harjalta (nivel)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E926DCD-CA6E-4370-8991-5B08D9F5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29" y="2906563"/>
            <a:ext cx="3586170" cy="313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0DEA9BC-5FC7-493A-9916-287C3F9B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61" y="4262463"/>
            <a:ext cx="27336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7EBD845-298A-4EFC-A17A-F1534A9EF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9" y="4446633"/>
            <a:ext cx="26828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9A0DE1B-BEF7-A895-8B96-7EE860476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046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916326" cy="4085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Suuret rakenteet asennetaan helpoimmin ja turvallisimmin autonosturin avulla siten, että harjan alla käytetään siirrettävää asennustornia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Asennettaessa kumpikin kehän nostetaan paikoilleen autonosturilla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Kehän jalka kiinnitetään perustuksessa olevaan kiinnikkeeseen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Harjakappale asetetaan asennustornin päälle ja osat kiinnitetään yhteen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C1BEC3-8B96-DBAF-1CE3-1FFCA4A0C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6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916326" cy="4085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Kun rakenne on tuettu sivusuunnassa paikoilleen, </a:t>
            </a:r>
            <a:r>
              <a:rPr lang="fi-FI" altLang="fi-FI">
                <a:solidFill>
                  <a:schemeClr val="tx2"/>
                </a:solidFill>
                <a:latin typeface="Calibri" panose="020F0502020204030204" pitchFamily="34" charset="0"/>
              </a:rPr>
              <a:t>siirretään asennustorni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seuraavalle linjalle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550F9F3-74ED-5CC8-F3AD-73E2D6FCC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5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9916326" cy="5990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Jäykistys (3-nivelkehät yleensä)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DBAA-BE63-40C6-A2E1-B033D488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65" y="1593989"/>
            <a:ext cx="6104352" cy="44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63B298-460B-388C-E5BD-36A01EA3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171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9916326" cy="5990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Jäykistys (3-nivelkehät yleensä)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A2F4F0-8776-4F2D-85DB-87E81D35B8BE}"/>
              </a:ext>
            </a:extLst>
          </p:cNvPr>
          <p:cNvGrpSpPr/>
          <p:nvPr/>
        </p:nvGrpSpPr>
        <p:grpSpPr>
          <a:xfrm>
            <a:off x="5901812" y="1618805"/>
            <a:ext cx="5451987" cy="4522423"/>
            <a:chOff x="5732351" y="1512617"/>
            <a:chExt cx="5634038" cy="493236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8D87711-6BC8-4405-B288-E67F5CB2B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351" y="1512617"/>
              <a:ext cx="5634038" cy="351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EB42747-6F7A-44EF-90F8-8597FE7F9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351" y="5025755"/>
              <a:ext cx="5634038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C01022C-41E6-F023-EE15-51CE11F62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56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166"/>
            <a:ext cx="10932622" cy="49055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i-FI" b="1" dirty="0"/>
              <a:t>Mitoitus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Taivutuskestävyys maksimi taivutusmomentin kohdalla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Puristuskestävyys maksimi puristusvoiman kohdalla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Siirtymät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Kehäjalka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Leikkauskestävyys tuella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Puristuskestävyys tuella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Yhdistetty puristus ja taivutus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Poikkileikkauksen heikomman suunnan nurjahdus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Kiepahdus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FC2CFC2-F319-04C3-335F-7008083B8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497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9"/>
            <a:ext cx="10932622" cy="50330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i-FI" b="1" dirty="0"/>
              <a:t>Mitoitus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Kaareva osa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Yhdistetty puristus ja taivutus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Poikkileikkauksen heikomman suunnan nurjahdus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Kiepahdus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Kehäpalkki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Leikkauskestävyys harjalla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Puristuskestävyys harjalla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Yhdistetty puristus ja taivutus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Poikkileikkauksen heikomman suunnan nurjahdus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Kiepahdus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A28E60-0C6B-CF9B-105D-189D23CE9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912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916326" cy="4085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Mitoituksen erityspiirteitä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Muuttuva poikkileikkaus palkissa ja jalassa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m,</a:t>
            </a:r>
            <a:r>
              <a:rPr lang="fi-FI" altLang="fi-FI" baseline="-25000" dirty="0" err="1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-kerroin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Kaareva osuus (nurkka) =&gt; k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-kerroin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Kaarevan osuuden puristuspuoli =&gt; kiepahdus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Kuljetuskorkeus =&gt; Mielellään alle 4,4 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A0B476F-1335-4230-9C84-E60A5CD9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22" y="4154938"/>
            <a:ext cx="5704645" cy="25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84EEEBF-2F1F-0BB9-5A10-04CD7C584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84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Julkaisupäivämäärä: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8C91541-0290-2C1F-68A8-6B18CB41B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3-nivelkehä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3-nivelkehät yleisesti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8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Muotoilu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A2EFB-73BC-461B-9380-4C7E0374F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45" y="1873251"/>
            <a:ext cx="7666703" cy="443791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5B5921C-5FAA-EB62-64FE-3EACFD613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3-nivelkehät yleisesti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Edut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Ovat kehän tason suunnassa stabiileja vaakavoimia vastaan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Ovat staattisesti määrättyjä rakenteita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Momenttien jakautumiseen eivät vaikuta perustusten epätasaiset painumat ja liitosten muodonmuutokset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Nivelellinen perustusliitos keventää perustuksia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Huonoilla perustusmailla voidaan vaakakuorma ottaa vastaan tukinivelten välisellä vetotangoilla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Edullinen ratkaisu, kun tarvitaan korkeaa vapaata tilaa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A987DF8-F090-9BA8-EADC-6F90A99B1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945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3-nivelkehät yleisesti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Käyttökohteet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Urheiluhallit (mm. ratsastusmaneesit)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Teollisuushallit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Varastot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Maatilarakennukset (mm. pihatot)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5" name="Kuva 1">
            <a:extLst>
              <a:ext uri="{FF2B5EF4-FFF2-40B4-BE49-F238E27FC236}">
                <a16:creationId xmlns:a16="http://schemas.microsoft.com/office/drawing/2014/main" id="{0E6BE352-E35C-4EFE-BE66-1DC852AE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86" y="706157"/>
            <a:ext cx="4044922" cy="2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2">
            <a:extLst>
              <a:ext uri="{FF2B5EF4-FFF2-40B4-BE49-F238E27FC236}">
                <a16:creationId xmlns:a16="http://schemas.microsoft.com/office/drawing/2014/main" id="{E7727523-93A8-49A2-9DFE-F75907095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86" y="3414042"/>
            <a:ext cx="4044922" cy="269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0A6280E-D701-8476-6482-A52CCC365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04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1632C1-CF7B-4B8B-978C-BA7DA590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5" y="1578735"/>
            <a:ext cx="10814121" cy="410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173B785-741B-A8E1-11BF-DF9A945CD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639</Words>
  <Application>Microsoft Office PowerPoint</Application>
  <PresentationFormat>Laajakuva</PresentationFormat>
  <Paragraphs>181</Paragraphs>
  <Slides>26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Office-teema</vt:lpstr>
      <vt:lpstr>Teollinen puurakentaminen</vt:lpstr>
      <vt:lpstr>PowerPoint-esitys</vt:lpstr>
      <vt:lpstr>Rakennesuunnittelu</vt:lpstr>
      <vt:lpstr>PowerPoint-esitys</vt:lpstr>
      <vt:lpstr>3-nivelkehä</vt:lpstr>
      <vt:lpstr>3-nivelkehät yleisesti</vt:lpstr>
      <vt:lpstr>3-nivelkehät yleisesti</vt:lpstr>
      <vt:lpstr>3-nivelkehät yleisesti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55</cp:revision>
  <dcterms:created xsi:type="dcterms:W3CDTF">2021-05-03T10:20:21Z</dcterms:created>
  <dcterms:modified xsi:type="dcterms:W3CDTF">2022-06-20T12:43:05Z</dcterms:modified>
</cp:coreProperties>
</file>