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83" r:id="rId11"/>
    <p:sldId id="484" r:id="rId12"/>
    <p:sldId id="485" r:id="rId13"/>
    <p:sldId id="486" r:id="rId14"/>
    <p:sldId id="487" r:id="rId15"/>
    <p:sldId id="473" r:id="rId16"/>
    <p:sldId id="494" r:id="rId17"/>
    <p:sldId id="482" r:id="rId18"/>
    <p:sldId id="490" r:id="rId19"/>
    <p:sldId id="489" r:id="rId20"/>
    <p:sldId id="491" r:id="rId21"/>
    <p:sldId id="495" r:id="rId22"/>
    <p:sldId id="529" r:id="rId23"/>
    <p:sldId id="498" r:id="rId24"/>
    <p:sldId id="497" r:id="rId25"/>
    <p:sldId id="499" r:id="rId26"/>
    <p:sldId id="493" r:id="rId27"/>
    <p:sldId id="500" r:id="rId28"/>
    <p:sldId id="565" r:id="rId29"/>
    <p:sldId id="501" r:id="rId30"/>
    <p:sldId id="503" r:id="rId31"/>
    <p:sldId id="508" r:id="rId32"/>
    <p:sldId id="504" r:id="rId33"/>
    <p:sldId id="505" r:id="rId34"/>
    <p:sldId id="507" r:id="rId35"/>
    <p:sldId id="509" r:id="rId36"/>
    <p:sldId id="510" r:id="rId37"/>
    <p:sldId id="513" r:id="rId38"/>
    <p:sldId id="514" r:id="rId39"/>
    <p:sldId id="515" r:id="rId40"/>
    <p:sldId id="516" r:id="rId41"/>
    <p:sldId id="511" r:id="rId42"/>
    <p:sldId id="517" r:id="rId43"/>
    <p:sldId id="519" r:id="rId44"/>
    <p:sldId id="518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496" r:id="rId54"/>
    <p:sldId id="528" r:id="rId55"/>
    <p:sldId id="530" r:id="rId56"/>
    <p:sldId id="546" r:id="rId57"/>
    <p:sldId id="547" r:id="rId58"/>
    <p:sldId id="548" r:id="rId59"/>
    <p:sldId id="549" r:id="rId60"/>
    <p:sldId id="550" r:id="rId61"/>
    <p:sldId id="479" r:id="rId62"/>
    <p:sldId id="544" r:id="rId63"/>
    <p:sldId id="531" r:id="rId64"/>
    <p:sldId id="545" r:id="rId65"/>
    <p:sldId id="551" r:id="rId66"/>
    <p:sldId id="560" r:id="rId67"/>
    <p:sldId id="552" r:id="rId68"/>
    <p:sldId id="554" r:id="rId69"/>
    <p:sldId id="555" r:id="rId70"/>
    <p:sldId id="556" r:id="rId71"/>
    <p:sldId id="557" r:id="rId72"/>
    <p:sldId id="561" r:id="rId73"/>
    <p:sldId id="562" r:id="rId74"/>
    <p:sldId id="563" r:id="rId75"/>
    <p:sldId id="564" r:id="rId76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6770D-461B-4C1D-8614-975A7E7D7F84}" v="2" dt="2022-06-20T12:41:38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65601A6A-24CE-4028-9A6E-3E7A077824D1}"/>
    <pc:docChg chg="custSel modSld">
      <pc:chgData name="Hilppa Iittiläinen" userId="f7572432-e0f1-4abb-81ed-7836843e2f2b" providerId="ADAL" clId="{65601A6A-24CE-4028-9A6E-3E7A077824D1}" dt="2022-05-27T11:34:53.660" v="189" actId="20577"/>
      <pc:docMkLst>
        <pc:docMk/>
      </pc:docMkLst>
      <pc:sldChg chg="modSp mod">
        <pc:chgData name="Hilppa Iittiläinen" userId="f7572432-e0f1-4abb-81ed-7836843e2f2b" providerId="ADAL" clId="{65601A6A-24CE-4028-9A6E-3E7A077824D1}" dt="2022-05-27T11:28:21.833" v="76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65601A6A-24CE-4028-9A6E-3E7A077824D1}" dt="2022-05-27T11:27:53.359" v="35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5601A6A-24CE-4028-9A6E-3E7A077824D1}" dt="2022-05-27T11:28:21.833" v="76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33.108" v="80" actId="27636"/>
        <pc:sldMkLst>
          <pc:docMk/>
          <pc:sldMk cId="1513376411" sldId="404"/>
        </pc:sldMkLst>
        <pc:spChg chg="mod">
          <ac:chgData name="Hilppa Iittiläinen" userId="f7572432-e0f1-4abb-81ed-7836843e2f2b" providerId="ADAL" clId="{65601A6A-24CE-4028-9A6E-3E7A077824D1}" dt="2022-05-27T11:28:33.108" v="80" actId="27636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04.905" v="182" actId="6549"/>
        <pc:sldMkLst>
          <pc:docMk/>
          <pc:sldMk cId="159604109" sldId="479"/>
        </pc:sldMkLst>
        <pc:spChg chg="mod">
          <ac:chgData name="Hilppa Iittiläinen" userId="f7572432-e0f1-4abb-81ed-7836843e2f2b" providerId="ADAL" clId="{65601A6A-24CE-4028-9A6E-3E7A077824D1}" dt="2022-05-27T11:34:04.905" v="182" actId="6549"/>
          <ac:spMkLst>
            <pc:docMk/>
            <pc:sldMk cId="159604109" sldId="479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04.657" v="87" actId="6549"/>
        <pc:sldMkLst>
          <pc:docMk/>
          <pc:sldMk cId="724914171" sldId="482"/>
        </pc:sldMkLst>
        <pc:spChg chg="mod">
          <ac:chgData name="Hilppa Iittiläinen" userId="f7572432-e0f1-4abb-81ed-7836843e2f2b" providerId="ADAL" clId="{65601A6A-24CE-4028-9A6E-3E7A077824D1}" dt="2022-05-27T11:29:04.657" v="87" actId="6549"/>
          <ac:spMkLst>
            <pc:docMk/>
            <pc:sldMk cId="724914171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43.235" v="81" actId="20577"/>
        <pc:sldMkLst>
          <pc:docMk/>
          <pc:sldMk cId="1800842538" sldId="486"/>
        </pc:sldMkLst>
        <pc:spChg chg="mod">
          <ac:chgData name="Hilppa Iittiläinen" userId="f7572432-e0f1-4abb-81ed-7836843e2f2b" providerId="ADAL" clId="{65601A6A-24CE-4028-9A6E-3E7A077824D1}" dt="2022-05-27T11:28:43.235" v="81" actId="20577"/>
          <ac:spMkLst>
            <pc:docMk/>
            <pc:sldMk cId="1800842538" sldId="48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48.246" v="82" actId="20577"/>
        <pc:sldMkLst>
          <pc:docMk/>
          <pc:sldMk cId="1103251878" sldId="487"/>
        </pc:sldMkLst>
        <pc:spChg chg="mod">
          <ac:chgData name="Hilppa Iittiläinen" userId="f7572432-e0f1-4abb-81ed-7836843e2f2b" providerId="ADAL" clId="{65601A6A-24CE-4028-9A6E-3E7A077824D1}" dt="2022-05-27T11:28:48.246" v="82" actId="20577"/>
          <ac:spMkLst>
            <pc:docMk/>
            <pc:sldMk cId="1103251878" sldId="48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15.998" v="90" actId="27636"/>
        <pc:sldMkLst>
          <pc:docMk/>
          <pc:sldMk cId="2324069164" sldId="489"/>
        </pc:sldMkLst>
        <pc:spChg chg="mod">
          <ac:chgData name="Hilppa Iittiläinen" userId="f7572432-e0f1-4abb-81ed-7836843e2f2b" providerId="ADAL" clId="{65601A6A-24CE-4028-9A6E-3E7A077824D1}" dt="2022-05-27T11:29:15.998" v="90" actId="27636"/>
          <ac:spMkLst>
            <pc:docMk/>
            <pc:sldMk cId="2324069164" sldId="48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09.908" v="88" actId="6549"/>
        <pc:sldMkLst>
          <pc:docMk/>
          <pc:sldMk cId="3103000199" sldId="490"/>
        </pc:sldMkLst>
        <pc:spChg chg="mod">
          <ac:chgData name="Hilppa Iittiläinen" userId="f7572432-e0f1-4abb-81ed-7836843e2f2b" providerId="ADAL" clId="{65601A6A-24CE-4028-9A6E-3E7A077824D1}" dt="2022-05-27T11:29:09.908" v="88" actId="6549"/>
          <ac:spMkLst>
            <pc:docMk/>
            <pc:sldMk cId="3103000199" sldId="49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06.456" v="103" actId="6549"/>
        <pc:sldMkLst>
          <pc:docMk/>
          <pc:sldMk cId="323675821" sldId="493"/>
        </pc:sldMkLst>
        <pc:spChg chg="mod">
          <ac:chgData name="Hilppa Iittiläinen" userId="f7572432-e0f1-4abb-81ed-7836843e2f2b" providerId="ADAL" clId="{65601A6A-24CE-4028-9A6E-3E7A077824D1}" dt="2022-05-27T11:30:06.456" v="103" actId="6549"/>
          <ac:spMkLst>
            <pc:docMk/>
            <pc:sldMk cId="323675821" sldId="49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59.847" v="86" actId="27636"/>
        <pc:sldMkLst>
          <pc:docMk/>
          <pc:sldMk cId="376398460" sldId="494"/>
        </pc:sldMkLst>
        <pc:spChg chg="mod">
          <ac:chgData name="Hilppa Iittiläinen" userId="f7572432-e0f1-4abb-81ed-7836843e2f2b" providerId="ADAL" clId="{65601A6A-24CE-4028-9A6E-3E7A077824D1}" dt="2022-05-27T11:28:59.847" v="86" actId="27636"/>
          <ac:spMkLst>
            <pc:docMk/>
            <pc:sldMk cId="376398460" sldId="49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24.467" v="92" actId="6549"/>
        <pc:sldMkLst>
          <pc:docMk/>
          <pc:sldMk cId="3522618016" sldId="495"/>
        </pc:sldMkLst>
        <pc:spChg chg="mod">
          <ac:chgData name="Hilppa Iittiläinen" userId="f7572432-e0f1-4abb-81ed-7836843e2f2b" providerId="ADAL" clId="{65601A6A-24CE-4028-9A6E-3E7A077824D1}" dt="2022-05-27T11:29:24.467" v="92" actId="6549"/>
          <ac:spMkLst>
            <pc:docMk/>
            <pc:sldMk cId="3522618016" sldId="49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46.742" v="180" actId="6549"/>
        <pc:sldMkLst>
          <pc:docMk/>
          <pc:sldMk cId="3514751504" sldId="496"/>
        </pc:sldMkLst>
        <pc:spChg chg="mod">
          <ac:chgData name="Hilppa Iittiläinen" userId="f7572432-e0f1-4abb-81ed-7836843e2f2b" providerId="ADAL" clId="{65601A6A-24CE-4028-9A6E-3E7A077824D1}" dt="2022-05-27T11:33:46.742" v="180" actId="6549"/>
          <ac:spMkLst>
            <pc:docMk/>
            <pc:sldMk cId="3514751504" sldId="49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46.509" v="97" actId="6549"/>
        <pc:sldMkLst>
          <pc:docMk/>
          <pc:sldMk cId="3353237070" sldId="497"/>
        </pc:sldMkLst>
        <pc:spChg chg="mod">
          <ac:chgData name="Hilppa Iittiläinen" userId="f7572432-e0f1-4abb-81ed-7836843e2f2b" providerId="ADAL" clId="{65601A6A-24CE-4028-9A6E-3E7A077824D1}" dt="2022-05-27T11:29:46.509" v="97" actId="6549"/>
          <ac:spMkLst>
            <pc:docMk/>
            <pc:sldMk cId="3353237070" sldId="49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55.167" v="100" actId="6549"/>
        <pc:sldMkLst>
          <pc:docMk/>
          <pc:sldMk cId="1395744518" sldId="499"/>
        </pc:sldMkLst>
        <pc:spChg chg="mod">
          <ac:chgData name="Hilppa Iittiläinen" userId="f7572432-e0f1-4abb-81ed-7836843e2f2b" providerId="ADAL" clId="{65601A6A-24CE-4028-9A6E-3E7A077824D1}" dt="2022-05-27T11:29:55.167" v="100" actId="6549"/>
          <ac:spMkLst>
            <pc:docMk/>
            <pc:sldMk cId="1395744518" sldId="49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37.710" v="118" actId="20577"/>
        <pc:sldMkLst>
          <pc:docMk/>
          <pc:sldMk cId="2286573381" sldId="501"/>
        </pc:sldMkLst>
        <pc:spChg chg="mod">
          <ac:chgData name="Hilppa Iittiläinen" userId="f7572432-e0f1-4abb-81ed-7836843e2f2b" providerId="ADAL" clId="{65601A6A-24CE-4028-9A6E-3E7A077824D1}" dt="2022-05-27T11:30:37.710" v="118" actId="20577"/>
          <ac:spMkLst>
            <pc:docMk/>
            <pc:sldMk cId="2286573381" sldId="50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13.454" v="127" actId="6549"/>
        <pc:sldMkLst>
          <pc:docMk/>
          <pc:sldMk cId="1741599096" sldId="504"/>
        </pc:sldMkLst>
        <pc:spChg chg="mod">
          <ac:chgData name="Hilppa Iittiläinen" userId="f7572432-e0f1-4abb-81ed-7836843e2f2b" providerId="ADAL" clId="{65601A6A-24CE-4028-9A6E-3E7A077824D1}" dt="2022-05-27T11:31:13.454" v="127" actId="6549"/>
          <ac:spMkLst>
            <pc:docMk/>
            <pc:sldMk cId="1741599096" sldId="5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27.521" v="134" actId="6549"/>
        <pc:sldMkLst>
          <pc:docMk/>
          <pc:sldMk cId="2664896861" sldId="505"/>
        </pc:sldMkLst>
        <pc:spChg chg="mod">
          <ac:chgData name="Hilppa Iittiläinen" userId="f7572432-e0f1-4abb-81ed-7836843e2f2b" providerId="ADAL" clId="{65601A6A-24CE-4028-9A6E-3E7A077824D1}" dt="2022-05-27T11:31:27.521" v="134" actId="6549"/>
          <ac:spMkLst>
            <pc:docMk/>
            <pc:sldMk cId="2664896861" sldId="50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32.843" v="135" actId="6549"/>
        <pc:sldMkLst>
          <pc:docMk/>
          <pc:sldMk cId="1964809668" sldId="507"/>
        </pc:sldMkLst>
        <pc:spChg chg="mod">
          <ac:chgData name="Hilppa Iittiläinen" userId="f7572432-e0f1-4abb-81ed-7836843e2f2b" providerId="ADAL" clId="{65601A6A-24CE-4028-9A6E-3E7A077824D1}" dt="2022-05-27T11:31:32.843" v="135" actId="6549"/>
          <ac:spMkLst>
            <pc:docMk/>
            <pc:sldMk cId="1964809668" sldId="50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02.932" v="125" actId="27636"/>
        <pc:sldMkLst>
          <pc:docMk/>
          <pc:sldMk cId="315610792" sldId="508"/>
        </pc:sldMkLst>
        <pc:spChg chg="mod">
          <ac:chgData name="Hilppa Iittiläinen" userId="f7572432-e0f1-4abb-81ed-7836843e2f2b" providerId="ADAL" clId="{65601A6A-24CE-4028-9A6E-3E7A077824D1}" dt="2022-05-27T11:31:02.932" v="125" actId="27636"/>
          <ac:spMkLst>
            <pc:docMk/>
            <pc:sldMk cId="315610792" sldId="5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47.652" v="138" actId="255"/>
        <pc:sldMkLst>
          <pc:docMk/>
          <pc:sldMk cId="4250306899" sldId="510"/>
        </pc:sldMkLst>
        <pc:spChg chg="mod">
          <ac:chgData name="Hilppa Iittiläinen" userId="f7572432-e0f1-4abb-81ed-7836843e2f2b" providerId="ADAL" clId="{65601A6A-24CE-4028-9A6E-3E7A077824D1}" dt="2022-05-27T11:31:47.652" v="138" actId="255"/>
          <ac:spMkLst>
            <pc:docMk/>
            <pc:sldMk cId="4250306899" sldId="5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25.660" v="153" actId="6549"/>
        <pc:sldMkLst>
          <pc:docMk/>
          <pc:sldMk cId="2905895045" sldId="511"/>
        </pc:sldMkLst>
        <pc:spChg chg="mod">
          <ac:chgData name="Hilppa Iittiläinen" userId="f7572432-e0f1-4abb-81ed-7836843e2f2b" providerId="ADAL" clId="{65601A6A-24CE-4028-9A6E-3E7A077824D1}" dt="2022-05-27T11:32:25.660" v="153" actId="6549"/>
          <ac:spMkLst>
            <pc:docMk/>
            <pc:sldMk cId="2905895045" sldId="51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59.475" v="143" actId="27636"/>
        <pc:sldMkLst>
          <pc:docMk/>
          <pc:sldMk cId="592315831" sldId="513"/>
        </pc:sldMkLst>
        <pc:spChg chg="mod">
          <ac:chgData name="Hilppa Iittiläinen" userId="f7572432-e0f1-4abb-81ed-7836843e2f2b" providerId="ADAL" clId="{65601A6A-24CE-4028-9A6E-3E7A077824D1}" dt="2022-05-27T11:31:59.475" v="143" actId="27636"/>
          <ac:spMkLst>
            <pc:docMk/>
            <pc:sldMk cId="592315831" sldId="51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11.090" v="147" actId="27636"/>
        <pc:sldMkLst>
          <pc:docMk/>
          <pc:sldMk cId="3595666290" sldId="514"/>
        </pc:sldMkLst>
        <pc:spChg chg="mod">
          <ac:chgData name="Hilppa Iittiläinen" userId="f7572432-e0f1-4abb-81ed-7836843e2f2b" providerId="ADAL" clId="{65601A6A-24CE-4028-9A6E-3E7A077824D1}" dt="2022-05-27T11:32:11.090" v="147" actId="27636"/>
          <ac:spMkLst>
            <pc:docMk/>
            <pc:sldMk cId="3595666290" sldId="51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20.108" v="152" actId="6549"/>
        <pc:sldMkLst>
          <pc:docMk/>
          <pc:sldMk cId="3309521472" sldId="516"/>
        </pc:sldMkLst>
        <pc:spChg chg="mod">
          <ac:chgData name="Hilppa Iittiläinen" userId="f7572432-e0f1-4abb-81ed-7836843e2f2b" providerId="ADAL" clId="{65601A6A-24CE-4028-9A6E-3E7A077824D1}" dt="2022-05-27T11:32:20.108" v="152" actId="6549"/>
          <ac:spMkLst>
            <pc:docMk/>
            <pc:sldMk cId="3309521472" sldId="51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32.054" v="155" actId="6549"/>
        <pc:sldMkLst>
          <pc:docMk/>
          <pc:sldMk cId="1878983916" sldId="517"/>
        </pc:sldMkLst>
        <pc:spChg chg="mod">
          <ac:chgData name="Hilppa Iittiläinen" userId="f7572432-e0f1-4abb-81ed-7836843e2f2b" providerId="ADAL" clId="{65601A6A-24CE-4028-9A6E-3E7A077824D1}" dt="2022-05-27T11:32:32.054" v="155" actId="6549"/>
          <ac:spMkLst>
            <pc:docMk/>
            <pc:sldMk cId="1878983916" sldId="51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50.916" v="162" actId="27636"/>
        <pc:sldMkLst>
          <pc:docMk/>
          <pc:sldMk cId="1225588540" sldId="518"/>
        </pc:sldMkLst>
        <pc:spChg chg="mod">
          <ac:chgData name="Hilppa Iittiläinen" userId="f7572432-e0f1-4abb-81ed-7836843e2f2b" providerId="ADAL" clId="{65601A6A-24CE-4028-9A6E-3E7A077824D1}" dt="2022-05-27T11:32:50.916" v="162" actId="27636"/>
          <ac:spMkLst>
            <pc:docMk/>
            <pc:sldMk cId="1225588540" sldId="51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40.920" v="157" actId="20577"/>
        <pc:sldMkLst>
          <pc:docMk/>
          <pc:sldMk cId="2106749479" sldId="519"/>
        </pc:sldMkLst>
        <pc:spChg chg="mod">
          <ac:chgData name="Hilppa Iittiläinen" userId="f7572432-e0f1-4abb-81ed-7836843e2f2b" providerId="ADAL" clId="{65601A6A-24CE-4028-9A6E-3E7A077824D1}" dt="2022-05-27T11:32:40.920" v="157" actId="20577"/>
          <ac:spMkLst>
            <pc:docMk/>
            <pc:sldMk cId="2106749479" sldId="51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02.997" v="163" actId="20577"/>
        <pc:sldMkLst>
          <pc:docMk/>
          <pc:sldMk cId="2543938268" sldId="523"/>
        </pc:sldMkLst>
        <pc:spChg chg="mod">
          <ac:chgData name="Hilppa Iittiläinen" userId="f7572432-e0f1-4abb-81ed-7836843e2f2b" providerId="ADAL" clId="{65601A6A-24CE-4028-9A6E-3E7A077824D1}" dt="2022-05-27T11:33:02.997" v="163" actId="20577"/>
          <ac:spMkLst>
            <pc:docMk/>
            <pc:sldMk cId="2543938268" sldId="52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14.187" v="168" actId="27636"/>
        <pc:sldMkLst>
          <pc:docMk/>
          <pc:sldMk cId="231833433" sldId="524"/>
        </pc:sldMkLst>
        <pc:spChg chg="mod">
          <ac:chgData name="Hilppa Iittiläinen" userId="f7572432-e0f1-4abb-81ed-7836843e2f2b" providerId="ADAL" clId="{65601A6A-24CE-4028-9A6E-3E7A077824D1}" dt="2022-05-27T11:33:14.187" v="168" actId="27636"/>
          <ac:spMkLst>
            <pc:docMk/>
            <pc:sldMk cId="231833433" sldId="52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24.754" v="172" actId="14100"/>
        <pc:sldMkLst>
          <pc:docMk/>
          <pc:sldMk cId="4203179836" sldId="525"/>
        </pc:sldMkLst>
        <pc:spChg chg="mod">
          <ac:chgData name="Hilppa Iittiläinen" userId="f7572432-e0f1-4abb-81ed-7836843e2f2b" providerId="ADAL" clId="{65601A6A-24CE-4028-9A6E-3E7A077824D1}" dt="2022-05-27T11:33:24.754" v="172" actId="14100"/>
          <ac:spMkLst>
            <pc:docMk/>
            <pc:sldMk cId="4203179836" sldId="52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31.552" v="174" actId="6549"/>
        <pc:sldMkLst>
          <pc:docMk/>
          <pc:sldMk cId="1600383320" sldId="526"/>
        </pc:sldMkLst>
        <pc:spChg chg="mod">
          <ac:chgData name="Hilppa Iittiläinen" userId="f7572432-e0f1-4abb-81ed-7836843e2f2b" providerId="ADAL" clId="{65601A6A-24CE-4028-9A6E-3E7A077824D1}" dt="2022-05-27T11:33:31.552" v="174" actId="6549"/>
          <ac:spMkLst>
            <pc:docMk/>
            <pc:sldMk cId="1600383320" sldId="52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40.435" v="178" actId="27636"/>
        <pc:sldMkLst>
          <pc:docMk/>
          <pc:sldMk cId="4013525333" sldId="527"/>
        </pc:sldMkLst>
        <pc:spChg chg="mod">
          <ac:chgData name="Hilppa Iittiläinen" userId="f7572432-e0f1-4abb-81ed-7836843e2f2b" providerId="ADAL" clId="{65601A6A-24CE-4028-9A6E-3E7A077824D1}" dt="2022-05-27T11:33:40.435" v="178" actId="27636"/>
          <ac:spMkLst>
            <pc:docMk/>
            <pc:sldMk cId="4013525333" sldId="52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30.027" v="93" actId="6549"/>
        <pc:sldMkLst>
          <pc:docMk/>
          <pc:sldMk cId="1378417347" sldId="529"/>
        </pc:sldMkLst>
        <pc:spChg chg="mod">
          <ac:chgData name="Hilppa Iittiläinen" userId="f7572432-e0f1-4abb-81ed-7836843e2f2b" providerId="ADAL" clId="{65601A6A-24CE-4028-9A6E-3E7A077824D1}" dt="2022-05-27T11:29:30.027" v="93" actId="6549"/>
          <ac:spMkLst>
            <pc:docMk/>
            <pc:sldMk cId="1378417347" sldId="52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52.933" v="181" actId="6549"/>
        <pc:sldMkLst>
          <pc:docMk/>
          <pc:sldMk cId="692645678" sldId="530"/>
        </pc:sldMkLst>
        <pc:spChg chg="mod">
          <ac:chgData name="Hilppa Iittiläinen" userId="f7572432-e0f1-4abb-81ed-7836843e2f2b" providerId="ADAL" clId="{65601A6A-24CE-4028-9A6E-3E7A077824D1}" dt="2022-05-27T11:33:52.933" v="181" actId="6549"/>
          <ac:spMkLst>
            <pc:docMk/>
            <pc:sldMk cId="692645678" sldId="530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22.645" v="185" actId="20577"/>
        <pc:sldMkLst>
          <pc:docMk/>
          <pc:sldMk cId="2604703331" sldId="531"/>
        </pc:sldMkLst>
        <pc:spChg chg="mod">
          <ac:chgData name="Hilppa Iittiläinen" userId="f7572432-e0f1-4abb-81ed-7836843e2f2b" providerId="ADAL" clId="{65601A6A-24CE-4028-9A6E-3E7A077824D1}" dt="2022-05-27T11:34:22.645" v="185" actId="20577"/>
          <ac:spMkLst>
            <pc:docMk/>
            <pc:sldMk cId="2604703331" sldId="531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11.041" v="183" actId="6549"/>
        <pc:sldMkLst>
          <pc:docMk/>
          <pc:sldMk cId="3858518217" sldId="544"/>
        </pc:sldMkLst>
        <pc:spChg chg="mod">
          <ac:chgData name="Hilppa Iittiläinen" userId="f7572432-e0f1-4abb-81ed-7836843e2f2b" providerId="ADAL" clId="{65601A6A-24CE-4028-9A6E-3E7A077824D1}" dt="2022-05-27T11:34:11.041" v="183" actId="6549"/>
          <ac:spMkLst>
            <pc:docMk/>
            <pc:sldMk cId="3858518217" sldId="544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31.244" v="186" actId="6549"/>
        <pc:sldMkLst>
          <pc:docMk/>
          <pc:sldMk cId="167095668" sldId="560"/>
        </pc:sldMkLst>
        <pc:spChg chg="mod">
          <ac:chgData name="Hilppa Iittiläinen" userId="f7572432-e0f1-4abb-81ed-7836843e2f2b" providerId="ADAL" clId="{65601A6A-24CE-4028-9A6E-3E7A077824D1}" dt="2022-05-27T11:34:31.244" v="186" actId="6549"/>
          <ac:spMkLst>
            <pc:docMk/>
            <pc:sldMk cId="167095668" sldId="560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53.660" v="189" actId="20577"/>
        <pc:sldMkLst>
          <pc:docMk/>
          <pc:sldMk cId="4125039604" sldId="562"/>
        </pc:sldMkLst>
        <pc:spChg chg="mod">
          <ac:chgData name="Hilppa Iittiläinen" userId="f7572432-e0f1-4abb-81ed-7836843e2f2b" providerId="ADAL" clId="{65601A6A-24CE-4028-9A6E-3E7A077824D1}" dt="2022-05-27T11:34:53.660" v="189" actId="20577"/>
          <ac:spMkLst>
            <pc:docMk/>
            <pc:sldMk cId="4125039604" sldId="562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22.027" v="106" actId="14100"/>
        <pc:sldMkLst>
          <pc:docMk/>
          <pc:sldMk cId="1959309232" sldId="565"/>
        </pc:sldMkLst>
        <pc:spChg chg="mod">
          <ac:chgData name="Hilppa Iittiläinen" userId="f7572432-e0f1-4abb-81ed-7836843e2f2b" providerId="ADAL" clId="{65601A6A-24CE-4028-9A6E-3E7A077824D1}" dt="2022-05-27T11:30:22.027" v="106" actId="14100"/>
          <ac:spMkLst>
            <pc:docMk/>
            <pc:sldMk cId="1959309232" sldId="565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9C36770D-461B-4C1D-8614-975A7E7D7F84}"/>
    <pc:docChg chg="custSel addSld modSld sldOrd">
      <pc:chgData name="Hilppa Iittiläinen" userId="f7572432-e0f1-4abb-81ed-7836843e2f2b" providerId="ADAL" clId="{9C36770D-461B-4C1D-8614-975A7E7D7F84}" dt="2022-06-20T12:41:43.271" v="12" actId="478"/>
      <pc:docMkLst>
        <pc:docMk/>
      </pc:docMkLst>
      <pc:sldChg chg="modSp mod ord">
        <pc:chgData name="Hilppa Iittiläinen" userId="f7572432-e0f1-4abb-81ed-7836843e2f2b" providerId="ADAL" clId="{9C36770D-461B-4C1D-8614-975A7E7D7F84}" dt="2022-06-16T10:25:28.695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9C36770D-461B-4C1D-8614-975A7E7D7F84}" dt="2022-06-16T10:25:28.695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C36770D-461B-4C1D-8614-975A7E7D7F84}" dt="2022-06-16T10:25:19.115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C36770D-461B-4C1D-8614-975A7E7D7F84}" dt="2022-06-16T10:25:19.008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C36770D-461B-4C1D-8614-975A7E7D7F84}" dt="2022-06-20T12:41:43.271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C36770D-461B-4C1D-8614-975A7E7D7F84}" dt="2022-06-20T12:41:43.271" v="12" actId="478"/>
          <ac:spMkLst>
            <pc:docMk/>
            <pc:sldMk cId="0" sldId="303"/>
            <ac:spMk id="2" creationId="{3306FDBC-71E3-BA60-AC08-0A808F989AA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83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85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473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113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28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4690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052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9540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707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420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9251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686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8609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0578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349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423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76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1256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86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697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6416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687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5400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7695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9086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84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4016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332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4949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766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822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304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75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1044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890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08177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6225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40379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9946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034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9810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5834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666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4151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1200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87151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3277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56995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9589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41085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02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34954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13599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052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46922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7438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38491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76359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42594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53990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2665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047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3835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61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71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958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162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LVL:n</a:t>
            </a:r>
            <a:r>
              <a:rPr lang="fi-FI" dirty="0"/>
              <a:t> mekaaninen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LVL-tuotteiden lujuus- ja jäykkyysarvot ilmoitetaan tuotekohtaisesti sisältäen </a:t>
            </a:r>
          </a:p>
          <a:p>
            <a:pPr lvl="1"/>
            <a:r>
              <a:rPr lang="fi-FI" dirty="0"/>
              <a:t>Tuotteen viilurakenteen vaikutuksen</a:t>
            </a:r>
          </a:p>
          <a:p>
            <a:pPr lvl="1"/>
            <a:r>
              <a:rPr lang="fi-FI" dirty="0"/>
              <a:t>Tuotteen paksuuden vaikutuksen</a:t>
            </a:r>
          </a:p>
          <a:p>
            <a:r>
              <a:rPr lang="fi-FI" dirty="0"/>
              <a:t>Edellisestä johtuen LVL-tuotteita voidaan käsitellä mitoituksessa  homogeenisten poikkileikkausten tapaan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22" y="1581086"/>
            <a:ext cx="5552679" cy="44675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4F74F-0951-B4D7-F9E7-3C7CA7CD4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084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 (Cross </a:t>
            </a:r>
            <a:r>
              <a:rPr lang="fi-FI" dirty="0" err="1"/>
              <a:t>Laminated</a:t>
            </a:r>
            <a:r>
              <a:rPr lang="fi-FI" dirty="0"/>
              <a:t> </a:t>
            </a:r>
            <a:r>
              <a:rPr lang="fi-FI" dirty="0" err="1"/>
              <a:t>Timber</a:t>
            </a:r>
            <a:r>
              <a:rPr lang="fi-FI" dirty="0"/>
              <a:t>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18206" cy="4865559"/>
          </a:xfrm>
        </p:spPr>
        <p:txBody>
          <a:bodyPr>
            <a:normAutofit/>
          </a:bodyPr>
          <a:lstStyle/>
          <a:p>
            <a:r>
              <a:rPr lang="fi-FI" dirty="0"/>
              <a:t>Rakenteelliseen käyttöön tarkoitettu CLT valmistetaan havupuu-lamelleista</a:t>
            </a:r>
          </a:p>
          <a:p>
            <a:r>
              <a:rPr lang="fi-FI" dirty="0"/>
              <a:t>Lamellit liimataan tavallisesti polyuretaanipohjaisella liimalla siten, että CLT-tuotteessa</a:t>
            </a:r>
          </a:p>
          <a:p>
            <a:pPr lvl="1"/>
            <a:r>
              <a:rPr lang="fi-FI" dirty="0"/>
              <a:t>Lamellien suunta vaihtuu kerroksittain</a:t>
            </a:r>
          </a:p>
          <a:p>
            <a:pPr lvl="1"/>
            <a:r>
              <a:rPr lang="fi-FI" dirty="0"/>
              <a:t>Samassa lamellikerroksessa on kaksi lamellikerrosta samansuuntaisesti</a:t>
            </a:r>
          </a:p>
          <a:p>
            <a:r>
              <a:rPr lang="fi-FI" dirty="0"/>
              <a:t>Vakiolamellipaksuudet ovat 20 mm, 30 mm, 40 mm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7123" r="32500" b="3062"/>
          <a:stretch/>
        </p:blipFill>
        <p:spPr>
          <a:xfrm>
            <a:off x="7734341" y="1390135"/>
            <a:ext cx="3527016" cy="48809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617BA6-D5EB-C39F-BE1F-41FAD1A34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325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</a:t>
            </a:r>
            <a:r>
              <a:rPr lang="fi-FI" dirty="0" err="1"/>
              <a:t>CLT:n</a:t>
            </a:r>
            <a:r>
              <a:rPr lang="fi-FI" dirty="0"/>
              <a:t> vakiopaksuuksista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21" y="1391793"/>
            <a:ext cx="10604157" cy="49663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E8A2A2-8258-F2D7-3A3E-532A35D84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20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pääkantosuunta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100121" cy="4902629"/>
          </a:xfrm>
        </p:spPr>
        <p:txBody>
          <a:bodyPr>
            <a:normAutofit fontScale="92500"/>
          </a:bodyPr>
          <a:lstStyle/>
          <a:p>
            <a:r>
              <a:rPr lang="fi-FI" dirty="0"/>
              <a:t>Ilmoitetaan merkinnöillä C ja L</a:t>
            </a:r>
          </a:p>
          <a:p>
            <a:r>
              <a:rPr lang="fi-FI" dirty="0"/>
              <a:t>C-levy on tarkoitettu pystyrakenteisiin</a:t>
            </a:r>
          </a:p>
          <a:p>
            <a:pPr lvl="1"/>
            <a:r>
              <a:rPr lang="fi-FI" dirty="0"/>
              <a:t>Pintalamellit kuormituksen suunnassa (nurjahduskestävyys)</a:t>
            </a:r>
          </a:p>
          <a:p>
            <a:r>
              <a:rPr lang="fi-FI" dirty="0"/>
              <a:t>L-levy on tarkoitettu vaakarakenteisiin</a:t>
            </a:r>
          </a:p>
          <a:p>
            <a:pPr lvl="1"/>
            <a:r>
              <a:rPr lang="fi-FI" dirty="0"/>
              <a:t>Pintalamellit jännevälin suunnassa (taivutuskestävyys)</a:t>
            </a:r>
          </a:p>
          <a:p>
            <a:r>
              <a:rPr lang="fi-FI" dirty="0"/>
              <a:t>C-levyä voidaan käyttää vaakarakenteissa, kun jänneväli on C-suuntaan</a:t>
            </a:r>
          </a:p>
          <a:p>
            <a:r>
              <a:rPr lang="fi-FI" dirty="0"/>
              <a:t>L-levyä voidaan käyttää pystyrakenteissa, kun kuormitus on L-suuntaan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15157" r="20338" b="16151"/>
          <a:stretch/>
        </p:blipFill>
        <p:spPr>
          <a:xfrm>
            <a:off x="7050978" y="685322"/>
            <a:ext cx="4723936" cy="284633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15699" r="16233" b="16885"/>
          <a:stretch/>
        </p:blipFill>
        <p:spPr>
          <a:xfrm>
            <a:off x="7425335" y="3491744"/>
            <a:ext cx="4646140" cy="27916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9FB254-9BF9-C74E-0A19-0E21AD4CC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39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Syrjäliimattu ja syrjäliimaamaton CLT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66039" cy="4865559"/>
          </a:xfrm>
        </p:spPr>
        <p:txBody>
          <a:bodyPr>
            <a:normAutofit/>
          </a:bodyPr>
          <a:lstStyle/>
          <a:p>
            <a:r>
              <a:rPr lang="fi-FI" dirty="0"/>
              <a:t>CLT-levyä valmistetaan</a:t>
            </a:r>
          </a:p>
          <a:p>
            <a:pPr lvl="1"/>
            <a:r>
              <a:rPr lang="fi-FI" dirty="0"/>
              <a:t>Syrjäliimattuna</a:t>
            </a:r>
          </a:p>
          <a:p>
            <a:pPr lvl="1"/>
            <a:r>
              <a:rPr lang="fi-FI" dirty="0"/>
              <a:t>Syrjäliimaamattomana </a:t>
            </a:r>
          </a:p>
          <a:p>
            <a:r>
              <a:rPr lang="fi-FI" dirty="0"/>
              <a:t>Syrjäliimaus on CLT-levyn ulkonäköön liittyvä seikka</a:t>
            </a:r>
          </a:p>
          <a:p>
            <a:pPr lvl="1"/>
            <a:r>
              <a:rPr lang="fi-FI" dirty="0"/>
              <a:t>Syrjäliimaus estää lamellien väliin mahdollisesti syntyvät raot (kosteuseläminen)</a:t>
            </a:r>
          </a:p>
          <a:p>
            <a:r>
              <a:rPr lang="fi-FI" dirty="0"/>
              <a:t>Syrjäliimauksia ei huomioida lujuusmitoituksessa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45" y="1612232"/>
            <a:ext cx="4576144" cy="453525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1D82D8-AD7A-6326-0DE1-6F9CC622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491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Syrjäliimattu ja syrjäliimaamaton CLT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4611" cy="4927343"/>
          </a:xfrm>
        </p:spPr>
        <p:txBody>
          <a:bodyPr>
            <a:normAutofit/>
          </a:bodyPr>
          <a:lstStyle/>
          <a:p>
            <a:r>
              <a:rPr lang="fi-FI" dirty="0"/>
              <a:t>Syrjäliimatussa </a:t>
            </a:r>
            <a:r>
              <a:rPr lang="fi-FI" dirty="0" err="1"/>
              <a:t>CLT:ssä</a:t>
            </a:r>
            <a:r>
              <a:rPr lang="fi-FI" dirty="0"/>
              <a:t> saattaa esiintyä pintalamellien halkeilua lamellien kuivumisen seurauksena</a:t>
            </a:r>
          </a:p>
          <a:p>
            <a:r>
              <a:rPr lang="fi-FI" dirty="0"/>
              <a:t>Syrjäliimaamattomassa </a:t>
            </a:r>
            <a:r>
              <a:rPr lang="fi-FI" dirty="0" err="1"/>
              <a:t>CLT:ssä</a:t>
            </a:r>
            <a:r>
              <a:rPr lang="fi-FI" dirty="0"/>
              <a:t> lamellien kuivumisen aiheuttama kutistuma näkyy lamellien väli-sissä saumoissa</a:t>
            </a:r>
          </a:p>
          <a:p>
            <a:pPr lvl="1"/>
            <a:r>
              <a:rPr lang="fi-FI" dirty="0"/>
              <a:t>Myös lamelleissa saattaa esiintyä hiushalkeamia</a:t>
            </a:r>
          </a:p>
          <a:p>
            <a:r>
              <a:rPr lang="fi-FI" dirty="0"/>
              <a:t>Halkeamat eivät vaikuta lujuuteen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" b="12894"/>
          <a:stretch/>
        </p:blipFill>
        <p:spPr>
          <a:xfrm rot="5400000">
            <a:off x="8546498" y="2866177"/>
            <a:ext cx="4022121" cy="261705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5" r="17973"/>
          <a:stretch/>
        </p:blipFill>
        <p:spPr>
          <a:xfrm>
            <a:off x="6508915" y="2163637"/>
            <a:ext cx="2607571" cy="4022125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6416537" y="1794305"/>
            <a:ext cx="296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Syrjäliimattu CLT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156652" y="1794305"/>
            <a:ext cx="296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Syrjäliimaamaton CLT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7762248" y="5970318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10511848" y="5970318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11287E-781C-610A-9444-2F0A8A02C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00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Lamellien halkeamat ja raot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9027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CLT-levyn yhteydessä liittymien ilmatiiviydessä tulee huomioida  pintalamellien väliin mahdollisesti syntyvät raot ja mahdolliset pintalamellien halkeamat</a:t>
            </a:r>
          </a:p>
          <a:p>
            <a:r>
              <a:rPr lang="fi-FI" dirty="0"/>
              <a:t>Erityisesti syrjäliimaamattoman CLT-levyn yhteydessä tulee tarkastella lamellien väliin mahdollisesti syntyviä rakoja</a:t>
            </a:r>
          </a:p>
          <a:p>
            <a:r>
              <a:rPr lang="fi-FI" dirty="0"/>
              <a:t>Erillisen ilmansulkukerroksen käyttö on suositeltavaa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6040" r="30626" b="6221"/>
          <a:stretch/>
        </p:blipFill>
        <p:spPr>
          <a:xfrm>
            <a:off x="6256081" y="1549184"/>
            <a:ext cx="3005304" cy="39105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3603" r="30625" b="6672"/>
          <a:stretch/>
        </p:blipFill>
        <p:spPr>
          <a:xfrm>
            <a:off x="9226684" y="1513702"/>
            <a:ext cx="2895049" cy="39912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E8624A-EF6C-6014-33FD-9EADF44B3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406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käyttöluokka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4" cy="4853202"/>
          </a:xfrm>
        </p:spPr>
        <p:txBody>
          <a:bodyPr>
            <a:normAutofit/>
          </a:bodyPr>
          <a:lstStyle/>
          <a:p>
            <a:r>
              <a:rPr lang="fi-FI" dirty="0"/>
              <a:t>CLT-levy on tarkoitettu käytettä-</a:t>
            </a:r>
            <a:r>
              <a:rPr lang="fi-FI" dirty="0" err="1"/>
              <a:t>väksi</a:t>
            </a:r>
            <a:r>
              <a:rPr lang="fi-FI" dirty="0"/>
              <a:t> käyttöluokissa 1 ja 2</a:t>
            </a:r>
          </a:p>
          <a:p>
            <a:pPr lvl="1"/>
            <a:r>
              <a:rPr lang="fi-FI" dirty="0"/>
              <a:t>Sallitut käyttöluokat esitetään </a:t>
            </a:r>
            <a:r>
              <a:rPr lang="fi-FI" dirty="0" err="1"/>
              <a:t>CLT:n</a:t>
            </a:r>
            <a:r>
              <a:rPr lang="fi-FI" dirty="0"/>
              <a:t> dokumenteissa (esim. ETA)</a:t>
            </a:r>
          </a:p>
          <a:p>
            <a:r>
              <a:rPr lang="fi-FI" dirty="0"/>
              <a:t>CLT-levyn käyttö julkisivuna (käyttöluokka 3) sisältää riskejä </a:t>
            </a:r>
          </a:p>
          <a:p>
            <a:pPr lvl="1"/>
            <a:r>
              <a:rPr lang="fi-FI" dirty="0"/>
              <a:t>Elementtisaumojen vesitiiviys haasteellista toteuttaa</a:t>
            </a:r>
          </a:p>
          <a:p>
            <a:pPr lvl="1"/>
            <a:r>
              <a:rPr lang="fi-FI" dirty="0"/>
              <a:t>Vesi saattaa valua pystylamellien rakojen/halkeamien kautta liittymä-detaljin sisään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8568" r="32298" b="9291"/>
          <a:stretch/>
        </p:blipFill>
        <p:spPr>
          <a:xfrm>
            <a:off x="6549083" y="898160"/>
            <a:ext cx="5239264" cy="5297477"/>
          </a:xfrm>
          <a:prstGeom prst="rect">
            <a:avLst/>
          </a:prstGeom>
        </p:spPr>
      </p:pic>
      <p:cxnSp>
        <p:nvCxnSpPr>
          <p:cNvPr id="13" name="Suora yhdysviiva 12"/>
          <p:cNvCxnSpPr/>
          <p:nvPr/>
        </p:nvCxnSpPr>
        <p:spPr>
          <a:xfrm>
            <a:off x="7840361" y="2761736"/>
            <a:ext cx="2160000" cy="2160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 flipH="1">
            <a:off x="7840361" y="2761736"/>
            <a:ext cx="2160000" cy="2160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03BB30-F9F3-844A-4815-02D9CEBAC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437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toimivat lamellit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321644" cy="4785240"/>
          </a:xfrm>
        </p:spPr>
        <p:txBody>
          <a:bodyPr>
            <a:normAutofit/>
          </a:bodyPr>
          <a:lstStyle/>
          <a:p>
            <a:r>
              <a:rPr lang="fi-FI" dirty="0"/>
              <a:t>Pystyrakenteessa pystysuuntaista kuormitusta vastaanottavat vain kuormituksen suuntaiset lamellit</a:t>
            </a:r>
          </a:p>
          <a:p>
            <a:r>
              <a:rPr lang="fi-FI" dirty="0"/>
              <a:t>Vaakarakenteessa jännevälin suuntaista taivutusta vastaanottavat vain jännevälin suuntaiset lamellit</a:t>
            </a:r>
          </a:p>
          <a:p>
            <a:r>
              <a:rPr lang="fi-FI" dirty="0"/>
              <a:t>Valmistajasta riippuen levyn lamellien lujuusluokka on</a:t>
            </a:r>
          </a:p>
          <a:p>
            <a:pPr lvl="1"/>
            <a:r>
              <a:rPr lang="fi-FI" dirty="0"/>
              <a:t>Sama kaikissa lamellikerroksissa</a:t>
            </a:r>
          </a:p>
          <a:p>
            <a:pPr lvl="1"/>
            <a:r>
              <a:rPr lang="fi-FI" dirty="0"/>
              <a:t>Eri pinta- ja ydinlamellikerroksissa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11366" r="36098" b="8478"/>
          <a:stretch/>
        </p:blipFill>
        <p:spPr>
          <a:xfrm>
            <a:off x="8103192" y="704336"/>
            <a:ext cx="2388289" cy="34428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4526" r="13294" b="21115"/>
          <a:stretch/>
        </p:blipFill>
        <p:spPr>
          <a:xfrm>
            <a:off x="7303864" y="4337924"/>
            <a:ext cx="3781168" cy="179971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EC33BB-BF3A-FAF3-9E19-A691E3FB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261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pinnan laatuluokka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395785" cy="4847024"/>
          </a:xfrm>
        </p:spPr>
        <p:txBody>
          <a:bodyPr>
            <a:normAutofit/>
          </a:bodyPr>
          <a:lstStyle/>
          <a:p>
            <a:r>
              <a:rPr lang="fi-FI" dirty="0"/>
              <a:t>CLT-levyvalmistajilla on omat laatuluokitukset levyn pinnalla</a:t>
            </a:r>
          </a:p>
          <a:p>
            <a:pPr lvl="1"/>
            <a:r>
              <a:rPr lang="fi-FI" dirty="0"/>
              <a:t>Laatuluokkien määrittelyt vaihtelevat valmistajakohtaisesti</a:t>
            </a:r>
          </a:p>
          <a:p>
            <a:r>
              <a:rPr lang="fi-FI" dirty="0"/>
              <a:t>Tyypillisiä CLT-pinnan laatuluokkia</a:t>
            </a:r>
          </a:p>
          <a:p>
            <a:pPr lvl="1"/>
            <a:r>
              <a:rPr lang="fi-FI" dirty="0"/>
              <a:t>Ei-näkyvä laatu</a:t>
            </a:r>
          </a:p>
          <a:p>
            <a:pPr lvl="1"/>
            <a:r>
              <a:rPr lang="fi-FI" dirty="0"/>
              <a:t>Näkyvä teollinen laatu</a:t>
            </a:r>
          </a:p>
          <a:p>
            <a:pPr lvl="1"/>
            <a:r>
              <a:rPr lang="fi-FI" dirty="0"/>
              <a:t>Näkyvä laatu</a:t>
            </a:r>
          </a:p>
          <a:p>
            <a:r>
              <a:rPr lang="fi-FI" dirty="0"/>
              <a:t>Joiltakin valmistajilta on saatavilla myös CLT-levyä, jossa pintalamellit ovat jalopuuta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57" y="1928856"/>
            <a:ext cx="5251734" cy="3938801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0487653" y="5652213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5B6A77-48D1-030F-E947-D8D62D378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841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5" y="2186305"/>
            <a:ext cx="9844217" cy="310846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vahva- ja heikkosuunta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0BFB92-F604-74DB-B91B-4675B328F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920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toiminta lapetaivutuksessa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853202"/>
          </a:xfrm>
        </p:spPr>
        <p:txBody>
          <a:bodyPr>
            <a:normAutofit/>
          </a:bodyPr>
          <a:lstStyle/>
          <a:p>
            <a:r>
              <a:rPr lang="fi-FI" dirty="0"/>
              <a:t>CLT-levy tarkastellaan kerroksellisena rakenteena</a:t>
            </a:r>
          </a:p>
          <a:p>
            <a:r>
              <a:rPr lang="fi-FI" dirty="0"/>
              <a:t>Poikkileikkauksessa olevat poikittaiset lamellikerrokset eivät vastaanota taivutusta</a:t>
            </a:r>
          </a:p>
          <a:p>
            <a:r>
              <a:rPr lang="fi-FI" dirty="0"/>
              <a:t>CLT-levyn tehollinen taivutusjäykkyys 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r>
              <a:rPr lang="fi-FI" dirty="0"/>
              <a:t> voidaan määrittää eurokoodissa esitetyllä </a:t>
            </a:r>
            <a:r>
              <a:rPr lang="fi-FI" dirty="0">
                <a:latin typeface="Symbol" panose="05050102010706020507" pitchFamily="18" charset="2"/>
              </a:rPr>
              <a:t>g</a:t>
            </a:r>
            <a:r>
              <a:rPr lang="fi-FI" dirty="0"/>
              <a:t>-menetelmällä (</a:t>
            </a:r>
            <a:r>
              <a:rPr lang="fi-FI" dirty="0" err="1"/>
              <a:t>max</a:t>
            </a:r>
            <a:r>
              <a:rPr lang="fi-FI" dirty="0"/>
              <a:t> 5-kerroslevy)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77" y="1358368"/>
            <a:ext cx="5137040" cy="48014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2188AF-5AD7-8017-E69C-2C8F585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23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33" y="1449582"/>
            <a:ext cx="5826211" cy="466923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toiminta lapetaivutuksessa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853202"/>
          </a:xfrm>
        </p:spPr>
        <p:txBody>
          <a:bodyPr>
            <a:normAutofit/>
          </a:bodyPr>
          <a:lstStyle/>
          <a:p>
            <a:r>
              <a:rPr lang="fi-FI" dirty="0"/>
              <a:t>Poikkileikkauksen poikittaiset lamellikerrokset ovat CLT-levyn leikkauskestävyyden näkökulmasta merkityksellisin tekijä</a:t>
            </a:r>
          </a:p>
          <a:p>
            <a:pPr lvl="1"/>
            <a:r>
              <a:rPr lang="fi-FI" dirty="0"/>
              <a:t>Puun leikkauslujuus kohtisuoraan syysuuntaa vastaan on heikko (”Rolling </a:t>
            </a:r>
            <a:r>
              <a:rPr lang="fi-FI" dirty="0" err="1"/>
              <a:t>shear</a:t>
            </a:r>
            <a:r>
              <a:rPr lang="fi-FI" dirty="0"/>
              <a:t>”)</a:t>
            </a:r>
          </a:p>
          <a:p>
            <a:r>
              <a:rPr lang="fi-FI" dirty="0"/>
              <a:t>Poikkileikkauksen poikittaisen lamellikerroksen leikkausjännitys on vakio koko lamellikerroksen paksuudella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371769A-4E05-1165-822A-5E3963A4F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74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43" y="2252593"/>
            <a:ext cx="5733536" cy="112156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364893" cy="462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Poikkileikkauksen poikittaisissa lamellikerroksissa leikkausjännitys on kohtisuoraan lamellin syysuuntaa vastaan</a:t>
            </a:r>
          </a:p>
          <a:p>
            <a:pPr lvl="1"/>
            <a:r>
              <a:rPr lang="fi-FI" dirty="0"/>
              <a:t>Leikkauskestävyys on alhainen</a:t>
            </a:r>
          </a:p>
          <a:p>
            <a:pPr lvl="1"/>
            <a:r>
              <a:rPr lang="fi-FI" dirty="0"/>
              <a:t>Liukumoduuli on alhainen</a:t>
            </a:r>
          </a:p>
          <a:p>
            <a:r>
              <a:rPr lang="fi-FI" dirty="0"/>
              <a:t>Lapetaivutetussa CLT-levyssä leikkausjännitykset ovat tavallisesti suhteellisen pieniä, koska leikkautuva pinta-ala on suuri (esim. 1 m leveä kaista)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/>
          <a:srcRect b="57126"/>
          <a:stretch/>
        </p:blipFill>
        <p:spPr>
          <a:xfrm>
            <a:off x="6517451" y="3988937"/>
            <a:ext cx="5110996" cy="13194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BC10EC-C814-F311-EA6B-927B8C7FB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67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Lapetaivutetun </a:t>
            </a:r>
            <a:r>
              <a:rPr lang="fi-FI" dirty="0" err="1"/>
              <a:t>CLT:n</a:t>
            </a:r>
            <a:r>
              <a:rPr lang="fi-FI" dirty="0"/>
              <a:t> murtotapoja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0" y="2181485"/>
            <a:ext cx="5394960" cy="134112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78871" y="1814256"/>
            <a:ext cx="282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Taivutusmurto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45" y="2181485"/>
            <a:ext cx="5394960" cy="134112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6218585" y="1814256"/>
            <a:ext cx="564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Poikittaisten lamellien leikkausmurto (”Rolling </a:t>
            </a:r>
            <a:r>
              <a:rPr lang="fi-FI" dirty="0" err="1"/>
              <a:t>shear</a:t>
            </a:r>
            <a:r>
              <a:rPr lang="fi-FI" dirty="0"/>
              <a:t>”)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0" y="4481343"/>
            <a:ext cx="5394960" cy="134112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487200" y="4112011"/>
            <a:ext cx="511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Pituussuuntaisten lamellien leikkausmurto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5" y="4481343"/>
            <a:ext cx="5394960" cy="1341120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>
            <a:off x="6270895" y="4118358"/>
            <a:ext cx="559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Pituus- ja poikittaissuuntaisten lamellien leikkausmurto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932859" y="5864973"/>
            <a:ext cx="2823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NC State </a:t>
            </a:r>
            <a:r>
              <a:rPr lang="fi-FI" sz="800" dirty="0" err="1"/>
              <a:t>University</a:t>
            </a:r>
            <a:endParaRPr lang="fi-FI" sz="80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25FE537-5580-8414-052D-737ACE80D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05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Valmiit lujuusarvot poikkileikkauksille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660137" cy="462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Joillakin valmistajilla on valmiiksi taulukoituja lujuusarvoja vakioiduille poikkileikkauksille</a:t>
            </a:r>
          </a:p>
          <a:p>
            <a:r>
              <a:rPr lang="fi-FI" dirty="0"/>
              <a:t>Viereisessä taulukossa on esitetty yhden valmistajan leikkauslujuuksia vakiopoikkileikkauksille levyn eri suunnissa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965" y="1353644"/>
            <a:ext cx="4412446" cy="491246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83D94FA-3D8D-64E1-489A-9D64BEA3F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9309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tehollinen jäyhyysmomentti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5012725" cy="4661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Taivutetussa CLT-levyssä poikkileikkauksen poikittaiset lamellikerrokset aiheuttavat liukumaa lamellikerrosten välille</a:t>
            </a:r>
          </a:p>
          <a:p>
            <a:pPr lvl="1"/>
            <a:r>
              <a:rPr lang="fi-FI" dirty="0"/>
              <a:t>Taivutusjäykkyys alenee (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r>
              <a:rPr lang="fi-FI" dirty="0"/>
              <a:t>)</a:t>
            </a:r>
          </a:p>
          <a:p>
            <a:r>
              <a:rPr lang="fi-FI" dirty="0"/>
              <a:t>Mitä paksumpi poikkileikkauksen poikittainen lamellikerros on, sitä enemmän se alentaa CLT-levyn taivutusjäykkyyttä</a:t>
            </a:r>
          </a:p>
          <a:p>
            <a:r>
              <a:rPr lang="fi-FI" dirty="0"/>
              <a:t>Liukuma otetaan huomioon</a:t>
            </a:r>
            <a:br>
              <a:rPr lang="fi-FI" dirty="0"/>
            </a:br>
            <a:r>
              <a:rPr lang="fi-FI" dirty="0">
                <a:latin typeface="Symbol" panose="05050102010706020507" pitchFamily="18" charset="2"/>
              </a:rPr>
              <a:t>g</a:t>
            </a:r>
            <a:r>
              <a:rPr lang="fi-FI" dirty="0"/>
              <a:t>-kertoimella</a:t>
            </a:r>
            <a:endParaRPr lang="fi-FI" dirty="0">
              <a:latin typeface="Symbol" panose="05050102010706020507" pitchFamily="18" charset="2"/>
            </a:endParaRP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726234"/>
              </p:ext>
            </p:extLst>
          </p:nvPr>
        </p:nvGraphicFramePr>
        <p:xfrm>
          <a:off x="6501242" y="2959444"/>
          <a:ext cx="4370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577960" progId="Equation.DSMT4">
                  <p:embed/>
                </p:oleObj>
              </mc:Choice>
              <mc:Fallback>
                <p:oleObj name="Equation" r:id="rId3" imgW="3441600" imgH="25779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1242" y="2959444"/>
                        <a:ext cx="4370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373" y="1395195"/>
            <a:ext cx="5634681" cy="149564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1960B6-8C68-FF74-C4F4-088CD3637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657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/>
              <a:t>Tehollinen taivutusvastus </a:t>
            </a:r>
            <a:r>
              <a:rPr lang="fi-FI" i="1" dirty="0" err="1"/>
              <a:t>W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taivutusjännitystarkastelu </a:t>
            </a:r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Leikkauskestävyys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  <a:p>
            <a:pPr lvl="1"/>
            <a:r>
              <a:rPr lang="fi-FI" dirty="0"/>
              <a:t>Tehollinen staattinen momentti </a:t>
            </a:r>
            <a:r>
              <a:rPr lang="fi-FI" i="1" dirty="0" err="1"/>
              <a:t>S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R,d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/>
              <a:t>Tehollinen staattinen momentti </a:t>
            </a:r>
            <a:r>
              <a:rPr lang="fi-FI" i="1" dirty="0" err="1"/>
              <a:t>S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56" y="1770019"/>
            <a:ext cx="5637468" cy="39583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7E05F4-671A-DDE0-9878-F1953AF62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7843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600" dirty="0"/>
              <a:t>Taivutusmomentin aiheuttama taipuma määritetään käyttämällä poikkileikkauksen tehollista taivutusjäykkyyttä </a:t>
            </a:r>
            <a:r>
              <a:rPr lang="fi-FI" sz="2600" i="1" dirty="0" err="1"/>
              <a:t>EI</a:t>
            </a:r>
            <a:r>
              <a:rPr lang="fi-FI" sz="2600" baseline="-25000" dirty="0" err="1"/>
              <a:t>ef</a:t>
            </a:r>
            <a:endParaRPr lang="fi-FI" sz="2600" baseline="-25000" dirty="0"/>
          </a:p>
          <a:p>
            <a:r>
              <a:rPr lang="fi-FI" sz="2600" dirty="0"/>
              <a:t>Kimmomoduulina käytetään lamellin syysuuntaista arvoa</a:t>
            </a:r>
          </a:p>
          <a:p>
            <a:r>
              <a:rPr lang="fi-FI" sz="2600" dirty="0"/>
              <a:t>Viruma otetaan huomioon virumaluvun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def</a:t>
            </a:r>
            <a:r>
              <a:rPr lang="fi-FI" sz="2600" dirty="0"/>
              <a:t> avulla</a:t>
            </a:r>
          </a:p>
          <a:p>
            <a:r>
              <a:rPr lang="fi-FI" sz="2600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87585"/>
            <a:ext cx="5908589" cy="120788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0C426E5-BC66-A826-D5AB-10CC7A0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0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08142" cy="4624602"/>
          </a:xfrm>
        </p:spPr>
        <p:txBody>
          <a:bodyPr>
            <a:normAutofit/>
          </a:bodyPr>
          <a:lstStyle/>
          <a:p>
            <a:r>
              <a:rPr lang="fi-FI" dirty="0"/>
              <a:t>CLT-levy voidaan mitoittaa toimimaan palkkina</a:t>
            </a:r>
          </a:p>
          <a:p>
            <a:r>
              <a:rPr lang="fi-FI" dirty="0"/>
              <a:t>CLT-palkissa poikkileikkauksen pystysuuntaisia lamellikerroksia voidaan hyödyntää reikien ja lovien vahvistamisessa</a:t>
            </a:r>
          </a:p>
          <a:p>
            <a:r>
              <a:rPr lang="fi-FI" dirty="0"/>
              <a:t>CLT-palkin poikkileikkaus tarkastellaan lamellikerroksittain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8" y="1455911"/>
            <a:ext cx="5592417" cy="441834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0B5948F-15ED-D66D-3D12-A6943F78F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59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3" y="1492826"/>
            <a:ext cx="4966156" cy="386382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CLT-palkissa taivutusta vastaanottaviksi lamellikerroksiksi voidaan huomioida vain jännevälin suuntaiset lamellikerrokset</a:t>
            </a:r>
          </a:p>
          <a:p>
            <a:r>
              <a:rPr lang="fi-FI" dirty="0"/>
              <a:t>CLT-palkin kiepahdustarkastelussa tarkastellaan koko poikkileikkausta</a:t>
            </a:r>
          </a:p>
          <a:p>
            <a:pPr lvl="1"/>
            <a:r>
              <a:rPr lang="fi-FI" dirty="0"/>
              <a:t>Kriittinen taivutusjännitys määritetään teholliselle leveydelle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r>
              <a:rPr lang="fi-FI" dirty="0"/>
              <a:t> käyttämällä palkin poikkileikkauksen tehollista jäyhyysmomenttia </a:t>
            </a:r>
            <a:r>
              <a:rPr lang="fi-FI" i="1" dirty="0" err="1"/>
              <a:t>I</a:t>
            </a:r>
            <a:r>
              <a:rPr lang="fi-FI" baseline="-25000" dirty="0" err="1"/>
              <a:t>ef,z</a:t>
            </a:r>
            <a:endParaRPr lang="fi-FI" baseline="-25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F3B598-878E-D703-37EB-C0615898C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4896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CLT-palkissa leikkausvoimakestävyyden mitoituksessa käytetään koko poikkileikkausta</a:t>
            </a:r>
          </a:p>
          <a:p>
            <a:r>
              <a:rPr lang="fi-FI" dirty="0"/>
              <a:t>Leikkausvoimaa ei saa pienentää tukien läheisyydessä (</a:t>
            </a:r>
            <a:r>
              <a:rPr lang="fi-FI" i="1" dirty="0" err="1"/>
              <a:t>V</a:t>
            </a:r>
            <a:r>
              <a:rPr lang="fi-FI" baseline="-25000" dirty="0" err="1"/>
              <a:t>red</a:t>
            </a:r>
            <a:r>
              <a:rPr lang="fi-FI" dirty="0"/>
              <a:t> käyttö kielletty) </a:t>
            </a:r>
            <a:endParaRPr lang="fi-FI" baseline="-250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37" y="1462088"/>
            <a:ext cx="2774093" cy="37696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25BCA2-9E63-CE4A-4818-08976B653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4809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84" y="1690688"/>
            <a:ext cx="5658231" cy="382015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CLT-palkissa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/>
              <a:t>Tehollinen leveys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taivutusjännitystarkastelu </a:t>
            </a:r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/>
              <a:t>Koko poikkileikkaus </a:t>
            </a:r>
            <a:r>
              <a:rPr lang="fi-FI" i="1" dirty="0"/>
              <a:t>A</a:t>
            </a:r>
            <a:endParaRPr lang="fi-FI" i="1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1FE339-0A23-0604-8911-7EB5173AA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1124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taipuma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600" dirty="0"/>
              <a:t>Taivutusmomentin aiheuttama taipuma määritetään teholliselle </a:t>
            </a:r>
            <a:br>
              <a:rPr lang="fi-FI" sz="2600" dirty="0"/>
            </a:br>
            <a:r>
              <a:rPr lang="fi-FI" sz="2600" dirty="0"/>
              <a:t>poikkileikkaukselle (</a:t>
            </a:r>
            <a:r>
              <a:rPr lang="fi-FI" sz="2600" i="1" dirty="0" err="1"/>
              <a:t>b</a:t>
            </a:r>
            <a:r>
              <a:rPr lang="fi-FI" sz="2600" baseline="-25000" dirty="0" err="1"/>
              <a:t>ef</a:t>
            </a:r>
            <a:r>
              <a:rPr lang="fi-FI" sz="2600" dirty="0"/>
              <a:t>)</a:t>
            </a:r>
            <a:endParaRPr lang="fi-FI" sz="2600" baseline="-25000" dirty="0"/>
          </a:p>
          <a:p>
            <a:r>
              <a:rPr lang="fi-FI" sz="2600" dirty="0"/>
              <a:t>Kimmomoduulina käytetään lamellin syysuuntaista arvoa</a:t>
            </a:r>
          </a:p>
          <a:p>
            <a:r>
              <a:rPr lang="fi-FI" sz="2600" dirty="0"/>
              <a:t>Viruma otetaan huomioon virumaluvun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def</a:t>
            </a:r>
            <a:r>
              <a:rPr lang="fi-FI" sz="2600" dirty="0"/>
              <a:t> avulla</a:t>
            </a:r>
          </a:p>
          <a:p>
            <a:r>
              <a:rPr lang="fi-FI" sz="2600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26" y="2902436"/>
            <a:ext cx="5929341" cy="13930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9C948D-E6D6-0097-B15B-5A43E7E0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0306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97880" cy="4970592"/>
          </a:xfrm>
        </p:spPr>
        <p:txBody>
          <a:bodyPr>
            <a:normAutofit/>
          </a:bodyPr>
          <a:lstStyle/>
          <a:p>
            <a:r>
              <a:rPr lang="fi-FI" dirty="0"/>
              <a:t>Kantavassa seinässä CLT-levyssä on </a:t>
            </a:r>
          </a:p>
          <a:p>
            <a:pPr lvl="1"/>
            <a:r>
              <a:rPr lang="fi-FI" dirty="0"/>
              <a:t>Aksiaalista puristusta (pystykuorma)</a:t>
            </a:r>
          </a:p>
          <a:p>
            <a:pPr lvl="1"/>
            <a:r>
              <a:rPr lang="fi-FI" dirty="0"/>
              <a:t>Taivutusta (epäkeskisyys, tuuli-kuorma jne.)</a:t>
            </a:r>
          </a:p>
          <a:p>
            <a:r>
              <a:rPr lang="fi-FI" dirty="0"/>
              <a:t>Jatkuvalla tuella olevassa kantavassa seinässä CLT-levyn pintalamellit tulee olla pystysuunnassa</a:t>
            </a:r>
          </a:p>
          <a:p>
            <a:pPr lvl="1"/>
            <a:r>
              <a:rPr lang="fi-FI" dirty="0"/>
              <a:t>Kantavuuden maksimointi</a:t>
            </a:r>
          </a:p>
          <a:p>
            <a:r>
              <a:rPr lang="fi-FI" dirty="0"/>
              <a:t>CLT-levystä voidaan mitoittaa myös seinämäinen palkki</a:t>
            </a:r>
          </a:p>
          <a:p>
            <a:pPr lvl="1"/>
            <a:r>
              <a:rPr lang="fi-FI" dirty="0"/>
              <a:t>Vaakasuuntaiset lamellikerrokset toimivat kantavina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51" y="1492725"/>
            <a:ext cx="4503657" cy="466094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2656E9-E502-90A1-ED9D-599494AE5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231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96932" cy="485938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Mitoituksessa käytetään poikkileikkauksen tehollista jäyhyysmomenttia </a:t>
            </a:r>
            <a:r>
              <a:rPr lang="fi-FI" i="1" dirty="0" err="1"/>
              <a:t>I</a:t>
            </a:r>
            <a:r>
              <a:rPr lang="fi-FI" baseline="-25000" dirty="0" err="1"/>
              <a:t>ef</a:t>
            </a:r>
            <a:r>
              <a:rPr lang="fi-FI" baseline="-25000" dirty="0"/>
              <a:t> </a:t>
            </a:r>
          </a:p>
          <a:p>
            <a:r>
              <a:rPr lang="fi-FI" dirty="0"/>
              <a:t>Nurjahdustarkastelu tehdään kuten puusauvassa</a:t>
            </a:r>
          </a:p>
          <a:p>
            <a:r>
              <a:rPr lang="fi-FI" dirty="0"/>
              <a:t>Taivutuksen aiheuttamat jännitykset sekä taipuma tarkastellaan kuten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  <a:p>
            <a:r>
              <a:rPr lang="fi-FI" dirty="0"/>
              <a:t>Nurjahduksen ja taivutuksen yhteisvaikutukset tarkastellaan kuten puusauvassa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633" y="957648"/>
            <a:ext cx="1027600" cy="522073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75" y="2943998"/>
            <a:ext cx="4548798" cy="13162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9F384-54E8-11B4-7926-E51CF953D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5666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826" y="1492458"/>
            <a:ext cx="5881817" cy="450094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CLT-seinässä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Nurjahduskestävyys</a:t>
            </a:r>
          </a:p>
          <a:p>
            <a:pPr lvl="1"/>
            <a:endParaRPr lang="fi-FI" sz="1000" dirty="0"/>
          </a:p>
          <a:p>
            <a:pPr lvl="1"/>
            <a:r>
              <a:rPr lang="fi-FI" dirty="0"/>
              <a:t>	</a:t>
            </a:r>
          </a:p>
          <a:p>
            <a:endParaRPr lang="fi-FI" sz="1000" dirty="0"/>
          </a:p>
          <a:p>
            <a:r>
              <a:rPr lang="fi-FI" dirty="0"/>
              <a:t>Leikkauskestävyys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  <a:p>
            <a:pPr lvl="1"/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R,d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25595"/>
              </p:ext>
            </p:extLst>
          </p:nvPr>
        </p:nvGraphicFramePr>
        <p:xfrm>
          <a:off x="1569134" y="3131628"/>
          <a:ext cx="2317065" cy="9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8960" imgH="482400" progId="Equation.DSMT4">
                  <p:embed/>
                </p:oleObj>
              </mc:Choice>
              <mc:Fallback>
                <p:oleObj name="Equation" r:id="rId4" imgW="1218960" imgH="4824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134" y="3131628"/>
                        <a:ext cx="2317065" cy="92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F0B5F2-7FFF-CDFB-44AE-88D647F5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5725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CLT-seinässä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Taivutusmomentin aiheuttama taipuma määritetään käyttämällä poikkileikkauksen tehollista taivutusjäykkyyttä 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r>
              <a:rPr lang="fi-FI" dirty="0"/>
              <a:t>Kimmomoduulina käytetään lamellin syysuuntaista arvoa</a:t>
            </a:r>
          </a:p>
          <a:p>
            <a:r>
              <a:rPr lang="fi-FI" dirty="0"/>
              <a:t>Viruma otetaan huomioon virumaluvun </a:t>
            </a:r>
            <a:r>
              <a:rPr lang="fi-FI" i="1" dirty="0" err="1"/>
              <a:t>k</a:t>
            </a:r>
            <a:r>
              <a:rPr lang="fi-FI" baseline="-25000" dirty="0" err="1"/>
              <a:t>def</a:t>
            </a:r>
            <a:r>
              <a:rPr lang="fi-FI" dirty="0"/>
              <a:t> avulla</a:t>
            </a:r>
          </a:p>
          <a:p>
            <a:r>
              <a:rPr lang="fi-FI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0" y="951468"/>
            <a:ext cx="1115655" cy="518169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32DF10D-E74A-9D49-ABD3-38C7E9259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521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72" y="1309894"/>
            <a:ext cx="4639962" cy="50523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74958" cy="4624602"/>
          </a:xfrm>
        </p:spPr>
        <p:txBody>
          <a:bodyPr>
            <a:normAutofit/>
          </a:bodyPr>
          <a:lstStyle/>
          <a:p>
            <a:r>
              <a:rPr lang="fi-FI" dirty="0"/>
              <a:t>CLT-levystä voidaan toteuttaa suuria ja tehokkaita jäykistäviä rakenteita </a:t>
            </a:r>
          </a:p>
          <a:p>
            <a:r>
              <a:rPr lang="fi-FI" dirty="0"/>
              <a:t>CLT-levy voidaan mitoittaa toimimaan yhtenäisenä jäykistävänä levynä, vaikka siinä olisi aukkoja  </a:t>
            </a:r>
          </a:p>
          <a:p>
            <a:pPr lvl="1"/>
            <a:r>
              <a:rPr lang="fi-FI" dirty="0"/>
              <a:t>Jäykistyskapasiteetti alenee</a:t>
            </a:r>
          </a:p>
          <a:p>
            <a:pPr lvl="1"/>
            <a:r>
              <a:rPr lang="fi-FI" dirty="0"/>
              <a:t>Vaakasiirtymä kasvaa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74B664-234C-11DF-9C3E-85D467E1F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895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16" y="1236245"/>
            <a:ext cx="4490550" cy="510951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927343"/>
          </a:xfrm>
        </p:spPr>
        <p:txBody>
          <a:bodyPr>
            <a:normAutofit/>
          </a:bodyPr>
          <a:lstStyle/>
          <a:p>
            <a:r>
              <a:rPr lang="fi-FI" dirty="0"/>
              <a:t>Jäykistävä CLT-seinä toimii tavallisesti ulokepalkkina, jossa on leikkausta ja taivutusta</a:t>
            </a:r>
          </a:p>
          <a:p>
            <a:r>
              <a:rPr lang="fi-FI" dirty="0"/>
              <a:t>Jäykistävässä seinässä yleensä leikkauskestävyys ja vaakasiirtymä ovat mitoittavia (pois lukien kapeat jäykistävät seinät)</a:t>
            </a:r>
          </a:p>
          <a:p>
            <a:r>
              <a:rPr lang="fi-FI" dirty="0"/>
              <a:t>Seinän päihin syntyy pistemäiset tukireaktio </a:t>
            </a:r>
            <a:r>
              <a:rPr lang="fi-FI" dirty="0" err="1"/>
              <a:t>A</a:t>
            </a:r>
            <a:r>
              <a:rPr lang="fi-FI" baseline="-25000" dirty="0" err="1"/>
              <a:t>d</a:t>
            </a:r>
            <a:r>
              <a:rPr lang="fi-FI" dirty="0"/>
              <a:t> ja </a:t>
            </a:r>
            <a:r>
              <a:rPr lang="fi-FI" dirty="0" err="1"/>
              <a:t>B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lvl="1"/>
            <a:r>
              <a:rPr lang="fi-FI" dirty="0"/>
              <a:t>Puristuspuolen tukireaktio vastaan-otetaan CLT-levyn pystysuuntaisilla lamellikerroksilla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139873-D47F-38A0-47F0-D85C16B6C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898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28.2.2022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09CE40-C9B1-1454-3D49-9D469DE93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78" y="1800800"/>
            <a:ext cx="4205393" cy="378040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pituuden ja korkeuden suhteesta riippuen seinään saattaa syntyä vain pelkkää leikkausta</a:t>
            </a:r>
          </a:p>
          <a:p>
            <a:r>
              <a:rPr lang="fi-FI" dirty="0"/>
              <a:t>CLT-seinän leikkausvoimakestävyyden mitoitus tehdään kuitenkin samalla tavalla kuin ulokepalkkina toimivassa seinässä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1FD999-C32A-40B5-CE22-A6D34FA3E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6749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63" y="1458096"/>
            <a:ext cx="3208638" cy="47195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964414"/>
          </a:xfrm>
        </p:spPr>
        <p:txBody>
          <a:bodyPr>
            <a:normAutofit fontScale="92500"/>
          </a:bodyPr>
          <a:lstStyle/>
          <a:p>
            <a:r>
              <a:rPr lang="fi-FI" dirty="0"/>
              <a:t>CLT-levyn leikkauskestävyys perustuu pääasiassa lamellikerrosten välisen lapeliimauksen vääntöleikkauskestävyyteen</a:t>
            </a:r>
          </a:p>
          <a:p>
            <a:pPr lvl="1"/>
            <a:r>
              <a:rPr lang="fi-FI" dirty="0"/>
              <a:t>Lamellien välistä syrjäliimausta ei huomioida leikkauskestävyydessä</a:t>
            </a:r>
          </a:p>
          <a:p>
            <a:r>
              <a:rPr lang="fi-FI" dirty="0"/>
              <a:t>Vääntöleikkauskestävyys tarkastellaan päällekkäisten lamellien kosketuspinnan (</a:t>
            </a:r>
            <a:r>
              <a:rPr lang="fi-FI" dirty="0" err="1"/>
              <a:t>a</a:t>
            </a:r>
            <a:r>
              <a:rPr lang="fi-FI" sz="2000" dirty="0" err="1"/>
              <a:t>x</a:t>
            </a:r>
            <a:r>
              <a:rPr lang="fi-FI" dirty="0" err="1"/>
              <a:t>a</a:t>
            </a:r>
            <a:r>
              <a:rPr lang="fi-FI" dirty="0"/>
              <a:t>) perusteella</a:t>
            </a:r>
          </a:p>
          <a:p>
            <a:r>
              <a:rPr lang="fi-FI" dirty="0"/>
              <a:t>Joillakin CLT-valmistajilla on valmiita leikkauslujuusarvoja vakiopoikkileikkauksille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316D84-9299-2F16-FBE2-86595B7DD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5588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157" y="1662295"/>
            <a:ext cx="5674995" cy="388588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86210"/>
              </p:ext>
            </p:extLst>
          </p:nvPr>
        </p:nvGraphicFramePr>
        <p:xfrm>
          <a:off x="900800" y="1591839"/>
          <a:ext cx="4305300" cy="481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40080" imgH="3708360" progId="Equation.DSMT4">
                  <p:embed/>
                </p:oleObj>
              </mc:Choice>
              <mc:Fallback>
                <p:oleObj name="Equation" r:id="rId4" imgW="3340080" imgH="370836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800" y="1591839"/>
                        <a:ext cx="4305300" cy="481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C4CCAB-3C54-99A2-9FBD-8FB572C83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2725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077" y="1837981"/>
            <a:ext cx="5043443" cy="41815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CLT-levy voi leikkautua myös paneelileikkautumalla, kuten rakennuslevy</a:t>
            </a:r>
          </a:p>
          <a:p>
            <a:r>
              <a:rPr lang="fi-FI" dirty="0"/>
              <a:t>CLT-levyn leikkautuva pinta-ala määräytyy poikkileikkauksen nettopinta-alan perusteella</a:t>
            </a:r>
          </a:p>
          <a:p>
            <a:r>
              <a:rPr lang="fi-FI" dirty="0"/>
              <a:t>Joillakin CLT-valmistajilla on valmiita leikkauslujuusarvoja vakiopoikkileikkauksille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19414CF-B428-00E8-D292-9B846DE3D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5980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79" y="1863945"/>
            <a:ext cx="5504935" cy="37927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87616"/>
              </p:ext>
            </p:extLst>
          </p:nvPr>
        </p:nvGraphicFramePr>
        <p:xfrm>
          <a:off x="921480" y="2084388"/>
          <a:ext cx="4779962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360" imgH="2514600" progId="Equation.DSMT4">
                  <p:embed/>
                </p:oleObj>
              </mc:Choice>
              <mc:Fallback>
                <p:oleObj name="Equation" r:id="rId4" imgW="3708360" imgH="251460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480" y="2084388"/>
                        <a:ext cx="4779962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DB34D1-BA40-8B43-5C6E-88EC99E4B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0680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vaakasiirtymä voidaan määrittää leikkaus-jäykkyyden perusteella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788" y="1489316"/>
            <a:ext cx="4493541" cy="4163899"/>
          </a:xfrm>
          <a:prstGeom prst="rect">
            <a:avLst/>
          </a:prstGeom>
        </p:spPr>
      </p:pic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15590"/>
              </p:ext>
            </p:extLst>
          </p:nvPr>
        </p:nvGraphicFramePr>
        <p:xfrm>
          <a:off x="1123778" y="3327400"/>
          <a:ext cx="3781425" cy="323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33640" imgH="2489040" progId="Equation.DSMT4">
                  <p:embed/>
                </p:oleObj>
              </mc:Choice>
              <mc:Fallback>
                <p:oleObj name="Equation" r:id="rId4" imgW="2933640" imgH="248904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778" y="3327400"/>
                        <a:ext cx="3781425" cy="323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0CBAF6-0F30-8DAB-AC4E-19F396977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938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76" y="1514180"/>
            <a:ext cx="4502155" cy="416374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16169" cy="48532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puristettu reuna voi nurjahtaa ja kiepahtaa pystykuormituksen vaikutuksesta</a:t>
            </a:r>
          </a:p>
          <a:p>
            <a:r>
              <a:rPr lang="fi-FI" dirty="0"/>
              <a:t>Puristetun reunan pystykuormitus muodostuu seinän pystykuormituksesta ja vaakavoiman aiheuttamasta pystytukireaktiosta</a:t>
            </a:r>
          </a:p>
          <a:p>
            <a:r>
              <a:rPr lang="fi-FI" dirty="0"/>
              <a:t>Tavallisesti jäykistävän seinän reunat liittyvät poikittaisiin seiniin, jolloin puristettu reuna saadaan sivuttaistuettua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681FCC-44A1-A6A4-479E-895A63E6A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833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6841" cy="4853202"/>
          </a:xfrm>
        </p:spPr>
        <p:txBody>
          <a:bodyPr>
            <a:normAutofit/>
          </a:bodyPr>
          <a:lstStyle/>
          <a:p>
            <a:r>
              <a:rPr lang="fi-FI" dirty="0"/>
              <a:t>CLT-levyn tukipainemitoituksessa voidaan huomioida vain kuormituksen suuntaiset lamellikerrokset</a:t>
            </a:r>
          </a:p>
          <a:p>
            <a:r>
              <a:rPr lang="fi-FI" dirty="0"/>
              <a:t>Tukipainekestävyyden mitoitus tehdään samoilla periaatteilla kuin sahatavaran yhteydessä</a:t>
            </a:r>
          </a:p>
          <a:p>
            <a:r>
              <a:rPr lang="fi-FI" dirty="0"/>
              <a:t>CLT-levyn lapepinnalla kerroin  k</a:t>
            </a:r>
            <a:r>
              <a:rPr lang="fi-FI" baseline="-25000" dirty="0"/>
              <a:t>c,90</a:t>
            </a:r>
            <a:r>
              <a:rPr lang="fi-FI" dirty="0"/>
              <a:t> = 1,25 (kuten sahatavaralla)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226" y="693537"/>
            <a:ext cx="3974672" cy="55798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0417CE-D935-843C-6CEA-306EF1236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3179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20498" cy="4853202"/>
          </a:xfrm>
        </p:spPr>
        <p:txBody>
          <a:bodyPr>
            <a:normAutofit/>
          </a:bodyPr>
          <a:lstStyle/>
          <a:p>
            <a:r>
              <a:rPr lang="fi-FI" dirty="0"/>
              <a:t>Tehollisen kosketuspinnan pituus määritetään samoilla periaatteilla kuin rankarakenteisessa seinässä</a:t>
            </a:r>
          </a:p>
          <a:p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/>
              <a:t>c,90,ef</a:t>
            </a:r>
            <a:r>
              <a:rPr lang="fi-FI" dirty="0"/>
              <a:t> määritetään jokaiselle kuormituksen suuntaiselle lamellikerrokselle</a:t>
            </a:r>
          </a:p>
          <a:p>
            <a:r>
              <a:rPr lang="fi-FI" dirty="0"/>
              <a:t>Tukipainekestävyys tarkastetaan jokaisen kuormituksen suuntaisen lamellikerroksen kohdalla käyttäen lamellikerroksen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/>
              <a:t>c,90,ef</a:t>
            </a:r>
            <a:r>
              <a:rPr lang="fi-FI" dirty="0"/>
              <a:t>-mittaa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226" y="1244864"/>
            <a:ext cx="3793525" cy="505653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0B6A00-F0E1-5FFE-6A20-563FFE8B4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0383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kosteuskäyttäytyminen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36921" cy="4853202"/>
          </a:xfrm>
        </p:spPr>
        <p:txBody>
          <a:bodyPr>
            <a:normAutofit/>
          </a:bodyPr>
          <a:lstStyle/>
          <a:p>
            <a:r>
              <a:rPr lang="fi-FI" dirty="0" err="1"/>
              <a:t>Ristiinlaminoitujen</a:t>
            </a:r>
            <a:r>
              <a:rPr lang="fi-FI" dirty="0"/>
              <a:t> massiivipuulevyjen kosteuseläminen hyvin pientä levyn tasossa</a:t>
            </a:r>
          </a:p>
          <a:p>
            <a:r>
              <a:rPr lang="fi-FI" dirty="0"/>
              <a:t>Massiivipuulevy turpoaa ja kutistuu kuitenkin levyn paksuussuunnassa</a:t>
            </a:r>
          </a:p>
          <a:p>
            <a:pPr lvl="1"/>
            <a:r>
              <a:rPr lang="fi-FI" dirty="0"/>
              <a:t>Tulee ottaa huomioon liittymien ja liitosten suunnittelussa</a:t>
            </a:r>
          </a:p>
          <a:p>
            <a:r>
              <a:rPr lang="fi-FI" dirty="0"/>
              <a:t>CLT-levyn kosteuselämistä voidaan arvioida sahatavaran ohjeilla</a:t>
            </a:r>
          </a:p>
          <a:p>
            <a:r>
              <a:rPr lang="fi-FI" dirty="0"/>
              <a:t>LVL-levyn kosteuselämistä voidaan arvioida levyvalmistajan ohjeilla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92" y="1551976"/>
            <a:ext cx="4424497" cy="4509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33946A-6480-AE0C-4342-68086A649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352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kosteuskäyttäytyminen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71520" cy="4853202"/>
          </a:xfrm>
        </p:spPr>
        <p:txBody>
          <a:bodyPr>
            <a:normAutofit/>
          </a:bodyPr>
          <a:lstStyle/>
          <a:p>
            <a:r>
              <a:rPr lang="fi-FI" dirty="0"/>
              <a:t>Massiivipuulevyn eri puolilla olevan erilaisen kosteusolosuhteen vaikutus levyyn tulee ottaa suunnittelussa huomioon</a:t>
            </a:r>
          </a:p>
          <a:p>
            <a:r>
              <a:rPr lang="fi-FI" dirty="0"/>
              <a:t>Esimerkiksi korkeassa massiivipuulevyulkoseinässä, jossa ei ole erillistä lämmöneristystä, saattaa esiintyä kosteuselämisen aiheuttamaa käyristymistä</a:t>
            </a:r>
          </a:p>
          <a:p>
            <a:pPr lvl="1"/>
            <a:r>
              <a:rPr lang="fi-FI" dirty="0"/>
              <a:t>Sisäpinta kutistuu</a:t>
            </a:r>
          </a:p>
          <a:p>
            <a:pPr lvl="1"/>
            <a:r>
              <a:rPr lang="fi-FI" dirty="0"/>
              <a:t>Ulkopinta turpoaa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49" y="1381007"/>
            <a:ext cx="4059194" cy="487347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FAD4E2E-EB7A-5124-CC6E-3C56FA666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4751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848" y="1498559"/>
            <a:ext cx="5891311" cy="450403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tilaaminen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71520" cy="4618424"/>
          </a:xfrm>
        </p:spPr>
        <p:txBody>
          <a:bodyPr>
            <a:normAutofit/>
          </a:bodyPr>
          <a:lstStyle/>
          <a:p>
            <a:r>
              <a:rPr lang="fi-FI" dirty="0"/>
              <a:t>Massiivipuulevyt levykohtaisten piirustusten perusteella</a:t>
            </a:r>
          </a:p>
          <a:p>
            <a:r>
              <a:rPr lang="fi-FI" dirty="0"/>
              <a:t>Tilauspiirustuksessa esitetään </a:t>
            </a:r>
          </a:p>
          <a:p>
            <a:pPr lvl="1"/>
            <a:r>
              <a:rPr lang="fi-FI" dirty="0"/>
              <a:t>Levyn tunnus</a:t>
            </a:r>
          </a:p>
          <a:p>
            <a:pPr lvl="1"/>
            <a:r>
              <a:rPr lang="fi-FI" dirty="0"/>
              <a:t>Levytyyppi</a:t>
            </a:r>
          </a:p>
          <a:p>
            <a:pPr lvl="1"/>
            <a:r>
              <a:rPr lang="fi-FI" dirty="0"/>
              <a:t>Pintalamellien suunta</a:t>
            </a:r>
          </a:p>
          <a:p>
            <a:pPr lvl="1"/>
            <a:r>
              <a:rPr lang="fi-FI" dirty="0"/>
              <a:t>Määrä</a:t>
            </a:r>
          </a:p>
          <a:p>
            <a:pPr lvl="1"/>
            <a:r>
              <a:rPr lang="fi-FI" dirty="0"/>
              <a:t>Mitat</a:t>
            </a:r>
          </a:p>
          <a:p>
            <a:pPr lvl="1"/>
            <a:r>
              <a:rPr lang="fi-FI" dirty="0"/>
              <a:t>Pinnan laatuluokka</a:t>
            </a:r>
          </a:p>
          <a:p>
            <a:pPr lvl="1"/>
            <a:r>
              <a:rPr lang="fi-FI" dirty="0"/>
              <a:t>Haluttavien CNC-työstöjen tiedot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737A5F-8BC5-E607-B36A-623504DF9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2008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0" y="1825625"/>
            <a:ext cx="4833552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työstöjä suunniteltaessa tulee selvittää käytettävän CNC-koneen ominaisuudet</a:t>
            </a:r>
          </a:p>
          <a:p>
            <a:pPr lvl="1"/>
            <a:r>
              <a:rPr lang="fi-FI" dirty="0"/>
              <a:t>Työstösuunnat</a:t>
            </a:r>
          </a:p>
          <a:p>
            <a:pPr lvl="1"/>
            <a:r>
              <a:rPr lang="fi-FI" dirty="0"/>
              <a:t>Työstösyvyydet</a:t>
            </a:r>
          </a:p>
          <a:p>
            <a:pPr lvl="1"/>
            <a:r>
              <a:rPr lang="fi-FI" dirty="0"/>
              <a:t>Työstettävän levyn koko</a:t>
            </a:r>
          </a:p>
          <a:p>
            <a:pPr lvl="1"/>
            <a:r>
              <a:rPr lang="fi-FI" dirty="0"/>
              <a:t>Jne.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32" y="1411674"/>
            <a:ext cx="6322165" cy="1899778"/>
          </a:xfrm>
          <a:prstGeom prst="rect">
            <a:avLst/>
          </a:prstGeom>
        </p:spPr>
      </p:pic>
      <p:pic>
        <p:nvPicPr>
          <p:cNvPr id="10" name="Picture 2" descr="Kuvahaun tulos haulle cnc machining cl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22310" b="5273"/>
          <a:stretch/>
        </p:blipFill>
        <p:spPr bwMode="auto">
          <a:xfrm>
            <a:off x="7296671" y="3470451"/>
            <a:ext cx="3575222" cy="26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9662339" y="5935270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Ledinek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E2DCFD-5528-AD24-C2B6-13FAF9782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2645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7" y="1592206"/>
            <a:ext cx="5247956" cy="480517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09" y="1592206"/>
            <a:ext cx="5382656" cy="4396954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10430511" y="5989160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5DD43B-5CA7-6A41-8FE5-5641B829B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1162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7" y="1589688"/>
            <a:ext cx="5247956" cy="429698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09" y="1587113"/>
            <a:ext cx="5312044" cy="434436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8072" y="5931479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0F96246-7437-7B2C-B2D7-7208CFAF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5751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09" y="1587113"/>
            <a:ext cx="5312044" cy="434436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7" y="1587113"/>
            <a:ext cx="5247956" cy="42969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9899" y="5931479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BC5072-4C71-124B-50F1-40DE71689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5493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09" y="1587112"/>
            <a:ext cx="5312044" cy="434436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7" y="1587112"/>
            <a:ext cx="5247956" cy="443786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9899" y="5931477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0A87EF-5345-A5EE-89BE-4CD39334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8908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175" y="1587112"/>
            <a:ext cx="5247956" cy="44881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6" name="Suorakulmio 5"/>
          <p:cNvSpPr/>
          <p:nvPr/>
        </p:nvSpPr>
        <p:spPr>
          <a:xfrm>
            <a:off x="7687577" y="6075297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707FF0-AE72-D1D6-F593-42322875C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525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0737" y="1690688"/>
            <a:ext cx="5654388" cy="4240791"/>
          </a:xfrm>
          <a:prstGeom prst="rect">
            <a:avLst/>
          </a:prstGeom>
        </p:spPr>
      </p:pic>
      <p:sp>
        <p:nvSpPr>
          <p:cNvPr id="6" name="Sisällön paikkamerkki 4"/>
          <p:cNvSpPr txBox="1">
            <a:spLocks/>
          </p:cNvSpPr>
          <p:nvPr/>
        </p:nvSpPr>
        <p:spPr>
          <a:xfrm>
            <a:off x="838200" y="1825625"/>
            <a:ext cx="4833552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Aukkopalat ovat hukkaa, jotka asiakas maksaa </a:t>
            </a:r>
          </a:p>
          <a:p>
            <a:r>
              <a:rPr lang="fi-FI" dirty="0"/>
              <a:t>Aukkopalat voidaan jättää tehtaalle tai ne voidaan toimittaa asiakkaalle</a:t>
            </a:r>
          </a:p>
          <a:p>
            <a:r>
              <a:rPr lang="fi-FI" dirty="0"/>
              <a:t>Aukkopalojen minimointi tulisi ottaa huomioon aukotuksen suunnittelussa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CEB94-2238-67BD-A86A-0190790E5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604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80" y="1690688"/>
            <a:ext cx="5801784" cy="4351338"/>
          </a:xfr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4981831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Tappijyrsimellä toteutettujen aukkojen nurkkiin jää tappijyrsimen säteen mukainen pyöristys</a:t>
            </a:r>
          </a:p>
          <a:p>
            <a:r>
              <a:rPr lang="fi-FI" dirty="0"/>
              <a:t>Pyöristys vaikuttaa esimerkiksi ikkunoiden sovittamiseen</a:t>
            </a:r>
          </a:p>
          <a:p>
            <a:r>
              <a:rPr lang="fi-FI" dirty="0"/>
              <a:t>Pyöristys voidaan poistaa pyynnöstä CLT-tehtaalla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6726" y="5826582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CE2805-69AD-EED0-3EF6-989D60EE5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851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 (</a:t>
            </a:r>
            <a:r>
              <a:rPr lang="fi-FI" dirty="0" err="1"/>
              <a:t>Laminated</a:t>
            </a:r>
            <a:r>
              <a:rPr lang="fi-FI" dirty="0"/>
              <a:t> </a:t>
            </a:r>
            <a:r>
              <a:rPr lang="fi-FI" dirty="0" err="1"/>
              <a:t>Veneer</a:t>
            </a:r>
            <a:r>
              <a:rPr lang="fi-FI" dirty="0"/>
              <a:t> </a:t>
            </a:r>
            <a:r>
              <a:rPr lang="fi-FI" dirty="0" err="1"/>
              <a:t>Lumber</a:t>
            </a:r>
            <a:r>
              <a:rPr lang="fi-FI" dirty="0"/>
              <a:t>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Rakenteelliseen käyttöön tarkoitettu LVL valmistetaan tavallisesti kuusitukista sorvatuista 3 mm paksuista viiluista</a:t>
            </a:r>
          </a:p>
          <a:p>
            <a:r>
              <a:rPr lang="fi-FI" dirty="0"/>
              <a:t>Viilut liimataan fenolipohjaisella liimalla siten, että LVL-tuotteessa</a:t>
            </a:r>
          </a:p>
          <a:p>
            <a:pPr lvl="1"/>
            <a:r>
              <a:rPr lang="fi-FI" dirty="0"/>
              <a:t>Kaikkien viilujen syysuunta on sama</a:t>
            </a:r>
          </a:p>
          <a:p>
            <a:pPr lvl="1"/>
            <a:r>
              <a:rPr lang="fi-FI" dirty="0"/>
              <a:t>Osa viiluista on liimattu syysuunnaltaan ristiin pääsuuntaan nähden</a:t>
            </a:r>
          </a:p>
          <a:p>
            <a:r>
              <a:rPr lang="fi-FI" dirty="0"/>
              <a:t>LVL-tuotteita valmistetaan rakenteelliseen käyttöön myös pyökistä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4867" r="26723" b="1618"/>
          <a:stretch/>
        </p:blipFill>
        <p:spPr>
          <a:xfrm>
            <a:off x="7085848" y="1344065"/>
            <a:ext cx="4156221" cy="491535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93C691-E62D-A98E-3666-74DC3DA39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4981831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Korkeissa seinissä voidaan käyttää vaakarakenteen CLT-levyjä (L-levy), jotka asennetaan pystysuuntaisesti</a:t>
            </a:r>
          </a:p>
          <a:p>
            <a:r>
              <a:rPr lang="fi-FI" dirty="0"/>
              <a:t>Suuria aukkoja voidaan toteuttaa erillisellä CLT-palkilla</a:t>
            </a:r>
          </a:p>
          <a:p>
            <a:r>
              <a:rPr lang="fi-FI" dirty="0"/>
              <a:t>CLT-palkki voidaan liittää puoli-ponttiliitoksella CLT-seinään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69" y="1693113"/>
            <a:ext cx="5651155" cy="4238366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D1600D-820A-E316-6761-6460160CB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4703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saumat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0" y="2002282"/>
            <a:ext cx="11469892" cy="331880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9B0DF5-D217-3E4D-37DC-A616D65C2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4301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saumat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7" y="2037365"/>
            <a:ext cx="11528724" cy="31279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C31C9B-1A81-C2B3-193F-205AED25D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939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asennustyökalut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asennukseen on kehitetty erilaisia työkaluja</a:t>
            </a:r>
          </a:p>
          <a:p>
            <a:r>
              <a:rPr lang="fi-FI" dirty="0"/>
              <a:t>Viereisessä kuvassa vaakarakennelevyjen sauman kiristystyökalu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3146" t="32848" r="3017" b="3347"/>
          <a:stretch/>
        </p:blipFill>
        <p:spPr>
          <a:xfrm>
            <a:off x="6456641" y="1961658"/>
            <a:ext cx="5381503" cy="3479725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10483906" y="5225939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CLT </a:t>
            </a:r>
            <a:r>
              <a:rPr lang="fi-FI" sz="800" dirty="0" err="1">
                <a:solidFill>
                  <a:srgbClr val="FFFFFF"/>
                </a:solidFill>
              </a:rPr>
              <a:t>Handbook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20FE25-C171-6C09-C5F4-A833D2CA7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095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13252" y="5883393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i-FI" altLang="fi-FI" b="1" dirty="0">
                <a:latin typeface="+mj-lt"/>
              </a:rPr>
              <a:t>CLT ei ole tehokas pienissä palkeissa ja pilareissa =&gt; Liimapuu, LVL tms.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39" y="1446836"/>
            <a:ext cx="8696689" cy="438769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B81DF0-2ED4-50DD-2D09-D1E8169A6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6609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70" y="1417175"/>
            <a:ext cx="7716859" cy="477318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89DCC4-D8A1-34ED-27A5-A90CB2859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6295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50" y="1299700"/>
            <a:ext cx="8873899" cy="504176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E6D89E-2D1D-E342-ADFB-6F2E324E9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9011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25" y="1330091"/>
            <a:ext cx="6460149" cy="49843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24D065-05E4-832A-E2AA-985A346FE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905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6" y="2146984"/>
            <a:ext cx="11640568" cy="29113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4A2801-7A33-425F-1453-F210F7451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67343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kontaktiliitokset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liitoksissa voidaan hyödyntää CNC-koneella työstettyjä kontaktiliitoksia</a:t>
            </a:r>
          </a:p>
          <a:p>
            <a:r>
              <a:rPr lang="fi-FI" dirty="0"/>
              <a:t>Kontaktiliitokset tuovat mm. seuraavia etuja</a:t>
            </a:r>
          </a:p>
          <a:p>
            <a:pPr lvl="1"/>
            <a:r>
              <a:rPr lang="fi-FI" dirty="0"/>
              <a:t>Teräsosia tarvitaan vähemmän</a:t>
            </a:r>
          </a:p>
          <a:p>
            <a:pPr lvl="1"/>
            <a:r>
              <a:rPr lang="fi-FI" dirty="0"/>
              <a:t>Kontaktiliitokset ovat paloteknisesti yksinkertaisempia suunnitella ja toteuttaa kuin teräsosaliitokset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13" name="Picture 3" descr="P112057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13239"/>
          <a:stretch/>
        </p:blipFill>
        <p:spPr bwMode="auto">
          <a:xfrm>
            <a:off x="6443479" y="1873251"/>
            <a:ext cx="5428525" cy="40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iruutu 13"/>
          <p:cNvSpPr txBox="1"/>
          <p:nvPr/>
        </p:nvSpPr>
        <p:spPr>
          <a:xfrm>
            <a:off x="10318547" y="5727079"/>
            <a:ext cx="1553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Willmott</a:t>
            </a:r>
            <a:r>
              <a:rPr lang="fi-FI" sz="800" dirty="0">
                <a:solidFill>
                  <a:srgbClr val="FFFFFF"/>
                </a:solidFill>
              </a:rPr>
              <a:t> </a:t>
            </a:r>
            <a:r>
              <a:rPr lang="fi-FI" sz="800" dirty="0" err="1">
                <a:solidFill>
                  <a:srgbClr val="FFFFFF"/>
                </a:solidFill>
              </a:rPr>
              <a:t>Dixon</a:t>
            </a:r>
            <a:r>
              <a:rPr lang="fi-FI" sz="800" dirty="0">
                <a:solidFill>
                  <a:srgbClr val="FFFFFF"/>
                </a:solidFill>
              </a:rPr>
              <a:t> Ltd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340945-69B4-133E-3162-B3E72D32A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64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Vakiodimensiot (viilujen syysuunta sama)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Palkit</a:t>
            </a:r>
          </a:p>
          <a:p>
            <a:pPr lvl="1"/>
            <a:r>
              <a:rPr lang="fi-FI" dirty="0"/>
              <a:t>Tolpat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27, 33, 39, 45, 51, 57, 63, 75</a:t>
            </a:r>
          </a:p>
          <a:p>
            <a:r>
              <a:rPr lang="fi-FI" dirty="0"/>
              <a:t>Poikkileikkauksen korkeus [mm]</a:t>
            </a:r>
          </a:p>
          <a:p>
            <a:pPr lvl="1"/>
            <a:r>
              <a:rPr lang="fi-FI" dirty="0"/>
              <a:t>200, 225, 260, 300, 360, 400, 450, 500, 600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6000, 8000, 12000 (</a:t>
            </a:r>
            <a:r>
              <a:rPr lang="fi-FI" dirty="0" err="1"/>
              <a:t>max</a:t>
            </a:r>
            <a:r>
              <a:rPr lang="fi-FI" dirty="0"/>
              <a:t> 25000)</a:t>
            </a:r>
          </a:p>
          <a:p>
            <a:pPr lvl="1"/>
            <a:endParaRPr lang="fi-FI" dirty="0"/>
          </a:p>
        </p:txBody>
      </p:sp>
      <p:pic>
        <p:nvPicPr>
          <p:cNvPr id="7" name="Picture 2" descr="https://puuinfo.fi/wp-content/uploads/2020/08/LVL-020-Stora-Enso_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5355" r="19608"/>
          <a:stretch/>
        </p:blipFill>
        <p:spPr bwMode="auto">
          <a:xfrm>
            <a:off x="6526425" y="1495166"/>
            <a:ext cx="5338119" cy="46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10510306" y="5942541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4B5A5D5-D5F5-9B70-F3D3-BDA30A5E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727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79" y="1871128"/>
            <a:ext cx="5428524" cy="40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995763" y="5723713"/>
            <a:ext cx="876241" cy="21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Eurban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kontaktiliitokset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CNC-koneella työstettyjä kontakti-liitoksia hyödynnetään tavallisesti jäykistävien rakennusosien liitoksissa</a:t>
            </a:r>
          </a:p>
          <a:p>
            <a:r>
              <a:rPr lang="fi-FI" dirty="0"/>
              <a:t>Viereisessä kuvassa 8-kerroksisen kerrostalon jäykistäviä rakennusosia kontaktiliitoksilla toteutettuna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FCA837-E0F3-150F-6B9B-1B2D1C2D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0396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Kuvahaun tulos haulle rothoblaas x-r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5219"/>
          <a:stretch/>
        </p:blipFill>
        <p:spPr bwMode="auto">
          <a:xfrm>
            <a:off x="6436172" y="1871128"/>
            <a:ext cx="5417298" cy="40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10458722" y="5712865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Rothoblaas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liitoselimiä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4" y="1871128"/>
            <a:ext cx="5739411" cy="4071395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4667021" y="5712865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Rothoblaas</a:t>
            </a:r>
            <a:endParaRPr lang="fi-FI" sz="8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E2779D6-20FC-D52B-2B45-51D1AEB7D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09277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r="4242"/>
          <a:stretch/>
        </p:blipFill>
        <p:spPr>
          <a:xfrm>
            <a:off x="6436171" y="1889336"/>
            <a:ext cx="5420137" cy="402661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4" y="1889336"/>
            <a:ext cx="5739411" cy="4040831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0435049" y="5700509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Rothoblaas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liitoselimiä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4667021" y="5714723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Rothoblaas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4300C4-7050-3D13-59AE-554E3D36E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290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uuinfo.fi/wp-content/uploads/2020/08/Kerto-LVL-Q-panel-1024x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/>
          <a:stretch/>
        </p:blipFill>
        <p:spPr bwMode="auto">
          <a:xfrm>
            <a:off x="6524368" y="1495167"/>
            <a:ext cx="5340176" cy="46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Vakiodimension (osa viiluista ristikkäin 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Levymäiset rakenteet</a:t>
            </a:r>
          </a:p>
          <a:p>
            <a:pPr lvl="1"/>
            <a:r>
              <a:rPr lang="fi-FI" dirty="0"/>
              <a:t>Palkit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21, 27, 33, 39, 45, 51, 57, 63, 69, 75</a:t>
            </a:r>
          </a:p>
          <a:p>
            <a:r>
              <a:rPr lang="fi-FI" dirty="0"/>
              <a:t>Poikkileikkauksen leveys [mm]</a:t>
            </a:r>
          </a:p>
          <a:p>
            <a:pPr lvl="1"/>
            <a:r>
              <a:rPr lang="fi-FI" dirty="0"/>
              <a:t>900, 1200, 1800, 2500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Tilauksen mukaan (</a:t>
            </a:r>
            <a:r>
              <a:rPr lang="fi-FI" dirty="0" err="1"/>
              <a:t>max</a:t>
            </a:r>
            <a:r>
              <a:rPr lang="fi-FI" dirty="0"/>
              <a:t> 25000)</a:t>
            </a:r>
          </a:p>
          <a:p>
            <a:pPr lvl="1"/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10510306" y="5942541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015C93-C65B-D17C-33BE-BF1333C36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42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Kerrannaisliimattu LVL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5760309" cy="4729634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Palkit</a:t>
            </a:r>
          </a:p>
          <a:p>
            <a:pPr lvl="1"/>
            <a:r>
              <a:rPr lang="fi-FI" dirty="0"/>
              <a:t>Levymäiset rakenteet (kuten CLT)</a:t>
            </a:r>
          </a:p>
          <a:p>
            <a:r>
              <a:rPr lang="fi-FI" dirty="0"/>
              <a:t>Dimensiot valmistajakohtaisia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84…350</a:t>
            </a:r>
          </a:p>
          <a:p>
            <a:r>
              <a:rPr lang="fi-FI" dirty="0"/>
              <a:t>Poikkileikkauksen leveys [mm]</a:t>
            </a:r>
          </a:p>
          <a:p>
            <a:pPr lvl="1"/>
            <a:r>
              <a:rPr lang="fi-FI" dirty="0"/>
              <a:t>1800…3150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Max 18000…19000</a:t>
            </a:r>
          </a:p>
        </p:txBody>
      </p:sp>
      <p:pic>
        <p:nvPicPr>
          <p:cNvPr id="7" name="Picture 2" descr="https://www.storaenso.com/-/media/Images/Products/Wood-products/Content/LVL/WoodCity_LVL_72-dpi.ash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1518"/>
          <a:stretch/>
        </p:blipFill>
        <p:spPr bwMode="auto">
          <a:xfrm>
            <a:off x="6549083" y="1746294"/>
            <a:ext cx="5319584" cy="39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10514430" y="5520423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EDA652-A1D2-3F37-6F86-AFE68333D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578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metadata/properties"/>
    <ds:schemaRef ds:uri="http://purl.org/dc/elements/1.1/"/>
    <ds:schemaRef ds:uri="93e2402c-36e9-4cdd-8de8-0cb185c44caf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10982</TotalTime>
  <Words>2052</Words>
  <Application>Microsoft Office PowerPoint</Application>
  <PresentationFormat>Laajakuva</PresentationFormat>
  <Paragraphs>553</Paragraphs>
  <Slides>72</Slides>
  <Notes>70</Notes>
  <HiddenSlides>0</HiddenSlides>
  <MMClips>0</MMClips>
  <ScaleCrop>false</ScaleCrop>
  <HeadingPairs>
    <vt:vector size="8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ScriptS</vt:lpstr>
      <vt:lpstr>Symbol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Massiivipuulevyt</vt:lpstr>
      <vt:lpstr>LVL (Laminated Veneer Lumber)</vt:lpstr>
      <vt:lpstr>Vakiodimensiot (viilujen syysuunta sama)</vt:lpstr>
      <vt:lpstr>Vakiodimension (osa viiluista ristikkäin )</vt:lpstr>
      <vt:lpstr>Kerrannaisliimattu LVL</vt:lpstr>
      <vt:lpstr>LVL:n mekaaninen toiminta</vt:lpstr>
      <vt:lpstr>CLT (Cross Laminated Timber)</vt:lpstr>
      <vt:lpstr>Esimerkkejä CLT:n vakiopaksuuksista</vt:lpstr>
      <vt:lpstr>CLT-levyn pääkantosuunta</vt:lpstr>
      <vt:lpstr>Syrjäliimattu ja syrjäliimaamaton CLT</vt:lpstr>
      <vt:lpstr>Syrjäliimattu ja syrjäliimaamaton CLT</vt:lpstr>
      <vt:lpstr>Lamellien halkeamat ja raot</vt:lpstr>
      <vt:lpstr>CLT-levyn käyttöluokka</vt:lpstr>
      <vt:lpstr>CLT-levyn toimivat lamellit</vt:lpstr>
      <vt:lpstr>CLT-levyn pinnan laatuluokka</vt:lpstr>
      <vt:lpstr>CLT-levyn vahva- ja heikkosuunta</vt:lpstr>
      <vt:lpstr>CLT:n toiminta lapetaivutuksessa</vt:lpstr>
      <vt:lpstr>CLT:n toiminta lapetaivutuksessa</vt:lpstr>
      <vt:lpstr>CLT:n ”Rolling shear”</vt:lpstr>
      <vt:lpstr>Lapetaivutetun CLT:n murtotapoja</vt:lpstr>
      <vt:lpstr>Valmiit lujuusarvot poikkileikkauksille</vt:lpstr>
      <vt:lpstr>CLT:n tehollinen jäyhyysmomentti</vt:lpstr>
      <vt:lpstr>Jännitystarkastelut CLT:n lapetaivutuksessa</vt:lpstr>
      <vt:lpstr>Taipuma CLT:n lapetaivutuksessa</vt:lpstr>
      <vt:lpstr>CLT-palkin toiminta</vt:lpstr>
      <vt:lpstr>CLT-palkin toiminta</vt:lpstr>
      <vt:lpstr>CLT-palkin toiminta</vt:lpstr>
      <vt:lpstr>Jännitystarkastelut CLT-palkissa</vt:lpstr>
      <vt:lpstr>CLT-palkin taipuma</vt:lpstr>
      <vt:lpstr>Kantavan CLT-seinän toiminta</vt:lpstr>
      <vt:lpstr>Kantavan CLT-seinän toiminta</vt:lpstr>
      <vt:lpstr>Jännitystarkastelut CLT-seinässä</vt:lpstr>
      <vt:lpstr>Taipuma CLT-seinässä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CLT:n tukipainekestävyys</vt:lpstr>
      <vt:lpstr>CLT:n tukipainekestävyys</vt:lpstr>
      <vt:lpstr>Massiivipuulevyjen kosteuskäyttäytyminen</vt:lpstr>
      <vt:lpstr>Massiivipuulevyjen kosteuskäyttäytyminen</vt:lpstr>
      <vt:lpstr>Massiivipuulevyn tilaaminen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saumat</vt:lpstr>
      <vt:lpstr>Massiivipuulevyjen saumat</vt:lpstr>
      <vt:lpstr>Massiivipuulevyjen asennustyökalut</vt:lpstr>
      <vt:lpstr>CLT:n käyttökohteita</vt:lpstr>
      <vt:lpstr>CLT:n käyttökohteita</vt:lpstr>
      <vt:lpstr>CLT:n käyttökohteita</vt:lpstr>
      <vt:lpstr>CLT:n käyttökohteita</vt:lpstr>
      <vt:lpstr>CLT:n käyttökohteita</vt:lpstr>
      <vt:lpstr>Massiivipuulevyjen kontaktiliitokset</vt:lpstr>
      <vt:lpstr>Massiivipuulevyjen kontaktiliitokset</vt:lpstr>
      <vt:lpstr>Massiivipuulevyjen liitoselimiä</vt:lpstr>
      <vt:lpstr>Massiivipuulevyjen liitoselimiä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887</cp:revision>
  <cp:lastPrinted>2021-05-26T11:58:08Z</cp:lastPrinted>
  <dcterms:created xsi:type="dcterms:W3CDTF">2021-05-03T10:20:21Z</dcterms:created>
  <dcterms:modified xsi:type="dcterms:W3CDTF">2022-06-20T12:41:51Z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