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60"/>
  </p:notesMasterIdLst>
  <p:sldIdLst>
    <p:sldId id="312" r:id="rId2"/>
    <p:sldId id="313" r:id="rId3"/>
    <p:sldId id="256" r:id="rId4"/>
    <p:sldId id="258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</p:sldIdLst>
  <p:sldSz cx="12192000" cy="6858000"/>
  <p:notesSz cx="6400800" cy="11728450"/>
  <p:embeddedFontLs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Open Sans" panose="020B0606030504020204" pitchFamily="3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9" roundtripDataSignature="AMtx7miG6/2rstZzcBxnn0EslpGM5O2j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287FB0-FEF9-4856-931E-616DB42D8EF4}" v="2" dt="2022-06-20T12:40:42.853"/>
  </p1510:revLst>
</p1510:revInfo>
</file>

<file path=ppt/tableStyles.xml><?xml version="1.0" encoding="utf-8"?>
<a:tblStyleLst xmlns:a="http://schemas.openxmlformats.org/drawingml/2006/main" def="{34357FC9-AF74-4B41-88BB-F2E6F39AF54B}">
  <a:tblStyle styleId="{34357FC9-AF74-4B41-88BB-F2E6F39AF54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0E9"/>
          </a:solidFill>
        </a:fill>
      </a:tcStyle>
    </a:wholeTbl>
    <a:band1H>
      <a:tcTxStyle/>
      <a:tcStyle>
        <a:tcBdr/>
        <a:fill>
          <a:solidFill>
            <a:srgbClr val="DEE0D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EE0D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65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74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9F792CBD-74B4-4421-873B-0FC6AB6C9BE2}"/>
    <pc:docChg chg="undo custSel modSld">
      <pc:chgData name="Hilppa Iittiläinen" userId="f7572432-e0f1-4abb-81ed-7836843e2f2b" providerId="ADAL" clId="{9F792CBD-74B4-4421-873B-0FC6AB6C9BE2}" dt="2022-05-27T11:20:39.377" v="132" actId="6549"/>
      <pc:docMkLst>
        <pc:docMk/>
      </pc:docMkLst>
      <pc:sldChg chg="modSp mod">
        <pc:chgData name="Hilppa Iittiläinen" userId="f7572432-e0f1-4abb-81ed-7836843e2f2b" providerId="ADAL" clId="{9F792CBD-74B4-4421-873B-0FC6AB6C9BE2}" dt="2022-05-27T09:20:28.197" v="80" actId="20577"/>
        <pc:sldMkLst>
          <pc:docMk/>
          <pc:sldMk cId="0" sldId="258"/>
        </pc:sldMkLst>
        <pc:spChg chg="mod">
          <ac:chgData name="Hilppa Iittiläinen" userId="f7572432-e0f1-4abb-81ed-7836843e2f2b" providerId="ADAL" clId="{9F792CBD-74B4-4421-873B-0FC6AB6C9BE2}" dt="2022-05-27T09:19:40.091" v="39" actId="20577"/>
          <ac:spMkLst>
            <pc:docMk/>
            <pc:sldMk cId="0" sldId="258"/>
            <ac:spMk id="104" creationId="{00000000-0000-0000-0000-000000000000}"/>
          </ac:spMkLst>
        </pc:spChg>
        <pc:spChg chg="mod">
          <ac:chgData name="Hilppa Iittiläinen" userId="f7572432-e0f1-4abb-81ed-7836843e2f2b" providerId="ADAL" clId="{9F792CBD-74B4-4421-873B-0FC6AB6C9BE2}" dt="2022-05-27T09:20:28.197" v="80" actId="20577"/>
          <ac:spMkLst>
            <pc:docMk/>
            <pc:sldMk cId="0" sldId="258"/>
            <ac:spMk id="105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6:44.696" v="84" actId="27636"/>
        <pc:sldMkLst>
          <pc:docMk/>
          <pc:sldMk cId="0" sldId="264"/>
        </pc:sldMkLst>
        <pc:spChg chg="mod">
          <ac:chgData name="Hilppa Iittiläinen" userId="f7572432-e0f1-4abb-81ed-7836843e2f2b" providerId="ADAL" clId="{9F792CBD-74B4-4421-873B-0FC6AB6C9BE2}" dt="2022-05-27T11:16:44.696" v="84" actId="27636"/>
          <ac:spMkLst>
            <pc:docMk/>
            <pc:sldMk cId="0" sldId="264"/>
            <ac:spMk id="174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6:51.743" v="86" actId="20577"/>
        <pc:sldMkLst>
          <pc:docMk/>
          <pc:sldMk cId="0" sldId="265"/>
        </pc:sldMkLst>
        <pc:spChg chg="mod">
          <ac:chgData name="Hilppa Iittiläinen" userId="f7572432-e0f1-4abb-81ed-7836843e2f2b" providerId="ADAL" clId="{9F792CBD-74B4-4421-873B-0FC6AB6C9BE2}" dt="2022-05-27T11:16:51.743" v="86" actId="20577"/>
          <ac:spMkLst>
            <pc:docMk/>
            <pc:sldMk cId="0" sldId="265"/>
            <ac:spMk id="183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7:04.140" v="88" actId="6549"/>
        <pc:sldMkLst>
          <pc:docMk/>
          <pc:sldMk cId="0" sldId="267"/>
        </pc:sldMkLst>
        <pc:spChg chg="mod">
          <ac:chgData name="Hilppa Iittiläinen" userId="f7572432-e0f1-4abb-81ed-7836843e2f2b" providerId="ADAL" clId="{9F792CBD-74B4-4421-873B-0FC6AB6C9BE2}" dt="2022-05-27T11:17:04.140" v="88" actId="6549"/>
          <ac:spMkLst>
            <pc:docMk/>
            <pc:sldMk cId="0" sldId="267"/>
            <ac:spMk id="200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7:19.679" v="94" actId="20577"/>
        <pc:sldMkLst>
          <pc:docMk/>
          <pc:sldMk cId="0" sldId="268"/>
        </pc:sldMkLst>
        <pc:spChg chg="mod">
          <ac:chgData name="Hilppa Iittiläinen" userId="f7572432-e0f1-4abb-81ed-7836843e2f2b" providerId="ADAL" clId="{9F792CBD-74B4-4421-873B-0FC6AB6C9BE2}" dt="2022-05-27T11:17:19.679" v="94" actId="20577"/>
          <ac:spMkLst>
            <pc:docMk/>
            <pc:sldMk cId="0" sldId="268"/>
            <ac:spMk id="209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7:38.444" v="96" actId="14100"/>
        <pc:sldMkLst>
          <pc:docMk/>
          <pc:sldMk cId="0" sldId="275"/>
        </pc:sldMkLst>
        <pc:spChg chg="mod">
          <ac:chgData name="Hilppa Iittiläinen" userId="f7572432-e0f1-4abb-81ed-7836843e2f2b" providerId="ADAL" clId="{9F792CBD-74B4-4421-873B-0FC6AB6C9BE2}" dt="2022-05-27T11:17:38.444" v="96" actId="14100"/>
          <ac:spMkLst>
            <pc:docMk/>
            <pc:sldMk cId="0" sldId="275"/>
            <ac:spMk id="322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7:59.098" v="98" actId="27636"/>
        <pc:sldMkLst>
          <pc:docMk/>
          <pc:sldMk cId="0" sldId="283"/>
        </pc:sldMkLst>
        <pc:spChg chg="mod">
          <ac:chgData name="Hilppa Iittiläinen" userId="f7572432-e0f1-4abb-81ed-7836843e2f2b" providerId="ADAL" clId="{9F792CBD-74B4-4421-873B-0FC6AB6C9BE2}" dt="2022-05-27T11:17:59.098" v="98" actId="27636"/>
          <ac:spMkLst>
            <pc:docMk/>
            <pc:sldMk cId="0" sldId="283"/>
            <ac:spMk id="400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8:16.397" v="101" actId="6549"/>
        <pc:sldMkLst>
          <pc:docMk/>
          <pc:sldMk cId="0" sldId="284"/>
        </pc:sldMkLst>
        <pc:spChg chg="mod">
          <ac:chgData name="Hilppa Iittiläinen" userId="f7572432-e0f1-4abb-81ed-7836843e2f2b" providerId="ADAL" clId="{9F792CBD-74B4-4421-873B-0FC6AB6C9BE2}" dt="2022-05-27T11:18:16.397" v="101" actId="6549"/>
          <ac:spMkLst>
            <pc:docMk/>
            <pc:sldMk cId="0" sldId="284"/>
            <ac:spMk id="409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8:42.139" v="103" actId="6549"/>
        <pc:sldMkLst>
          <pc:docMk/>
          <pc:sldMk cId="0" sldId="296"/>
        </pc:sldMkLst>
        <pc:spChg chg="mod">
          <ac:chgData name="Hilppa Iittiläinen" userId="f7572432-e0f1-4abb-81ed-7836843e2f2b" providerId="ADAL" clId="{9F792CBD-74B4-4421-873B-0FC6AB6C9BE2}" dt="2022-05-27T11:18:42.139" v="103" actId="6549"/>
          <ac:spMkLst>
            <pc:docMk/>
            <pc:sldMk cId="0" sldId="296"/>
            <ac:spMk id="520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8:50.178" v="105" actId="20577"/>
        <pc:sldMkLst>
          <pc:docMk/>
          <pc:sldMk cId="0" sldId="297"/>
        </pc:sldMkLst>
        <pc:spChg chg="mod">
          <ac:chgData name="Hilppa Iittiläinen" userId="f7572432-e0f1-4abb-81ed-7836843e2f2b" providerId="ADAL" clId="{9F792CBD-74B4-4421-873B-0FC6AB6C9BE2}" dt="2022-05-27T11:18:50.178" v="105" actId="20577"/>
          <ac:spMkLst>
            <pc:docMk/>
            <pc:sldMk cId="0" sldId="297"/>
            <ac:spMk id="528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8:57.994" v="107" actId="20577"/>
        <pc:sldMkLst>
          <pc:docMk/>
          <pc:sldMk cId="0" sldId="298"/>
        </pc:sldMkLst>
        <pc:spChg chg="mod">
          <ac:chgData name="Hilppa Iittiläinen" userId="f7572432-e0f1-4abb-81ed-7836843e2f2b" providerId="ADAL" clId="{9F792CBD-74B4-4421-873B-0FC6AB6C9BE2}" dt="2022-05-27T11:18:57.994" v="107" actId="20577"/>
          <ac:spMkLst>
            <pc:docMk/>
            <pc:sldMk cId="0" sldId="298"/>
            <ac:spMk id="538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9:03.282" v="108" actId="6549"/>
        <pc:sldMkLst>
          <pc:docMk/>
          <pc:sldMk cId="0" sldId="299"/>
        </pc:sldMkLst>
        <pc:spChg chg="mod">
          <ac:chgData name="Hilppa Iittiläinen" userId="f7572432-e0f1-4abb-81ed-7836843e2f2b" providerId="ADAL" clId="{9F792CBD-74B4-4421-873B-0FC6AB6C9BE2}" dt="2022-05-27T11:19:03.282" v="108" actId="6549"/>
          <ac:spMkLst>
            <pc:docMk/>
            <pc:sldMk cId="0" sldId="299"/>
            <ac:spMk id="547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9:12.646" v="112" actId="20577"/>
        <pc:sldMkLst>
          <pc:docMk/>
          <pc:sldMk cId="0" sldId="300"/>
        </pc:sldMkLst>
        <pc:spChg chg="mod">
          <ac:chgData name="Hilppa Iittiläinen" userId="f7572432-e0f1-4abb-81ed-7836843e2f2b" providerId="ADAL" clId="{9F792CBD-74B4-4421-873B-0FC6AB6C9BE2}" dt="2022-05-27T11:19:12.646" v="112" actId="20577"/>
          <ac:spMkLst>
            <pc:docMk/>
            <pc:sldMk cId="0" sldId="300"/>
            <ac:spMk id="555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9:26.669" v="115" actId="255"/>
        <pc:sldMkLst>
          <pc:docMk/>
          <pc:sldMk cId="0" sldId="302"/>
        </pc:sldMkLst>
        <pc:spChg chg="mod">
          <ac:chgData name="Hilppa Iittiläinen" userId="f7572432-e0f1-4abb-81ed-7836843e2f2b" providerId="ADAL" clId="{9F792CBD-74B4-4421-873B-0FC6AB6C9BE2}" dt="2022-05-27T11:19:26.669" v="115" actId="255"/>
          <ac:spMkLst>
            <pc:docMk/>
            <pc:sldMk cId="0" sldId="302"/>
            <ac:spMk id="575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19:50.156" v="121" actId="14100"/>
        <pc:sldMkLst>
          <pc:docMk/>
          <pc:sldMk cId="0" sldId="303"/>
        </pc:sldMkLst>
        <pc:spChg chg="mod">
          <ac:chgData name="Hilppa Iittiläinen" userId="f7572432-e0f1-4abb-81ed-7836843e2f2b" providerId="ADAL" clId="{9F792CBD-74B4-4421-873B-0FC6AB6C9BE2}" dt="2022-05-27T11:19:50.156" v="121" actId="14100"/>
          <ac:spMkLst>
            <pc:docMk/>
            <pc:sldMk cId="0" sldId="303"/>
            <ac:spMk id="584" creationId="{00000000-0000-0000-0000-000000000000}"/>
          </ac:spMkLst>
        </pc:spChg>
        <pc:picChg chg="mod">
          <ac:chgData name="Hilppa Iittiläinen" userId="f7572432-e0f1-4abb-81ed-7836843e2f2b" providerId="ADAL" clId="{9F792CBD-74B4-4421-873B-0FC6AB6C9BE2}" dt="2022-05-27T11:19:35.516" v="118" actId="1076"/>
          <ac:picMkLst>
            <pc:docMk/>
            <pc:sldMk cId="0" sldId="303"/>
            <ac:picMk id="585" creationId="{00000000-0000-0000-0000-000000000000}"/>
          </ac:picMkLst>
        </pc:picChg>
      </pc:sldChg>
      <pc:sldChg chg="modSp mod">
        <pc:chgData name="Hilppa Iittiläinen" userId="f7572432-e0f1-4abb-81ed-7836843e2f2b" providerId="ADAL" clId="{9F792CBD-74B4-4421-873B-0FC6AB6C9BE2}" dt="2022-05-27T11:19:59.962" v="123" actId="14100"/>
        <pc:sldMkLst>
          <pc:docMk/>
          <pc:sldMk cId="0" sldId="305"/>
        </pc:sldMkLst>
        <pc:spChg chg="mod">
          <ac:chgData name="Hilppa Iittiläinen" userId="f7572432-e0f1-4abb-81ed-7836843e2f2b" providerId="ADAL" clId="{9F792CBD-74B4-4421-873B-0FC6AB6C9BE2}" dt="2022-05-27T11:19:59.962" v="123" actId="14100"/>
          <ac:spMkLst>
            <pc:docMk/>
            <pc:sldMk cId="0" sldId="305"/>
            <ac:spMk id="603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20:11.228" v="125" actId="6549"/>
        <pc:sldMkLst>
          <pc:docMk/>
          <pc:sldMk cId="0" sldId="307"/>
        </pc:sldMkLst>
        <pc:spChg chg="mod">
          <ac:chgData name="Hilppa Iittiläinen" userId="f7572432-e0f1-4abb-81ed-7836843e2f2b" providerId="ADAL" clId="{9F792CBD-74B4-4421-873B-0FC6AB6C9BE2}" dt="2022-05-27T11:20:11.228" v="125" actId="6549"/>
          <ac:spMkLst>
            <pc:docMk/>
            <pc:sldMk cId="0" sldId="307"/>
            <ac:spMk id="622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20:22.363" v="128" actId="6549"/>
        <pc:sldMkLst>
          <pc:docMk/>
          <pc:sldMk cId="0" sldId="308"/>
        </pc:sldMkLst>
        <pc:spChg chg="mod">
          <ac:chgData name="Hilppa Iittiläinen" userId="f7572432-e0f1-4abb-81ed-7836843e2f2b" providerId="ADAL" clId="{9F792CBD-74B4-4421-873B-0FC6AB6C9BE2}" dt="2022-05-27T11:20:22.363" v="128" actId="6549"/>
          <ac:spMkLst>
            <pc:docMk/>
            <pc:sldMk cId="0" sldId="308"/>
            <ac:spMk id="631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20:30.039" v="130" actId="6549"/>
        <pc:sldMkLst>
          <pc:docMk/>
          <pc:sldMk cId="0" sldId="309"/>
        </pc:sldMkLst>
        <pc:spChg chg="mod">
          <ac:chgData name="Hilppa Iittiläinen" userId="f7572432-e0f1-4abb-81ed-7836843e2f2b" providerId="ADAL" clId="{9F792CBD-74B4-4421-873B-0FC6AB6C9BE2}" dt="2022-05-27T11:20:30.039" v="130" actId="6549"/>
          <ac:spMkLst>
            <pc:docMk/>
            <pc:sldMk cId="0" sldId="309"/>
            <ac:spMk id="640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20:35.174" v="131" actId="6549"/>
        <pc:sldMkLst>
          <pc:docMk/>
          <pc:sldMk cId="0" sldId="310"/>
        </pc:sldMkLst>
        <pc:spChg chg="mod">
          <ac:chgData name="Hilppa Iittiläinen" userId="f7572432-e0f1-4abb-81ed-7836843e2f2b" providerId="ADAL" clId="{9F792CBD-74B4-4421-873B-0FC6AB6C9BE2}" dt="2022-05-27T11:20:35.174" v="131" actId="6549"/>
          <ac:spMkLst>
            <pc:docMk/>
            <pc:sldMk cId="0" sldId="310"/>
            <ac:spMk id="649" creationId="{00000000-0000-0000-0000-000000000000}"/>
          </ac:spMkLst>
        </pc:spChg>
      </pc:sldChg>
      <pc:sldChg chg="modSp mod">
        <pc:chgData name="Hilppa Iittiläinen" userId="f7572432-e0f1-4abb-81ed-7836843e2f2b" providerId="ADAL" clId="{9F792CBD-74B4-4421-873B-0FC6AB6C9BE2}" dt="2022-05-27T11:20:39.377" v="132" actId="6549"/>
        <pc:sldMkLst>
          <pc:docMk/>
          <pc:sldMk cId="0" sldId="311"/>
        </pc:sldMkLst>
        <pc:spChg chg="mod">
          <ac:chgData name="Hilppa Iittiläinen" userId="f7572432-e0f1-4abb-81ed-7836843e2f2b" providerId="ADAL" clId="{9F792CBD-74B4-4421-873B-0FC6AB6C9BE2}" dt="2022-05-27T11:20:39.377" v="132" actId="6549"/>
          <ac:spMkLst>
            <pc:docMk/>
            <pc:sldMk cId="0" sldId="311"/>
            <ac:spMk id="658" creationId="{00000000-0000-0000-0000-000000000000}"/>
          </ac:spMkLst>
        </pc:spChg>
      </pc:sldChg>
    </pc:docChg>
  </pc:docChgLst>
  <pc:docChgLst>
    <pc:chgData name="Hilppa Iittiläinen" userId="f7572432-e0f1-4abb-81ed-7836843e2f2b" providerId="ADAL" clId="{D8287FB0-FEF9-4856-931E-616DB42D8EF4}"/>
    <pc:docChg chg="custSel addSld modSld sldOrd">
      <pc:chgData name="Hilppa Iittiläinen" userId="f7572432-e0f1-4abb-81ed-7836843e2f2b" providerId="ADAL" clId="{D8287FB0-FEF9-4856-931E-616DB42D8EF4}" dt="2022-06-20T12:40:47.348" v="10" actId="478"/>
      <pc:docMkLst>
        <pc:docMk/>
      </pc:docMkLst>
      <pc:sldChg chg="modSp mod ord">
        <pc:chgData name="Hilppa Iittiläinen" userId="f7572432-e0f1-4abb-81ed-7836843e2f2b" providerId="ADAL" clId="{D8287FB0-FEF9-4856-931E-616DB42D8EF4}" dt="2022-06-16T10:21:37.382" v="9"/>
        <pc:sldMkLst>
          <pc:docMk/>
          <pc:sldMk cId="0" sldId="258"/>
        </pc:sldMkLst>
        <pc:spChg chg="mod">
          <ac:chgData name="Hilppa Iittiläinen" userId="f7572432-e0f1-4abb-81ed-7836843e2f2b" providerId="ADAL" clId="{D8287FB0-FEF9-4856-931E-616DB42D8EF4}" dt="2022-06-13T09:45:37.928" v="6" actId="20577"/>
          <ac:spMkLst>
            <pc:docMk/>
            <pc:sldMk cId="0" sldId="258"/>
            <ac:spMk id="103" creationId="{00000000-0000-0000-0000-000000000000}"/>
          </ac:spMkLst>
        </pc:spChg>
      </pc:sldChg>
      <pc:sldChg chg="add">
        <pc:chgData name="Hilppa Iittiläinen" userId="f7572432-e0f1-4abb-81ed-7836843e2f2b" providerId="ADAL" clId="{D8287FB0-FEF9-4856-931E-616DB42D8EF4}" dt="2022-06-16T10:21:34.967" v="7"/>
        <pc:sldMkLst>
          <pc:docMk/>
          <pc:sldMk cId="0" sldId="312"/>
        </pc:sldMkLst>
      </pc:sldChg>
      <pc:sldChg chg="delSp add mod">
        <pc:chgData name="Hilppa Iittiläinen" userId="f7572432-e0f1-4abb-81ed-7836843e2f2b" providerId="ADAL" clId="{D8287FB0-FEF9-4856-931E-616DB42D8EF4}" dt="2022-06-20T12:40:47.348" v="10" actId="478"/>
        <pc:sldMkLst>
          <pc:docMk/>
          <pc:sldMk cId="0" sldId="313"/>
        </pc:sldMkLst>
        <pc:spChg chg="del">
          <ac:chgData name="Hilppa Iittiläinen" userId="f7572432-e0f1-4abb-81ed-7836843e2f2b" providerId="ADAL" clId="{D8287FB0-FEF9-4856-931E-616DB42D8EF4}" dt="2022-06-20T12:40:47.348" v="10" actId="478"/>
          <ac:spMkLst>
            <pc:docMk/>
            <pc:sldMk cId="0" sldId="313"/>
            <ac:spMk id="2" creationId="{1DED68A5-895F-EB91-D22A-BB5B87327D5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625639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1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1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1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1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1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2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2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2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2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2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2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p2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2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p2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Google Shape;413;p3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p3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3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3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3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3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3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8" name="Google Shape;468;p3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3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3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Google Shape;486;p3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3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3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4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4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4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4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3" name="Google Shape;523;p4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2" name="Google Shape;532;p4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4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4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4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0" name="Google Shape;550;p4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4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4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4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4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9" name="Google Shape;579;p4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4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4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4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8" name="Google Shape;598;p5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5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7" name="Google Shape;607;p5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5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6" name="Google Shape;616;p5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5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" name="Google Shape;625;p5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5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p5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5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3" name="Google Shape;643;p5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5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5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5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58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8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67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7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6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6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>
  <p:cSld name="Tyhjä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68"/>
          <p:cNvSpPr txBox="1">
            <a:spLocks noGrp="1"/>
          </p:cNvSpPr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8"/>
          <p:cNvSpPr txBox="1">
            <a:spLocks noGrp="1"/>
          </p:cNvSpPr>
          <p:nvPr>
            <p:ph type="body" idx="1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>
  <p:cSld name="Kuvatekstillinen sisältö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69"/>
          <p:cNvSpPr txBox="1">
            <a:spLocks noGrp="1"/>
          </p:cNvSpPr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Mukautettu asettelu">
  <p:cSld name="5_Mukautettu asettelu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70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0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/>
          </a:p>
        </p:txBody>
      </p:sp>
      <p:sp>
        <p:nvSpPr>
          <p:cNvPr id="81" name="Google Shape;81;p70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Mukautettu asettelu">
  <p:cSld name="6_Mukautettu asettelu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71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1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9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6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6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6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6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ukautettu asettelu">
  <p:cSld name="2_Mukautettu asettelu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6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7" name="Google Shape;37;p61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ukautettu asettelu">
  <p:cSld name="1_Mukautettu asettelu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2" name="Google Shape;42;p6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ukautettu asettelu">
  <p:cSld name="4_Mukautettu asettel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6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6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6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0" name="Google Shape;50;p6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ukautettu asettelu">
  <p:cSld name="3_Mukautettu asettelu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6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" name="Google Shape;55;p6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6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>
  <p:cSld name="Osan ylätunnist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9" name="Google Shape;59;p6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>
  <p:cSld name="Kaksi sisältökohdetta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6"/>
          <p:cNvSpPr>
            <a:spLocks noGrp="1"/>
          </p:cNvSpPr>
          <p:nvPr>
            <p:ph type="pic" idx="2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6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3" name="Google Shape;63;p66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Rakennesuunnittelu</a:t>
            </a:r>
            <a:endParaRPr/>
          </a:p>
        </p:txBody>
      </p:sp>
      <p:sp>
        <p:nvSpPr>
          <p:cNvPr id="14" name="Google Shape;14;p5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8021" y="1380667"/>
            <a:ext cx="8177459" cy="3674833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Levyjäykisteen vaakasiirtymä</a:t>
            </a:r>
            <a:endParaRPr/>
          </a:p>
        </p:txBody>
      </p:sp>
      <p:sp>
        <p:nvSpPr>
          <p:cNvPr id="161" name="Google Shape;161;p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  <p:pic>
        <p:nvPicPr>
          <p:cNvPr id="162" name="Google Shape;16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415" y="1774081"/>
            <a:ext cx="3529538" cy="3647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1463" y="5154022"/>
            <a:ext cx="939800" cy="94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04743" y="5166722"/>
            <a:ext cx="941388" cy="94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82212" y="5154022"/>
            <a:ext cx="957263" cy="9413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C5A8C6D-8A66-83C4-43D2-69DBBC9BA66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8697" y="1709221"/>
            <a:ext cx="5826212" cy="325310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Levyjäykisteen aukot</a:t>
            </a:r>
            <a:endParaRPr/>
          </a:p>
        </p:txBody>
      </p:sp>
      <p:sp>
        <p:nvSpPr>
          <p:cNvPr id="173" name="Google Shape;173;p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  <p:sp>
        <p:nvSpPr>
          <p:cNvPr id="174" name="Google Shape;174;p9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5284574" cy="483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Erillisistä rakennuslevyistä koostuvassa levyjäykisteessä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Aukkojen kohtia ei voida käytännössä huomioida jäykistäviksi, koska aukkojen ylä- ja alapuolen levyt eivät toimi kokonaisuutena muiden levyjen kanssa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Kapeita aukkojen pielien levytyksiä ei käytännössä voida huomioida jäykistäviksi, koska niiden jäykistyskapasiteetti on pieni suhteessa toimivaan levyjäykisteeseen</a:t>
            </a: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E0A1406-D521-F42A-1A74-4D8C4DC8221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2342" y="1628861"/>
            <a:ext cx="4946075" cy="428608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 kiinnitetty kaikilta reunoiltaan</a:t>
            </a:r>
            <a:endParaRPr/>
          </a:p>
        </p:txBody>
      </p:sp>
      <p:sp>
        <p:nvSpPr>
          <p:cNvPr id="182" name="Google Shape;182;p1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  <p:sp>
        <p:nvSpPr>
          <p:cNvPr id="183" name="Google Shape;183;p10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5352535" cy="483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Ulkoinen voima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 aiheuttaa jäykistävään levyyn sen reunojen suuntaisen voiman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Jäykistävä levy tulisi olla kiinnitetty vähintään kaikilta neljältä reunaltaan, jotta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Liittimiin kohdistuvat voimat </a:t>
            </a:r>
            <a:r>
              <a:rPr lang="fi-FI" i="1" dirty="0" err="1"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fi-FI" baseline="-25000" dirty="0" err="1"/>
              <a:t>x</a:t>
            </a:r>
            <a:r>
              <a:rPr lang="fi-FI" dirty="0"/>
              <a:t> ja </a:t>
            </a:r>
            <a:r>
              <a:rPr lang="fi-FI" i="1" dirty="0" err="1"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fi-FI" baseline="-25000" dirty="0" err="1"/>
              <a:t>y</a:t>
            </a:r>
            <a:r>
              <a:rPr lang="fi-FI" dirty="0"/>
              <a:t> vastaanotetaan pääasiassa levyn reunoissa olevilla liitinjonoilla ja rangoilla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dirty="0"/>
              <a:t>Jäykistyskapasiteetti suurenee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dirty="0"/>
              <a:t>Vaakasiirtymä pienenee </a:t>
            </a: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B8E2920-2D1C-0FD1-C1B1-AC3A5AD6063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7127" y="1612359"/>
            <a:ext cx="4803986" cy="428586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Levyssä kiinnittämättömiä reunoja</a:t>
            </a:r>
            <a:endParaRPr/>
          </a:p>
        </p:txBody>
      </p:sp>
      <p:sp>
        <p:nvSpPr>
          <p:cNvPr id="191" name="Google Shape;191;p1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13</a:t>
            </a:fld>
            <a:endParaRPr/>
          </a:p>
        </p:txBody>
      </p:sp>
      <p:sp>
        <p:nvSpPr>
          <p:cNvPr id="192" name="Google Shape;192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59860" cy="483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Kiinnittämättömät levyn reunat aiheuttavat seuraavaa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Jäykistyskapasiteetti pienenee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Vaakasiirtymä suurenee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Kiinnittämättömässä reunassa on ulkoisen voiman </a:t>
            </a:r>
            <a:r>
              <a:rPr lang="fi-FI" i="1"/>
              <a:t>F</a:t>
            </a:r>
            <a:r>
              <a:rPr lang="fi-FI" baseline="-25000"/>
              <a:t>d</a:t>
            </a:r>
            <a:r>
              <a:rPr lang="fi-FI"/>
              <a:t> aiheuttama voima, mutta ei voiman suun-taista liitinjonoa eikä rankaa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Jäykistyskapasiteetti määrittyy liittimiin kohdistuvan voiman </a:t>
            </a:r>
            <a:r>
              <a:rPr lang="fi-FI" i="1"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fi-FI" baseline="-25000"/>
              <a:t>y</a:t>
            </a:r>
            <a:r>
              <a:rPr lang="fi-FI"/>
              <a:t> perusteella (kiertokestävyys) </a:t>
            </a:r>
            <a:endParaRPr baseline="-2500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0BC9F27-FF60-815F-AF54-94CBF98125A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Levyssä kiinnittämättömiä reunoja</a:t>
            </a:r>
            <a:endParaRPr/>
          </a:p>
        </p:txBody>
      </p:sp>
      <p:sp>
        <p:nvSpPr>
          <p:cNvPr id="199" name="Google Shape;199;p1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14</a:t>
            </a:fld>
            <a:endParaRPr/>
          </a:p>
        </p:txBody>
      </p:sp>
      <p:sp>
        <p:nvSpPr>
          <p:cNvPr id="200" name="Google Shape;200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59860" cy="483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Kiinnittämättömiä levyn reunoja esiintyy esimerkiksi palkkirakenteisessa välipohjassa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Levy on kiinnitetty vain palkkien suuntaisilla liitinjonoilla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Levyn pitkän sivun suuntaisessa reunassa olevaa voimaa ei vastaanota mikään, koska siinä ei ole kiinnitystä</a:t>
            </a:r>
            <a:endParaRPr dirty="0"/>
          </a:p>
        </p:txBody>
      </p:sp>
      <p:pic>
        <p:nvPicPr>
          <p:cNvPr id="201" name="Google Shape;201;p12"/>
          <p:cNvPicPr preferRelativeResize="0"/>
          <p:nvPr/>
        </p:nvPicPr>
        <p:blipFill rotWithShape="1">
          <a:blip r:embed="rId3">
            <a:alphaModFix/>
          </a:blip>
          <a:srcRect l="2713" t="14413" r="1335" b="14324"/>
          <a:stretch/>
        </p:blipFill>
        <p:spPr>
          <a:xfrm>
            <a:off x="6225054" y="2082113"/>
            <a:ext cx="5779535" cy="30335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34F83EB-8E7E-A043-C486-2DC302F128E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Levyssä kiinnittämättömiä reunoja</a:t>
            </a:r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15</a:t>
            </a:fld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59860" cy="483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Kiinnittämättömiä levyn reunoja esiintyy esimerkiksi vaakakoolatussa seinässä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Levy on kiinnitetty vain vaakakoolauksen suuntaisilla liitinjonoilla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Levyn pitkän sivun suuntaisessa reunassa olevaa voimaa ei vastaanota mikään, koska siinä ei ole kiinnitystä</a:t>
            </a:r>
            <a:endParaRPr dirty="0"/>
          </a:p>
        </p:txBody>
      </p:sp>
      <p:pic>
        <p:nvPicPr>
          <p:cNvPr id="210" name="Google Shape;210;p13"/>
          <p:cNvPicPr preferRelativeResize="0"/>
          <p:nvPr/>
        </p:nvPicPr>
        <p:blipFill rotWithShape="1">
          <a:blip r:embed="rId3">
            <a:alphaModFix/>
          </a:blip>
          <a:srcRect l="14238" t="7478" r="17570" b="2702"/>
          <a:stretch/>
        </p:blipFill>
        <p:spPr>
          <a:xfrm>
            <a:off x="6842057" y="1550773"/>
            <a:ext cx="4679051" cy="43557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9090707-DD4F-0139-3F29-24F7C683E7A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8550" y="1568515"/>
            <a:ext cx="7364061" cy="459493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Kiinnitystavan vaikutus kestävyyteen</a:t>
            </a:r>
            <a:endParaRPr/>
          </a:p>
        </p:txBody>
      </p:sp>
      <p:sp>
        <p:nvSpPr>
          <p:cNvPr id="218" name="Google Shape;218;p1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16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CA8320F-68A0-BF44-D3F2-BE6EC0FE1CB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3451" y="1445333"/>
            <a:ext cx="7594406" cy="483326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Kiinnitystavan vaikutus siirtymään</a:t>
            </a:r>
            <a:endParaRPr/>
          </a:p>
        </p:txBody>
      </p:sp>
      <p:sp>
        <p:nvSpPr>
          <p:cNvPr id="226" name="Google Shape;226;p1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17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0408E63-4E8D-FCAD-C724-78CAE1B46AC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Kiinnitystapakertoimet</a:t>
            </a:r>
            <a:endParaRPr/>
          </a:p>
        </p:txBody>
      </p:sp>
      <p:sp>
        <p:nvSpPr>
          <p:cNvPr id="233" name="Google Shape;233;p1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18</a:t>
            </a:fld>
            <a:endParaRPr/>
          </a:p>
        </p:txBody>
      </p:sp>
      <p:graphicFrame>
        <p:nvGraphicFramePr>
          <p:cNvPr id="234" name="Google Shape;234;p16"/>
          <p:cNvGraphicFramePr/>
          <p:nvPr/>
        </p:nvGraphicFramePr>
        <p:xfrm>
          <a:off x="2032000" y="1414849"/>
          <a:ext cx="8128000" cy="4663575"/>
        </p:xfrm>
        <a:graphic>
          <a:graphicData uri="http://schemas.openxmlformats.org/drawingml/2006/table">
            <a:tbl>
              <a:tblPr firstRow="1" bandRow="1">
                <a:noFill/>
                <a:tableStyleId>{34357FC9-AF74-4B41-88BB-F2E6F39AF54B}</a:tableStyleId>
              </a:tblPr>
              <a:tblGrid>
                <a:gridCol w="69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2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u="none" strike="noStrike" cap="none"/>
                        <a:t>Nro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u="none" strike="noStrike" cap="none"/>
                        <a:t>Kiinnitystapa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fi-FI" sz="18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</a:t>
                      </a:r>
                      <a:r>
                        <a:rPr lang="fi-FI" sz="1800" u="none" strike="noStrike" cap="none"/>
                        <a:t>-kerroin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</a:t>
                      </a:r>
                      <a:r>
                        <a:rPr lang="fi-FI" sz="1800" u="none" strike="noStrike" cap="none"/>
                        <a:t>-kerroin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500" u="none" strike="noStrike" cap="none"/>
                        <a:t>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fi-FI" sz="1500"/>
                        <a:t>2</a:t>
                      </a: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5" name="Google Shape;235;p16"/>
          <p:cNvSpPr/>
          <p:nvPr/>
        </p:nvSpPr>
        <p:spPr>
          <a:xfrm>
            <a:off x="5288691" y="200179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6825" y="2457450"/>
            <a:ext cx="1731963" cy="76358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6"/>
          <p:cNvSpPr/>
          <p:nvPr/>
        </p:nvSpPr>
        <p:spPr>
          <a:xfrm>
            <a:off x="8063211" y="200179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4938" y="2462213"/>
            <a:ext cx="1990725" cy="72866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6"/>
          <p:cNvSpPr/>
          <p:nvPr/>
        </p:nvSpPr>
        <p:spPr>
          <a:xfrm>
            <a:off x="5288691" y="3087002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6825" y="4635500"/>
            <a:ext cx="1731963" cy="763588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6"/>
          <p:cNvSpPr/>
          <p:nvPr/>
        </p:nvSpPr>
        <p:spPr>
          <a:xfrm>
            <a:off x="8063211" y="3087002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2875" y="4640263"/>
            <a:ext cx="1976438" cy="72866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6"/>
          <p:cNvSpPr/>
          <p:nvPr/>
        </p:nvSpPr>
        <p:spPr>
          <a:xfrm>
            <a:off x="5288691" y="4172209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6"/>
          <p:cNvSpPr/>
          <p:nvPr/>
        </p:nvSpPr>
        <p:spPr>
          <a:xfrm>
            <a:off x="8063211" y="4168341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6"/>
          <p:cNvSpPr/>
          <p:nvPr/>
        </p:nvSpPr>
        <p:spPr>
          <a:xfrm>
            <a:off x="5288691" y="5257416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6"/>
          <p:cNvSpPr/>
          <p:nvPr/>
        </p:nvSpPr>
        <p:spPr>
          <a:xfrm>
            <a:off x="8063211" y="5265383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02236" y="1889165"/>
            <a:ext cx="1279291" cy="194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95256" y="4049137"/>
            <a:ext cx="1279291" cy="19346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808E366-3160-53CD-70F1-34357518C0D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Kiinnitystapakertoimet</a:t>
            </a:r>
            <a:endParaRPr/>
          </a:p>
        </p:txBody>
      </p:sp>
      <p:sp>
        <p:nvSpPr>
          <p:cNvPr id="255" name="Google Shape;255;p1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19</a:t>
            </a:fld>
            <a:endParaRPr/>
          </a:p>
        </p:txBody>
      </p:sp>
      <p:graphicFrame>
        <p:nvGraphicFramePr>
          <p:cNvPr id="256" name="Google Shape;256;p17"/>
          <p:cNvGraphicFramePr/>
          <p:nvPr/>
        </p:nvGraphicFramePr>
        <p:xfrm>
          <a:off x="2032000" y="1414849"/>
          <a:ext cx="8128000" cy="4663575"/>
        </p:xfrm>
        <a:graphic>
          <a:graphicData uri="http://schemas.openxmlformats.org/drawingml/2006/table">
            <a:tbl>
              <a:tblPr firstRow="1" bandRow="1">
                <a:noFill/>
                <a:tableStyleId>{34357FC9-AF74-4B41-88BB-F2E6F39AF54B}</a:tableStyleId>
              </a:tblPr>
              <a:tblGrid>
                <a:gridCol w="69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2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Nro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Kiinnitystapa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fi-FI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</a:t>
                      </a:r>
                      <a:r>
                        <a:rPr lang="fi-FI" sz="1800"/>
                        <a:t>-kerroin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</a:t>
                      </a:r>
                      <a:r>
                        <a:rPr lang="fi-FI" sz="1800"/>
                        <a:t>-kerroin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500"/>
                        <a:t>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fi-FI" sz="1500"/>
                        <a:t>4</a:t>
                      </a: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7" name="Google Shape;257;p17"/>
          <p:cNvSpPr/>
          <p:nvPr/>
        </p:nvSpPr>
        <p:spPr>
          <a:xfrm>
            <a:off x="5288691" y="200179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7"/>
          <p:cNvSpPr/>
          <p:nvPr/>
        </p:nvSpPr>
        <p:spPr>
          <a:xfrm>
            <a:off x="8063211" y="200179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7"/>
          <p:cNvSpPr/>
          <p:nvPr/>
        </p:nvSpPr>
        <p:spPr>
          <a:xfrm>
            <a:off x="5288691" y="3087002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7"/>
          <p:cNvSpPr/>
          <p:nvPr/>
        </p:nvSpPr>
        <p:spPr>
          <a:xfrm>
            <a:off x="8063211" y="3087002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7"/>
          <p:cNvSpPr/>
          <p:nvPr/>
        </p:nvSpPr>
        <p:spPr>
          <a:xfrm>
            <a:off x="5288691" y="4172209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7"/>
          <p:cNvSpPr/>
          <p:nvPr/>
        </p:nvSpPr>
        <p:spPr>
          <a:xfrm>
            <a:off x="8063211" y="4168341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7"/>
          <p:cNvSpPr/>
          <p:nvPr/>
        </p:nvSpPr>
        <p:spPr>
          <a:xfrm>
            <a:off x="5288691" y="5257416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7"/>
          <p:cNvSpPr/>
          <p:nvPr/>
        </p:nvSpPr>
        <p:spPr>
          <a:xfrm>
            <a:off x="8063211" y="5265383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8875" y="2486025"/>
            <a:ext cx="2057400" cy="77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9688" y="2490788"/>
            <a:ext cx="2116137" cy="703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76813" y="4560888"/>
            <a:ext cx="2054225" cy="776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61275" y="4579938"/>
            <a:ext cx="2112963" cy="69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03337" y="1891733"/>
            <a:ext cx="1282476" cy="1946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93664" y="4039231"/>
            <a:ext cx="1292149" cy="19501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25FAE1B-F951-866B-38BC-CF8B88E2669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Kiinnitystapakertoimet</a:t>
            </a:r>
            <a:endParaRPr/>
          </a:p>
        </p:txBody>
      </p:sp>
      <p:sp>
        <p:nvSpPr>
          <p:cNvPr id="277" name="Google Shape;277;p1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20</a:t>
            </a:fld>
            <a:endParaRPr/>
          </a:p>
        </p:txBody>
      </p:sp>
      <p:graphicFrame>
        <p:nvGraphicFramePr>
          <p:cNvPr id="278" name="Google Shape;278;p18"/>
          <p:cNvGraphicFramePr/>
          <p:nvPr/>
        </p:nvGraphicFramePr>
        <p:xfrm>
          <a:off x="2032000" y="141484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{34357FC9-AF74-4B41-88BB-F2E6F39AF54B}</a:tableStyleId>
              </a:tblPr>
              <a:tblGrid>
                <a:gridCol w="69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2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Nro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Kiinnitystapa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fi-FI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</a:t>
                      </a:r>
                      <a:r>
                        <a:rPr lang="fi-FI" sz="1800"/>
                        <a:t>-kerroin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</a:t>
                      </a:r>
                      <a:r>
                        <a:rPr lang="fi-FI" sz="1800"/>
                        <a:t>-kerroin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500"/>
                        <a:t>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fi-FI" sz="1500"/>
                        <a:t>6</a:t>
                      </a: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9" name="Google Shape;279;p18"/>
          <p:cNvSpPr/>
          <p:nvPr/>
        </p:nvSpPr>
        <p:spPr>
          <a:xfrm>
            <a:off x="5288691" y="200179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8"/>
          <p:cNvSpPr/>
          <p:nvPr/>
        </p:nvSpPr>
        <p:spPr>
          <a:xfrm>
            <a:off x="8063211" y="200179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8"/>
          <p:cNvSpPr/>
          <p:nvPr/>
        </p:nvSpPr>
        <p:spPr>
          <a:xfrm>
            <a:off x="5288691" y="3087002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8"/>
          <p:cNvSpPr/>
          <p:nvPr/>
        </p:nvSpPr>
        <p:spPr>
          <a:xfrm>
            <a:off x="8063211" y="3087002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8"/>
          <p:cNvSpPr/>
          <p:nvPr/>
        </p:nvSpPr>
        <p:spPr>
          <a:xfrm>
            <a:off x="5288691" y="4172209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8"/>
          <p:cNvSpPr/>
          <p:nvPr/>
        </p:nvSpPr>
        <p:spPr>
          <a:xfrm>
            <a:off x="8063211" y="4168341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8"/>
          <p:cNvSpPr/>
          <p:nvPr/>
        </p:nvSpPr>
        <p:spPr>
          <a:xfrm>
            <a:off x="5288691" y="5257416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8"/>
          <p:cNvSpPr/>
          <p:nvPr/>
        </p:nvSpPr>
        <p:spPr>
          <a:xfrm>
            <a:off x="8063211" y="5265383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3688" y="2560638"/>
            <a:ext cx="1047750" cy="601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43900" y="2466975"/>
            <a:ext cx="796925" cy="785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53050" y="4664075"/>
            <a:ext cx="1333500" cy="60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29613" y="4568825"/>
            <a:ext cx="914400" cy="785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90828" y="1894191"/>
            <a:ext cx="1288006" cy="1950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02766" y="4048552"/>
            <a:ext cx="1276068" cy="19444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7774E68-2964-3EEC-B984-1D2FE55ECDF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Kiinnitystapakertoimet</a:t>
            </a:r>
            <a:endParaRPr/>
          </a:p>
        </p:txBody>
      </p:sp>
      <p:sp>
        <p:nvSpPr>
          <p:cNvPr id="299" name="Google Shape;299;p1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21</a:t>
            </a:fld>
            <a:endParaRPr/>
          </a:p>
        </p:txBody>
      </p:sp>
      <p:graphicFrame>
        <p:nvGraphicFramePr>
          <p:cNvPr id="300" name="Google Shape;300;p19"/>
          <p:cNvGraphicFramePr/>
          <p:nvPr/>
        </p:nvGraphicFramePr>
        <p:xfrm>
          <a:off x="2032000" y="141484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{34357FC9-AF74-4B41-88BB-F2E6F39AF54B}</a:tableStyleId>
              </a:tblPr>
              <a:tblGrid>
                <a:gridCol w="69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2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Nro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Kiinnitystapa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fi-FI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</a:t>
                      </a:r>
                      <a:r>
                        <a:rPr lang="fi-FI" sz="1800"/>
                        <a:t>-kerroin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</a:t>
                      </a:r>
                      <a:r>
                        <a:rPr lang="fi-FI" sz="1800"/>
                        <a:t>-kerroin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500"/>
                        <a:t>7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fi-FI" sz="1500"/>
                        <a:t>8</a:t>
                      </a: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1" name="Google Shape;301;p19"/>
          <p:cNvSpPr/>
          <p:nvPr/>
        </p:nvSpPr>
        <p:spPr>
          <a:xfrm>
            <a:off x="5288691" y="200179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9"/>
          <p:cNvSpPr/>
          <p:nvPr/>
        </p:nvSpPr>
        <p:spPr>
          <a:xfrm>
            <a:off x="8063211" y="200179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9"/>
          <p:cNvSpPr/>
          <p:nvPr/>
        </p:nvSpPr>
        <p:spPr>
          <a:xfrm>
            <a:off x="5288691" y="3087002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9"/>
          <p:cNvSpPr/>
          <p:nvPr/>
        </p:nvSpPr>
        <p:spPr>
          <a:xfrm>
            <a:off x="8063211" y="3087002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9"/>
          <p:cNvSpPr/>
          <p:nvPr/>
        </p:nvSpPr>
        <p:spPr>
          <a:xfrm>
            <a:off x="5288691" y="4172209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9"/>
          <p:cNvSpPr/>
          <p:nvPr/>
        </p:nvSpPr>
        <p:spPr>
          <a:xfrm>
            <a:off x="8063211" y="4168341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9"/>
          <p:cNvSpPr/>
          <p:nvPr/>
        </p:nvSpPr>
        <p:spPr>
          <a:xfrm>
            <a:off x="5288691" y="5257416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9"/>
          <p:cNvSpPr/>
          <p:nvPr/>
        </p:nvSpPr>
        <p:spPr>
          <a:xfrm>
            <a:off x="8063211" y="5265383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7963" y="2616200"/>
            <a:ext cx="1347787" cy="60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3575" y="2514600"/>
            <a:ext cx="1027113" cy="785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0025" y="4672013"/>
            <a:ext cx="1438275" cy="601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81988" y="4564063"/>
            <a:ext cx="1027112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10106" y="1900850"/>
            <a:ext cx="1268728" cy="1942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85456" y="4046966"/>
            <a:ext cx="1296000" cy="19472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7B8C347-6C82-E2A5-8353-458A34489AC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Levyn liittimien leikkausvoimakestävyys</a:t>
            </a:r>
            <a:endParaRPr/>
          </a:p>
        </p:txBody>
      </p:sp>
      <p:sp>
        <p:nvSpPr>
          <p:cNvPr id="321" name="Google Shape;321;p2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22</a:t>
            </a:fld>
            <a:endParaRPr/>
          </a:p>
        </p:txBody>
      </p:sp>
      <p:sp>
        <p:nvSpPr>
          <p:cNvPr id="322" name="Google Shape;322;p20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629920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Levyn liittimien leikkausvoimakestävyys on usein mitoittava tekijä levyjäykisteen lujuusmitoituksessa</a:t>
            </a:r>
            <a:endParaRPr dirty="0"/>
          </a:p>
        </p:txBody>
      </p:sp>
      <p:pic>
        <p:nvPicPr>
          <p:cNvPr id="323" name="Google Shape;32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8667" y="3397766"/>
            <a:ext cx="4934679" cy="233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0743" y="1690689"/>
            <a:ext cx="3124544" cy="43146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3C2A76A-D1DB-66F5-8D59-0DB95A7CACC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Levyn paneelileikkauskestävyys</a:t>
            </a:r>
            <a:endParaRPr/>
          </a:p>
        </p:txBody>
      </p:sp>
      <p:sp>
        <p:nvSpPr>
          <p:cNvPr id="331" name="Google Shape;331;p2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23</a:t>
            </a:fld>
            <a:endParaRPr/>
          </a:p>
        </p:txBody>
      </p:sp>
      <p:sp>
        <p:nvSpPr>
          <p:cNvPr id="332" name="Google Shape;332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537886" cy="201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Ulkoinen voima </a:t>
            </a:r>
            <a:r>
              <a:rPr lang="fi-FI" i="1"/>
              <a:t>F</a:t>
            </a:r>
            <a:r>
              <a:rPr lang="fi-FI" baseline="-25000"/>
              <a:t>d</a:t>
            </a:r>
            <a:r>
              <a:rPr lang="fi-FI"/>
              <a:t> aiheuttaa levyyn leikkausvoiman </a:t>
            </a:r>
            <a:r>
              <a:rPr lang="fi-FI" i="1"/>
              <a:t>Q</a:t>
            </a:r>
            <a:r>
              <a:rPr lang="fi-FI" baseline="-25000"/>
              <a:t>d</a:t>
            </a:r>
            <a:endParaRPr baseline="-25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33" name="Google Shape;33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5487" y="3023502"/>
            <a:ext cx="4279129" cy="293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45043" y="1212230"/>
            <a:ext cx="3635530" cy="48178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7FAA14D-87C4-CDEF-2B7E-88C0C84398D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7855" y="1439694"/>
            <a:ext cx="3713742" cy="460894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Levyn lommahduskestävyys</a:t>
            </a:r>
            <a:endParaRPr/>
          </a:p>
        </p:txBody>
      </p:sp>
      <p:sp>
        <p:nvSpPr>
          <p:cNvPr id="342" name="Google Shape;342;p2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24</a:t>
            </a:fld>
            <a:endParaRPr/>
          </a:p>
        </p:txBody>
      </p:sp>
      <p:sp>
        <p:nvSpPr>
          <p:cNvPr id="343" name="Google Shape;343;p22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5741773" cy="1331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Ulkoinen voima </a:t>
            </a:r>
            <a:r>
              <a:rPr lang="fi-FI" i="1"/>
              <a:t>F</a:t>
            </a:r>
            <a:r>
              <a:rPr lang="fi-FI" baseline="-25000"/>
              <a:t>d</a:t>
            </a:r>
            <a:r>
              <a:rPr lang="fi-FI"/>
              <a:t> aiheuttaa levyyn leikkausvoiman </a:t>
            </a:r>
            <a:r>
              <a:rPr lang="fi-FI" i="1"/>
              <a:t>Q</a:t>
            </a:r>
            <a:r>
              <a:rPr lang="fi-FI" baseline="-25000"/>
              <a:t>d</a:t>
            </a:r>
            <a:endParaRPr baseline="-25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44" name="Google Shape;34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3901" y="3019687"/>
            <a:ext cx="4669954" cy="29364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FD3338E-9FDF-62FE-5BBE-23EB6D38061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116638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Levyn paneelileikkaus- ja lommahduskestävyys</a:t>
            </a:r>
            <a:endParaRPr/>
          </a:p>
        </p:txBody>
      </p:sp>
      <p:sp>
        <p:nvSpPr>
          <p:cNvPr id="351" name="Google Shape;351;p2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25</a:t>
            </a:fld>
            <a:endParaRPr/>
          </a:p>
        </p:txBody>
      </p:sp>
      <p:sp>
        <p:nvSpPr>
          <p:cNvPr id="352" name="Google Shape;352;p23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6409683" cy="201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Ulkoinen voima </a:t>
            </a:r>
            <a:r>
              <a:rPr lang="fi-FI" i="1"/>
              <a:t>F</a:t>
            </a:r>
            <a:r>
              <a:rPr lang="fi-FI" baseline="-25000"/>
              <a:t>d </a:t>
            </a:r>
            <a:r>
              <a:rPr lang="fi-FI"/>
              <a:t>voi aiheuttaa levyyn myös pelkkää leikkausta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53" name="Google Shape;35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1334" y="2310714"/>
            <a:ext cx="4138293" cy="2817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9497" y="3014620"/>
            <a:ext cx="5603790" cy="32288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6E874D7-845D-7F14-69F9-A6553349698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Levyn kriittinen leikkausjännitys</a:t>
            </a:r>
            <a:endParaRPr/>
          </a:p>
        </p:txBody>
      </p:sp>
      <p:sp>
        <p:nvSpPr>
          <p:cNvPr id="361" name="Google Shape;361;p2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26</a:t>
            </a:fld>
            <a:endParaRPr/>
          </a:p>
        </p:txBody>
      </p:sp>
      <p:pic>
        <p:nvPicPr>
          <p:cNvPr id="362" name="Google Shape;36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323" y="1737326"/>
            <a:ext cx="6016468" cy="38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4"/>
          <p:cNvPicPr preferRelativeResize="0"/>
          <p:nvPr/>
        </p:nvPicPr>
        <p:blipFill rotWithShape="1">
          <a:blip r:embed="rId4">
            <a:alphaModFix/>
          </a:blip>
          <a:srcRect l="13943" t="673" r="11598" b="3398"/>
          <a:stretch/>
        </p:blipFill>
        <p:spPr>
          <a:xfrm>
            <a:off x="7806855" y="1737326"/>
            <a:ext cx="4300543" cy="39158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A97FA5C-1625-9FEB-EA61-BA92D4F2C3E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661" y="1621155"/>
            <a:ext cx="10195095" cy="4326134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Levyn reunatukien k-jako (a ja c)</a:t>
            </a:r>
            <a:endParaRPr/>
          </a:p>
        </p:txBody>
      </p:sp>
      <p:sp>
        <p:nvSpPr>
          <p:cNvPr id="371" name="Google Shape;371;p2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27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8DC4B03-EDCC-1494-8A8C-3F6F8A53620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Lommahduskerroin </a:t>
            </a:r>
            <a:r>
              <a:rPr lang="fi-FI" i="1"/>
              <a:t>k</a:t>
            </a:r>
            <a:endParaRPr i="1"/>
          </a:p>
        </p:txBody>
      </p:sp>
      <p:sp>
        <p:nvSpPr>
          <p:cNvPr id="378" name="Google Shape;378;p2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28</a:t>
            </a:fld>
            <a:endParaRPr/>
          </a:p>
        </p:txBody>
      </p:sp>
      <p:pic>
        <p:nvPicPr>
          <p:cNvPr id="379" name="Google Shape;37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311" y="1946835"/>
            <a:ext cx="5794778" cy="2956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29156" y="1295712"/>
            <a:ext cx="4161801" cy="4503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1" name="Google Shape;381;p26"/>
          <p:cNvCxnSpPr/>
          <p:nvPr/>
        </p:nvCxnSpPr>
        <p:spPr>
          <a:xfrm>
            <a:off x="9311523" y="3859176"/>
            <a:ext cx="0" cy="1459701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382" name="Google Shape;382;p26"/>
          <p:cNvCxnSpPr/>
          <p:nvPr/>
        </p:nvCxnSpPr>
        <p:spPr>
          <a:xfrm rot="10800000">
            <a:off x="8194699" y="3853044"/>
            <a:ext cx="1116825" cy="0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383" name="Google Shape;383;p26"/>
          <p:cNvSpPr/>
          <p:nvPr/>
        </p:nvSpPr>
        <p:spPr>
          <a:xfrm>
            <a:off x="9220781" y="3766111"/>
            <a:ext cx="181484" cy="180000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802D083-E58F-A2B8-31CE-4DE395A0168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Levyn vääntöjäykkyys</a:t>
            </a:r>
            <a:endParaRPr/>
          </a:p>
        </p:txBody>
      </p:sp>
      <p:sp>
        <p:nvSpPr>
          <p:cNvPr id="390" name="Google Shape;390;p2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29</a:t>
            </a:fld>
            <a:endParaRPr/>
          </a:p>
        </p:txBody>
      </p:sp>
      <p:pic>
        <p:nvPicPr>
          <p:cNvPr id="391" name="Google Shape;39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7138" y="1873251"/>
            <a:ext cx="4148373" cy="2629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7"/>
          <p:cNvPicPr preferRelativeResize="0"/>
          <p:nvPr/>
        </p:nvPicPr>
        <p:blipFill rotWithShape="1">
          <a:blip r:embed="rId4">
            <a:alphaModFix/>
          </a:blip>
          <a:srcRect l="11882" t="14054" r="5598" b="15946"/>
          <a:stretch/>
        </p:blipFill>
        <p:spPr>
          <a:xfrm>
            <a:off x="6290472" y="1922678"/>
            <a:ext cx="5472086" cy="3280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0CDEC03-2DEC-89CE-59FF-A321FA0B2F8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Rakennesuunnittelu</a:t>
            </a:r>
            <a:endParaRPr/>
          </a:p>
        </p:txBody>
      </p:sp>
      <p:sp>
        <p:nvSpPr>
          <p:cNvPr id="92" name="Google Shape;92;p1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Kerroin </a:t>
            </a:r>
            <a:r>
              <a:rPr lang="fi-FI" i="1"/>
              <a:t>k</a:t>
            </a:r>
            <a:r>
              <a:rPr lang="fi-FI" baseline="-25000"/>
              <a:t>2</a:t>
            </a:r>
            <a:r>
              <a:rPr lang="fi-FI"/>
              <a:t>, kun levyssä ponttisauma</a:t>
            </a:r>
            <a:endParaRPr/>
          </a:p>
        </p:txBody>
      </p:sp>
      <p:sp>
        <p:nvSpPr>
          <p:cNvPr id="399" name="Google Shape;399;p2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30</a:t>
            </a:fld>
            <a:endParaRPr/>
          </a:p>
        </p:txBody>
      </p:sp>
      <p:sp>
        <p:nvSpPr>
          <p:cNvPr id="400" name="Google Shape;400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5775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 err="1"/>
              <a:t>Lommahduskertoimen</a:t>
            </a:r>
            <a:r>
              <a:rPr lang="fi-FI" dirty="0"/>
              <a:t> </a:t>
            </a:r>
            <a:r>
              <a:rPr lang="fi-FI" i="1" dirty="0"/>
              <a:t>k</a:t>
            </a:r>
            <a:r>
              <a:rPr lang="fi-FI" dirty="0"/>
              <a:t> määrittämisessä kerroin</a:t>
            </a:r>
            <a:r>
              <a:rPr lang="fi-FI" i="1" dirty="0"/>
              <a:t> k</a:t>
            </a:r>
            <a:r>
              <a:rPr lang="fi-FI" baseline="-25000" dirty="0"/>
              <a:t>2</a:t>
            </a:r>
            <a:r>
              <a:rPr lang="fi-FI" dirty="0"/>
              <a:t> = 4, kun jäykistävien levyjen välillä on kiinnittämätön täysponttisauma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Edellä mainitussa tapauksessa levyn jäykistysominaisuudet tulee määrittää siten, että levyn molemmat vastakkaiset reunat ovat kiinnittämättömiä (vaikka toinen reuna olisi kiinnitetty)</a:t>
            </a:r>
            <a:endParaRPr dirty="0"/>
          </a:p>
        </p:txBody>
      </p:sp>
      <p:pic>
        <p:nvPicPr>
          <p:cNvPr id="401" name="Google Shape;40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6555" y="1403011"/>
            <a:ext cx="4426538" cy="48344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D74DCBF-02F9-A7A4-C380-73FDE822EDB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Levyn taivutuskestävyys</a:t>
            </a:r>
            <a:endParaRPr/>
          </a:p>
        </p:txBody>
      </p:sp>
      <p:sp>
        <p:nvSpPr>
          <p:cNvPr id="408" name="Google Shape;408;p2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31</a:t>
            </a:fld>
            <a:endParaRPr/>
          </a:p>
        </p:txBody>
      </p:sp>
      <p:sp>
        <p:nvSpPr>
          <p:cNvPr id="409" name="Google Shape;409;p29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6106297" cy="4655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 err="1"/>
              <a:t>Lommahdustarkastelun</a:t>
            </a:r>
            <a:r>
              <a:rPr lang="fi-FI" dirty="0"/>
              <a:t> lisäksi kiinnittämättömiä reunoja omaavalle levylle tulee tehdä taivutuskestävyystarkastelu y-akselin suhteen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Viereisen kuvan mukaisessa tapauksessa levy on taivutettu ulokepalkki, josta tulee tarkastaa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Vetokestävyys vedetyllä reunalla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Kiepahduskestävyys puristetulla reunalla (kiepahdus välillä a)</a:t>
            </a:r>
            <a:endParaRPr dirty="0"/>
          </a:p>
        </p:txBody>
      </p:sp>
      <p:pic>
        <p:nvPicPr>
          <p:cNvPr id="410" name="Google Shape;41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9217" y="1381222"/>
            <a:ext cx="2955145" cy="48945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DBADD7C-1E94-65AE-495F-EB2B5317440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Levyn taivutuskestävyyden mitoitusehto</a:t>
            </a:r>
            <a:endParaRPr/>
          </a:p>
        </p:txBody>
      </p:sp>
      <p:sp>
        <p:nvSpPr>
          <p:cNvPr id="417" name="Google Shape;417;p3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32</a:t>
            </a:fld>
            <a:endParaRPr/>
          </a:p>
        </p:txBody>
      </p:sp>
      <p:pic>
        <p:nvPicPr>
          <p:cNvPr id="418" name="Google Shape;41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3229" y="1579563"/>
            <a:ext cx="4724702" cy="478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5454" y="1381222"/>
            <a:ext cx="2955145" cy="48945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1766E24-AF59-2238-6077-D83CE29526D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Levyn taivutuskestävyys</a:t>
            </a:r>
            <a:endParaRPr/>
          </a:p>
        </p:txBody>
      </p:sp>
      <p:sp>
        <p:nvSpPr>
          <p:cNvPr id="426" name="Google Shape;426;p3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33</a:t>
            </a:fld>
            <a:endParaRPr/>
          </a:p>
        </p:txBody>
      </p:sp>
      <p:graphicFrame>
        <p:nvGraphicFramePr>
          <p:cNvPr id="427" name="Google Shape;427;p31"/>
          <p:cNvGraphicFramePr/>
          <p:nvPr/>
        </p:nvGraphicFramePr>
        <p:xfrm>
          <a:off x="474039" y="2539976"/>
          <a:ext cx="11243925" cy="3505290"/>
        </p:xfrm>
        <a:graphic>
          <a:graphicData uri="http://schemas.openxmlformats.org/drawingml/2006/table">
            <a:tbl>
              <a:tblPr firstRow="1" bandRow="1">
                <a:noFill/>
                <a:tableStyleId>{34357FC9-AF74-4B41-88BB-F2E6F39AF54B}</a:tableStyleId>
              </a:tblPr>
              <a:tblGrid>
                <a:gridCol w="1594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7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277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27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Levy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Viilupaksuus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[mm]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i="1"/>
                        <a:t>B = c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[mm]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i="1"/>
                        <a:t>t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[mm]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i="1"/>
                        <a:t>a</a:t>
                      </a:r>
                      <a:r>
                        <a:rPr lang="fi-FI" sz="1800" baseline="-25000"/>
                        <a:t>max</a:t>
                      </a:r>
                      <a:endParaRPr sz="18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[mm]</a:t>
                      </a:r>
                      <a:endParaRPr sz="1800" baseline="-25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i="1"/>
                        <a:t>F</a:t>
                      </a:r>
                      <a:r>
                        <a:rPr lang="fi-FI" sz="1800" baseline="-25000"/>
                        <a:t>v,Rd</a:t>
                      </a:r>
                      <a:endParaRPr sz="1800" baseline="-250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[kN]</a:t>
                      </a:r>
                      <a:endParaRPr sz="1800"/>
                    </a:p>
                  </a:txBody>
                  <a:tcPr marL="91450" marR="91450" marT="45725" marB="45725"/>
                </a:tc>
                <a:tc rowSpan="9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Havuvaneri </a:t>
                      </a:r>
                      <a:r>
                        <a:rPr lang="fi-FI" sz="1800" baseline="30000"/>
                        <a:t>1)</a:t>
                      </a:r>
                      <a:endParaRPr sz="1800" baseline="30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2,6…3,2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1200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15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600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7,0</a:t>
                      </a:r>
                      <a:endParaRPr sz="1800"/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Havuvaneri </a:t>
                      </a:r>
                      <a:r>
                        <a:rPr lang="fi-FI" sz="1800" baseline="30000"/>
                        <a:t>1)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2,6…3,2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1200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18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900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5,1</a:t>
                      </a:r>
                      <a:endParaRPr sz="1800"/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Havuvaneri </a:t>
                      </a:r>
                      <a:r>
                        <a:rPr lang="fi-FI" sz="1800" baseline="30000"/>
                        <a:t>1)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2,6…3,2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1200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21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1200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4,6</a:t>
                      </a:r>
                      <a:endParaRPr sz="1800"/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Havuvaneri </a:t>
                      </a:r>
                      <a:r>
                        <a:rPr lang="fi-FI" sz="1800" baseline="30000"/>
                        <a:t>1)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1,4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1200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15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600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7,6</a:t>
                      </a:r>
                      <a:endParaRPr sz="1800"/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Havuvaneri </a:t>
                      </a:r>
                      <a:r>
                        <a:rPr lang="fi-FI" sz="1800" baseline="30000"/>
                        <a:t>1)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1,4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1200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18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900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5,8</a:t>
                      </a:r>
                      <a:endParaRPr sz="1800"/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Havuvaneri </a:t>
                      </a:r>
                      <a:r>
                        <a:rPr lang="fi-FI" sz="1800" baseline="30000"/>
                        <a:t>1)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fi-FI" sz="1800"/>
                        <a:t>1,4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1200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21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1200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5,1</a:t>
                      </a:r>
                      <a:endParaRPr sz="1800"/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Lastulevy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-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600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22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600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/>
                        <a:t>≤ 11,0</a:t>
                      </a:r>
                      <a:endParaRPr sz="1800"/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5425">
                <a:tc gridSpan="6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fi-FI" sz="1200" baseline="30000"/>
                        <a:t>1)</a:t>
                      </a:r>
                      <a:r>
                        <a:rPr lang="fi-FI" sz="1200"/>
                        <a:t> Pintaviilun syysuunta a-mitan suuntaan</a:t>
                      </a:r>
                      <a:endParaRPr sz="120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28" name="Google Shape;428;p31"/>
          <p:cNvSpPr txBox="1"/>
          <p:nvPr/>
        </p:nvSpPr>
        <p:spPr>
          <a:xfrm>
            <a:off x="439139" y="1563554"/>
            <a:ext cx="1124927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Levyn kiinnittämättömän reunan taivutuskestävyyttä ei tarvitse tarkastaa, jos taulukon ehdot täyttyvät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fi-FI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Hetkellinen aikaluokka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fi-FI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Käyttöluokka 1, 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6011" y="2683560"/>
            <a:ext cx="2338351" cy="32180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932E457-988C-9D1C-DCF7-CFEBB4DE741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Levyn jäykkyyskerroin (leikkaus)</a:t>
            </a:r>
            <a:endParaRPr baseline="-25000"/>
          </a:p>
        </p:txBody>
      </p:sp>
      <p:sp>
        <p:nvSpPr>
          <p:cNvPr id="436" name="Google Shape;436;p3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34</a:t>
            </a:fld>
            <a:endParaRPr/>
          </a:p>
        </p:txBody>
      </p:sp>
      <p:pic>
        <p:nvPicPr>
          <p:cNvPr id="437" name="Google Shape;43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5466" y="1825625"/>
            <a:ext cx="3266723" cy="339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1564" y="1419894"/>
            <a:ext cx="5786853" cy="46039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3EABA66-0307-1B04-EEFA-3B03333B4B5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Leikkausvoiman aiheuttama siirtymä</a:t>
            </a:r>
            <a:endParaRPr baseline="-25000"/>
          </a:p>
        </p:txBody>
      </p:sp>
      <p:sp>
        <p:nvSpPr>
          <p:cNvPr id="445" name="Google Shape;445;p3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35</a:t>
            </a:fld>
            <a:endParaRPr/>
          </a:p>
        </p:txBody>
      </p:sp>
      <p:pic>
        <p:nvPicPr>
          <p:cNvPr id="446" name="Google Shape;44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365" y="1832606"/>
            <a:ext cx="4077922" cy="179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1564" y="1419894"/>
            <a:ext cx="5786853" cy="46039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381FFBF-7CE7-174D-BEFE-441368E09A1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Ulkoisen voiman jakautuminen levyille</a:t>
            </a:r>
            <a:endParaRPr/>
          </a:p>
        </p:txBody>
      </p:sp>
      <p:sp>
        <p:nvSpPr>
          <p:cNvPr id="454" name="Google Shape;454;p3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36</a:t>
            </a:fld>
            <a:endParaRPr/>
          </a:p>
        </p:txBody>
      </p:sp>
      <p:pic>
        <p:nvPicPr>
          <p:cNvPr id="455" name="Google Shape;45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2190" y="3041625"/>
            <a:ext cx="5282570" cy="2157341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Levyn jäykkyyskertoimen </a:t>
            </a:r>
            <a:r>
              <a:rPr lang="fi-FI" i="1"/>
              <a:t>C</a:t>
            </a:r>
            <a:r>
              <a:rPr lang="fi-FI" baseline="-25000"/>
              <a:t>v</a:t>
            </a:r>
            <a:r>
              <a:rPr lang="fi-FI"/>
              <a:t> avulla voidaan määrittää ulkoisen voiman </a:t>
            </a:r>
            <a:r>
              <a:rPr lang="fi-FI" i="1"/>
              <a:t>F</a:t>
            </a:r>
            <a:r>
              <a:rPr lang="fi-FI" baseline="-25000"/>
              <a:t>d</a:t>
            </a:r>
            <a:r>
              <a:rPr lang="fi-FI"/>
              <a:t> jakautuminen jäykistäville levyille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73925D0-BDEA-8A64-1491-005422F768F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Ulkoisen voiman jakautuminen levyille</a:t>
            </a:r>
            <a:endParaRPr/>
          </a:p>
        </p:txBody>
      </p:sp>
      <p:sp>
        <p:nvSpPr>
          <p:cNvPr id="463" name="Google Shape;463;p3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37</a:t>
            </a:fld>
            <a:endParaRPr/>
          </a:p>
        </p:txBody>
      </p:sp>
      <p:pic>
        <p:nvPicPr>
          <p:cNvPr id="464" name="Google Shape;46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7557" y="1525745"/>
            <a:ext cx="9379830" cy="468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2885559"/>
            <a:ext cx="1688276" cy="15690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A957406-5D22-35DD-9200-0F1CA62D463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7315" y="3237534"/>
            <a:ext cx="9102119" cy="2905042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Ulkoisen voiman jakautuminen jäykisteille</a:t>
            </a:r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38</a:t>
            </a:fld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1838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Jäykistävien ja niitä yhdistävien rakennusosien jäykkyydellä on merkittävä vaikutus ulkoisen voiman </a:t>
            </a:r>
            <a:r>
              <a:rPr lang="fi-FI" i="1"/>
              <a:t>F</a:t>
            </a:r>
            <a:r>
              <a:rPr lang="fi-FI" baseline="-25000"/>
              <a:t>d</a:t>
            </a:r>
            <a:r>
              <a:rPr lang="fi-FI"/>
              <a:t> jakautumiseen jäykistäville rakennusosille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3743010-232E-3D7C-8C90-2AB5EE38E6D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8219" y="3290408"/>
            <a:ext cx="9004725" cy="2838166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Ulkoisen voiman jakautuminen jäykisteille</a:t>
            </a:r>
            <a:endParaRPr/>
          </a:p>
        </p:txBody>
      </p:sp>
      <p:sp>
        <p:nvSpPr>
          <p:cNvPr id="482" name="Google Shape;482;p3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39</a:t>
            </a:fld>
            <a:endParaRPr/>
          </a:p>
        </p:txBody>
      </p:sp>
      <p:sp>
        <p:nvSpPr>
          <p:cNvPr id="483" name="Google Shape;483;p37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734893" cy="1838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Jäykistävien ja niitä yhdistävien rakennusosien jäykkyydellä on merkittävä vaikutus ulkoisen voiman </a:t>
            </a:r>
            <a:r>
              <a:rPr lang="fi-FI" i="1"/>
              <a:t>F</a:t>
            </a:r>
            <a:r>
              <a:rPr lang="fi-FI" baseline="-25000"/>
              <a:t>d</a:t>
            </a:r>
            <a:r>
              <a:rPr lang="fi-FI"/>
              <a:t> jakautumiseen jäykistäville rakennusosille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CF8B22B-099C-FAD7-1838-90B87FF8738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Tekijät</a:t>
            </a:r>
            <a:endParaRPr dirty="0"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Tero Lahtela,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Insinööritoimisto Tero Lahtela Oy</a:t>
            </a:r>
            <a:endParaRPr dirty="0"/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Julkaisupäivä: 29.3.2022</a:t>
            </a:r>
            <a:endParaRPr dirty="0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DFCC072-FFCE-22DB-3F57-411B80F9319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2415" y="3265454"/>
            <a:ext cx="9091046" cy="2866778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Ulkoisen voiman jakautuminen jäykisteille</a:t>
            </a:r>
            <a:endParaRPr/>
          </a:p>
        </p:txBody>
      </p:sp>
      <p:sp>
        <p:nvSpPr>
          <p:cNvPr id="491" name="Google Shape;491;p3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40</a:t>
            </a:fld>
            <a:endParaRPr/>
          </a:p>
        </p:txBody>
      </p:sp>
      <p:sp>
        <p:nvSpPr>
          <p:cNvPr id="492" name="Google Shape;492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1838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Jäykistävien ja niitä yhdistävien rakennusosien jäykkyydellä on merkittävä vaikutus ulkoisen voiman </a:t>
            </a:r>
            <a:r>
              <a:rPr lang="fi-FI" i="1"/>
              <a:t>F</a:t>
            </a:r>
            <a:r>
              <a:rPr lang="fi-FI" baseline="-25000"/>
              <a:t>d</a:t>
            </a:r>
            <a:r>
              <a:rPr lang="fi-FI"/>
              <a:t> jakautumiseen jäykistäville rakennusosille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4FAC863-AA4E-C25D-385D-C37D84FDC77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Jäykistävän seinän pystytukireaktiot</a:t>
            </a:r>
            <a:endParaRPr/>
          </a:p>
        </p:txBody>
      </p:sp>
      <p:sp>
        <p:nvSpPr>
          <p:cNvPr id="499" name="Google Shape;499;p3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41</a:t>
            </a:fld>
            <a:endParaRPr/>
          </a:p>
        </p:txBody>
      </p:sp>
      <p:sp>
        <p:nvSpPr>
          <p:cNvPr id="500" name="Google Shape;500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462668" cy="159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Pystyvoimat kumoutuvat samanlaisten levyjen välisissä saumoissa, kun levyt ovat kiinni samassa rangassa</a:t>
            </a:r>
            <a:endParaRPr/>
          </a:p>
        </p:txBody>
      </p:sp>
      <p:pic>
        <p:nvPicPr>
          <p:cNvPr id="501" name="Google Shape;501;p39"/>
          <p:cNvPicPr preferRelativeResize="0"/>
          <p:nvPr/>
        </p:nvPicPr>
        <p:blipFill rotWithShape="1">
          <a:blip r:embed="rId3">
            <a:alphaModFix/>
          </a:blip>
          <a:srcRect b="1030"/>
          <a:stretch/>
        </p:blipFill>
        <p:spPr>
          <a:xfrm>
            <a:off x="1099083" y="2799623"/>
            <a:ext cx="9993833" cy="35262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B0199ED-D368-C706-0AB7-DDBE791B338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005" y="1450130"/>
            <a:ext cx="4873624" cy="4688985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Jäykistävän seinän pystytukireaktiot</a:t>
            </a:r>
            <a:endParaRPr/>
          </a:p>
        </p:txBody>
      </p:sp>
      <p:sp>
        <p:nvSpPr>
          <p:cNvPr id="509" name="Google Shape;509;p4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42</a:t>
            </a:fld>
            <a:endParaRPr/>
          </a:p>
        </p:txBody>
      </p:sp>
      <p:sp>
        <p:nvSpPr>
          <p:cNvPr id="510" name="Google Shape;510;p40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17757" cy="441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Pysyvän kuorman edullinen osuus voidaan huomioida jäykistävän seinän tukireak-tioita määritettäessä</a:t>
            </a:r>
            <a:endParaRPr/>
          </a:p>
        </p:txBody>
      </p:sp>
      <p:pic>
        <p:nvPicPr>
          <p:cNvPr id="511" name="Google Shape;511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8573" y="3668545"/>
            <a:ext cx="1512746" cy="12749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CC4F437-7F1E-0193-6218-A417D27A994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1858" y="1817647"/>
            <a:ext cx="4602892" cy="4079055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Jäykistävän seinän pystytukireaktiot</a:t>
            </a:r>
            <a:endParaRPr/>
          </a:p>
        </p:txBody>
      </p:sp>
      <p:sp>
        <p:nvSpPr>
          <p:cNvPr id="519" name="Google Shape;519;p4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43</a:t>
            </a:fld>
            <a:endParaRPr/>
          </a:p>
        </p:txBody>
      </p:sp>
      <p:sp>
        <p:nvSpPr>
          <p:cNvPr id="520" name="Google Shape;520;p41"/>
          <p:cNvSpPr txBox="1">
            <a:spLocks noGrp="1"/>
          </p:cNvSpPr>
          <p:nvPr>
            <p:ph type="body" idx="1"/>
          </p:nvPr>
        </p:nvSpPr>
        <p:spPr>
          <a:xfrm>
            <a:off x="838201" y="1825624"/>
            <a:ext cx="5086864" cy="4426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Tukireaktio </a:t>
            </a:r>
            <a:r>
              <a:rPr lang="fi-FI" i="1" dirty="0" err="1"/>
              <a:t>B</a:t>
            </a:r>
            <a:r>
              <a:rPr lang="fi-FI" baseline="-25000" dirty="0" err="1"/>
              <a:t>d</a:t>
            </a:r>
            <a:r>
              <a:rPr lang="fi-FI" dirty="0"/>
              <a:t> aiheuttaa alaohjauspuuhun poikittaisen puristusjännityksen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Tukipainekestävyyden ja rankojen nurjahduskestävyyden takia tarvitaan tavallisesti useampia rankoja rinnakkain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Levytys tulee kiinnittää kaikkiin rankoihin (nurjahdustuenta) </a:t>
            </a: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F99D05A-FD64-8A39-0016-7E1B0A5F813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Jäykistävän seinän pystytukireaktiot</a:t>
            </a:r>
            <a:endParaRPr/>
          </a:p>
        </p:txBody>
      </p:sp>
      <p:sp>
        <p:nvSpPr>
          <p:cNvPr id="527" name="Google Shape;527;p4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44</a:t>
            </a:fld>
            <a:endParaRPr/>
          </a:p>
        </p:txBody>
      </p:sp>
      <p:sp>
        <p:nvSpPr>
          <p:cNvPr id="528" name="Google Shape;528;p42"/>
          <p:cNvSpPr txBox="1"/>
          <p:nvPr/>
        </p:nvSpPr>
        <p:spPr>
          <a:xfrm>
            <a:off x="838200" y="1825624"/>
            <a:ext cx="5377249" cy="441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Vaakakoolatussa seinässä tukireaktioiden </a:t>
            </a:r>
            <a:r>
              <a:rPr lang="fi-FI" sz="2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fi-FI" sz="2800" baseline="-25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i-FI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 </a:t>
            </a:r>
            <a:r>
              <a:rPr lang="fi-FI" sz="2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fi-FI" sz="2800" baseline="-25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i-FI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kohdalla tarvitaan palikat, jotta voimat saadaan siirrettyä jäykistävän levytyksen ja kantavan rungon välillä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Jäykistävän levytyksen kiinnitys vaakakoolaukseen ei ole suositeltava tapa</a:t>
            </a:r>
            <a:endParaRPr dirty="0"/>
          </a:p>
        </p:txBody>
      </p:sp>
      <p:pic>
        <p:nvPicPr>
          <p:cNvPr id="529" name="Google Shape;529;p42"/>
          <p:cNvPicPr preferRelativeResize="0"/>
          <p:nvPr/>
        </p:nvPicPr>
        <p:blipFill rotWithShape="1">
          <a:blip r:embed="rId3">
            <a:alphaModFix/>
          </a:blip>
          <a:srcRect l="10289" t="7748" r="24064" b="2882"/>
          <a:stretch/>
        </p:blipFill>
        <p:spPr>
          <a:xfrm>
            <a:off x="6325675" y="1289287"/>
            <a:ext cx="5145514" cy="49508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DC654C2-F306-5B04-C996-F365509723A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43"/>
          <p:cNvPicPr preferRelativeResize="0"/>
          <p:nvPr/>
        </p:nvPicPr>
        <p:blipFill rotWithShape="1">
          <a:blip r:embed="rId3">
            <a:alphaModFix/>
          </a:blip>
          <a:srcRect l="17677" t="8288" r="18205" b="5226"/>
          <a:stretch/>
        </p:blipFill>
        <p:spPr>
          <a:xfrm>
            <a:off x="6667385" y="1419033"/>
            <a:ext cx="4791448" cy="4567816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Jäykistävän seinän pystytukireaktiot</a:t>
            </a:r>
            <a:endParaRPr/>
          </a:p>
        </p:txBody>
      </p:sp>
      <p:sp>
        <p:nvSpPr>
          <p:cNvPr id="537" name="Google Shape;537;p4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45</a:t>
            </a:fld>
            <a:endParaRPr/>
          </a:p>
        </p:txBody>
      </p:sp>
      <p:sp>
        <p:nvSpPr>
          <p:cNvPr id="538" name="Google Shape;538;p43"/>
          <p:cNvSpPr txBox="1"/>
          <p:nvPr/>
        </p:nvSpPr>
        <p:spPr>
          <a:xfrm>
            <a:off x="838200" y="1825624"/>
            <a:ext cx="5451389" cy="441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Vaakakoolatussa seinässä jäykistävä levytys tulisi kiinnittää suoraan kantavaan runkoon, jotta saavutetaan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Jäykisteen suurempi lujuus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Jäykisteen suurempi jäykkyys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Jäykisteen helpompi toteutus</a:t>
            </a:r>
            <a:endParaRPr dirty="0"/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ED64C8D-68AC-45A2-79B6-F3DA29509FC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1329" y="1167712"/>
            <a:ext cx="5548184" cy="4960729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Päällekkäiset seinät</a:t>
            </a:r>
            <a:endParaRPr/>
          </a:p>
        </p:txBody>
      </p:sp>
      <p:sp>
        <p:nvSpPr>
          <p:cNvPr id="546" name="Google Shape;546;p4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46</a:t>
            </a:fld>
            <a:endParaRPr/>
          </a:p>
        </p:txBody>
      </p:sp>
      <p:sp>
        <p:nvSpPr>
          <p:cNvPr id="547" name="Google Shape;547;p44"/>
          <p:cNvSpPr txBox="1"/>
          <p:nvPr/>
        </p:nvSpPr>
        <p:spPr>
          <a:xfrm>
            <a:off x="838201" y="1825624"/>
            <a:ext cx="4839730" cy="441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Jäykistävän seinän rasitukset nähdään leikkausvoima- ja momenttipinnoista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Päällekkäisten seinien tapauksessa tulee ottaa huomioon, että ankkurointia saatetaan tarvita myös päällekkäisten seinien välillä</a:t>
            </a:r>
            <a:endParaRPr dirty="0"/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789EABB-8321-936F-AF73-175A77AA781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 vaakarakenne</a:t>
            </a:r>
            <a:endParaRPr/>
          </a:p>
        </p:txBody>
      </p:sp>
      <p:sp>
        <p:nvSpPr>
          <p:cNvPr id="554" name="Google Shape;554;p4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47</a:t>
            </a:fld>
            <a:endParaRPr/>
          </a:p>
        </p:txBody>
      </p:sp>
      <p:sp>
        <p:nvSpPr>
          <p:cNvPr id="555" name="Google Shape;555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975654" cy="4877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Jäykistävän vaakarakenteen levytys muodostaa jäykistävää seinää muistuttavan levyjonon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Suurin leikkausvoima sijaitsee tuen läheisyydessä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Valmistusteknisesti on suositeltavaa kiinnittää kaikki levyt samalla liitinjaolla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Vaakarakenteessa on tavallisesti kiinnittämättömiä levyn reunoja (ponttisaumat)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556" name="Google Shape;55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7850" y="1825625"/>
            <a:ext cx="5381323" cy="38680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932A647-F634-97DC-306A-D3201D96FBC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3853" y="1873251"/>
            <a:ext cx="6076767" cy="3652927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 vaakarakenne</a:t>
            </a:r>
            <a:endParaRPr/>
          </a:p>
        </p:txBody>
      </p:sp>
      <p:sp>
        <p:nvSpPr>
          <p:cNvPr id="564" name="Google Shape;564;p4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48</a:t>
            </a:fld>
            <a:endParaRPr/>
          </a:p>
        </p:txBody>
      </p:sp>
      <p:sp>
        <p:nvSpPr>
          <p:cNvPr id="565" name="Google Shape;565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975654" cy="2221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Jäykistävän vaakarakenteen reunoissa tarvitaan jatkuvat paarteet, jotka vastaanottavat momentin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566" name="Google Shape;56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8705" y="3638497"/>
            <a:ext cx="1591004" cy="53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25A6C83-6293-9A8C-FEFD-D6904BE3E7A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5201" y="1680523"/>
            <a:ext cx="5566365" cy="4196395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Jäykistävän vaakarakenteen siirtymä</a:t>
            </a:r>
            <a:endParaRPr/>
          </a:p>
        </p:txBody>
      </p:sp>
      <p:sp>
        <p:nvSpPr>
          <p:cNvPr id="574" name="Google Shape;574;p4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49</a:t>
            </a:fld>
            <a:endParaRPr/>
          </a:p>
        </p:txBody>
      </p:sp>
      <p:sp>
        <p:nvSpPr>
          <p:cNvPr id="575" name="Google Shape;575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975654" cy="306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600" dirty="0"/>
              <a:t>Leikkausvoiman aiheuttama keskimääräinen siirtymä voidaan määrittää levyjonojen siirtymien perusteella</a:t>
            </a:r>
            <a:endParaRPr sz="26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600" dirty="0"/>
              <a:t>Leikkausvoiman aiheuttama siirtymä on tavallisesti määräävä</a:t>
            </a:r>
            <a:endParaRPr sz="2600" dirty="0"/>
          </a:p>
        </p:txBody>
      </p:sp>
      <p:pic>
        <p:nvPicPr>
          <p:cNvPr id="576" name="Google Shape;576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144" y="4846850"/>
            <a:ext cx="3213471" cy="1717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474B388-2C4B-E007-8C13-3908AEBE4E3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i-FI"/>
              <a:t>Rankarakenteinen levyjäykiste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Jäykistävän vaakarakenteen siirtymä</a:t>
            </a:r>
            <a:endParaRPr/>
          </a:p>
        </p:txBody>
      </p:sp>
      <p:sp>
        <p:nvSpPr>
          <p:cNvPr id="583" name="Google Shape;583;p4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50</a:t>
            </a:fld>
            <a:endParaRPr/>
          </a:p>
        </p:txBody>
      </p:sp>
      <p:sp>
        <p:nvSpPr>
          <p:cNvPr id="584" name="Google Shape;584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340180" cy="254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Momentin aiheuttama siirtymä voidaan määrittää </a:t>
            </a:r>
            <a:r>
              <a:rPr lang="fi-FI" sz="2400" dirty="0" err="1"/>
              <a:t>paarteiden</a:t>
            </a:r>
            <a:r>
              <a:rPr lang="fi-FI" sz="2400" dirty="0"/>
              <a:t> muodonmuutoksen perusteella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 err="1"/>
              <a:t>Paarteiden</a:t>
            </a:r>
            <a:r>
              <a:rPr lang="fi-FI" sz="2400" dirty="0"/>
              <a:t> jatkosten muodonmuutokset lisäävät siirtymää</a:t>
            </a:r>
            <a:endParaRPr sz="2400" dirty="0"/>
          </a:p>
        </p:txBody>
      </p:sp>
      <p:pic>
        <p:nvPicPr>
          <p:cNvPr id="585" name="Google Shape;585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1888" y="4051929"/>
            <a:ext cx="4787281" cy="260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8380" y="1690688"/>
            <a:ext cx="5477043" cy="44949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BC1DE64-7120-F9AB-0714-6947E27D11A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Vaakarakenteen toteutus</a:t>
            </a:r>
            <a:endParaRPr/>
          </a:p>
        </p:txBody>
      </p:sp>
      <p:sp>
        <p:nvSpPr>
          <p:cNvPr id="593" name="Google Shape;593;p4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51</a:t>
            </a:fld>
            <a:endParaRPr/>
          </a:p>
        </p:txBody>
      </p:sp>
      <p:sp>
        <p:nvSpPr>
          <p:cNvPr id="594" name="Google Shape;594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1980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Paikalla rakennetussa vaakarakenteessa levytys tavallisesti limitetään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Elementoidussa vaakarakenteessa elementtisaumojen kiinnitys leikkausvoimalle merkittävä mitoitettava seikka</a:t>
            </a:r>
            <a:endParaRPr/>
          </a:p>
        </p:txBody>
      </p:sp>
      <p:pic>
        <p:nvPicPr>
          <p:cNvPr id="595" name="Google Shape;59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561" y="3466447"/>
            <a:ext cx="11629768" cy="26740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F29616B-B68E-E3A0-EF16-33794248316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Jäykistävän rankarakenteen mallinnus</a:t>
            </a:r>
            <a:endParaRPr/>
          </a:p>
        </p:txBody>
      </p:sp>
      <p:sp>
        <p:nvSpPr>
          <p:cNvPr id="602" name="Google Shape;602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52</a:t>
            </a:fld>
            <a:endParaRPr/>
          </a:p>
        </p:txBody>
      </p:sp>
      <p:sp>
        <p:nvSpPr>
          <p:cNvPr id="603" name="Google Shape;603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619750" cy="476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Jäykisteitä voidaan mallintaa yksinkertaisella statiikkaohjelmalla (”rautalankamalli”)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Sauvarakenteen avulla voidaan luoda jäykistävää levyä tai koko elementtiä kuvaava malli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Diagonaalisauvojen jäykkyyttä muuttamalla siirtymä voidaan säätää vastaamaan jäykistävän levyn tai elementin siirtymää</a:t>
            </a:r>
            <a:endParaRPr dirty="0"/>
          </a:p>
        </p:txBody>
      </p:sp>
      <p:pic>
        <p:nvPicPr>
          <p:cNvPr id="604" name="Google Shape;60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0575" y="1393579"/>
            <a:ext cx="3853787" cy="47415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BC28A0D-7AF9-2D47-CB4E-9565998E52A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Jäykistävän rankarakenteen mallinnus</a:t>
            </a:r>
            <a:endParaRPr/>
          </a:p>
        </p:txBody>
      </p:sp>
      <p:sp>
        <p:nvSpPr>
          <p:cNvPr id="611" name="Google Shape;611;p5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53</a:t>
            </a:fld>
            <a:endParaRPr/>
          </a:p>
        </p:txBody>
      </p:sp>
      <p:sp>
        <p:nvSpPr>
          <p:cNvPr id="612" name="Google Shape;612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2832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Sauvarakenteen avulla voidaan mallintaa erityisesti vaakarakenteita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Vaakarakenteen mallista saadaan tuloksena esimerkiksi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Siirtymiä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Paarrevoimia</a:t>
            </a:r>
            <a:endParaRPr/>
          </a:p>
        </p:txBody>
      </p:sp>
      <p:pic>
        <p:nvPicPr>
          <p:cNvPr id="613" name="Google Shape;613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374" y="3824416"/>
            <a:ext cx="11686566" cy="22601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9D9879A-FBF1-213A-3034-0895CF018E3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6562" y="1610367"/>
            <a:ext cx="6048608" cy="4148014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Vaakarakenteen aukko</a:t>
            </a:r>
            <a:endParaRPr/>
          </a:p>
        </p:txBody>
      </p:sp>
      <p:sp>
        <p:nvSpPr>
          <p:cNvPr id="621" name="Google Shape;621;p5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54</a:t>
            </a:fld>
            <a:endParaRPr/>
          </a:p>
        </p:txBody>
      </p:sp>
      <p:sp>
        <p:nvSpPr>
          <p:cNvPr id="622" name="Google Shape;622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16612" cy="476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Vaakarakenteen aukon reunassa tulee olla </a:t>
            </a:r>
            <a:r>
              <a:rPr lang="fi-FI" dirty="0" err="1"/>
              <a:t>paarteet</a:t>
            </a:r>
            <a:r>
              <a:rPr lang="fi-FI" dirty="0"/>
              <a:t>, jotka tulee ankkuroida aukon viereiseen levytykseen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Ankkurointi aiheuttaa lisäleikkausvoiman levyihin joihin </a:t>
            </a:r>
            <a:r>
              <a:rPr lang="fi-FI" dirty="0" err="1"/>
              <a:t>paarre</a:t>
            </a:r>
            <a:r>
              <a:rPr lang="fi-FI" dirty="0"/>
              <a:t> kiinnitetään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Aukon kohdalla olevan ehjän levytyksen tulee kestää leikkausvoima, joka on aukon kohdalla</a:t>
            </a: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F9F702C-C923-0C8D-63A1-AB61D0E2631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Esimerkki välipohjan siirtymästä</a:t>
            </a:r>
            <a:endParaRPr/>
          </a:p>
        </p:txBody>
      </p:sp>
      <p:sp>
        <p:nvSpPr>
          <p:cNvPr id="629" name="Google Shape;629;p5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55</a:t>
            </a:fld>
            <a:endParaRPr/>
          </a:p>
        </p:txBody>
      </p:sp>
      <p:pic>
        <p:nvPicPr>
          <p:cNvPr id="630" name="Google Shape;630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21865" y="1879429"/>
            <a:ext cx="5667632" cy="3882778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53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5346357" cy="476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Kuvassa on määritetty neljän samanlaisen elementin muodostaman välipohjan keskimääräinen siirtymä levytyksen leikkaussiirtymän perusteella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Elementtien välisten liitosten siirtymä lisää välipohjan keskimääräistä siirtymää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Liitosjäykkyys merkittävä seikka</a:t>
            </a: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AFFE1F4-B360-7703-76FA-4A57C3C72B0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3438" y="1842435"/>
            <a:ext cx="6129163" cy="3872566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Esimerkki välipohjan siirtymästä</a:t>
            </a:r>
            <a:endParaRPr/>
          </a:p>
        </p:txBody>
      </p:sp>
      <p:sp>
        <p:nvSpPr>
          <p:cNvPr id="639" name="Google Shape;639;p5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56</a:t>
            </a:fld>
            <a:endParaRPr/>
          </a:p>
        </p:txBody>
      </p:sp>
      <p:sp>
        <p:nvSpPr>
          <p:cNvPr id="640" name="Google Shape;640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969476" cy="476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Kuvassa on määritetty välipohjan keskimääräinen siirtymä levytyksen leikkaussiirtymän perusteella, kun välipohjassa on aukko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Aukko lisää välipohjan siirtymää</a:t>
            </a: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C179C0B-C4CB-E9F4-E21B-B40BA3C0BD5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28042" y="1850337"/>
            <a:ext cx="5896228" cy="3805878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Esimerkki välipohjan paarrevoimista</a:t>
            </a:r>
            <a:endParaRPr/>
          </a:p>
        </p:txBody>
      </p:sp>
      <p:sp>
        <p:nvSpPr>
          <p:cNvPr id="648" name="Google Shape;648;p5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57</a:t>
            </a:fld>
            <a:endParaRPr/>
          </a:p>
        </p:txBody>
      </p:sp>
      <p:sp>
        <p:nvSpPr>
          <p:cNvPr id="649" name="Google Shape;649;p55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4907692" cy="476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”Rautalankamallista” saadaan tuloksena </a:t>
            </a:r>
            <a:r>
              <a:rPr lang="fi-FI" dirty="0" err="1"/>
              <a:t>paarrevoimia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 err="1"/>
              <a:t>Paarteen</a:t>
            </a:r>
            <a:r>
              <a:rPr lang="fi-FI" dirty="0"/>
              <a:t> tulee olla jatkuva välipohjan tukien välillä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Elementtirakenteisessa vaakarakenteessa tavallisesti erillinen palkki tms. johon elementit kiinnitetään</a:t>
            </a: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2E72A31-54F8-5200-22A0-A3BB2286628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21863" y="1868583"/>
            <a:ext cx="6061555" cy="3772275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Esimerkki välipohjan paarrevoimista</a:t>
            </a:r>
            <a:endParaRPr/>
          </a:p>
        </p:txBody>
      </p:sp>
      <p:sp>
        <p:nvSpPr>
          <p:cNvPr id="657" name="Google Shape;657;p5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58</a:t>
            </a:fld>
            <a:endParaRPr/>
          </a:p>
        </p:txBody>
      </p:sp>
      <p:sp>
        <p:nvSpPr>
          <p:cNvPr id="658" name="Google Shape;658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827373" cy="476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”Rautalankamallista” saadaan tuloksena </a:t>
            </a:r>
            <a:r>
              <a:rPr lang="fi-FI" dirty="0" err="1"/>
              <a:t>paarrevoimia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Aukon reunan </a:t>
            </a:r>
            <a:r>
              <a:rPr lang="fi-FI" dirty="0" err="1"/>
              <a:t>paarteet</a:t>
            </a:r>
            <a:r>
              <a:rPr lang="fi-FI" dirty="0"/>
              <a:t> tulee ankkuroida aukon reunassa olevaan levytykseen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Ankkurointivoima lisää levytyksen leikkausrasitusta</a:t>
            </a: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B92F978-A374-2B3B-93E3-CFDA83567B4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Levyjäykisteen levytyypit</a:t>
            </a: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417978" cy="483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Puulevyt voidaan mitoittaa EC 5 mukaan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Puulevyt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Vanerilevy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OSB-levy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LVL-levy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Lastulevy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Muut levyt mitoitetaan levykohtaisten hyväksyntöjen mukaan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Muut levyt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Huokoinen puukuitulevy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Kipsilevy yms. mineraalilevyt</a:t>
            </a:r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  <p:pic>
        <p:nvPicPr>
          <p:cNvPr id="116" name="Google Shape;11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9412" y="678461"/>
            <a:ext cx="3216355" cy="227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30302" y="3157110"/>
            <a:ext cx="3874198" cy="31300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C65FD17-79C1-A807-242C-AC618EB6956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Levyjäykisteen levytyypit</a:t>
            </a:r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  <p:sp>
        <p:nvSpPr>
          <p:cNvPr id="125" name="Google Shape;125;p5"/>
          <p:cNvSpPr txBox="1"/>
          <p:nvPr/>
        </p:nvSpPr>
        <p:spPr>
          <a:xfrm>
            <a:off x="3350258" y="4012828"/>
            <a:ext cx="2364742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fi-FI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Koivuvanerilevy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ohutviiluinen </a:t>
            </a:r>
            <a:r>
              <a:rPr lang="fi-FI" sz="1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fi-FI" sz="10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</a:t>
            </a: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620 N/mm</a:t>
            </a:r>
            <a:r>
              <a:rPr lang="fi-FI" sz="1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(esim.)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5" descr="Kuvahaun tulos haulle wisa vaneri"/>
          <p:cNvPicPr preferRelativeResize="0"/>
          <p:nvPr/>
        </p:nvPicPr>
        <p:blipFill rotWithShape="1">
          <a:blip r:embed="rId3">
            <a:alphaModFix/>
          </a:blip>
          <a:srcRect l="10174" t="22867" r="26476"/>
          <a:stretch/>
        </p:blipFill>
        <p:spPr>
          <a:xfrm>
            <a:off x="3440561" y="4753483"/>
            <a:ext cx="2184742" cy="151421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7" name="Google Shape;127;p5" descr="Kuvahaun tulos haulle wisa-spruce vaneri"/>
          <p:cNvPicPr preferRelativeResize="0"/>
          <p:nvPr/>
        </p:nvPicPr>
        <p:blipFill rotWithShape="1">
          <a:blip r:embed="rId4">
            <a:alphaModFix/>
          </a:blip>
          <a:srcRect t="22749" b="7826"/>
          <a:stretch/>
        </p:blipFill>
        <p:spPr>
          <a:xfrm>
            <a:off x="610402" y="4753483"/>
            <a:ext cx="2179646" cy="15132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8" name="Google Shape;128;p5"/>
          <p:cNvSpPr/>
          <p:nvPr/>
        </p:nvSpPr>
        <p:spPr>
          <a:xfrm>
            <a:off x="1525392" y="6051241"/>
            <a:ext cx="126465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UPM</a:t>
            </a:r>
            <a:endParaRPr/>
          </a:p>
        </p:txBody>
      </p:sp>
      <p:sp>
        <p:nvSpPr>
          <p:cNvPr id="129" name="Google Shape;129;p5"/>
          <p:cNvSpPr/>
          <p:nvPr/>
        </p:nvSpPr>
        <p:spPr>
          <a:xfrm>
            <a:off x="4361677" y="6051241"/>
            <a:ext cx="126465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UPM</a:t>
            </a:r>
            <a:endParaRPr/>
          </a:p>
        </p:txBody>
      </p:sp>
      <p:sp>
        <p:nvSpPr>
          <p:cNvPr id="130" name="Google Shape;130;p5"/>
          <p:cNvSpPr txBox="1"/>
          <p:nvPr/>
        </p:nvSpPr>
        <p:spPr>
          <a:xfrm>
            <a:off x="508866" y="4011119"/>
            <a:ext cx="2443739" cy="72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fi-FI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Havuvanerilevy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paksuviiluinen </a:t>
            </a:r>
            <a:r>
              <a:rPr lang="fi-FI" sz="1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fi-FI" sz="10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</a:t>
            </a: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350 N/mm</a:t>
            </a:r>
            <a:r>
              <a:rPr lang="fi-FI" sz="1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(esim.)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ohutviiluinen </a:t>
            </a:r>
            <a:r>
              <a:rPr lang="fi-FI" sz="1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fi-FI" sz="10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</a:t>
            </a: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530 N/mm</a:t>
            </a:r>
            <a:r>
              <a:rPr lang="fi-FI" sz="1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(esim.)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5"/>
          <p:cNvSpPr txBox="1"/>
          <p:nvPr/>
        </p:nvSpPr>
        <p:spPr>
          <a:xfrm>
            <a:off x="6164000" y="4012828"/>
            <a:ext cx="215762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fi-FI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OSB-levy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fi-FI" sz="1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fi-FI" sz="10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</a:t>
            </a: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1080 N/mm</a:t>
            </a:r>
            <a:r>
              <a:rPr lang="fi-FI" sz="1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(esim.)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 txBox="1"/>
          <p:nvPr/>
        </p:nvSpPr>
        <p:spPr>
          <a:xfrm>
            <a:off x="8892582" y="4012828"/>
            <a:ext cx="2619375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fi-FI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Lastulevy</a:t>
            </a:r>
            <a:endParaRPr/>
          </a:p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fi-FI" sz="1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fi-FI" sz="10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</a:t>
            </a: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830 N/mm</a:t>
            </a:r>
            <a:r>
              <a:rPr lang="fi-FI" sz="1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fi-FI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(esim.)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5"/>
          <p:cNvPicPr preferRelativeResize="0"/>
          <p:nvPr/>
        </p:nvPicPr>
        <p:blipFill rotWithShape="1">
          <a:blip r:embed="rId5">
            <a:alphaModFix/>
          </a:blip>
          <a:srcRect t="14119"/>
          <a:stretch/>
        </p:blipFill>
        <p:spPr>
          <a:xfrm>
            <a:off x="8970418" y="4760464"/>
            <a:ext cx="2635804" cy="150723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4" name="Google Shape;134;p5" descr="Kuvahaun tulos haulle osb egger"/>
          <p:cNvPicPr preferRelativeResize="0"/>
          <p:nvPr/>
        </p:nvPicPr>
        <p:blipFill rotWithShape="1">
          <a:blip r:embed="rId6">
            <a:alphaModFix/>
          </a:blip>
          <a:srcRect t="33430"/>
          <a:stretch/>
        </p:blipFill>
        <p:spPr>
          <a:xfrm>
            <a:off x="6275125" y="4767443"/>
            <a:ext cx="2090279" cy="149924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5" name="Google Shape;135;p5"/>
          <p:cNvSpPr/>
          <p:nvPr/>
        </p:nvSpPr>
        <p:spPr>
          <a:xfrm>
            <a:off x="7365086" y="6051241"/>
            <a:ext cx="100031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EGGER</a:t>
            </a:r>
            <a:endParaRPr/>
          </a:p>
        </p:txBody>
      </p:sp>
      <p:sp>
        <p:nvSpPr>
          <p:cNvPr id="136" name="Google Shape;136;p5"/>
          <p:cNvSpPr/>
          <p:nvPr/>
        </p:nvSpPr>
        <p:spPr>
          <a:xfrm>
            <a:off x="10605904" y="6051241"/>
            <a:ext cx="100031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Puuinfo</a:t>
            </a:r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2184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Levytyyppiä valittaessa tulee kiinnittää huomioita seuraaviin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Levyn liittimien leikkauskestävyys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Levyn paksuus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Levyn liukumoduuli </a:t>
            </a:r>
            <a:r>
              <a:rPr lang="fi-FI" i="1"/>
              <a:t>G</a:t>
            </a:r>
            <a:r>
              <a:rPr lang="fi-FI" baseline="-25000"/>
              <a:t>mean</a:t>
            </a:r>
            <a:r>
              <a:rPr lang="fi-FI"/>
              <a:t> (viilupaksuus vaikuttaa arvoon)</a:t>
            </a:r>
            <a:endParaRPr baseline="-25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Levyn kosteudenkestävyys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0C2BDCD-0346-4DAC-DB8D-D1A4EED3F09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1218" y="1591834"/>
            <a:ext cx="8709564" cy="462889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Levyjäykisteen rasitukset ja siirtymät</a:t>
            </a:r>
            <a:endParaRPr/>
          </a:p>
        </p:txBody>
      </p:sp>
      <p:sp>
        <p:nvSpPr>
          <p:cNvPr id="145" name="Google Shape;145;p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1F24B80-37AE-E2F8-9E59-FF7BA98B350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Levyjäykisteen rasitukset ja siirtymät</a:t>
            </a:r>
            <a:endParaRPr/>
          </a:p>
        </p:txBody>
      </p:sp>
      <p:sp>
        <p:nvSpPr>
          <p:cNvPr id="152" name="Google Shape;152;p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  <p:sp>
        <p:nvSpPr>
          <p:cNvPr id="153" name="Google Shape;153;p7"/>
          <p:cNvSpPr txBox="1"/>
          <p:nvPr/>
        </p:nvSpPr>
        <p:spPr>
          <a:xfrm>
            <a:off x="838199" y="1825625"/>
            <a:ext cx="11203459" cy="489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Jäykistävien seinien vaakasiirtymä on merkittävä tekijä, koska se vaikuttaa rakennuksen vaakasiirtymään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Kerrostalossa erittäin merkittävä tekijä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Liian suuri vaakasiirtymä aiheuttaa rakennuksen huojuntaa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Jäykistävien seinien korkeuden suhde leveyteen (H/B) tulisi olla ≤ 1, jolloin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Seinän jäykistyskapasiteetti kasvaa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Ankkurointivoiman suhde seinän jäykistyskapasiteettiin pienenee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Leikkaussiirtymä määräävä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Levyjäykisteen leikkaussiirtymään vaikuttavat 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Levyn liittimien sijainti ja liittimien siirtymäkerroin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Levyn paneelileikkauksen liukumoduuli</a:t>
            </a:r>
            <a:endParaRPr/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3085982-8616-DB98-212E-C0679A41EA4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1457</Words>
  <Application>Microsoft Office PowerPoint</Application>
  <PresentationFormat>Laajakuva</PresentationFormat>
  <Paragraphs>492</Paragraphs>
  <Slides>58</Slides>
  <Notes>58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58</vt:i4>
      </vt:variant>
    </vt:vector>
  </HeadingPairs>
  <TitlesOfParts>
    <vt:vector size="62" baseType="lpstr">
      <vt:lpstr>Arial</vt:lpstr>
      <vt:lpstr>Open Sans</vt:lpstr>
      <vt:lpstr>Calibri</vt:lpstr>
      <vt:lpstr>Office-teema</vt:lpstr>
      <vt:lpstr>Teollinen puurakentaminen</vt:lpstr>
      <vt:lpstr>PowerPoint-esitys</vt:lpstr>
      <vt:lpstr>Rakennesuunnittelu</vt:lpstr>
      <vt:lpstr>PowerPoint-esitys</vt:lpstr>
      <vt:lpstr>Rankarakenteinen levyjäykiste</vt:lpstr>
      <vt:lpstr>Levyjäykisteen levytyypit</vt:lpstr>
      <vt:lpstr>Levyjäykisteen levytyypit</vt:lpstr>
      <vt:lpstr>Levyjäykisteen rasitukset ja siirtymät</vt:lpstr>
      <vt:lpstr>Levyjäykisteen rasitukset ja siirtymät</vt:lpstr>
      <vt:lpstr>Levyjäykisteen vaakasiirtymä</vt:lpstr>
      <vt:lpstr>Levyjäykisteen aukot</vt:lpstr>
      <vt:lpstr>Levy kiinnitetty kaikilta reunoiltaan</vt:lpstr>
      <vt:lpstr>Levyssä kiinnittämättömiä reunoja</vt:lpstr>
      <vt:lpstr>Levyssä kiinnittämättömiä reunoja</vt:lpstr>
      <vt:lpstr>Levyssä kiinnittämättömiä reunoja</vt:lpstr>
      <vt:lpstr>Kiinnitystavan vaikutus kestävyyteen</vt:lpstr>
      <vt:lpstr>Kiinnitystavan vaikutus siirtymään</vt:lpstr>
      <vt:lpstr>Kiinnitystapakertoimet</vt:lpstr>
      <vt:lpstr>Kiinnitystapakertoimet</vt:lpstr>
      <vt:lpstr>Kiinnitystapakertoimet</vt:lpstr>
      <vt:lpstr>Kiinnitystapakertoimet</vt:lpstr>
      <vt:lpstr>Levyn liittimien leikkausvoimakestävyys</vt:lpstr>
      <vt:lpstr>Levyn paneelileikkauskestävyys</vt:lpstr>
      <vt:lpstr>Levyn lommahduskestävyys</vt:lpstr>
      <vt:lpstr>Levyn paneelileikkaus- ja lommahduskestävyys</vt:lpstr>
      <vt:lpstr>Levyn kriittinen leikkausjännitys</vt:lpstr>
      <vt:lpstr>Levyn reunatukien k-jako (a ja c)</vt:lpstr>
      <vt:lpstr>Lommahduskerroin k</vt:lpstr>
      <vt:lpstr>Levyn vääntöjäykkyys</vt:lpstr>
      <vt:lpstr>Kerroin k2, kun levyssä ponttisauma</vt:lpstr>
      <vt:lpstr>Levyn taivutuskestävyys</vt:lpstr>
      <vt:lpstr>Levyn taivutuskestävyyden mitoitusehto</vt:lpstr>
      <vt:lpstr>Levyn taivutuskestävyys</vt:lpstr>
      <vt:lpstr>Levyn jäykkyyskerroin (leikkaus)</vt:lpstr>
      <vt:lpstr>Leikkausvoiman aiheuttama siirtymä</vt:lpstr>
      <vt:lpstr>Ulkoisen voiman jakautuminen levyille</vt:lpstr>
      <vt:lpstr>Ulkoisen voiman jakautuminen levyille</vt:lpstr>
      <vt:lpstr>Ulkoisen voiman jakautuminen jäykisteille</vt:lpstr>
      <vt:lpstr>Ulkoisen voiman jakautuminen jäykisteille</vt:lpstr>
      <vt:lpstr>Ulkoisen voiman jakautuminen jäykisteille</vt:lpstr>
      <vt:lpstr>Jäykistävän seinän pystytukireaktiot</vt:lpstr>
      <vt:lpstr>Jäykistävän seinän pystytukireaktiot</vt:lpstr>
      <vt:lpstr>Jäykistävän seinän pystytukireaktiot</vt:lpstr>
      <vt:lpstr>Jäykistävän seinän pystytukireaktiot</vt:lpstr>
      <vt:lpstr>Jäykistävän seinän pystytukireaktiot</vt:lpstr>
      <vt:lpstr>Päällekkäiset seinät</vt:lpstr>
      <vt:lpstr>Jäykistävä vaakarakenne</vt:lpstr>
      <vt:lpstr>Jäykistävä vaakarakenne</vt:lpstr>
      <vt:lpstr>Jäykistävän vaakarakenteen siirtymä</vt:lpstr>
      <vt:lpstr>Jäykistävän vaakarakenteen siirtymä</vt:lpstr>
      <vt:lpstr>Vaakarakenteen toteutus</vt:lpstr>
      <vt:lpstr>Jäykistävän rankarakenteen mallinnus</vt:lpstr>
      <vt:lpstr>Jäykistävän rankarakenteen mallinnus</vt:lpstr>
      <vt:lpstr>Vaakarakenteen aukko</vt:lpstr>
      <vt:lpstr>Esimerkki välipohjan siirtymästä</vt:lpstr>
      <vt:lpstr>Esimerkki välipohjan siirtymästä</vt:lpstr>
      <vt:lpstr>Esimerkki välipohjan paarrevoimista</vt:lpstr>
      <vt:lpstr>Esimerkki välipohjan paarrevoimista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Rakennesuunnittelu</dc:title>
  <dc:creator>atte Kalke</dc:creator>
  <cp:lastModifiedBy>Hilppa Iittiläinen</cp:lastModifiedBy>
  <cp:revision>1</cp:revision>
  <dcterms:created xsi:type="dcterms:W3CDTF">2021-05-03T10:20:21Z</dcterms:created>
  <dcterms:modified xsi:type="dcterms:W3CDTF">2022-06-20T12:40:59Z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