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302" r:id="rId2"/>
    <p:sldId id="303" r:id="rId3"/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huzgpbuk/ksWa0MrNWN9L56iv3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94EA0-7567-4520-9AED-3EBF34133763}" v="2" dt="2022-06-20T12:39:49.447"/>
  </p1510:revLst>
</p1510:revInfo>
</file>

<file path=ppt/tableStyles.xml><?xml version="1.0" encoding="utf-8"?>
<a:tblStyleLst xmlns:a="http://schemas.openxmlformats.org/drawingml/2006/main" def="{667BAE97-895B-4B76-BD0D-9D698DAD5330}">
  <a:tblStyle styleId="{667BAE97-895B-4B76-BD0D-9D698DAD533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0E9"/>
          </a:solidFill>
        </a:fill>
      </a:tcStyle>
    </a:wholeTbl>
    <a:band1H>
      <a:tcTxStyle/>
      <a:tcStyle>
        <a:tcBdr/>
        <a:fill>
          <a:solidFill>
            <a:srgbClr val="DEE0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0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0A294EA0-7567-4520-9AED-3EBF34133763}"/>
    <pc:docChg chg="custSel modSld sldOrd">
      <pc:chgData name="Hilppa Iittiläinen" userId="f7572432-e0f1-4abb-81ed-7836843e2f2b" providerId="ADAL" clId="{0A294EA0-7567-4520-9AED-3EBF34133763}" dt="2022-06-20T12:39:54.402" v="13" actId="478"/>
      <pc:docMkLst>
        <pc:docMk/>
      </pc:docMkLst>
      <pc:sldChg chg="modSp mod ord">
        <pc:chgData name="Hilppa Iittiläinen" userId="f7572432-e0f1-4abb-81ed-7836843e2f2b" providerId="ADAL" clId="{0A294EA0-7567-4520-9AED-3EBF34133763}" dt="2022-06-16T10:17:37.391" v="10" actId="27636"/>
        <pc:sldMkLst>
          <pc:docMk/>
          <pc:sldMk cId="0" sldId="258"/>
        </pc:sldMkLst>
        <pc:spChg chg="mod">
          <ac:chgData name="Hilppa Iittiläinen" userId="f7572432-e0f1-4abb-81ed-7836843e2f2b" providerId="ADAL" clId="{0A294EA0-7567-4520-9AED-3EBF34133763}" dt="2022-06-13T09:46:06.378" v="7" actId="20577"/>
          <ac:spMkLst>
            <pc:docMk/>
            <pc:sldMk cId="0" sldId="258"/>
            <ac:spMk id="103" creationId="{00000000-0000-0000-0000-000000000000}"/>
          </ac:spMkLst>
        </pc:spChg>
        <pc:spChg chg="mod">
          <ac:chgData name="Hilppa Iittiläinen" userId="f7572432-e0f1-4abb-81ed-7836843e2f2b" providerId="ADAL" clId="{0A294EA0-7567-4520-9AED-3EBF34133763}" dt="2022-06-16T10:17:37.391" v="10" actId="27636"/>
          <ac:spMkLst>
            <pc:docMk/>
            <pc:sldMk cId="0" sldId="258"/>
            <ac:spMk id="106" creationId="{00000000-0000-0000-0000-000000000000}"/>
          </ac:spMkLst>
        </pc:spChg>
      </pc:sldChg>
      <pc:sldChg chg="modSp mod">
        <pc:chgData name="Hilppa Iittiläinen" userId="f7572432-e0f1-4abb-81ed-7836843e2f2b" providerId="ADAL" clId="{0A294EA0-7567-4520-9AED-3EBF34133763}" dt="2022-06-16T10:17:37.478" v="11" actId="27636"/>
        <pc:sldMkLst>
          <pc:docMk/>
          <pc:sldMk cId="0" sldId="291"/>
        </pc:sldMkLst>
        <pc:spChg chg="mod">
          <ac:chgData name="Hilppa Iittiläinen" userId="f7572432-e0f1-4abb-81ed-7836843e2f2b" providerId="ADAL" clId="{0A294EA0-7567-4520-9AED-3EBF34133763}" dt="2022-06-16T10:17:37.478" v="11" actId="27636"/>
          <ac:spMkLst>
            <pc:docMk/>
            <pc:sldMk cId="0" sldId="291"/>
            <ac:spMk id="499" creationId="{00000000-0000-0000-0000-000000000000}"/>
          </ac:spMkLst>
        </pc:spChg>
      </pc:sldChg>
      <pc:sldChg chg="modSp mod">
        <pc:chgData name="Hilppa Iittiläinen" userId="f7572432-e0f1-4abb-81ed-7836843e2f2b" providerId="ADAL" clId="{0A294EA0-7567-4520-9AED-3EBF34133763}" dt="2022-06-16T10:17:37.501" v="12" actId="27636"/>
        <pc:sldMkLst>
          <pc:docMk/>
          <pc:sldMk cId="0" sldId="294"/>
        </pc:sldMkLst>
        <pc:spChg chg="mod">
          <ac:chgData name="Hilppa Iittiläinen" userId="f7572432-e0f1-4abb-81ed-7836843e2f2b" providerId="ADAL" clId="{0A294EA0-7567-4520-9AED-3EBF34133763}" dt="2022-06-16T10:17:37.501" v="12" actId="27636"/>
          <ac:spMkLst>
            <pc:docMk/>
            <pc:sldMk cId="0" sldId="294"/>
            <ac:spMk id="525" creationId="{00000000-0000-0000-0000-000000000000}"/>
          </ac:spMkLst>
        </pc:spChg>
      </pc:sldChg>
      <pc:sldChg chg="delSp mod">
        <pc:chgData name="Hilppa Iittiläinen" userId="f7572432-e0f1-4abb-81ed-7836843e2f2b" providerId="ADAL" clId="{0A294EA0-7567-4520-9AED-3EBF34133763}" dt="2022-06-20T12:39:54.402" v="13" actId="478"/>
        <pc:sldMkLst>
          <pc:docMk/>
          <pc:sldMk cId="0" sldId="303"/>
        </pc:sldMkLst>
        <pc:spChg chg="del">
          <ac:chgData name="Hilppa Iittiläinen" userId="f7572432-e0f1-4abb-81ed-7836843e2f2b" providerId="ADAL" clId="{0A294EA0-7567-4520-9AED-3EBF34133763}" dt="2022-06-20T12:39:54.402" v="13" actId="478"/>
          <ac:spMkLst>
            <pc:docMk/>
            <pc:sldMk cId="0" sldId="303"/>
            <ac:spMk id="2" creationId="{90248D33-55DB-8DA8-5A1F-9CADF4E5D9C1}"/>
          </ac:spMkLst>
        </pc:spChg>
      </pc:sldChg>
    </pc:docChg>
  </pc:docChgLst>
  <pc:docChgLst>
    <pc:chgData name="Hilppa Iittiläinen" userId="f7572432-e0f1-4abb-81ed-7836843e2f2b" providerId="ADAL" clId="{5EBF88DC-7412-4359-95BA-3AA5AEDF6406}"/>
    <pc:docChg chg="undo custSel modSld">
      <pc:chgData name="Hilppa Iittiläinen" userId="f7572432-e0f1-4abb-81ed-7836843e2f2b" providerId="ADAL" clId="{5EBF88DC-7412-4359-95BA-3AA5AEDF6406}" dt="2022-05-27T09:17:52.182" v="77" actId="732"/>
      <pc:docMkLst>
        <pc:docMk/>
      </pc:docMkLst>
      <pc:sldChg chg="modSp mod">
        <pc:chgData name="Hilppa Iittiläinen" userId="f7572432-e0f1-4abb-81ed-7836843e2f2b" providerId="ADAL" clId="{5EBF88DC-7412-4359-95BA-3AA5AEDF6406}" dt="2022-05-27T09:12:04.876" v="59" actId="20577"/>
        <pc:sldMkLst>
          <pc:docMk/>
          <pc:sldMk cId="0" sldId="258"/>
        </pc:sldMkLst>
        <pc:spChg chg="mod">
          <ac:chgData name="Hilppa Iittiläinen" userId="f7572432-e0f1-4abb-81ed-7836843e2f2b" providerId="ADAL" clId="{5EBF88DC-7412-4359-95BA-3AA5AEDF6406}" dt="2022-05-27T09:12:04.876" v="59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5EBF88DC-7412-4359-95BA-3AA5AEDF6406}" dt="2022-05-27T09:11:36.439" v="34" actId="6549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5EBF88DC-7412-4359-95BA-3AA5AEDF6406}" dt="2022-05-27T09:15:32.762" v="67" actId="20577"/>
        <pc:sldMkLst>
          <pc:docMk/>
          <pc:sldMk cId="0" sldId="275"/>
        </pc:sldMkLst>
        <pc:spChg chg="mod">
          <ac:chgData name="Hilppa Iittiläinen" userId="f7572432-e0f1-4abb-81ed-7836843e2f2b" providerId="ADAL" clId="{5EBF88DC-7412-4359-95BA-3AA5AEDF6406}" dt="2022-05-27T09:15:32.762" v="67" actId="20577"/>
          <ac:spMkLst>
            <pc:docMk/>
            <pc:sldMk cId="0" sldId="275"/>
            <ac:spMk id="296" creationId="{00000000-0000-0000-0000-000000000000}"/>
          </ac:spMkLst>
        </pc:spChg>
      </pc:sldChg>
      <pc:sldChg chg="modSp mod">
        <pc:chgData name="Hilppa Iittiläinen" userId="f7572432-e0f1-4abb-81ed-7836843e2f2b" providerId="ADAL" clId="{5EBF88DC-7412-4359-95BA-3AA5AEDF6406}" dt="2022-05-27T09:16:22.122" v="72" actId="6549"/>
        <pc:sldMkLst>
          <pc:docMk/>
          <pc:sldMk cId="0" sldId="283"/>
        </pc:sldMkLst>
        <pc:spChg chg="mod">
          <ac:chgData name="Hilppa Iittiläinen" userId="f7572432-e0f1-4abb-81ed-7836843e2f2b" providerId="ADAL" clId="{5EBF88DC-7412-4359-95BA-3AA5AEDF6406}" dt="2022-05-27T09:16:22.122" v="72" actId="6549"/>
          <ac:spMkLst>
            <pc:docMk/>
            <pc:sldMk cId="0" sldId="283"/>
            <ac:spMk id="412" creationId="{00000000-0000-0000-0000-000000000000}"/>
          </ac:spMkLst>
        </pc:spChg>
      </pc:sldChg>
      <pc:sldChg chg="modSp mod">
        <pc:chgData name="Hilppa Iittiläinen" userId="f7572432-e0f1-4abb-81ed-7836843e2f2b" providerId="ADAL" clId="{5EBF88DC-7412-4359-95BA-3AA5AEDF6406}" dt="2022-05-27T09:17:25.120" v="73" actId="14861"/>
        <pc:sldMkLst>
          <pc:docMk/>
          <pc:sldMk cId="0" sldId="293"/>
        </pc:sldMkLst>
        <pc:picChg chg="mod">
          <ac:chgData name="Hilppa Iittiläinen" userId="f7572432-e0f1-4abb-81ed-7836843e2f2b" providerId="ADAL" clId="{5EBF88DC-7412-4359-95BA-3AA5AEDF6406}" dt="2022-05-27T09:17:25.120" v="73" actId="14861"/>
          <ac:picMkLst>
            <pc:docMk/>
            <pc:sldMk cId="0" sldId="293"/>
            <ac:picMk id="518" creationId="{00000000-0000-0000-0000-000000000000}"/>
          </ac:picMkLst>
        </pc:picChg>
      </pc:sldChg>
      <pc:sldChg chg="modSp mod">
        <pc:chgData name="Hilppa Iittiläinen" userId="f7572432-e0f1-4abb-81ed-7836843e2f2b" providerId="ADAL" clId="{5EBF88DC-7412-4359-95BA-3AA5AEDF6406}" dt="2022-05-27T09:17:52.182" v="77" actId="732"/>
        <pc:sldMkLst>
          <pc:docMk/>
          <pc:sldMk cId="0" sldId="294"/>
        </pc:sldMkLst>
        <pc:picChg chg="mod modCrop">
          <ac:chgData name="Hilppa Iittiläinen" userId="f7572432-e0f1-4abb-81ed-7836843e2f2b" providerId="ADAL" clId="{5EBF88DC-7412-4359-95BA-3AA5AEDF6406}" dt="2022-05-27T09:17:52.182" v="77" actId="732"/>
          <ac:picMkLst>
            <pc:docMk/>
            <pc:sldMk cId="0" sldId="294"/>
            <ac:picMk id="52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5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5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6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7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5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8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8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7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7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3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Rakennesuunnittelu</a:t>
            </a:r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Liitoksen suunnittelussa huomioitavia asioita 1/2 </a:t>
            </a:r>
            <a:endParaRPr/>
          </a:p>
        </p:txBody>
      </p:sp>
      <p:sp>
        <p:nvSpPr>
          <p:cNvPr id="151" name="Google Shape;15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72896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Liitoksen leikkeiden lukumäärä (yksi- vai useampileikkeinen)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Varmistu, että kestävyys on laskettu heikoimman leikkeen mukaan, kts EC5:8.1.3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Kohteen mukaan oikein valittu liitintyyppi (puikko, vaarna, naulalevy, …)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Varmistettava, että </a:t>
            </a:r>
            <a:r>
              <a:rPr lang="fi-FI" i="1"/>
              <a:t>syitä vastaan kohtisuoraa murtoa</a:t>
            </a:r>
            <a:r>
              <a:rPr lang="fi-FI"/>
              <a:t> ei tapahdu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Tämä murtotapa on hauras, ja siten erityisen vaarallinen, kts EC5: 8.1.4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Jos kyseessä on liitinryhmä, vaarna tai naulalevy, huomioidaan </a:t>
            </a:r>
            <a:r>
              <a:rPr lang="fi-FI" i="1"/>
              <a:t>pala- tai läpilohkeamisen mahdollisuus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Kts. EC5: Liite A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Jos liitokseen kohdistuvat voimat voivat vaihtaa suuntaa, se on huomioitava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Kts. EC5: 8.1.5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Liitoksen toiminta käyttörajatilassa (siirtymät, mahdollinen löystyminen)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91440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F0EF31-F12E-5FBB-B4C1-40A2BC4316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Liitoksen suunnittelussa huomioitavia asioita 2/2</a:t>
            </a:r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Liitoksessa olevien materiaalien ja tuotteiden ominaisuuksien määritys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Liittimien </a:t>
            </a:r>
            <a:r>
              <a:rPr lang="fi-FI" i="1"/>
              <a:t>keskinäiset etäisyydet ja reunaetäisyydet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Yhden liittimen kestävyyden määritys → liitinryhmän kestävyys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lphaLcParenR"/>
            </a:pPr>
            <a:r>
              <a:rPr lang="fi-FI"/>
              <a:t>Huomioi liittimien tehollinen määrä, kts. EC5 (8.1). Liitinryhmän kestävyys ei aina kasva liittimien lukumäärän suhteessa lineaarisesti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Liitokselle tulevan mitoituskuorman laskenta todenmukaisella mallilla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lphaLcParenR"/>
            </a:pPr>
            <a:r>
              <a:rPr lang="fi-FI"/>
              <a:t>Jos liitos on epäkeskeinen, tulee siitä syntyvä momenttikuormitus ottaa huomioon!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Tarkistus </a:t>
            </a:r>
            <a:r>
              <a:rPr lang="fi-FI" i="1"/>
              <a:t>kaikki murtotavat</a:t>
            </a:r>
            <a:r>
              <a:rPr lang="fi-FI"/>
              <a:t> huomioiden, että kestävyys on suurempi kuin liitokseen kohdistuva rasitus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EC5 sisältää ohjeita ja kaavoja  kaikkiin em. kohtiin, joista tärkeimmät on mainittu yllä 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Näillä kalvoilla esitetään liitosmitoituksen keskeisiä asioita, mutta ei kaikkea EC5:ta löytyvää detaljitason asiaa.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914400" lvl="1" indent="-3162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9B4FE3-4E59-AB45-15A8-25CACEE8282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Syitä vastaan kohtisuora murtuminen </a:t>
            </a:r>
            <a:endParaRPr/>
          </a:p>
        </p:txBody>
      </p:sp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5419725" y="1825625"/>
            <a:ext cx="64579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Jos puurakenteeseen vaikuttaa kuormitus, jolla on syitä kohtisuorassa suunnassa voima-komponentti, halkeamisen mahdollisuus pitää ottaa huomioon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Ylempää kuvaa vastaavassa tilanteessa liitoksen halkeamiskestävyys on</a:t>
            </a:r>
            <a:endParaRPr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i-FI"/>
              <a:t>jossa </a:t>
            </a:r>
            <a:r>
              <a:rPr lang="fi-FI" i="1"/>
              <a:t>w</a:t>
            </a:r>
            <a:r>
              <a:rPr lang="fi-FI"/>
              <a:t> = 1 puikkoliittimille ja naulalevyille EC5 kaavan (8.5) mukainen </a:t>
            </a:r>
            <a:endParaRPr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Alemmassa kuvassa on esitetty väärin tehtyjä liitoksia, joissa liitoksen etäisyys reunalta on liian pieni</a:t>
            </a:r>
            <a:endParaRPr/>
          </a:p>
        </p:txBody>
      </p:sp>
      <p:sp>
        <p:nvSpPr>
          <p:cNvPr id="166" name="Google Shape;166;p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 l="26921" t="39219" r="28831" b="27963"/>
          <a:stretch/>
        </p:blipFill>
        <p:spPr>
          <a:xfrm>
            <a:off x="609600" y="1825625"/>
            <a:ext cx="4410075" cy="19618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10"/>
          <p:cNvPicPr preferRelativeResize="0"/>
          <p:nvPr/>
        </p:nvPicPr>
        <p:blipFill rotWithShape="1">
          <a:blip r:embed="rId4">
            <a:alphaModFix/>
          </a:blip>
          <a:srcRect l="28721" t="22695" r="48253" b="54847"/>
          <a:stretch/>
        </p:blipFill>
        <p:spPr>
          <a:xfrm>
            <a:off x="1143000" y="4121150"/>
            <a:ext cx="3240723" cy="19618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5">
            <a:alphaModFix/>
          </a:blip>
          <a:srcRect l="20538" t="13810" r="68228" b="75087"/>
          <a:stretch/>
        </p:blipFill>
        <p:spPr>
          <a:xfrm>
            <a:off x="5600700" y="3667125"/>
            <a:ext cx="2000250" cy="1289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BD4B87-9BA6-EC2C-7371-203F1E0B560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838200" y="3270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Palalohkeaminen</a:t>
            </a:r>
            <a:endParaRPr/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1"/>
          </p:nvPr>
        </p:nvSpPr>
        <p:spPr>
          <a:xfrm>
            <a:off x="6277099" y="1628775"/>
            <a:ext cx="5600575" cy="45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Palalohkeaminen on tarkistettava etenkin teräslevyn ja puun välisissä liitoksissa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Liitoksen kestävyys palalohkeamista vastaan saadaan irtileikkautuvan puukappaleen pintojen leikkaus ja vetolujuuksien avulla (EC5, Liite A)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76" name="Google Shape;176;p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 l="29829" t="22697" r="33133" b="27461"/>
          <a:stretch/>
        </p:blipFill>
        <p:spPr>
          <a:xfrm>
            <a:off x="1133475" y="3429000"/>
            <a:ext cx="4629150" cy="32289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8" name="Google Shape;178;p11"/>
          <p:cNvSpPr/>
          <p:nvPr/>
        </p:nvSpPr>
        <p:spPr>
          <a:xfrm>
            <a:off x="3914775" y="4595810"/>
            <a:ext cx="1847850" cy="26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 l="26652" t="24264" r="28622" b="19332"/>
          <a:stretch/>
        </p:blipFill>
        <p:spPr>
          <a:xfrm>
            <a:off x="1781300" y="1268415"/>
            <a:ext cx="2628776" cy="19796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EE2257F-97EE-4193-051A-741CF51C05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>
            <a:off x="838200" y="3270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Läpilohkeaminen</a:t>
            </a:r>
            <a:endParaRPr/>
          </a:p>
        </p:txBody>
      </p:sp>
      <p:sp>
        <p:nvSpPr>
          <p:cNvPr id="185" name="Google Shape;185;p12"/>
          <p:cNvSpPr txBox="1">
            <a:spLocks noGrp="1"/>
          </p:cNvSpPr>
          <p:nvPr>
            <p:ph type="body" idx="1"/>
          </p:nvPr>
        </p:nvSpPr>
        <p:spPr>
          <a:xfrm>
            <a:off x="6277099" y="1628775"/>
            <a:ext cx="5600575" cy="45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Läpilohkeaminen pitää tarkistaa pultti- ja tappivaarnaliitoksissa.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Liitoksen kestävyys läpilohkeamista vastaan saadaan irtileikkautuvan puukappaleen pintojen leikkaus ja vetolujuuksien avulla (EC5, Liite A)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86" name="Google Shape;186;p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3914775" y="4595810"/>
            <a:ext cx="1847850" cy="26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3">
            <a:alphaModFix/>
          </a:blip>
          <a:srcRect l="34219" t="53750" r="39062" b="15277"/>
          <a:stretch/>
        </p:blipFill>
        <p:spPr>
          <a:xfrm>
            <a:off x="971550" y="1343025"/>
            <a:ext cx="3962400" cy="25836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4">
            <a:alphaModFix/>
          </a:blip>
          <a:srcRect l="27852" t="24756" r="30650" b="20645"/>
          <a:stretch/>
        </p:blipFill>
        <p:spPr>
          <a:xfrm>
            <a:off x="1554161" y="4088619"/>
            <a:ext cx="2913063" cy="218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26CA55-6703-2E97-92ED-159FEFAC874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>
            <a:spLocks noGrp="1"/>
          </p:cNvSpPr>
          <p:nvPr>
            <p:ph type="title"/>
          </p:nvPr>
        </p:nvSpPr>
        <p:spPr>
          <a:xfrm>
            <a:off x="838200" y="3270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Liittimien väliset etäisyydet ja reunaetäisyydet</a:t>
            </a:r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body" idx="1"/>
          </p:nvPr>
        </p:nvSpPr>
        <p:spPr>
          <a:xfrm>
            <a:off x="6277099" y="1628775"/>
            <a:ext cx="5600575" cy="45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Syysuuntaisessa vedossa oleva liitos voi murtua monella tapaa kuvan mukaisesti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Murtotapa (b): Liittimet liian lähellä toisiaan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Murtotapa (c): Liittimet liian lähellä reunaa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Muut murtotavat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(a): puun reunapuristuslujuus ylittyy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(d): lohkeamiset (käsiteltiin edellä)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(e): puun vetomurto (mahdollisesti syynä jännityskeskittymä liittimen vieressä) 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96" name="Google Shape;196;p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3914775" y="4595810"/>
            <a:ext cx="1847850" cy="26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 l="28827" t="27778" r="31562" b="34582"/>
          <a:stretch/>
        </p:blipFill>
        <p:spPr>
          <a:xfrm>
            <a:off x="628669" y="1628775"/>
            <a:ext cx="4829176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4">
            <a:alphaModFix/>
          </a:blip>
          <a:srcRect l="27890" t="31110" r="26173" b="14861"/>
          <a:stretch/>
        </p:blipFill>
        <p:spPr>
          <a:xfrm>
            <a:off x="500002" y="4571999"/>
            <a:ext cx="2143125" cy="141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5">
            <a:alphaModFix/>
          </a:blip>
          <a:srcRect l="26875" t="24861" r="26250" b="18750"/>
          <a:stretch/>
        </p:blipFill>
        <p:spPr>
          <a:xfrm>
            <a:off x="3495675" y="4571624"/>
            <a:ext cx="2095340" cy="1417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3"/>
          <p:cNvCxnSpPr/>
          <p:nvPr/>
        </p:nvCxnSpPr>
        <p:spPr>
          <a:xfrm flipH="1">
            <a:off x="1485900" y="3514725"/>
            <a:ext cx="628650" cy="155257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02" name="Google Shape;202;p13"/>
          <p:cNvCxnSpPr/>
          <p:nvPr/>
        </p:nvCxnSpPr>
        <p:spPr>
          <a:xfrm>
            <a:off x="3043257" y="3552637"/>
            <a:ext cx="585768" cy="1514663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AE4191-F22F-1C07-387D-310889E21B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Liittimien ETA-hyväksyntä</a:t>
            </a:r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body" idx="1"/>
          </p:nvPr>
        </p:nvSpPr>
        <p:spPr>
          <a:xfrm>
            <a:off x="4991100" y="1504950"/>
            <a:ext cx="6477000" cy="467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EC5:ssa on esitetty yleisiä mitoituskaavoja, joissa tarvitaan tuotteen materiaaliarvoja tai muiden ominaisuuksien arvoja.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Esimerkiksi puumateriaalille nämä arvot löytyvät taulukoituna, mutta erilaisille uusille liittimille arvot pitää saada tuotteen valmistajalta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Mikäli jollekin rakennustuotteelle ei ole olemassa harmonisoitua tuotestandardia, se saadaan CE-merkinnän piiriin ETA-hyväksynnällä (ETA = Eurooppalainen tekninen arviointi)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ETA-hyväksyntä on aina tuotekohtainen, ja sisältää kyseisen tuotteen teknisiä arvoja sekä mitoitusohjeita.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Esim. eri ruuvivalmistajien sivuilta löytyy ruuvien ETA-hyväksyntäraportteja</a:t>
            </a:r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  <p:pic>
        <p:nvPicPr>
          <p:cNvPr id="210" name="Google Shape;2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91" y="1690688"/>
            <a:ext cx="4227909" cy="253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390" y="3957039"/>
            <a:ext cx="688567" cy="242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 descr="A picture containing screw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910" r="32229"/>
          <a:stretch/>
        </p:blipFill>
        <p:spPr>
          <a:xfrm>
            <a:off x="3409950" y="4269297"/>
            <a:ext cx="869864" cy="167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054305" y="4669045"/>
            <a:ext cx="3048695" cy="3683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F8BBD0F-D2B4-C318-02A1-9E22FAA4E75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mitoitus puikkoliitosteorialla  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4105275" y="1600200"/>
            <a:ext cx="7248525" cy="457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Liitoksen kantokyky määritetään metallisen liittimen plastisen momentin sekä puun reunapuristuslujuuden avulla. Lisäksi voidaan hyödyntää liittimen ulosvetokestävyyttä ns. köysivaikutuksen kautta.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Jokaiselle eri tyyppiselle yksi- ja kaksileikkeiselle liitokselle johdetaan eri murtotapoihin liittyvät leikkauskestävyydet, ja näistä pienimmän kestävyyden arvo mitoittaa liitoksen.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Leikkauskestävyydet on annettu EC5:ssa </a:t>
            </a:r>
            <a:r>
              <a:rPr lang="fi-FI" i="1"/>
              <a:t>yhtä leikkaustasoa ja yhtä liitintä kohden</a:t>
            </a:r>
            <a:r>
              <a:rPr lang="fi-FI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Puikkoliitosteorian lisäksi liitoksen mahdollisen epäkeskisyyden aiheuttamat taivutusmomentit on huomioitava liittimien mitoituksessa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i="1"/>
              <a:t>m</a:t>
            </a:r>
            <a:r>
              <a:rPr lang="fi-FI"/>
              <a:t>-leikkeisessä liitoksessa kestävyys </a:t>
            </a:r>
            <a:r>
              <a:rPr lang="fi-FI" i="1"/>
              <a:t>m</a:t>
            </a:r>
            <a:r>
              <a:rPr lang="fi-FI"/>
              <a:t> * heikoimman leikkeen kestävyys</a:t>
            </a:r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r="55030"/>
          <a:stretch/>
        </p:blipFill>
        <p:spPr>
          <a:xfrm>
            <a:off x="838200" y="1595122"/>
            <a:ext cx="2876550" cy="14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3">
            <a:alphaModFix/>
          </a:blip>
          <a:srcRect l="44418" r="29077"/>
          <a:stretch/>
        </p:blipFill>
        <p:spPr>
          <a:xfrm>
            <a:off x="1534954" y="3208023"/>
            <a:ext cx="1592581" cy="133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808" y="4697739"/>
            <a:ext cx="1873567" cy="16830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F372BA7-FFB1-36A6-2BF6-67AE78167F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mitoitus puikkoliitosteorialla</a:t>
            </a:r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body" idx="1"/>
          </p:nvPr>
        </p:nvSpPr>
        <p:spPr>
          <a:xfrm>
            <a:off x="4362449" y="1825625"/>
            <a:ext cx="7400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EC5 kaavat sisältävät seuraavat yksi- ja kaksileikkeiset liitokset: puu-puu, puu-puulevy sekä puu-teräslevy.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Kaavoissa esiintyvät termit puun sekä puulevyn reunapuristuslujuudelle, liittimen myötömomentille annetaan pääosin EC5:ssa.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Perinteisessä puikkoliitosteoriassa liitettävien osien välillä ei ole rakoja, mutta käytännön tarpeesta uusi EC5 tulee sisältämään myös rakoja sisältävät puikkoliitokset (=väliaineelliset puikkoliitokset).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 r="68449"/>
          <a:stretch/>
        </p:blipFill>
        <p:spPr>
          <a:xfrm>
            <a:off x="1377320" y="2096135"/>
            <a:ext cx="1613201" cy="13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 rotWithShape="1">
          <a:blip r:embed="rId4">
            <a:alphaModFix/>
          </a:blip>
          <a:srcRect l="42920"/>
          <a:stretch/>
        </p:blipFill>
        <p:spPr>
          <a:xfrm>
            <a:off x="609600" y="4383405"/>
            <a:ext cx="2918460" cy="1348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3645E4-6ED9-17D9-55C5-EE523D49DC0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Yksileikkeinen liitos (puu-puu tai puu-puulevy)</a:t>
            </a: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body" idx="1"/>
          </p:nvPr>
        </p:nvSpPr>
        <p:spPr>
          <a:xfrm>
            <a:off x="478155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Murtotapa 1: puun reunapuristuslujuuden ylittyminen toisessa puuosassa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(a): F = f</a:t>
            </a:r>
            <a:r>
              <a:rPr lang="fi-FI" baseline="-25000"/>
              <a:t>1,h,k</a:t>
            </a:r>
            <a:r>
              <a:rPr lang="fi-FI"/>
              <a:t>t</a:t>
            </a:r>
            <a:r>
              <a:rPr lang="fi-FI" baseline="-25000"/>
              <a:t>1</a:t>
            </a:r>
            <a:r>
              <a:rPr lang="fi-FI"/>
              <a:t>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(b): F = f</a:t>
            </a:r>
            <a:r>
              <a:rPr lang="fi-FI" baseline="-25000"/>
              <a:t>2,h,k</a:t>
            </a:r>
            <a:r>
              <a:rPr lang="fi-FI"/>
              <a:t>t</a:t>
            </a:r>
            <a:r>
              <a:rPr lang="fi-FI" baseline="-25000"/>
              <a:t>2</a:t>
            </a:r>
            <a:r>
              <a:rPr lang="fi-FI"/>
              <a:t>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Yllä kirjaimet a ja b viittaavat EC5 merkintöihin (kaava 8.6)</a:t>
            </a:r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  <p:pic>
        <p:nvPicPr>
          <p:cNvPr id="240" name="Google Shape;240;p17"/>
          <p:cNvPicPr preferRelativeResize="0"/>
          <p:nvPr/>
        </p:nvPicPr>
        <p:blipFill rotWithShape="1">
          <a:blip r:embed="rId3">
            <a:alphaModFix/>
          </a:blip>
          <a:srcRect l="48757"/>
          <a:stretch/>
        </p:blipFill>
        <p:spPr>
          <a:xfrm>
            <a:off x="729526" y="1690688"/>
            <a:ext cx="204216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2567333" y="1487805"/>
            <a:ext cx="1879600" cy="39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 txBox="1"/>
          <p:nvPr/>
        </p:nvSpPr>
        <p:spPr>
          <a:xfrm>
            <a:off x="1092862" y="5612131"/>
            <a:ext cx="29489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		(b)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1B4F6A6-EE3C-470D-81D9-9D4C2B5B78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Yksileikkeinen liitos (puu-puu tai puu-puulevy)</a:t>
            </a: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body" idx="1"/>
          </p:nvPr>
        </p:nvSpPr>
        <p:spPr>
          <a:xfrm>
            <a:off x="478155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Murtotapa 2: puun reunapuristuslujuuden ylittyminen molemmissa puuosissa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  (c): F =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Yllä </a:t>
            </a:r>
            <a:r>
              <a:rPr lang="fi-FI"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fi-FI"/>
              <a:t> on osien reunapuristuslujuuksien suhde ja viimeinen termi ottaa huomioon liittimen ulosvetokestävyyden</a:t>
            </a:r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1317117" y="1690688"/>
            <a:ext cx="2510392" cy="3790546"/>
            <a:chOff x="1340000" y="2492896"/>
            <a:chExt cx="2510392" cy="3790546"/>
          </a:xfrm>
        </p:grpSpPr>
        <p:sp>
          <p:nvSpPr>
            <p:cNvPr id="251" name="Google Shape;251;p18"/>
            <p:cNvSpPr txBox="1"/>
            <p:nvPr/>
          </p:nvSpPr>
          <p:spPr>
            <a:xfrm>
              <a:off x="3490352" y="3717032"/>
              <a:ext cx="3600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1474128" y="3175246"/>
              <a:ext cx="864096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1474128" y="4581127"/>
              <a:ext cx="864096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2338224" y="2924944"/>
              <a:ext cx="648072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2338224" y="4330825"/>
              <a:ext cx="648072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6" name="Google Shape;256;p18"/>
            <p:cNvGrpSpPr/>
            <p:nvPr/>
          </p:nvGrpSpPr>
          <p:grpSpPr>
            <a:xfrm rot="-1054777">
              <a:off x="1330038" y="4203914"/>
              <a:ext cx="2289398" cy="288032"/>
              <a:chOff x="1475656" y="4374629"/>
              <a:chExt cx="2289398" cy="288032"/>
            </a:xfrm>
          </p:grpSpPr>
          <p:sp>
            <p:nvSpPr>
              <p:cNvPr id="257" name="Google Shape;257;p18"/>
              <p:cNvSpPr/>
              <p:nvPr/>
            </p:nvSpPr>
            <p:spPr>
              <a:xfrm>
                <a:off x="1475656" y="4435214"/>
                <a:ext cx="2088232" cy="181744"/>
              </a:xfrm>
              <a:prstGeom prst="rect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58" name="Google Shape;258;p18"/>
              <p:cNvCxnSpPr/>
              <p:nvPr/>
            </p:nvCxnSpPr>
            <p:spPr>
              <a:xfrm>
                <a:off x="3707904" y="4374629"/>
                <a:ext cx="0" cy="28803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" name="Google Shape;259;p18"/>
              <p:cNvCxnSpPr/>
              <p:nvPr/>
            </p:nvCxnSpPr>
            <p:spPr>
              <a:xfrm>
                <a:off x="3660279" y="4435214"/>
                <a:ext cx="10375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p18"/>
              <p:cNvCxnSpPr/>
              <p:nvPr/>
            </p:nvCxnSpPr>
            <p:spPr>
              <a:xfrm rot="10800000" flipH="1">
                <a:off x="3670800" y="4394820"/>
                <a:ext cx="83712" cy="784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" name="Google Shape;261;p18"/>
              <p:cNvCxnSpPr/>
              <p:nvPr/>
            </p:nvCxnSpPr>
            <p:spPr>
              <a:xfrm>
                <a:off x="3661296" y="4615036"/>
                <a:ext cx="10375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" name="Google Shape;262;p18"/>
              <p:cNvCxnSpPr/>
              <p:nvPr/>
            </p:nvCxnSpPr>
            <p:spPr>
              <a:xfrm rot="10800000" flipH="1">
                <a:off x="3671817" y="4574642"/>
                <a:ext cx="83712" cy="784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263" name="Google Shape;263;p18"/>
            <p:cNvCxnSpPr/>
            <p:nvPr/>
          </p:nvCxnSpPr>
          <p:spPr>
            <a:xfrm>
              <a:off x="1906176" y="2654830"/>
              <a:ext cx="0" cy="50405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64" name="Google Shape;264;p18"/>
            <p:cNvSpPr txBox="1"/>
            <p:nvPr/>
          </p:nvSpPr>
          <p:spPr>
            <a:xfrm>
              <a:off x="1871672" y="2492896"/>
              <a:ext cx="3600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/>
            </a:p>
          </p:txBody>
        </p:sp>
        <p:grpSp>
          <p:nvGrpSpPr>
            <p:cNvPr id="265" name="Google Shape;265;p18"/>
            <p:cNvGrpSpPr/>
            <p:nvPr/>
          </p:nvGrpSpPr>
          <p:grpSpPr>
            <a:xfrm>
              <a:off x="2626256" y="5553597"/>
              <a:ext cx="360040" cy="729845"/>
              <a:chOff x="3526384" y="4787387"/>
              <a:chExt cx="360040" cy="729845"/>
            </a:xfrm>
          </p:grpSpPr>
          <p:cxnSp>
            <p:nvCxnSpPr>
              <p:cNvPr id="266" name="Google Shape;266;p18"/>
              <p:cNvCxnSpPr/>
              <p:nvPr/>
            </p:nvCxnSpPr>
            <p:spPr>
              <a:xfrm rot="10800000" flipH="1">
                <a:off x="3553617" y="4787387"/>
                <a:ext cx="2904" cy="56919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stealth" w="lg" len="lg"/>
              </a:ln>
            </p:spPr>
          </p:cxnSp>
          <p:sp>
            <p:nvSpPr>
              <p:cNvPr id="267" name="Google Shape;267;p18"/>
              <p:cNvSpPr txBox="1"/>
              <p:nvPr/>
            </p:nvSpPr>
            <p:spPr>
              <a:xfrm>
                <a:off x="3526384" y="5055567"/>
                <a:ext cx="36004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-FI" sz="24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:endParaRPr/>
              </a:p>
            </p:txBody>
          </p:sp>
        </p:grpSp>
        <p:cxnSp>
          <p:nvCxnSpPr>
            <p:cNvPr id="268" name="Google Shape;268;p18"/>
            <p:cNvCxnSpPr>
              <a:stCxn id="253" idx="1"/>
              <a:endCxn id="253" idx="3"/>
            </p:cNvCxnSpPr>
            <p:nvPr/>
          </p:nvCxnSpPr>
          <p:spPr>
            <a:xfrm>
              <a:off x="1474128" y="5193196"/>
              <a:ext cx="86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69" name="Google Shape;269;p18"/>
            <p:cNvSpPr txBox="1"/>
            <p:nvPr/>
          </p:nvSpPr>
          <p:spPr>
            <a:xfrm>
              <a:off x="1749016" y="4867786"/>
              <a:ext cx="36004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fi-FI" sz="16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cxnSp>
          <p:nvCxnSpPr>
            <p:cNvPr id="270" name="Google Shape;270;p18"/>
            <p:cNvCxnSpPr>
              <a:stCxn id="255" idx="1"/>
              <a:endCxn id="255" idx="3"/>
            </p:cNvCxnSpPr>
            <p:nvPr/>
          </p:nvCxnSpPr>
          <p:spPr>
            <a:xfrm>
              <a:off x="2338224" y="4942894"/>
              <a:ext cx="648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71" name="Google Shape;271;p18"/>
            <p:cNvSpPr txBox="1"/>
            <p:nvPr/>
          </p:nvSpPr>
          <p:spPr>
            <a:xfrm>
              <a:off x="2525296" y="4602614"/>
              <a:ext cx="36004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fi-FI" sz="16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pic>
        <p:nvPicPr>
          <p:cNvPr id="272" name="Google Shape;272;p18"/>
          <p:cNvPicPr preferRelativeResize="0"/>
          <p:nvPr/>
        </p:nvPicPr>
        <p:blipFill rotWithShape="1">
          <a:blip r:embed="rId3">
            <a:alphaModFix/>
          </a:blip>
          <a:srcRect l="15730" t="21405" r="2394" b="54904"/>
          <a:stretch/>
        </p:blipFill>
        <p:spPr>
          <a:xfrm>
            <a:off x="6144928" y="3040014"/>
            <a:ext cx="5362574" cy="86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666B72-01C6-02F9-D9F9-0450AD2DBF6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Yksileikkeinen liitos (puu-puu tai puu-puulevy)</a:t>
            </a:r>
            <a:endParaRPr/>
          </a:p>
        </p:txBody>
      </p:sp>
      <p:sp>
        <p:nvSpPr>
          <p:cNvPr id="278" name="Google Shape;278;p19"/>
          <p:cNvSpPr txBox="1">
            <a:spLocks noGrp="1"/>
          </p:cNvSpPr>
          <p:nvPr>
            <p:ph type="body" idx="1"/>
          </p:nvPr>
        </p:nvSpPr>
        <p:spPr>
          <a:xfrm>
            <a:off x="478155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Ensimmäiset kolme murtotapaa liittyvät pelkän puun tai puulevyn myötämiseen. Muut murtotavat ovat kombinaatioita, joissa myös teräs myötää. Annetut leikkauskestävyyden arvot saadaan laskettua plastisuusteorialla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F =</a:t>
            </a:r>
            <a:endParaRPr/>
          </a:p>
        </p:txBody>
      </p:sp>
      <p:sp>
        <p:nvSpPr>
          <p:cNvPr id="279" name="Google Shape;279;p1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858" y="1526427"/>
            <a:ext cx="1964757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418" y="1523233"/>
            <a:ext cx="1963515" cy="254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3323" y="4135618"/>
            <a:ext cx="1831557" cy="251442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337347" y="1561333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endParaRPr/>
          </a:p>
        </p:txBody>
      </p:sp>
      <p:sp>
        <p:nvSpPr>
          <p:cNvPr id="284" name="Google Shape;284;p19"/>
          <p:cNvSpPr txBox="1"/>
          <p:nvPr/>
        </p:nvSpPr>
        <p:spPr>
          <a:xfrm>
            <a:off x="2654973" y="1608958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</a:t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1373273" y="4571233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</a:t>
            </a:r>
            <a:endParaRPr/>
          </a:p>
        </p:txBody>
      </p:sp>
      <p:pic>
        <p:nvPicPr>
          <p:cNvPr id="286" name="Google Shape;286;p19"/>
          <p:cNvPicPr preferRelativeResize="0"/>
          <p:nvPr/>
        </p:nvPicPr>
        <p:blipFill rotWithShape="1">
          <a:blip r:embed="rId6">
            <a:alphaModFix/>
          </a:blip>
          <a:srcRect l="15732" t="45095" r="11921" b="250"/>
          <a:stretch/>
        </p:blipFill>
        <p:spPr>
          <a:xfrm>
            <a:off x="5568949" y="3781425"/>
            <a:ext cx="5127625" cy="221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9"/>
          <p:cNvSpPr txBox="1"/>
          <p:nvPr/>
        </p:nvSpPr>
        <p:spPr>
          <a:xfrm>
            <a:off x="10848184" y="3950952"/>
            <a:ext cx="50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(d)</a:t>
            </a:r>
            <a:endParaRPr/>
          </a:p>
        </p:txBody>
      </p:sp>
      <p:sp>
        <p:nvSpPr>
          <p:cNvPr id="288" name="Google Shape;288;p19"/>
          <p:cNvSpPr txBox="1"/>
          <p:nvPr/>
        </p:nvSpPr>
        <p:spPr>
          <a:xfrm>
            <a:off x="10860773" y="4666483"/>
            <a:ext cx="50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(e)</a:t>
            </a:r>
            <a:endParaRPr/>
          </a:p>
        </p:txBody>
      </p:sp>
      <p:sp>
        <p:nvSpPr>
          <p:cNvPr id="289" name="Google Shape;289;p19"/>
          <p:cNvSpPr txBox="1"/>
          <p:nvPr/>
        </p:nvSpPr>
        <p:spPr>
          <a:xfrm>
            <a:off x="10900977" y="5382014"/>
            <a:ext cx="50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(f)</a:t>
            </a: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5372100" y="3925094"/>
            <a:ext cx="251503" cy="1913731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D9BFB8-158C-5B9D-3582-AF5C7722E55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Kaksileikkeinen liitos (puu-puu tai puu-puulevy)</a:t>
            </a:r>
            <a:endParaRPr/>
          </a:p>
        </p:txBody>
      </p:sp>
      <p:sp>
        <p:nvSpPr>
          <p:cNvPr id="296" name="Google Shape;296;p20"/>
          <p:cNvSpPr txBox="1">
            <a:spLocks noGrp="1"/>
          </p:cNvSpPr>
          <p:nvPr>
            <p:ph type="body" idx="1"/>
          </p:nvPr>
        </p:nvSpPr>
        <p:spPr>
          <a:xfrm>
            <a:off x="4850223" y="1738149"/>
            <a:ext cx="6572250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/>
              <a:t>Kaksileikkeiselle (symmetrisille) liitokselle on esitetty EC5 kuvissa esitetyt murtotavat 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i-FI"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600" dirty="0"/>
              <a:t>F = 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i-FI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 err="1"/>
              <a:t>Huom</a:t>
            </a:r>
            <a:r>
              <a:rPr lang="fi-FI" sz="2600" dirty="0"/>
              <a:t>: Useampileikkeisessä tapauksessa jokainen leike voidaan tarkastella edellä esitetyillä kaksileikkeisen tapauksen kaavoilla.</a:t>
            </a:r>
            <a:endParaRPr sz="2600" dirty="0"/>
          </a:p>
        </p:txBody>
      </p:sp>
      <p:sp>
        <p:nvSpPr>
          <p:cNvPr id="297" name="Google Shape;297;p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  <p:pic>
        <p:nvPicPr>
          <p:cNvPr id="298" name="Google Shape;298;p20"/>
          <p:cNvPicPr preferRelativeResize="0"/>
          <p:nvPr/>
        </p:nvPicPr>
        <p:blipFill rotWithShape="1">
          <a:blip r:embed="rId3">
            <a:alphaModFix/>
          </a:blip>
          <a:srcRect l="19552"/>
          <a:stretch/>
        </p:blipFill>
        <p:spPr>
          <a:xfrm>
            <a:off x="5594337" y="2527173"/>
            <a:ext cx="5308142" cy="2260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0"/>
          <p:cNvGrpSpPr/>
          <p:nvPr/>
        </p:nvGrpSpPr>
        <p:grpSpPr>
          <a:xfrm>
            <a:off x="631325" y="1370747"/>
            <a:ext cx="4152130" cy="4805636"/>
            <a:chOff x="219845" y="1407323"/>
            <a:chExt cx="4152130" cy="4805636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9110" y="1407323"/>
              <a:ext cx="1510665" cy="259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9233" y="1552575"/>
              <a:ext cx="1510666" cy="246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594" y="4001293"/>
              <a:ext cx="1698678" cy="2175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77124" y="3925478"/>
              <a:ext cx="2094851" cy="2287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0"/>
            <p:cNvSpPr txBox="1"/>
            <p:nvPr/>
          </p:nvSpPr>
          <p:spPr>
            <a:xfrm flipH="1">
              <a:off x="3571151" y="5829942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0"/>
            <p:cNvSpPr txBox="1"/>
            <p:nvPr/>
          </p:nvSpPr>
          <p:spPr>
            <a:xfrm flipH="1">
              <a:off x="2277124" y="5783956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0"/>
            <p:cNvSpPr txBox="1"/>
            <p:nvPr/>
          </p:nvSpPr>
          <p:spPr>
            <a:xfrm flipH="1">
              <a:off x="1579338" y="5799415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0"/>
            <p:cNvSpPr txBox="1"/>
            <p:nvPr/>
          </p:nvSpPr>
          <p:spPr>
            <a:xfrm flipH="1">
              <a:off x="219845" y="5783957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0"/>
            <p:cNvSpPr txBox="1"/>
            <p:nvPr/>
          </p:nvSpPr>
          <p:spPr>
            <a:xfrm flipH="1">
              <a:off x="3514723" y="3649632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0"/>
            <p:cNvSpPr txBox="1"/>
            <p:nvPr/>
          </p:nvSpPr>
          <p:spPr>
            <a:xfrm flipH="1">
              <a:off x="2285391" y="3653553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0"/>
            <p:cNvSpPr txBox="1"/>
            <p:nvPr/>
          </p:nvSpPr>
          <p:spPr>
            <a:xfrm flipH="1">
              <a:off x="1475562" y="3642698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0"/>
            <p:cNvSpPr txBox="1"/>
            <p:nvPr/>
          </p:nvSpPr>
          <p:spPr>
            <a:xfrm flipH="1">
              <a:off x="718243" y="3653553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0"/>
            <p:cNvSpPr txBox="1"/>
            <p:nvPr/>
          </p:nvSpPr>
          <p:spPr>
            <a:xfrm>
              <a:off x="219845" y="1794918"/>
              <a:ext cx="29489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(g)		     (h)</a:t>
              </a:r>
              <a:endParaRPr/>
            </a:p>
          </p:txBody>
        </p:sp>
        <p:sp>
          <p:nvSpPr>
            <p:cNvPr id="313" name="Google Shape;313;p20"/>
            <p:cNvSpPr txBox="1"/>
            <p:nvPr/>
          </p:nvSpPr>
          <p:spPr>
            <a:xfrm>
              <a:off x="222557" y="4183482"/>
              <a:ext cx="29489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(j)		   (k)</a:t>
              </a:r>
              <a:endParaRPr/>
            </a:p>
          </p:txBody>
        </p:sp>
      </p:grpSp>
      <p:sp>
        <p:nvSpPr>
          <p:cNvPr id="314" name="Google Shape;314;p20"/>
          <p:cNvSpPr txBox="1"/>
          <p:nvPr/>
        </p:nvSpPr>
        <p:spPr>
          <a:xfrm>
            <a:off x="10912420" y="2648653"/>
            <a:ext cx="50011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(k)</a:t>
            </a:r>
            <a:endParaRPr/>
          </a:p>
        </p:txBody>
      </p:sp>
      <p:sp>
        <p:nvSpPr>
          <p:cNvPr id="315" name="Google Shape;315;p20"/>
          <p:cNvSpPr/>
          <p:nvPr/>
        </p:nvSpPr>
        <p:spPr>
          <a:xfrm>
            <a:off x="5349240" y="2648653"/>
            <a:ext cx="245097" cy="203132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DF3EBA-7D28-5DFF-34CF-1D440AAC24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Puun ja teräslevyn välinen liitos</a:t>
            </a:r>
            <a:endParaRPr/>
          </a:p>
        </p:txBody>
      </p:sp>
      <p:sp>
        <p:nvSpPr>
          <p:cNvPr id="321" name="Google Shape;321;p21"/>
          <p:cNvSpPr txBox="1">
            <a:spLocks noGrp="1"/>
          </p:cNvSpPr>
          <p:nvPr>
            <p:ph type="body" idx="1"/>
          </p:nvPr>
        </p:nvSpPr>
        <p:spPr>
          <a:xfrm>
            <a:off x="3776472" y="1738149"/>
            <a:ext cx="7646001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Teräslevy määritellään ohueksi, jos sen paksuus on enintään puolet liittimen halkaisijan d arvosta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Ohut teräslevy tukee liitintä nivelellisesti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Paksu teräslevy puolestaan on vähintään liittimen halkaisijan d paksuinen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Paksu teräslevy antaa liittimelle myös momenttituen, jolloin myös liitin voi plastisoitua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Jos teräslevyn paksuus on ohuen ja paksun välillä, liitoksen kestävyys interpoloidaan ohuen ja paksun levyn tulosten avulla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744" y="1480219"/>
            <a:ext cx="1974273" cy="232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164" y="3798704"/>
            <a:ext cx="2271869" cy="2282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1096E1-8575-EE9D-4B04-7E9F488A51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Yksileikkeinen liitos (puu-teräs)</a:t>
            </a:r>
            <a:endParaRPr/>
          </a:p>
        </p:txBody>
      </p:sp>
      <p:sp>
        <p:nvSpPr>
          <p:cNvPr id="330" name="Google Shape;330;p22"/>
          <p:cNvSpPr txBox="1">
            <a:spLocks noGrp="1"/>
          </p:cNvSpPr>
          <p:nvPr>
            <p:ph type="body" idx="1"/>
          </p:nvPr>
        </p:nvSpPr>
        <p:spPr>
          <a:xfrm>
            <a:off x="5394960" y="1710717"/>
            <a:ext cx="6265257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Yksileikkeiselle liitokselle on esitetty EC5:ssä seuraavat kestävyyden kaavat (yhtä liitintä kohden)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Teräslevyn kestävyys on tarkistettava erikseen!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Ohut teräslevy:</a:t>
            </a:r>
            <a:endParaRPr sz="24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 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Paksu teräslevy: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331" name="Google Shape;331;p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  <p:pic>
        <p:nvPicPr>
          <p:cNvPr id="332" name="Google Shape;3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434" y="1386818"/>
            <a:ext cx="1886442" cy="221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4">
            <a:alphaModFix/>
          </a:blip>
          <a:srcRect r="6549"/>
          <a:stretch/>
        </p:blipFill>
        <p:spPr>
          <a:xfrm>
            <a:off x="298867" y="3893086"/>
            <a:ext cx="1992761" cy="214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"/>
          <p:cNvPicPr preferRelativeResize="0"/>
          <p:nvPr/>
        </p:nvPicPr>
        <p:blipFill rotWithShape="1">
          <a:blip r:embed="rId5">
            <a:alphaModFix/>
          </a:blip>
          <a:srcRect l="28631"/>
          <a:stretch/>
        </p:blipFill>
        <p:spPr>
          <a:xfrm>
            <a:off x="8110728" y="3461926"/>
            <a:ext cx="2231136" cy="84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2"/>
          <p:cNvPicPr preferRelativeResize="0"/>
          <p:nvPr/>
        </p:nvPicPr>
        <p:blipFill rotWithShape="1">
          <a:blip r:embed="rId6">
            <a:alphaModFix/>
          </a:blip>
          <a:srcRect l="23304" t="12077" b="9179"/>
          <a:stretch/>
        </p:blipFill>
        <p:spPr>
          <a:xfrm>
            <a:off x="8110727" y="4553712"/>
            <a:ext cx="2649733" cy="1527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2"/>
          <p:cNvSpPr txBox="1"/>
          <p:nvPr/>
        </p:nvSpPr>
        <p:spPr>
          <a:xfrm flipH="1">
            <a:off x="7434072" y="3652238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2"/>
          <p:cNvSpPr txBox="1"/>
          <p:nvPr/>
        </p:nvSpPr>
        <p:spPr>
          <a:xfrm flipH="1">
            <a:off x="7467001" y="5086667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7707" y="1294142"/>
            <a:ext cx="1427553" cy="23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 rotWithShape="1">
          <a:blip r:embed="rId8">
            <a:alphaModFix/>
          </a:blip>
          <a:srcRect l="6391" r="20693"/>
          <a:stretch/>
        </p:blipFill>
        <p:spPr>
          <a:xfrm>
            <a:off x="2249424" y="3914051"/>
            <a:ext cx="1351031" cy="221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15260" y="3983849"/>
            <a:ext cx="1471117" cy="203290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2"/>
          <p:cNvSpPr txBox="1"/>
          <p:nvPr/>
        </p:nvSpPr>
        <p:spPr>
          <a:xfrm>
            <a:off x="659232" y="5905810"/>
            <a:ext cx="42092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  	              d)	          e)</a:t>
            </a:r>
            <a:endParaRPr/>
          </a:p>
        </p:txBody>
      </p:sp>
      <p:sp>
        <p:nvSpPr>
          <p:cNvPr id="342" name="Google Shape;342;p22"/>
          <p:cNvSpPr txBox="1"/>
          <p:nvPr/>
        </p:nvSpPr>
        <p:spPr>
          <a:xfrm>
            <a:off x="994512" y="3470995"/>
            <a:ext cx="42092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a)   	                        b)</a:t>
            </a:r>
            <a:endParaRPr/>
          </a:p>
        </p:txBody>
      </p:sp>
      <p:sp>
        <p:nvSpPr>
          <p:cNvPr id="343" name="Google Shape;343;p22"/>
          <p:cNvSpPr txBox="1"/>
          <p:nvPr/>
        </p:nvSpPr>
        <p:spPr>
          <a:xfrm>
            <a:off x="10828354" y="3419368"/>
            <a:ext cx="53803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(e)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76BF40A-5EC8-0809-461C-6BD728843B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3"/>
          <p:cNvPicPr preferRelativeResize="0"/>
          <p:nvPr/>
        </p:nvPicPr>
        <p:blipFill rotWithShape="1">
          <a:blip r:embed="rId3">
            <a:alphaModFix/>
          </a:blip>
          <a:srcRect r="19422"/>
          <a:stretch/>
        </p:blipFill>
        <p:spPr>
          <a:xfrm>
            <a:off x="3778371" y="3992994"/>
            <a:ext cx="1863478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Kaksileikkeinen liitos (puu-teräs)</a:t>
            </a:r>
            <a:endParaRPr/>
          </a:p>
        </p:txBody>
      </p:sp>
      <p:sp>
        <p:nvSpPr>
          <p:cNvPr id="350" name="Google Shape;350;p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  <p:sp>
        <p:nvSpPr>
          <p:cNvPr id="351" name="Google Shape;351;p23"/>
          <p:cNvSpPr txBox="1"/>
          <p:nvPr/>
        </p:nvSpPr>
        <p:spPr>
          <a:xfrm flipH="1">
            <a:off x="7200160" y="2891668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3"/>
          <p:cNvSpPr txBox="1"/>
          <p:nvPr/>
        </p:nvSpPr>
        <p:spPr>
          <a:xfrm flipH="1">
            <a:off x="7200159" y="4252649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3"/>
          <p:cNvSpPr txBox="1"/>
          <p:nvPr/>
        </p:nvSpPr>
        <p:spPr>
          <a:xfrm>
            <a:off x="10674042" y="2319189"/>
            <a:ext cx="538035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(m)</a:t>
            </a:r>
            <a:endParaRPr/>
          </a:p>
        </p:txBody>
      </p:sp>
      <p:pic>
        <p:nvPicPr>
          <p:cNvPr id="354" name="Google Shape;35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783" y="1501019"/>
            <a:ext cx="1562193" cy="207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6547" y="1405512"/>
            <a:ext cx="1717439" cy="235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3"/>
          <p:cNvPicPr preferRelativeResize="0"/>
          <p:nvPr/>
        </p:nvPicPr>
        <p:blipFill rotWithShape="1">
          <a:blip r:embed="rId6">
            <a:alphaModFix/>
          </a:blip>
          <a:srcRect r="23201"/>
          <a:stretch/>
        </p:blipFill>
        <p:spPr>
          <a:xfrm>
            <a:off x="3914092" y="1495106"/>
            <a:ext cx="1549821" cy="220535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3"/>
          <p:cNvSpPr txBox="1"/>
          <p:nvPr/>
        </p:nvSpPr>
        <p:spPr>
          <a:xfrm>
            <a:off x="-95773" y="1880049"/>
            <a:ext cx="45037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f)   	                          g)                            h)</a:t>
            </a:r>
            <a:endParaRPr/>
          </a:p>
        </p:txBody>
      </p:sp>
      <p:pic>
        <p:nvPicPr>
          <p:cNvPr id="358" name="Google Shape;35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763" y="3851677"/>
            <a:ext cx="1842935" cy="262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91977" y="3868635"/>
            <a:ext cx="1794634" cy="26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3"/>
          <p:cNvSpPr txBox="1"/>
          <p:nvPr/>
        </p:nvSpPr>
        <p:spPr>
          <a:xfrm>
            <a:off x="166116" y="4041475"/>
            <a:ext cx="42092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j&amp;l)   	                k)	                m)</a:t>
            </a:r>
            <a:endParaRPr/>
          </a:p>
        </p:txBody>
      </p:sp>
      <p:pic>
        <p:nvPicPr>
          <p:cNvPr id="361" name="Google Shape;361;p23"/>
          <p:cNvPicPr preferRelativeResize="0"/>
          <p:nvPr/>
        </p:nvPicPr>
        <p:blipFill rotWithShape="1">
          <a:blip r:embed="rId9">
            <a:alphaModFix/>
          </a:blip>
          <a:srcRect l="24527" t="10018" b="8443"/>
          <a:stretch/>
        </p:blipFill>
        <p:spPr>
          <a:xfrm>
            <a:off x="7746888" y="2348634"/>
            <a:ext cx="2656117" cy="153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3"/>
          <p:cNvPicPr preferRelativeResize="0"/>
          <p:nvPr/>
        </p:nvPicPr>
        <p:blipFill rotWithShape="1">
          <a:blip r:embed="rId10">
            <a:alphaModFix/>
          </a:blip>
          <a:srcRect l="27443"/>
          <a:stretch/>
        </p:blipFill>
        <p:spPr>
          <a:xfrm>
            <a:off x="7746888" y="4019877"/>
            <a:ext cx="2500252" cy="89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3"/>
          <p:cNvSpPr txBox="1"/>
          <p:nvPr/>
        </p:nvSpPr>
        <p:spPr>
          <a:xfrm flipH="1">
            <a:off x="7200159" y="5403151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23"/>
          <p:cNvPicPr preferRelativeResize="0"/>
          <p:nvPr/>
        </p:nvPicPr>
        <p:blipFill rotWithShape="1">
          <a:blip r:embed="rId11">
            <a:alphaModFix/>
          </a:blip>
          <a:srcRect l="29556"/>
          <a:stretch/>
        </p:blipFill>
        <p:spPr>
          <a:xfrm>
            <a:off x="7815842" y="5257540"/>
            <a:ext cx="2284182" cy="80284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3"/>
          <p:cNvSpPr txBox="1">
            <a:spLocks noGrp="1"/>
          </p:cNvSpPr>
          <p:nvPr>
            <p:ph type="body" idx="1"/>
          </p:nvPr>
        </p:nvSpPr>
        <p:spPr>
          <a:xfrm>
            <a:off x="5394960" y="1710717"/>
            <a:ext cx="6265257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Kaksileikkeiselle liitokselle on vastaavat lausekkeet: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Kaikki teräslevyt:</a:t>
            </a:r>
            <a:endParaRPr sz="24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 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Ohut teräslevy: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Paksu teräslevy: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3075DB1-3DF8-FCF3-D211-26E2D9E83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Naulat, pultit ja ruuvit liitoksissa</a:t>
            </a:r>
            <a:endParaRPr/>
          </a:p>
        </p:txBody>
      </p:sp>
      <p:sp>
        <p:nvSpPr>
          <p:cNvPr id="371" name="Google Shape;371;p24"/>
          <p:cNvSpPr txBox="1">
            <a:spLocks noGrp="1"/>
          </p:cNvSpPr>
          <p:nvPr>
            <p:ph type="body" idx="1"/>
          </p:nvPr>
        </p:nvSpPr>
        <p:spPr>
          <a:xfrm>
            <a:off x="4514850" y="1825625"/>
            <a:ext cx="68389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Edellä esitelty puikkoliitosteoria on pohjana kaikkien naula-, pultti- ja ruuviliitosten suunnittelussa ja mitoituksessa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Jokaisen liitintyypin käyttäytyminen leikkauskuormituksessa on saman tyyppistä, mutta pituussuuntaisessa kuormituksessa ne käyttäytyvät eri tavalla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Jokaisen liittimen kohdalla on lisäksi listattu kyseiselle liittimelle ominaiset murtotavat, jotka on tarkistettava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Esim. ruuvin kannan irtoaminen tai pultin aluslevyn kestävyys ovat vain näille liittimille ominaisia </a:t>
            </a:r>
            <a:endParaRPr/>
          </a:p>
        </p:txBody>
      </p:sp>
      <p:sp>
        <p:nvSpPr>
          <p:cNvPr id="372" name="Google Shape;372;p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  <p:pic>
        <p:nvPicPr>
          <p:cNvPr id="373" name="Google Shape;373;p24" descr="ANd9GcSlJ-1Bi1fzOJXP9MHIJN_TrWpaliGa027sEbi5O3nRBEgxb1l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779" y="1825625"/>
            <a:ext cx="2854818" cy="129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/>
          <p:cNvPicPr preferRelativeResize="0"/>
          <p:nvPr/>
        </p:nvPicPr>
        <p:blipFill rotWithShape="1">
          <a:blip r:embed="rId4">
            <a:alphaModFix/>
          </a:blip>
          <a:srcRect l="45655" t="23281" r="34248" b="25888"/>
          <a:stretch/>
        </p:blipFill>
        <p:spPr>
          <a:xfrm>
            <a:off x="1479029" y="3429000"/>
            <a:ext cx="1759471" cy="23256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405289-1774-9C7F-6DB7-BC26B504FCA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380" name="Google Shape;380;p25"/>
          <p:cNvSpPr txBox="1">
            <a:spLocks noGrp="1"/>
          </p:cNvSpPr>
          <p:nvPr>
            <p:ph type="body" idx="1"/>
          </p:nvPr>
        </p:nvSpPr>
        <p:spPr>
          <a:xfrm>
            <a:off x="4524376" y="1690688"/>
            <a:ext cx="684201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Puikkoliitosteorian kaavoja sovellettaessa naulaliitoksiin on huomattava, että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Yksileikkeisessä liitoksessa: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1</a:t>
            </a:r>
            <a:r>
              <a:rPr lang="fi-FI" sz="2000"/>
              <a:t> = kannan puoleisen puuosan paksuus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2</a:t>
            </a:r>
            <a:r>
              <a:rPr lang="fi-FI" sz="2000"/>
              <a:t> = kärjen puoleinen tunkeuma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Kaksileikkeisessä liitoksessa: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1</a:t>
            </a:r>
            <a:r>
              <a:rPr lang="fi-FI" sz="2000"/>
              <a:t> = min(kannan puoleisen puuosan paksuus, kärjen puoleinen tunkeuma)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2</a:t>
            </a:r>
            <a:r>
              <a:rPr lang="fi-FI" sz="2000"/>
              <a:t> = keskiosan puun paksuus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Kolmen puuosan liitoksessa: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/>
              <a:t>Naulat saavat koskettaa toisiaan, jos </a:t>
            </a:r>
            <a:r>
              <a:rPr lang="fi-FI" i="1"/>
              <a:t>t</a:t>
            </a:r>
            <a:r>
              <a:rPr lang="fi-FI" baseline="-25000"/>
              <a:t>1</a:t>
            </a:r>
            <a:r>
              <a:rPr lang="fi-FI"/>
              <a:t>- </a:t>
            </a:r>
            <a:r>
              <a:rPr lang="fi-FI" i="1"/>
              <a:t>t</a:t>
            </a:r>
            <a:r>
              <a:rPr lang="fi-FI" i="1" baseline="-25000"/>
              <a:t>2</a:t>
            </a:r>
            <a:r>
              <a:rPr lang="fi-FI" baseline="-25000"/>
              <a:t> </a:t>
            </a:r>
            <a:r>
              <a:rPr lang="fi-FI"/>
              <a:t>&gt; 4</a:t>
            </a:r>
            <a:r>
              <a:rPr lang="fi-FI" i="1"/>
              <a:t>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81" name="Google Shape;381;p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  <p:pic>
        <p:nvPicPr>
          <p:cNvPr id="382" name="Google Shape;38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832" y="1552829"/>
            <a:ext cx="916306" cy="16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45" y="3035473"/>
            <a:ext cx="1301488" cy="158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0788" y="4644389"/>
            <a:ext cx="1408395" cy="162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659973-A4C3-0FBC-C71F-F5A566D464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390" name="Google Shape;390;p26"/>
          <p:cNvSpPr txBox="1">
            <a:spLocks noGrp="1"/>
          </p:cNvSpPr>
          <p:nvPr>
            <p:ph type="body" idx="1"/>
          </p:nvPr>
        </p:nvSpPr>
        <p:spPr>
          <a:xfrm>
            <a:off x="4352924" y="1571625"/>
            <a:ext cx="70008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Naulaliitosten mitoitus on esitetty EC5:ssä puikkoliitosteoriaan pohjautuen, ja EC5 antaa myös laskentakaavat siinä tarvittaville termeille: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/>
              <a:t>myötömomentti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/>
              <a:t>reunapuristuslujuus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/>
              <a:t>ulosvetolujuus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Sen sijaan suunnitteluohjeessa RIL-205-1-2017 esitetään yksinkertaistettu, varmalla puolella oleva mitoitusmenetelmä, johon sisältyy tiettyjä rajoituksia.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 Suunnittelijan on edettävä toisen mukaan, eikä lähteitä saa käyttää ristiin!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91" name="Google Shape;391;p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  <p:pic>
        <p:nvPicPr>
          <p:cNvPr id="392" name="Google Shape;392;p26"/>
          <p:cNvPicPr preferRelativeResize="0"/>
          <p:nvPr/>
        </p:nvPicPr>
        <p:blipFill rotWithShape="1">
          <a:blip r:embed="rId3">
            <a:alphaModFix/>
          </a:blip>
          <a:srcRect l="34608" t="12777" r="35547" b="11528"/>
          <a:stretch/>
        </p:blipFill>
        <p:spPr>
          <a:xfrm>
            <a:off x="381000" y="1571625"/>
            <a:ext cx="2149749" cy="30670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3" name="Google Shape;39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823" y="3224212"/>
            <a:ext cx="2231851" cy="320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720195-5617-B58B-DAF9-9B15E25272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399" name="Google Shape;399;p27"/>
          <p:cNvSpPr txBox="1">
            <a:spLocks noGrp="1"/>
          </p:cNvSpPr>
          <p:nvPr>
            <p:ph type="body" idx="1"/>
          </p:nvPr>
        </p:nvSpPr>
        <p:spPr>
          <a:xfrm>
            <a:off x="4352924" y="1600200"/>
            <a:ext cx="70008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EC5 mukaan: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Myötömomentti </a:t>
            </a:r>
            <a:r>
              <a:rPr lang="fi-FI" sz="2400" i="1"/>
              <a:t>M</a:t>
            </a:r>
            <a:r>
              <a:rPr lang="fi-FI" sz="2400" baseline="-25000"/>
              <a:t>y,Rk</a:t>
            </a:r>
            <a:r>
              <a:rPr lang="fi-FI" sz="2400"/>
              <a:t>=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Reunapuristuslujuus </a:t>
            </a:r>
            <a:r>
              <a:rPr lang="fi-FI" sz="2400" i="1"/>
              <a:t>f</a:t>
            </a:r>
            <a:r>
              <a:rPr lang="fi-FI" sz="2400" baseline="-25000"/>
              <a:t>h,k</a:t>
            </a:r>
            <a:r>
              <a:rPr lang="fi-FI" sz="2400"/>
              <a:t> =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Ulosvetolujuus* </a:t>
            </a:r>
            <a:r>
              <a:rPr lang="fi-FI" sz="2400" i="1"/>
              <a:t>F</a:t>
            </a:r>
            <a:r>
              <a:rPr lang="fi-FI" sz="2400" baseline="-25000"/>
              <a:t>ax,Rk</a:t>
            </a:r>
            <a:r>
              <a:rPr lang="fi-FI" sz="2400"/>
              <a:t> = min(            ,                       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/>
              <a:t>*) Kaava sileälle naulalle. Katso muuttujien määritelmät ja ulosvetolujuuden lauseke muille nauloille EC5 8.3.2(4)</a:t>
            </a:r>
            <a:endParaRPr/>
          </a:p>
        </p:txBody>
      </p:sp>
      <p:sp>
        <p:nvSpPr>
          <p:cNvPr id="400" name="Google Shape;400;p2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  <p:pic>
        <p:nvPicPr>
          <p:cNvPr id="401" name="Google Shape;401;p27"/>
          <p:cNvPicPr preferRelativeResize="0"/>
          <p:nvPr/>
        </p:nvPicPr>
        <p:blipFill rotWithShape="1">
          <a:blip r:embed="rId3">
            <a:alphaModFix/>
          </a:blip>
          <a:srcRect l="27400" t="38856" r="51854" b="53924"/>
          <a:stretch/>
        </p:blipFill>
        <p:spPr>
          <a:xfrm>
            <a:off x="7576130" y="1904276"/>
            <a:ext cx="3301419" cy="77701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7"/>
          <p:cNvSpPr txBox="1"/>
          <p:nvPr/>
        </p:nvSpPr>
        <p:spPr>
          <a:xfrm>
            <a:off x="7976180" y="2929663"/>
            <a:ext cx="33014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0,082</a:t>
            </a:r>
            <a:r>
              <a:rPr lang="fi-FI" sz="16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lang="fi-FI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-0.3</a:t>
            </a: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Mpa (ilman esiporausta)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0,082(1-0,01d)</a:t>
            </a:r>
            <a:r>
              <a:rPr lang="fi-FI" sz="16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lang="fi-FI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Mpa    (esiporattu)</a:t>
            </a:r>
            <a:endParaRPr/>
          </a:p>
        </p:txBody>
      </p:sp>
      <p:sp>
        <p:nvSpPr>
          <p:cNvPr id="403" name="Google Shape;403;p27"/>
          <p:cNvSpPr/>
          <p:nvPr/>
        </p:nvSpPr>
        <p:spPr>
          <a:xfrm>
            <a:off x="7976180" y="3038475"/>
            <a:ext cx="91495" cy="39052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7"/>
          <p:cNvPicPr preferRelativeResize="0"/>
          <p:nvPr/>
        </p:nvPicPr>
        <p:blipFill rotWithShape="1">
          <a:blip r:embed="rId4">
            <a:alphaModFix/>
          </a:blip>
          <a:srcRect l="21247" t="80418" r="68830" b="16055"/>
          <a:stretch/>
        </p:blipFill>
        <p:spPr>
          <a:xfrm>
            <a:off x="9087429" y="3989966"/>
            <a:ext cx="1567871" cy="28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7"/>
          <p:cNvPicPr preferRelativeResize="0"/>
          <p:nvPr/>
        </p:nvPicPr>
        <p:blipFill rotWithShape="1">
          <a:blip r:embed="rId4">
            <a:alphaModFix/>
          </a:blip>
          <a:srcRect l="21175" t="76238" r="73443" b="19386"/>
          <a:stretch/>
        </p:blipFill>
        <p:spPr>
          <a:xfrm>
            <a:off x="8166680" y="3920261"/>
            <a:ext cx="812800" cy="35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7"/>
          <p:cNvPicPr preferRelativeResize="0"/>
          <p:nvPr/>
        </p:nvPicPr>
        <p:blipFill rotWithShape="1">
          <a:blip r:embed="rId5">
            <a:alphaModFix/>
          </a:blip>
          <a:srcRect l="35512" t="12956" r="24088" b="16515"/>
          <a:stretch/>
        </p:blipFill>
        <p:spPr>
          <a:xfrm>
            <a:off x="848886" y="1834864"/>
            <a:ext cx="3113513" cy="34134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AE0194-FA18-EF51-D446-CFBDD9E58F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Rakennesuunnittelu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412" name="Google Shape;412;p28"/>
          <p:cNvSpPr txBox="1">
            <a:spLocks noGrp="1"/>
          </p:cNvSpPr>
          <p:nvPr>
            <p:ph type="body" idx="1"/>
          </p:nvPr>
        </p:nvSpPr>
        <p:spPr>
          <a:xfrm>
            <a:off x="4526969" y="1253331"/>
            <a:ext cx="72416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 dirty="0"/>
              <a:t>Kummassakin suunnitteluohjeessa (EC5, RIL205) on annettu ohjeita lisäksi mm. seuraaviin oleellisiin asioihin: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Naulojen väliset etäisyydet sekä reunaetäisyydet erikseen liitoksille: puu-puu, puu-puulevy ja puu-teräslevy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Naulan halkaisijaan ja </a:t>
            </a:r>
            <a:r>
              <a:rPr lang="fi-FI" sz="2400" dirty="0" err="1"/>
              <a:t>tunkeumaan</a:t>
            </a:r>
            <a:r>
              <a:rPr lang="fi-FI" sz="2400" dirty="0"/>
              <a:t> liittyvät ehdot eri naulatyypeille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Esiporauksen tarve suhteessa naulan halkaisijaan ja puun tiheyteen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Naulan pituussuuntainen kuormitus</a:t>
            </a:r>
            <a:endParaRPr dirty="0"/>
          </a:p>
        </p:txBody>
      </p:sp>
      <p:sp>
        <p:nvSpPr>
          <p:cNvPr id="413" name="Google Shape;413;p2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  <p:pic>
        <p:nvPicPr>
          <p:cNvPr id="414" name="Google Shape;414;p28"/>
          <p:cNvPicPr preferRelativeResize="0"/>
          <p:nvPr/>
        </p:nvPicPr>
        <p:blipFill rotWithShape="1">
          <a:blip r:embed="rId3">
            <a:alphaModFix/>
          </a:blip>
          <a:srcRect l="38125" t="48056" r="37890" b="38611"/>
          <a:stretch/>
        </p:blipFill>
        <p:spPr>
          <a:xfrm>
            <a:off x="447675" y="1747838"/>
            <a:ext cx="3609527" cy="1128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28"/>
          <p:cNvGrpSpPr/>
          <p:nvPr/>
        </p:nvGrpSpPr>
        <p:grpSpPr>
          <a:xfrm>
            <a:off x="361950" y="3333750"/>
            <a:ext cx="3257551" cy="2038350"/>
            <a:chOff x="1017265" y="1988840"/>
            <a:chExt cx="6723087" cy="3960440"/>
          </a:xfrm>
        </p:grpSpPr>
        <p:pic>
          <p:nvPicPr>
            <p:cNvPr id="416" name="Google Shape;416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38860" y="3409739"/>
              <a:ext cx="4401492" cy="2539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265" y="1988840"/>
              <a:ext cx="4346823" cy="2570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28"/>
            <p:cNvSpPr/>
            <p:nvPr/>
          </p:nvSpPr>
          <p:spPr>
            <a:xfrm>
              <a:off x="3347864" y="3573016"/>
              <a:ext cx="504056" cy="2001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5764386" y="4966568"/>
              <a:ext cx="504056" cy="2001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884019" y="5620481"/>
              <a:ext cx="144016" cy="1000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1" name="Google Shape;421;p28"/>
            <p:cNvCxnSpPr/>
            <p:nvPr/>
          </p:nvCxnSpPr>
          <p:spPr>
            <a:xfrm>
              <a:off x="5812803" y="5670518"/>
              <a:ext cx="360040" cy="278762"/>
            </a:xfrm>
            <a:prstGeom prst="curvedConnector3">
              <a:avLst>
                <a:gd name="adj1" fmla="val 1932678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2" name="Google Shape;422;p28"/>
            <p:cNvSpPr/>
            <p:nvPr/>
          </p:nvSpPr>
          <p:spPr>
            <a:xfrm>
              <a:off x="3499123" y="3883018"/>
              <a:ext cx="144016" cy="1000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3" name="Google Shape;423;p28"/>
            <p:cNvCxnSpPr/>
            <p:nvPr/>
          </p:nvCxnSpPr>
          <p:spPr>
            <a:xfrm rot="10800000" flipH="1">
              <a:off x="3455876" y="3645024"/>
              <a:ext cx="360040" cy="288032"/>
            </a:xfrm>
            <a:prstGeom prst="curvedConnector3">
              <a:avLst>
                <a:gd name="adj1" fmla="val 1199398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F50804-284E-E4BF-A645-9222DE610B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Pultit ja tappivaarnat</a:t>
            </a:r>
            <a:endParaRPr/>
          </a:p>
        </p:txBody>
      </p:sp>
      <p:sp>
        <p:nvSpPr>
          <p:cNvPr id="429" name="Google Shape;429;p29"/>
          <p:cNvSpPr txBox="1">
            <a:spLocks noGrp="1"/>
          </p:cNvSpPr>
          <p:nvPr>
            <p:ph type="body" idx="1"/>
          </p:nvPr>
        </p:nvSpPr>
        <p:spPr>
          <a:xfrm>
            <a:off x="4381500" y="1825625"/>
            <a:ext cx="7429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Pultin myötömomentti on                                      , jossa       on pultin vetolujuuden ominaisarvo.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Lisäksi reunapuristuslujuuden laskennassa otetaan huomioon voiman suunta </a:t>
            </a:r>
            <a:r>
              <a:rPr lang="fi-FI" i="1">
                <a:latin typeface="Noto Sans Symbols"/>
                <a:ea typeface="Noto Sans Symbols"/>
                <a:cs typeface="Noto Sans Symbols"/>
                <a:sym typeface="Noto Sans Symbols"/>
              </a:rPr>
              <a:t>α</a:t>
            </a:r>
            <a:r>
              <a:rPr lang="fi-FI"/>
              <a:t> suhteessa syiden suuntaan: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		    	,,</a:t>
            </a:r>
            <a:endParaRPr/>
          </a:p>
        </p:txBody>
      </p:sp>
      <p:sp>
        <p:nvSpPr>
          <p:cNvPr id="430" name="Google Shape;430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  <p:pic>
        <p:nvPicPr>
          <p:cNvPr id="431" name="Google Shape;431;p29" descr="A picture containing building material, bri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075" t="12125" r="3400" b="15656"/>
          <a:stretch/>
        </p:blipFill>
        <p:spPr>
          <a:xfrm>
            <a:off x="447675" y="2059845"/>
            <a:ext cx="3238500" cy="178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788" y="1838325"/>
            <a:ext cx="3040062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5">
            <a:alphaModFix/>
          </a:blip>
          <a:srcRect l="38101" t="1" r="46869" b="769"/>
          <a:stretch/>
        </p:blipFill>
        <p:spPr>
          <a:xfrm>
            <a:off x="5457825" y="2215896"/>
            <a:ext cx="457200" cy="4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9"/>
          <p:cNvPicPr preferRelativeResize="0"/>
          <p:nvPr/>
        </p:nvPicPr>
        <p:blipFill rotWithShape="1">
          <a:blip r:embed="rId6">
            <a:alphaModFix/>
          </a:blip>
          <a:srcRect l="35625" t="21250" r="36563" b="46667"/>
          <a:stretch/>
        </p:blipFill>
        <p:spPr>
          <a:xfrm>
            <a:off x="628650" y="4212830"/>
            <a:ext cx="3390900" cy="220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0825" y="4048125"/>
            <a:ext cx="3142874" cy="86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9"/>
          <p:cNvPicPr preferRelativeResize="0"/>
          <p:nvPr/>
        </p:nvPicPr>
        <p:blipFill rotWithShape="1">
          <a:blip r:embed="rId8">
            <a:alphaModFix/>
          </a:blip>
          <a:srcRect r="40214" b="10014"/>
          <a:stretch/>
        </p:blipFill>
        <p:spPr>
          <a:xfrm>
            <a:off x="4670267" y="5426940"/>
            <a:ext cx="3384867" cy="4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9"/>
          <p:cNvPicPr preferRelativeResize="0"/>
          <p:nvPr/>
        </p:nvPicPr>
        <p:blipFill rotWithShape="1">
          <a:blip r:embed="rId9">
            <a:alphaModFix/>
          </a:blip>
          <a:srcRect l="17265" t="49028" r="63515" b="39451"/>
          <a:stretch/>
        </p:blipFill>
        <p:spPr>
          <a:xfrm>
            <a:off x="8229600" y="5038108"/>
            <a:ext cx="3561188" cy="12008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C8E27F-8F5E-4083-5E8D-6BC252DA92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Pultit ja tappivaarnat</a:t>
            </a:r>
            <a:endParaRPr/>
          </a:p>
        </p:txBody>
      </p:sp>
      <p:sp>
        <p:nvSpPr>
          <p:cNvPr id="443" name="Google Shape;443;p30"/>
          <p:cNvSpPr txBox="1">
            <a:spLocks noGrp="1"/>
          </p:cNvSpPr>
          <p:nvPr>
            <p:ph type="body" idx="1"/>
          </p:nvPr>
        </p:nvSpPr>
        <p:spPr>
          <a:xfrm>
            <a:off x="4181476" y="1825625"/>
            <a:ext cx="71723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Puu-puu</a:t>
            </a:r>
            <a:r>
              <a:rPr lang="fi-FI" i="1"/>
              <a:t>levy</a:t>
            </a:r>
            <a:r>
              <a:rPr lang="fi-FI"/>
              <a:t> liitoksille on huomioitava edellisen lisäksi puulevyn reunapuristuslujuus kohdan EC5 8.5.1.2 mukaisesti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Reunaetäisyysvaatimukset on esitetty erikseen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Pulttiliitoksille EC5 8.5.1.1(3)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Tappivaarnoille EC5 8.6(3)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Pultin mutterin sekä kannan alla on käytettävä aluslaattaa, jonka tarkemmat rajoitukset on esitetty kohdassa EC5 10.4.3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444" name="Google Shape;444;p3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  <p:pic>
        <p:nvPicPr>
          <p:cNvPr id="445" name="Google Shape;445;p30"/>
          <p:cNvPicPr preferRelativeResize="0"/>
          <p:nvPr/>
        </p:nvPicPr>
        <p:blipFill rotWithShape="1">
          <a:blip r:embed="rId3">
            <a:alphaModFix/>
          </a:blip>
          <a:srcRect l="31800" t="12534" r="35500" b="34265"/>
          <a:stretch/>
        </p:blipFill>
        <p:spPr>
          <a:xfrm>
            <a:off x="838200" y="1825625"/>
            <a:ext cx="2862835" cy="2619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6" name="Google Shape;446;p30"/>
          <p:cNvGrpSpPr/>
          <p:nvPr/>
        </p:nvGrpSpPr>
        <p:grpSpPr>
          <a:xfrm>
            <a:off x="838200" y="4705350"/>
            <a:ext cx="3060923" cy="1293329"/>
            <a:chOff x="2339752" y="4480836"/>
            <a:chExt cx="4213448" cy="1574993"/>
          </a:xfrm>
        </p:grpSpPr>
        <p:pic>
          <p:nvPicPr>
            <p:cNvPr id="447" name="Google Shape;447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39752" y="4509120"/>
              <a:ext cx="1517526" cy="1546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23184" y="4480836"/>
              <a:ext cx="1830016" cy="1532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D6619FC-22D2-0BE5-A51A-0DBA980EFE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54" name="Google Shape;454;p31"/>
          <p:cNvSpPr txBox="1">
            <a:spLocks noGrp="1"/>
          </p:cNvSpPr>
          <p:nvPr>
            <p:ph type="body" idx="1"/>
          </p:nvPr>
        </p:nvSpPr>
        <p:spPr>
          <a:xfrm>
            <a:off x="4286251" y="1825625"/>
            <a:ext cx="7402166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Ruuvit jaetaan kahteen kategoriaan: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Kansiruuvit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Osakierteinen ruuvi, jonka kierteisen osan halkaisija on sileän osan halkaisijan suuruinen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Esiporaus tarvitaan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Itseporautuvat ruuvit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Täyskierteinen ruuvi, tai sellainen osakierteinen ruuvi, jonka kierteisen osan halkaisija on sileän osan halkaisijaa suurempi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Yleensä ei esiporausta (kts. EC5 tai ETA-sertifikaatti)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55" name="Google Shape;455;p3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  <p:pic>
        <p:nvPicPr>
          <p:cNvPr id="456" name="Google Shape;456;p31" descr="A close-up of a pe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281" t="23000" r="3969" b="17750"/>
          <a:stretch/>
        </p:blipFill>
        <p:spPr>
          <a:xfrm>
            <a:off x="1116805" y="2298104"/>
            <a:ext cx="2921796" cy="18868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7" name="Google Shape;457;p31" descr="Shap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8750" t="1917" r="42124" b="-666"/>
          <a:stretch/>
        </p:blipFill>
        <p:spPr>
          <a:xfrm rot="-5400000">
            <a:off x="2093772" y="3730879"/>
            <a:ext cx="967861" cy="3748091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CC3FE3-E38B-E922-45A9-6619E23EC6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body" idx="1"/>
          </p:nvPr>
        </p:nvSpPr>
        <p:spPr>
          <a:xfrm>
            <a:off x="4286251" y="1873251"/>
            <a:ext cx="70675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Ruuviliitosten mitoitus leikkaavaa kuormitusta vastaan tehdään ruuvin tehollisen halkaisijan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perusteella: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≤ 6mm → naulaliitosten ohjeet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&gt; 6mm → pulttiliitosten ohjeet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Tehollinen halkaisija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määritetään ruuvin sileän osan halkaisjan </a:t>
            </a:r>
            <a:r>
              <a:rPr lang="fi-FI" i="1"/>
              <a:t>d</a:t>
            </a:r>
            <a:r>
              <a:rPr lang="fi-FI"/>
              <a:t> tai kierteisen osan sisähalkaisijan </a:t>
            </a:r>
            <a:r>
              <a:rPr lang="fi-FI" i="1"/>
              <a:t>d</a:t>
            </a:r>
            <a:r>
              <a:rPr lang="fi-FI" baseline="-25000"/>
              <a:t>sisä</a:t>
            </a:r>
            <a:r>
              <a:rPr lang="fi-FI"/>
              <a:t> avulla: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Kansiruuveille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= </a:t>
            </a:r>
            <a:r>
              <a:rPr lang="fi-FI" i="1"/>
              <a:t>d</a:t>
            </a:r>
            <a:r>
              <a:rPr lang="fi-FI"/>
              <a:t>, kun tunkeuma ≥ 4</a:t>
            </a:r>
            <a:r>
              <a:rPr lang="fi-FI" i="1"/>
              <a:t>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Muille kansiruuveille sekä kaikille itseporautuville ruuveille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= 1.1</a:t>
            </a:r>
            <a:r>
              <a:rPr lang="fi-FI" i="1"/>
              <a:t>d</a:t>
            </a:r>
            <a:r>
              <a:rPr lang="fi-FI" baseline="-25000"/>
              <a:t>sisä</a:t>
            </a:r>
            <a:r>
              <a:rPr lang="fi-FI"/>
              <a:t>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64" name="Google Shape;464;p3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  <p:pic>
        <p:nvPicPr>
          <p:cNvPr id="465" name="Google Shape;4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549" y="2103436"/>
            <a:ext cx="3175002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2" descr="Kuva, joka sisältää kohteen teksti, antenni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4059237"/>
            <a:ext cx="3324226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14159B-964F-3607-1E0C-9F5F49A53C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72" name="Google Shape;472;p33"/>
          <p:cNvSpPr txBox="1">
            <a:spLocks noGrp="1"/>
          </p:cNvSpPr>
          <p:nvPr>
            <p:ph type="body" idx="1"/>
          </p:nvPr>
        </p:nvSpPr>
        <p:spPr>
          <a:xfrm>
            <a:off x="4991099" y="1873251"/>
            <a:ext cx="63627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Tehollista halkaisijaa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Myötömomentin laskentaan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Reunapuristuslujuuden laskentaan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Kierteisen osan ulkohalkaisijaa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Reuna- ja päätyetäisyyksissä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Liitinvälien määrittämisessä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Tehollisen liitinmäärän n</a:t>
            </a:r>
            <a:r>
              <a:rPr lang="fi-FI" baseline="-25000"/>
              <a:t>ef</a:t>
            </a:r>
            <a:r>
              <a:rPr lang="fi-FI"/>
              <a:t> laskemisessa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73" name="Google Shape;473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  <p:pic>
        <p:nvPicPr>
          <p:cNvPr id="474" name="Google Shape;474;p33"/>
          <p:cNvPicPr preferRelativeResize="0"/>
          <p:nvPr/>
        </p:nvPicPr>
        <p:blipFill rotWithShape="1">
          <a:blip r:embed="rId3">
            <a:alphaModFix/>
          </a:blip>
          <a:srcRect l="27422" t="12500" r="28906" b="38749"/>
          <a:stretch/>
        </p:blipFill>
        <p:spPr>
          <a:xfrm>
            <a:off x="361949" y="2590135"/>
            <a:ext cx="4324351" cy="271529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5E59ED-B291-1314-1D39-D155243FD2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80" name="Google Shape;480;p34"/>
          <p:cNvSpPr txBox="1">
            <a:spLocks noGrp="1"/>
          </p:cNvSpPr>
          <p:nvPr>
            <p:ph type="body" idx="1"/>
          </p:nvPr>
        </p:nvSpPr>
        <p:spPr>
          <a:xfrm>
            <a:off x="5305104" y="1825625"/>
            <a:ext cx="60486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Aksiaalisesti kuormitettujen ruuvien osalta tarkistetaan seuraavat murtotavat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Ruuvin vetomurto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Kannan läpivetomurto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Nurjahtaminen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Ulosvetomurtuminen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Teräslevyliitoksissa myös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Kannan irtoaminen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81" name="Google Shape;48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  <p:pic>
        <p:nvPicPr>
          <p:cNvPr id="482" name="Google Shape;482;p34"/>
          <p:cNvPicPr preferRelativeResize="0"/>
          <p:nvPr/>
        </p:nvPicPr>
        <p:blipFill rotWithShape="1">
          <a:blip r:embed="rId3">
            <a:alphaModFix/>
          </a:blip>
          <a:srcRect l="36000" t="20133" r="34000" b="36933"/>
          <a:stretch/>
        </p:blipFill>
        <p:spPr>
          <a:xfrm>
            <a:off x="265176" y="1710530"/>
            <a:ext cx="1883664" cy="15163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3" name="Google Shape;483;p34"/>
          <p:cNvPicPr preferRelativeResize="0"/>
          <p:nvPr/>
        </p:nvPicPr>
        <p:blipFill rotWithShape="1">
          <a:blip r:embed="rId4">
            <a:alphaModFix/>
          </a:blip>
          <a:srcRect l="31500" t="24267" r="31300" b="36000"/>
          <a:stretch/>
        </p:blipFill>
        <p:spPr>
          <a:xfrm>
            <a:off x="2472416" y="1771029"/>
            <a:ext cx="2423160" cy="1455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4" name="Google Shape;484;p34"/>
          <p:cNvPicPr preferRelativeResize="0"/>
          <p:nvPr/>
        </p:nvPicPr>
        <p:blipFill rotWithShape="1">
          <a:blip r:embed="rId5">
            <a:alphaModFix/>
          </a:blip>
          <a:srcRect l="47400" t="18000" r="28674" b="29333"/>
          <a:stretch/>
        </p:blipFill>
        <p:spPr>
          <a:xfrm>
            <a:off x="265176" y="3566159"/>
            <a:ext cx="2207240" cy="27331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5" name="Google Shape;485;p34"/>
          <p:cNvPicPr preferRelativeResize="0"/>
          <p:nvPr/>
        </p:nvPicPr>
        <p:blipFill rotWithShape="1">
          <a:blip r:embed="rId6">
            <a:alphaModFix/>
          </a:blip>
          <a:srcRect l="28950" t="30132" r="27550" b="21867"/>
          <a:stretch/>
        </p:blipFill>
        <p:spPr>
          <a:xfrm>
            <a:off x="2605552" y="4359796"/>
            <a:ext cx="2566416" cy="15929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A43255-2FC7-068B-1B55-AEBB6BE04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91" name="Google Shape;491;p35"/>
          <p:cNvSpPr txBox="1">
            <a:spLocks noGrp="1"/>
          </p:cNvSpPr>
          <p:nvPr>
            <p:ph type="body" idx="1"/>
          </p:nvPr>
        </p:nvSpPr>
        <p:spPr>
          <a:xfrm>
            <a:off x="5020056" y="1825625"/>
            <a:ext cx="63337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i-FI" sz="3200"/>
              <a:t>Vinoruuviliitos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Kantaa liitosvoiman pääasiassa ruuvin aksiaalivoimana, leikkausvoimalla vain pieni vaikutus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Ulosveto-, läpiveto-, ja vetokestävyys mitoittavat liitoksen, ja näille on annettu EC5 lausekkeet (EC5 8.7.2)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Suurempi kestävyys verrattuna suoraruuvaukseen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92" name="Google Shape;492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  <p:pic>
        <p:nvPicPr>
          <p:cNvPr id="493" name="Google Shape;493;p35"/>
          <p:cNvPicPr preferRelativeResize="0"/>
          <p:nvPr/>
        </p:nvPicPr>
        <p:blipFill rotWithShape="1">
          <a:blip r:embed="rId3">
            <a:alphaModFix/>
          </a:blip>
          <a:srcRect l="33225" t="18267" r="33775" b="34399"/>
          <a:stretch/>
        </p:blipFill>
        <p:spPr>
          <a:xfrm>
            <a:off x="669417" y="2232660"/>
            <a:ext cx="4023360" cy="3246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F28038-B289-F24D-3818-8B0B477CF2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Puikkoliitos</a:t>
            </a:r>
            <a:r>
              <a:rPr lang="fi-FI" i="1"/>
              <a:t>ryhmän</a:t>
            </a:r>
            <a:r>
              <a:rPr lang="fi-FI"/>
              <a:t> leikkauskestävyys</a:t>
            </a:r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body" idx="1"/>
          </p:nvPr>
        </p:nvSpPr>
        <p:spPr>
          <a:xfrm>
            <a:off x="4676774" y="1781176"/>
            <a:ext cx="6924675" cy="431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Puikkoliitosteorialla lasketaan kestävyys yhtä liitintä ja yhtä leikettä kohti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Lisäksi kullekin liitintyypille tarkistetaan sille ominaiset murtotavat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Pala- ja läpilohkeaminen tarkistetaan koko liitinryhmälle EC5 Liite A mukaisesti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Syiden suuntaisen liitinrivin kestävyys saadaan kertomalla yhden liittimen kestävyys liitinrivin liittimien tehollisella määrällä </a:t>
            </a:r>
            <a:r>
              <a:rPr lang="fi-FI" i="1"/>
              <a:t>n</a:t>
            </a:r>
            <a:r>
              <a:rPr lang="fi-FI" baseline="-25000"/>
              <a:t>ef</a:t>
            </a:r>
            <a:r>
              <a:rPr lang="fi-FI"/>
              <a:t>, joka on määritelty eri liitintyypeille kohdissa EC5 8.3.1.1(8) ja 8.5.1.1(4)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Syitä vastaan kohtisuorassa suunnassa ei liittimien määrää redusoida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i="1"/>
              <a:t>m</a:t>
            </a:r>
            <a:r>
              <a:rPr lang="fi-FI"/>
              <a:t>-leikkeisessä liitoksessa kestävyys on </a:t>
            </a:r>
            <a:r>
              <a:rPr lang="fi-FI" i="1"/>
              <a:t>m</a:t>
            </a:r>
            <a:r>
              <a:rPr lang="fi-FI"/>
              <a:t> * heikoimman leikkeen kestävyys</a:t>
            </a:r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  <p:pic>
        <p:nvPicPr>
          <p:cNvPr id="501" name="Google Shape;501;p36"/>
          <p:cNvPicPr preferRelativeResize="0"/>
          <p:nvPr/>
        </p:nvPicPr>
        <p:blipFill rotWithShape="1">
          <a:blip r:embed="rId3">
            <a:alphaModFix/>
          </a:blip>
          <a:srcRect l="52750"/>
          <a:stretch/>
        </p:blipFill>
        <p:spPr>
          <a:xfrm>
            <a:off x="1094105" y="1415732"/>
            <a:ext cx="3030220" cy="455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0B2CE2-5341-4BC1-B9CF-6385AC1D51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Puikkoliitos</a:t>
            </a:r>
            <a:r>
              <a:rPr lang="fi-FI" i="1"/>
              <a:t>ryhmän</a:t>
            </a:r>
            <a:r>
              <a:rPr lang="fi-FI"/>
              <a:t> leikkauskestävyys</a:t>
            </a:r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body" idx="1"/>
          </p:nvPr>
        </p:nvSpPr>
        <p:spPr>
          <a:xfrm>
            <a:off x="4238626" y="1825625"/>
            <a:ext cx="73628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Jos liitoksen kohdistuva ulkoinen voima ei kohdistu liitinryhmän keskipisteeseen, on laskettava epäkeskisyydestä aiheutuvasta momentista tulevat leikkausvoimat eri liittimille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Huomioitavaa, että momentista aiheutuvan leikkausvoiman suunta on erilainen riippuen liittimen sijainnista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Asiaa on käsitelty tarkemmin esimerkkilaskelmassa</a:t>
            </a:r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  <p:pic>
        <p:nvPicPr>
          <p:cNvPr id="509" name="Google Shape;50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425" y="1861344"/>
            <a:ext cx="2806700" cy="21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 rotWithShape="1">
          <a:blip r:embed="rId4">
            <a:alphaModFix/>
          </a:blip>
          <a:srcRect l="29521" t="20986" r="26763" b="8670"/>
          <a:stretch/>
        </p:blipFill>
        <p:spPr>
          <a:xfrm rot="-5400000">
            <a:off x="1424385" y="4171552"/>
            <a:ext cx="1932780" cy="193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A7ACA8-96FB-BD9B-927C-6A40C7ACCA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Sami Pajunen, </a:t>
            </a:r>
            <a:br>
              <a:rPr lang="fi-FI" dirty="0"/>
            </a:br>
            <a:r>
              <a:rPr lang="fi-FI" dirty="0"/>
              <a:t>Tampereen yliopisto</a:t>
            </a: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31.3.2022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432143-45A3-6C36-33B2-0BF5062B67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Liitosten jäykkyyden määrittäminen</a:t>
            </a:r>
            <a:endParaRPr/>
          </a:p>
        </p:txBody>
      </p:sp>
      <p:sp>
        <p:nvSpPr>
          <p:cNvPr id="516" name="Google Shape;516;p38"/>
          <p:cNvSpPr txBox="1">
            <a:spLocks noGrp="1"/>
          </p:cNvSpPr>
          <p:nvPr>
            <p:ph type="body" idx="1"/>
          </p:nvPr>
        </p:nvSpPr>
        <p:spPr>
          <a:xfrm>
            <a:off x="4305300" y="1825625"/>
            <a:ext cx="7048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Liitoksen muodonmuutoksista aiheutuvat siirtymät lasketaan pääsääntöisesti aina käyttörajatilassa (KRT)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Murtorajatilassa (MRT) liitoksen siirtymät pitää määrittää ainakin kahdessa tapauksessa: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Mikäli liitoksen jäykkyyttä hyödynnetään ympäröivien rakenteiden stabiliteettituentaan (esim. vaarana voi olla, että liian joustava liitos ei annakaan riittävää tukea viereisen osan nurjahduksen suhteen)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Mikäli liitoksen liialliset siirtymät voisivat johtaa rakennuksen käytön kannalta vaaralliseen vaurioon</a:t>
            </a:r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  <p:pic>
        <p:nvPicPr>
          <p:cNvPr id="518" name="Google Shape;518;p38"/>
          <p:cNvPicPr preferRelativeResize="0"/>
          <p:nvPr/>
        </p:nvPicPr>
        <p:blipFill rotWithShape="1">
          <a:blip r:embed="rId3">
            <a:alphaModFix/>
          </a:blip>
          <a:srcRect l="32925" t="27216" r="31757" b="24250"/>
          <a:stretch/>
        </p:blipFill>
        <p:spPr>
          <a:xfrm>
            <a:off x="1074102" y="1989772"/>
            <a:ext cx="3231198" cy="21631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9" name="Google Shape;519;p38"/>
          <p:cNvPicPr preferRelativeResize="0"/>
          <p:nvPr/>
        </p:nvPicPr>
        <p:blipFill rotWithShape="1">
          <a:blip r:embed="rId4">
            <a:alphaModFix/>
          </a:blip>
          <a:srcRect l="43165" t="11803" r="42086" b="66223"/>
          <a:stretch/>
        </p:blipFill>
        <p:spPr>
          <a:xfrm>
            <a:off x="1711324" y="4525169"/>
            <a:ext cx="2098675" cy="1651794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2AB43B5-BD72-46F6-0814-19CF41D3C6F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käyttörajatilassa</a:t>
            </a:r>
            <a:endParaRPr/>
          </a:p>
        </p:txBody>
      </p:sp>
      <p:sp>
        <p:nvSpPr>
          <p:cNvPr id="525" name="Google Shape;525;p39"/>
          <p:cNvSpPr txBox="1">
            <a:spLocks noGrp="1"/>
          </p:cNvSpPr>
          <p:nvPr>
            <p:ph type="body" idx="1"/>
          </p:nvPr>
        </p:nvSpPr>
        <p:spPr>
          <a:xfrm>
            <a:off x="6000750" y="1825625"/>
            <a:ext cx="5791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Siirtymäkerroin </a:t>
            </a:r>
            <a:r>
              <a:rPr lang="fi-FI" i="1"/>
              <a:t>K</a:t>
            </a:r>
            <a:r>
              <a:rPr lang="fi-FI" baseline="-25000"/>
              <a:t>ser</a:t>
            </a:r>
            <a:r>
              <a:rPr lang="fi-FI"/>
              <a:t> kuvaa liitoksen jäykkyyttä leikkaus-suunnassa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Jos liitettävät puuosat ovat erilaisia, kaavoissa esiintyvä tiheys lasketaan kaavalla</a:t>
            </a:r>
            <a:endParaRPr/>
          </a:p>
          <a:p>
            <a:pPr marL="228600" lvl="0" indent="-7747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Jos liitoksen toinen osa on teräslevy tai betoni, sen jousto oletetaan merkityksettömäksi, jolloin liittimen siirtymäkertoimelle käytetään arvoa  </a:t>
            </a:r>
            <a:r>
              <a:rPr lang="fi-FI"/>
              <a:t>2*</a:t>
            </a:r>
            <a:r>
              <a:rPr lang="fi-FI" i="1"/>
              <a:t>K</a:t>
            </a:r>
            <a:r>
              <a:rPr lang="fi-FI" baseline="-25000"/>
              <a:t>ser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26" name="Google Shape;526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  <p:pic>
        <p:nvPicPr>
          <p:cNvPr id="527" name="Google Shape;527;p39"/>
          <p:cNvPicPr preferRelativeResize="0"/>
          <p:nvPr/>
        </p:nvPicPr>
        <p:blipFill rotWithShape="1">
          <a:blip r:embed="rId3">
            <a:alphaModFix/>
          </a:blip>
          <a:srcRect l="60429" t="41333" r="32542" b="34883"/>
          <a:stretch/>
        </p:blipFill>
        <p:spPr>
          <a:xfrm>
            <a:off x="4229102" y="2009775"/>
            <a:ext cx="1590675" cy="302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9"/>
          <p:cNvPicPr preferRelativeResize="0"/>
          <p:nvPr/>
        </p:nvPicPr>
        <p:blipFill rotWithShape="1">
          <a:blip r:embed="rId3">
            <a:alphaModFix/>
          </a:blip>
          <a:srcRect l="28457" t="41333" r="56501" b="34883"/>
          <a:stretch/>
        </p:blipFill>
        <p:spPr>
          <a:xfrm>
            <a:off x="838200" y="2009775"/>
            <a:ext cx="3403700" cy="302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9"/>
          <p:cNvPicPr preferRelativeResize="0"/>
          <p:nvPr/>
        </p:nvPicPr>
        <p:blipFill rotWithShape="1">
          <a:blip r:embed="rId4">
            <a:alphaModFix/>
          </a:blip>
          <a:srcRect l="21094" t="44722" r="71797" b="50366"/>
          <a:stretch/>
        </p:blipFill>
        <p:spPr>
          <a:xfrm>
            <a:off x="7578627" y="3303817"/>
            <a:ext cx="1965419" cy="67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0F2397D-1E8D-E5FC-E6D2-CB69C147C89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käyttörajatilassa</a:t>
            </a:r>
            <a:endParaRPr/>
          </a:p>
        </p:txBody>
      </p:sp>
      <p:sp>
        <p:nvSpPr>
          <p:cNvPr id="535" name="Google Shape;535;p40"/>
          <p:cNvSpPr txBox="1">
            <a:spLocks noGrp="1"/>
          </p:cNvSpPr>
          <p:nvPr>
            <p:ph type="body" idx="1"/>
          </p:nvPr>
        </p:nvSpPr>
        <p:spPr>
          <a:xfrm>
            <a:off x="5405783" y="1825625"/>
            <a:ext cx="602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Liittimen sekä sitä ympäröivän puumateriaalin joustavuuden vuoksi liitokseen syntyy siirtymää oheisen kuvan mukaisesti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Liitettävien osien välinen hetkellinen siirtymä lasketaan kaavalla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sz="2000" i="1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fi-FI" sz="2000" i="1"/>
              <a:t>u= F</a:t>
            </a:r>
            <a:r>
              <a:rPr lang="fi-FI" sz="2000" i="1" baseline="-25000"/>
              <a:t>d </a:t>
            </a:r>
            <a:r>
              <a:rPr lang="fi-FI" sz="2000" i="1"/>
              <a:t>/ K</a:t>
            </a:r>
            <a:r>
              <a:rPr lang="fi-FI" sz="2000" baseline="-25000"/>
              <a:t>ser</a:t>
            </a:r>
            <a:r>
              <a:rPr lang="fi-FI" sz="2000"/>
              <a:t>+ c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Jossa </a:t>
            </a:r>
            <a:r>
              <a:rPr lang="fi-FI" sz="2000" i="1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fi-FI" sz="2000" baseline="-250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 on liitoksessa vaikuttava (liitintä kohtisuorassa suunnassa oleva) voima ja </a:t>
            </a:r>
            <a:r>
              <a:rPr lang="fi-FI" sz="2000" i="1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 on mahdollinen välys (yleensä vain pulteilla)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Lopullinen siirtymä saadaan laskettua kuten siirtymät yleensä eri tavoin seuraavissa tapauksissa:</a:t>
            </a:r>
            <a:endParaRPr/>
          </a:p>
          <a:p>
            <a:pPr marL="68580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KRT ja liitettävillä osilla on samanlaiset materiaaliominaisuudet</a:t>
            </a:r>
            <a:endParaRPr/>
          </a:p>
          <a:p>
            <a:pPr marL="68580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KRT ja liitettävillä osilla on erilaiset materiaaliominaisuudet </a:t>
            </a:r>
            <a:endParaRPr/>
          </a:p>
          <a:p>
            <a:pPr marL="68580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MRT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  <p:pic>
        <p:nvPicPr>
          <p:cNvPr id="537" name="Google Shape;53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981200"/>
            <a:ext cx="41529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0"/>
          <p:cNvSpPr txBox="1"/>
          <p:nvPr/>
        </p:nvSpPr>
        <p:spPr>
          <a:xfrm>
            <a:off x="1143000" y="5300662"/>
            <a:ext cx="3238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kahden puuosan liitos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teräsosan ja puuosan liitos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2F6B8D1-AC11-1BC1-2B21-BDD598EA21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käyttörajatilassa</a:t>
            </a:r>
            <a:endParaRPr/>
          </a:p>
        </p:txBody>
      </p:sp>
      <p:sp>
        <p:nvSpPr>
          <p:cNvPr id="544" name="Google Shape;544;p41"/>
          <p:cNvSpPr txBox="1">
            <a:spLocks noGrp="1"/>
          </p:cNvSpPr>
          <p:nvPr>
            <p:ph type="body" idx="1"/>
          </p:nvPr>
        </p:nvSpPr>
        <p:spPr>
          <a:xfrm>
            <a:off x="5405783" y="1825625"/>
            <a:ext cx="602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Jos liittimiä on yhdessä leikkaustasossa 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 kpl, liitoksen siirtymäkerroin on 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2400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 (kuva a)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Jos edelleen leikkaustasoja on kaksi, niin siirtymäkerroin on 2*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2400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 (kuva b)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Jos vastaavia liitoksia on ”sarjaankytkettynä”, kokonaisuuden siirtymäkerroin lasketaan kuten kuvissa c ja d on esitetty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  <p:pic>
        <p:nvPicPr>
          <p:cNvPr id="546" name="Google Shape;546;p41"/>
          <p:cNvPicPr preferRelativeResize="0"/>
          <p:nvPr/>
        </p:nvPicPr>
        <p:blipFill rotWithShape="1">
          <a:blip r:embed="rId3">
            <a:alphaModFix/>
          </a:blip>
          <a:srcRect t="4172"/>
          <a:stretch/>
        </p:blipFill>
        <p:spPr>
          <a:xfrm>
            <a:off x="436908" y="1592263"/>
            <a:ext cx="4998057" cy="49704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F3AA51-D1BB-B3F7-3213-D25ED9103E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murtorajatilassa</a:t>
            </a:r>
            <a:endParaRPr/>
          </a:p>
        </p:txBody>
      </p:sp>
      <p:sp>
        <p:nvSpPr>
          <p:cNvPr id="552" name="Google Shape;552;p42"/>
          <p:cNvSpPr txBox="1">
            <a:spLocks noGrp="1"/>
          </p:cNvSpPr>
          <p:nvPr>
            <p:ph type="body" idx="1"/>
          </p:nvPr>
        </p:nvSpPr>
        <p:spPr>
          <a:xfrm>
            <a:off x="4543425" y="1825625"/>
            <a:ext cx="72866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Siirtymäkertoimen </a:t>
            </a:r>
            <a:r>
              <a:rPr lang="fi-FI" i="1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arvot on taulukoitu EC5:ssä, ja nämä arvot on tarkoitettu sellaisenaan KRT:n mukaisiin laskelmiin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Tyypillisen naula- tai ruuviliitoksen toiminta on oheisen kuvan mukainen, ja tyypillisesti liitoksen KRT-kuormat ovat n. 40% liitoksen kantokyvystä.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MRT-laskelmissa käytetään siirtymäkerrointa, joka määritetään voimalla, joka on 60%-70% kantokyvystä. Tällöin siirtymäkerroin kuvan mukaisesti pienenee 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EC5:ssä on tehty päätös käyttää MRT:ssa siirtymäkertoimelle 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arvoa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	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= 2/3*K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endParaRPr baseline="-2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  <p:pic>
        <p:nvPicPr>
          <p:cNvPr id="554" name="Google Shape;55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707" y="1825625"/>
            <a:ext cx="3591243" cy="32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7F64567-8299-6626-A358-9D49D17193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jäykkyyteen vaikuttavia tekijöitä</a:t>
            </a:r>
            <a:endParaRPr/>
          </a:p>
        </p:txBody>
      </p:sp>
      <p:sp>
        <p:nvSpPr>
          <p:cNvPr id="560" name="Google Shape;560;p43"/>
          <p:cNvSpPr txBox="1">
            <a:spLocks noGrp="1"/>
          </p:cNvSpPr>
          <p:nvPr>
            <p:ph type="body" idx="1"/>
          </p:nvPr>
        </p:nvSpPr>
        <p:spPr>
          <a:xfrm>
            <a:off x="4524375" y="1825625"/>
            <a:ext cx="716404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Vedetyn vinoruuvauksen jäykkyys on moninkertainen suoraruuvaukseen verrattuna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Puun kuivuminen ja kosteuseläminen ylipäänsä aiheuttavat välystä liitokseen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Puun kokoonpuristuminen syitä vastaan kohtisuorassa suunnassa voi aiheuttaa välystä liitokseen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Pulttiliitokset on aina jälkikiristettävä tasapainotilaan kuivumisen jälkeen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Osakierteisellä ruuvilla voi aiheuttaa puristusvoimaa liitettävien osien väliin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Täyskierteinen ruuvi liittää osat yhteen, mutta ei purista osia yhteen</a:t>
            </a:r>
            <a:endParaRPr/>
          </a:p>
        </p:txBody>
      </p:sp>
      <p:sp>
        <p:nvSpPr>
          <p:cNvPr id="561" name="Google Shape;561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  <p:pic>
        <p:nvPicPr>
          <p:cNvPr id="562" name="Google Shape;562;p43"/>
          <p:cNvPicPr preferRelativeResize="0"/>
          <p:nvPr/>
        </p:nvPicPr>
        <p:blipFill rotWithShape="1">
          <a:blip r:embed="rId3">
            <a:alphaModFix/>
          </a:blip>
          <a:srcRect l="49062" t="34166" r="29921" b="23194"/>
          <a:stretch/>
        </p:blipFill>
        <p:spPr>
          <a:xfrm>
            <a:off x="879941" y="1825625"/>
            <a:ext cx="3082460" cy="35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029E51-F5E2-72F8-C49A-D794B9A5FA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i-FI"/>
              <a:t>Liitokset 1 - puikkoliitokset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Liitoksien suunnittelun yleisiä periaatteita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4552950" y="1981201"/>
            <a:ext cx="7135467" cy="389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Rakennekokonaisuuden suunnittelu voidaan jakaa rakenneosien (palkki, pilari, jne) sekä liitosten suunnitteluun.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Liitoksella pitää olla riittävä lujuus, jotta se kestää siihen kohdistuvat rasitukset.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Liitoksen jäykkyys eri suunnissa pitää pystyä määrittämään, sillä se  vaikuttaa oleellisesti koko rakennuksen käyttäytymiseen.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1" y="1981201"/>
            <a:ext cx="3044190" cy="201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l="20383" t="20167" r="26486" b="9981"/>
          <a:stretch/>
        </p:blipFill>
        <p:spPr>
          <a:xfrm>
            <a:off x="971551" y="4141787"/>
            <a:ext cx="3044190" cy="22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5CF646-5D6B-CC39-64F0-AE78E0ECA1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Liitoksien suunnittelun yleisiä periaatteita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4410075" y="1495426"/>
            <a:ext cx="7278342" cy="470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Liitoksen todellisen toiminnan ja suunnittelussa käytetyn mallin pitää olla yhteensopivia: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Nivelenä mitoitetun liitoksen pitää pystyä kiertymään vaurioitumatta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Tietyssä suunnassa jäykkänä mitoitetun liitoksen pitää pystyä vastaanottamaan kyseisessä suunnassa syntyvät rasitukset.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Mitä sitkeämpi liitos on (eli mitä enemmän muodonmuutosta se sietää menettämättä kantokykyään), sitä tehokkaammin pystytään hyödyntämään yksittäisten liittimien kapasiteetti</a:t>
            </a:r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 l="31854" t="6516" r="27486" b="5088"/>
          <a:stretch/>
        </p:blipFill>
        <p:spPr>
          <a:xfrm>
            <a:off x="1028700" y="2102017"/>
            <a:ext cx="2724150" cy="41696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BF6A3B-8EBF-C434-C6D6-09D3A52120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838200" y="3477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Erilaisia liittimiä</a:t>
            </a:r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body" idx="1"/>
          </p:nvPr>
        </p:nvSpPr>
        <p:spPr>
          <a:xfrm>
            <a:off x="3838574" y="1619250"/>
            <a:ext cx="7515225" cy="455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Puikkoliittimet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Kaikki sauvamaiset liittimet, jotka välittävät liitosvoimia leikkaus- ja/tai normaalivoiman kautta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Puikkoliittimien mitoitus perustuu puikkoliitosteoriaan, jonka yleisen idean ymmärtäminen on oleellista liitosmitoituksessa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Puikkoliittimiä käytetään liittämään puu-puu, puu-puulevy sekä puu-teräslevy liitoksissa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Levymäiset liitinosat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Käytetään erityisesti sahatavarasta valmistetuissa kattoristikoissa (NR) sekä tilaelementti-rakentamisessa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Rengas-, lautas- ja hammasvaarnat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Teolliset liitoselimet (palkkikengät, kulmalevyt, jne)</a:t>
            </a:r>
            <a:endParaRPr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3" name="Google Shape;133;p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77" y="2144840"/>
            <a:ext cx="1994779" cy="31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 descr="A picture containing text, fabric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123" y="3105150"/>
            <a:ext cx="1230943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 descr="A picture containing metalware, ge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714" t="18745" r="9770" b="21770"/>
          <a:stretch/>
        </p:blipFill>
        <p:spPr>
          <a:xfrm>
            <a:off x="2081921" y="2460680"/>
            <a:ext cx="1994780" cy="151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 descr="https://www.rothoblaas.com/images/titan-v-1-min-1584366115.jpg?w=800&amp;h=600&amp;fit=fill"/>
          <p:cNvPicPr preferRelativeResize="0"/>
          <p:nvPr/>
        </p:nvPicPr>
        <p:blipFill rotWithShape="1">
          <a:blip r:embed="rId6">
            <a:alphaModFix/>
          </a:blip>
          <a:srcRect l="25084" t="10670" r="25088" b="11932"/>
          <a:stretch/>
        </p:blipFill>
        <p:spPr>
          <a:xfrm>
            <a:off x="2081921" y="4336938"/>
            <a:ext cx="1687015" cy="1965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C01FC9-61B4-73AB-04A7-2C79282875A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Erilaisia puikkoliittimiä</a:t>
            </a:r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graphicFrame>
        <p:nvGraphicFramePr>
          <p:cNvPr id="145" name="Google Shape;145;p7"/>
          <p:cNvGraphicFramePr/>
          <p:nvPr/>
        </p:nvGraphicFramePr>
        <p:xfrm>
          <a:off x="947117" y="1324402"/>
          <a:ext cx="10107250" cy="4917035"/>
        </p:xfrm>
        <a:graphic>
          <a:graphicData uri="http://schemas.openxmlformats.org/drawingml/2006/table">
            <a:tbl>
              <a:tblPr firstRow="1" bandRow="1">
                <a:noFill/>
                <a:tableStyleId>{667BAE97-895B-4B76-BD0D-9D698DAD5330}</a:tableStyleId>
              </a:tblPr>
              <a:tblGrid>
                <a:gridCol w="112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u="none" strike="noStrike" cap="none"/>
                        <a:t>Liitin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/>
                        <a:t>Huomioitavaa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/>
                        <a:t>Esimerkkejä käyttökohteista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naula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Naulan (kuten muiden alla lueteltujen liittimien) halkaisijalle, tunkeumalle, liitettävien osien paksuuksille, mahdolliselle esiporaukselle sekä naularyhmien naulaväleille ja reunaetäisyyksille on annettu lukuisia ehtoja EC5:ssä.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Sahatavaran liitokset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Pientalorakentamisen yksikertaiset liitokset, joilta ei vaadita suurta kuormankantokykyä</a:t>
                      </a:r>
                      <a:endParaRPr/>
                    </a:p>
                    <a:p>
                      <a:pPr marL="179388" marR="0" lvl="0" indent="-904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ruuvi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Ruuvityypit voidaan jaotella itseporautuviin ja kansiruuveihin (vaativat esiporauksen).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Ruuvien kierteisen osan sekä sileän osan halkaisijat vaikuttavat ruuvin toimintaan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Ruuviliitoksella on naulaliitosta useampi murtotapa, jotka pitää tarkistaa EC5 mukaan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Ruuviliitoksessa huomioidaan myös köysivaikutus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Suurempaa voimien välityskykyä vaativat liitokset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Erityisen tehokas puu-teräslevy liitoksissa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Vinoruuviliitokset (jotka ovat huomattavasti lujempia ja jäykempiä kuin suoraruuvauksella tehdyt liitokset)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Pultti ja vaarnatappi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Pultin ja ruuvin erilainen toiminta näkyy etenkin pitkittäiskuormituksen mitoituksessa 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Tappivaarnalle sovelletaan leikkauskuormitetun pultin ohjeita tietyin poikkeuksin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Pulttiliitoksia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Tappivaarnaa käytetään lähes yksinomaan puun sisään upotettujen teräslevyliitosten yhteydessä.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Liimaruuvi ja –tanko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196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Perustusliitokset, vahvistukset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30B227-7580-A9CC-A744-2544B3A41C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2601</Words>
  <Application>Microsoft Office PowerPoint</Application>
  <PresentationFormat>Laajakuva</PresentationFormat>
  <Paragraphs>470</Paragraphs>
  <Slides>45</Slides>
  <Notes>45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50" baseType="lpstr">
      <vt:lpstr>Arial</vt:lpstr>
      <vt:lpstr>Calibri</vt:lpstr>
      <vt:lpstr>Noto Sans Symbols</vt:lpstr>
      <vt:lpstr>Times New Roman</vt:lpstr>
      <vt:lpstr>Office-teema</vt:lpstr>
      <vt:lpstr>Teollinen puurakentaminen</vt:lpstr>
      <vt:lpstr>PowerPoint-esitys</vt:lpstr>
      <vt:lpstr>Rakennesuunnittelu</vt:lpstr>
      <vt:lpstr>PowerPoint-esitys</vt:lpstr>
      <vt:lpstr>Liitokset 1 - puikkoliitokset</vt:lpstr>
      <vt:lpstr>Liitoksien suunnittelun yleisiä periaatteita</vt:lpstr>
      <vt:lpstr>Liitoksien suunnittelun yleisiä periaatteita</vt:lpstr>
      <vt:lpstr>Erilaisia liittimiä</vt:lpstr>
      <vt:lpstr>Erilaisia puikkoliittimiä</vt:lpstr>
      <vt:lpstr>Liitoksen suunnittelussa huomioitavia asioita 1/2 </vt:lpstr>
      <vt:lpstr>Liitoksen suunnittelussa huomioitavia asioita 2/2</vt:lpstr>
      <vt:lpstr> Syitä vastaan kohtisuora murtuminen </vt:lpstr>
      <vt:lpstr> Palalohkeaminen</vt:lpstr>
      <vt:lpstr> Läpilohkeaminen</vt:lpstr>
      <vt:lpstr> Liittimien väliset etäisyydet ja reunaetäisyydet</vt:lpstr>
      <vt:lpstr>Liittimien ETA-hyväksyntä</vt:lpstr>
      <vt:lpstr>Liitoksen mitoitus puikkoliitosteorialla  </vt:lpstr>
      <vt:lpstr>Liitoksen mitoitus puikkoliitosteorialla</vt:lpstr>
      <vt:lpstr>Yksileikkeinen liitos (puu-puu tai puu-puulevy)</vt:lpstr>
      <vt:lpstr>Yksileikkeinen liitos (puu-puu tai puu-puulevy)</vt:lpstr>
      <vt:lpstr>Yksileikkeinen liitos (puu-puu tai puu-puulevy)</vt:lpstr>
      <vt:lpstr>Kaksileikkeinen liitos (puu-puu tai puu-puulevy)</vt:lpstr>
      <vt:lpstr>Puun ja teräslevyn välinen liitos</vt:lpstr>
      <vt:lpstr>Yksileikkeinen liitos (puu-teräs)</vt:lpstr>
      <vt:lpstr>Kaksileikkeinen liitos (puu-teräs)</vt:lpstr>
      <vt:lpstr>Naulat, pultit ja ruuvit liitoksissa</vt:lpstr>
      <vt:lpstr>Naulaliitokset</vt:lpstr>
      <vt:lpstr>Naulaliitokset</vt:lpstr>
      <vt:lpstr>Naulaliitokset</vt:lpstr>
      <vt:lpstr>Naulaliitokset</vt:lpstr>
      <vt:lpstr>Pultit ja tappivaarnat</vt:lpstr>
      <vt:lpstr>Pultit ja tappivaarnat</vt:lpstr>
      <vt:lpstr>Ruuviliitokset</vt:lpstr>
      <vt:lpstr>Ruuviliitokset</vt:lpstr>
      <vt:lpstr>Ruuviliitokset</vt:lpstr>
      <vt:lpstr>Ruuviliitokset</vt:lpstr>
      <vt:lpstr>Ruuviliitokset</vt:lpstr>
      <vt:lpstr>Puikkoliitosryhmän leikkauskestävyys</vt:lpstr>
      <vt:lpstr>Puikkoliitosryhmän leikkauskestävyys</vt:lpstr>
      <vt:lpstr>Liitosten jäykkyyden määrittäminen</vt:lpstr>
      <vt:lpstr>Liitoksen jäykkyys käyttörajatilassa</vt:lpstr>
      <vt:lpstr>Liitoksen jäykkyys käyttörajatilassa</vt:lpstr>
      <vt:lpstr>Liitoksen jäykkyys käyttörajatilassa</vt:lpstr>
      <vt:lpstr>Liitoksen jäykkyys murtorajatilassa</vt:lpstr>
      <vt:lpstr>Liitoksen jäykkyyteen vaikuttavia tekijöitä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Rakennesuunnittelu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2022-06-20T12:40:01Z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