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302" r:id="rId5"/>
    <p:sldId id="303" r:id="rId6"/>
    <p:sldId id="405" r:id="rId7"/>
    <p:sldId id="292" r:id="rId8"/>
    <p:sldId id="406" r:id="rId9"/>
    <p:sldId id="474" r:id="rId10"/>
    <p:sldId id="475" r:id="rId11"/>
    <p:sldId id="404" r:id="rId12"/>
    <p:sldId id="483" r:id="rId13"/>
    <p:sldId id="476" r:id="rId14"/>
    <p:sldId id="485" r:id="rId15"/>
    <p:sldId id="505" r:id="rId16"/>
    <p:sldId id="477" r:id="rId17"/>
    <p:sldId id="480" r:id="rId18"/>
    <p:sldId id="481" r:id="rId19"/>
    <p:sldId id="486" r:id="rId20"/>
    <p:sldId id="506" r:id="rId21"/>
    <p:sldId id="494" r:id="rId22"/>
    <p:sldId id="510" r:id="rId23"/>
    <p:sldId id="490" r:id="rId24"/>
    <p:sldId id="495" r:id="rId25"/>
    <p:sldId id="497" r:id="rId26"/>
    <p:sldId id="508" r:id="rId27"/>
    <p:sldId id="496" r:id="rId28"/>
    <p:sldId id="509" r:id="rId29"/>
    <p:sldId id="507" r:id="rId30"/>
    <p:sldId id="504" r:id="rId31"/>
    <p:sldId id="498" r:id="rId32"/>
    <p:sldId id="493" r:id="rId33"/>
    <p:sldId id="503" r:id="rId34"/>
    <p:sldId id="499" r:id="rId35"/>
    <p:sldId id="500" r:id="rId36"/>
    <p:sldId id="501" r:id="rId37"/>
    <p:sldId id="502" r:id="rId38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3EAD11-F316-4F27-B2B5-7AAB39F0C706}" v="2" dt="2022-06-20T12:48:52.0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482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993EAD11-F316-4F27-B2B5-7AAB39F0C706}"/>
    <pc:docChg chg="custSel addSld modSld sldOrd">
      <pc:chgData name="Hilppa Iittiläinen" userId="f7572432-e0f1-4abb-81ed-7836843e2f2b" providerId="ADAL" clId="{993EAD11-F316-4F27-B2B5-7AAB39F0C706}" dt="2022-06-20T12:48:55.962" v="12" actId="478"/>
      <pc:docMkLst>
        <pc:docMk/>
      </pc:docMkLst>
      <pc:sldChg chg="modSp mod ord">
        <pc:chgData name="Hilppa Iittiläinen" userId="f7572432-e0f1-4abb-81ed-7836843e2f2b" providerId="ADAL" clId="{993EAD11-F316-4F27-B2B5-7AAB39F0C706}" dt="2022-06-16T10:44:55.963" v="11" actId="27636"/>
        <pc:sldMkLst>
          <pc:docMk/>
          <pc:sldMk cId="3870382826" sldId="292"/>
        </pc:sldMkLst>
        <pc:spChg chg="mod">
          <ac:chgData name="Hilppa Iittiläinen" userId="f7572432-e0f1-4abb-81ed-7836843e2f2b" providerId="ADAL" clId="{993EAD11-F316-4F27-B2B5-7AAB39F0C706}" dt="2022-06-16T10:44:49.952" v="9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993EAD11-F316-4F27-B2B5-7AAB39F0C706}" dt="2022-06-16T10:44:55.963" v="11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993EAD11-F316-4F27-B2B5-7AAB39F0C706}" dt="2022-06-16T10:44:55.869" v="10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993EAD11-F316-4F27-B2B5-7AAB39F0C706}" dt="2022-06-20T12:48:55.962" v="12" actId="478"/>
        <pc:sldMkLst>
          <pc:docMk/>
          <pc:sldMk cId="0" sldId="303"/>
        </pc:sldMkLst>
        <pc:spChg chg="del">
          <ac:chgData name="Hilppa Iittiläinen" userId="f7572432-e0f1-4abb-81ed-7836843e2f2b" providerId="ADAL" clId="{993EAD11-F316-4F27-B2B5-7AAB39F0C706}" dt="2022-06-20T12:48:55.962" v="12" actId="478"/>
          <ac:spMkLst>
            <pc:docMk/>
            <pc:sldMk cId="0" sldId="303"/>
            <ac:spMk id="2" creationId="{361084B8-3A5A-6EBE-12A9-B31593AAC4FC}"/>
          </ac:spMkLst>
        </pc:spChg>
      </pc:sldChg>
    </pc:docChg>
  </pc:docChgLst>
  <pc:docChgLst>
    <pc:chgData name="Hilppa Iittiläinen" userId="f7572432-e0f1-4abb-81ed-7836843e2f2b" providerId="ADAL" clId="{6F0C1FF0-7B46-41B3-9D8F-F5EAEA347F98}"/>
    <pc:docChg chg="custSel modSld">
      <pc:chgData name="Hilppa Iittiläinen" userId="f7572432-e0f1-4abb-81ed-7836843e2f2b" providerId="ADAL" clId="{6F0C1FF0-7B46-41B3-9D8F-F5EAEA347F98}" dt="2022-05-27T12:19:17.918" v="101" actId="6549"/>
      <pc:docMkLst>
        <pc:docMk/>
      </pc:docMkLst>
      <pc:sldChg chg="modSp mod">
        <pc:chgData name="Hilppa Iittiläinen" userId="f7572432-e0f1-4abb-81ed-7836843e2f2b" providerId="ADAL" clId="{6F0C1FF0-7B46-41B3-9D8F-F5EAEA347F98}" dt="2022-05-27T12:17:54.681" v="84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6F0C1FF0-7B46-41B3-9D8F-F5EAEA347F98}" dt="2022-05-27T12:17:54.681" v="84" actId="20577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6F0C1FF0-7B46-41B3-9D8F-F5EAEA347F98}" dt="2022-05-27T12:17:39.566" v="39" actId="20577"/>
          <ac:spMkLst>
            <pc:docMk/>
            <pc:sldMk cId="3870382826" sldId="292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6F0C1FF0-7B46-41B3-9D8F-F5EAEA347F98}" dt="2022-05-27T12:18:12.994" v="89" actId="6549"/>
        <pc:sldMkLst>
          <pc:docMk/>
          <pc:sldMk cId="1513376411" sldId="404"/>
        </pc:sldMkLst>
        <pc:spChg chg="mod">
          <ac:chgData name="Hilppa Iittiläinen" userId="f7572432-e0f1-4abb-81ed-7836843e2f2b" providerId="ADAL" clId="{6F0C1FF0-7B46-41B3-9D8F-F5EAEA347F98}" dt="2022-05-27T12:18:12.994" v="89" actId="6549"/>
          <ac:spMkLst>
            <pc:docMk/>
            <pc:sldMk cId="1513376411" sldId="40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F0C1FF0-7B46-41B3-9D8F-F5EAEA347F98}" dt="2022-05-27T12:18:06.015" v="87" actId="6549"/>
        <pc:sldMkLst>
          <pc:docMk/>
          <pc:sldMk cId="1201759754" sldId="475"/>
        </pc:sldMkLst>
        <pc:spChg chg="mod">
          <ac:chgData name="Hilppa Iittiläinen" userId="f7572432-e0f1-4abb-81ed-7836843e2f2b" providerId="ADAL" clId="{6F0C1FF0-7B46-41B3-9D8F-F5EAEA347F98}" dt="2022-05-27T12:18:06.015" v="87" actId="6549"/>
          <ac:spMkLst>
            <pc:docMk/>
            <pc:sldMk cId="1201759754" sldId="47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F0C1FF0-7B46-41B3-9D8F-F5EAEA347F98}" dt="2022-05-27T12:19:02.035" v="97" actId="20577"/>
        <pc:sldMkLst>
          <pc:docMk/>
          <pc:sldMk cId="3477182922" sldId="493"/>
        </pc:sldMkLst>
        <pc:spChg chg="mod">
          <ac:chgData name="Hilppa Iittiläinen" userId="f7572432-e0f1-4abb-81ed-7836843e2f2b" providerId="ADAL" clId="{6F0C1FF0-7B46-41B3-9D8F-F5EAEA347F98}" dt="2022-05-27T12:19:02.035" v="97" actId="20577"/>
          <ac:spMkLst>
            <pc:docMk/>
            <pc:sldMk cId="3477182922" sldId="493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6F0C1FF0-7B46-41B3-9D8F-F5EAEA347F98}" dt="2022-05-27T12:19:13.669" v="100" actId="6549"/>
        <pc:sldMkLst>
          <pc:docMk/>
          <pc:sldMk cId="2285841376" sldId="500"/>
        </pc:sldMkLst>
        <pc:spChg chg="mod">
          <ac:chgData name="Hilppa Iittiläinen" userId="f7572432-e0f1-4abb-81ed-7836843e2f2b" providerId="ADAL" clId="{6F0C1FF0-7B46-41B3-9D8F-F5EAEA347F98}" dt="2022-05-27T12:19:13.669" v="100" actId="6549"/>
          <ac:spMkLst>
            <pc:docMk/>
            <pc:sldMk cId="2285841376" sldId="500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6F0C1FF0-7B46-41B3-9D8F-F5EAEA347F98}" dt="2022-05-27T12:19:17.918" v="101" actId="6549"/>
        <pc:sldMkLst>
          <pc:docMk/>
          <pc:sldMk cId="295107982" sldId="501"/>
        </pc:sldMkLst>
        <pc:spChg chg="mod">
          <ac:chgData name="Hilppa Iittiläinen" userId="f7572432-e0f1-4abb-81ed-7836843e2f2b" providerId="ADAL" clId="{6F0C1FF0-7B46-41B3-9D8F-F5EAEA347F98}" dt="2022-05-27T12:19:17.918" v="101" actId="6549"/>
          <ac:spMkLst>
            <pc:docMk/>
            <pc:sldMk cId="295107982" sldId="501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6F0C1FF0-7B46-41B3-9D8F-F5EAEA347F98}" dt="2022-05-27T12:19:08.454" v="99" actId="20577"/>
        <pc:sldMkLst>
          <pc:docMk/>
          <pc:sldMk cId="1141851288" sldId="503"/>
        </pc:sldMkLst>
        <pc:spChg chg="mod">
          <ac:chgData name="Hilppa Iittiläinen" userId="f7572432-e0f1-4abb-81ed-7836843e2f2b" providerId="ADAL" clId="{6F0C1FF0-7B46-41B3-9D8F-F5EAEA347F98}" dt="2022-05-27T12:19:08.454" v="99" actId="20577"/>
          <ac:spMkLst>
            <pc:docMk/>
            <pc:sldMk cId="1141851288" sldId="503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6F0C1FF0-7B46-41B3-9D8F-F5EAEA347F98}" dt="2022-05-27T12:18:49.633" v="95" actId="27636"/>
        <pc:sldMkLst>
          <pc:docMk/>
          <pc:sldMk cId="3584037673" sldId="504"/>
        </pc:sldMkLst>
        <pc:spChg chg="mod">
          <ac:chgData name="Hilppa Iittiläinen" userId="f7572432-e0f1-4abb-81ed-7836843e2f2b" providerId="ADAL" clId="{6F0C1FF0-7B46-41B3-9D8F-F5EAEA347F98}" dt="2022-05-27T12:18:49.633" v="95" actId="27636"/>
          <ac:spMkLst>
            <pc:docMk/>
            <pc:sldMk cId="3584037673" sldId="504"/>
            <ac:spMk id="12" creationId="{00000000-0000-0000-0000-000000000000}"/>
          </ac:spMkLst>
        </pc:spChg>
      </pc:sldChg>
      <pc:sldChg chg="modSp mod">
        <pc:chgData name="Hilppa Iittiläinen" userId="f7572432-e0f1-4abb-81ed-7836843e2f2b" providerId="ADAL" clId="{6F0C1FF0-7B46-41B3-9D8F-F5EAEA347F98}" dt="2022-05-27T12:18:44.836" v="93" actId="6549"/>
        <pc:sldMkLst>
          <pc:docMk/>
          <pc:sldMk cId="3400434459" sldId="507"/>
        </pc:sldMkLst>
        <pc:spChg chg="mod">
          <ac:chgData name="Hilppa Iittiläinen" userId="f7572432-e0f1-4abb-81ed-7836843e2f2b" providerId="ADAL" clId="{6F0C1FF0-7B46-41B3-9D8F-F5EAEA347F98}" dt="2022-05-27T12:18:44.836" v="93" actId="6549"/>
          <ac:spMkLst>
            <pc:docMk/>
            <pc:sldMk cId="3400434459" sldId="507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9588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3859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9480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0846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4799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9792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1528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8397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6402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1310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4646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7185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0514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6438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626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8020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11356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5526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25639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9426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59466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5888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4499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9302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035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8622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5274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785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662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644" y="1637270"/>
            <a:ext cx="4513759" cy="383703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00816" cy="4933521"/>
          </a:xfrm>
        </p:spPr>
        <p:txBody>
          <a:bodyPr>
            <a:normAutofit/>
          </a:bodyPr>
          <a:lstStyle/>
          <a:p>
            <a:r>
              <a:rPr lang="fi-FI" dirty="0"/>
              <a:t>Mikäli rakenne palosuojataan osaksi palonkestoajasta, tulee rakenteen ontelossa yleensä olla kivivillaeriste, joka suojaa hoikkia puurakenteita hiiltymiseltä</a:t>
            </a:r>
            <a:endParaRPr lang="fi-FI" u="sng" dirty="0"/>
          </a:p>
          <a:p>
            <a:pPr lvl="1"/>
            <a:r>
              <a:rPr lang="fi-FI" dirty="0"/>
              <a:t>Esimerkiksi rankarakenteisessa seinässä tolppien kyljet tulee palosuojata, jotta tolpat eivät        hiilly kokoaan pois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F643D07-EF47-67EF-0573-40BBAEF8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8535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1139743" cy="4933521"/>
          </a:xfrm>
        </p:spPr>
        <p:txBody>
          <a:bodyPr>
            <a:normAutofit/>
          </a:bodyPr>
          <a:lstStyle/>
          <a:p>
            <a:r>
              <a:rPr lang="fi-FI" dirty="0"/>
              <a:t>Palosuojauksen mitoituksessa tulee selvittää seuraavat ajanhetket</a:t>
            </a:r>
          </a:p>
          <a:p>
            <a:pPr lvl="1"/>
            <a:endParaRPr lang="fi-FI" sz="1000" dirty="0"/>
          </a:p>
          <a:p>
            <a:pPr lvl="1"/>
            <a:r>
              <a:rPr lang="fi-FI" b="1" i="1" dirty="0" err="1"/>
              <a:t>t</a:t>
            </a:r>
            <a:r>
              <a:rPr lang="fi-FI" b="1" baseline="-25000" dirty="0" err="1"/>
              <a:t>ch</a:t>
            </a:r>
            <a:r>
              <a:rPr lang="fi-FI" dirty="0"/>
              <a:t> = ajanhetki, jolloin puurakenteen hiiltyminen alkaa</a:t>
            </a:r>
          </a:p>
          <a:p>
            <a:pPr lvl="2"/>
            <a:r>
              <a:rPr lang="fi-FI" dirty="0"/>
              <a:t>Määritetään kipsilevyille sekä puu- ja kipsilevyn yhdistelmille taulukoista (RIL 205-2)</a:t>
            </a:r>
          </a:p>
          <a:p>
            <a:pPr lvl="2"/>
            <a:r>
              <a:rPr lang="fi-FI" dirty="0"/>
              <a:t>Määritetään puulevyille ja puupaneelille laskennallisesti</a:t>
            </a:r>
          </a:p>
          <a:p>
            <a:pPr lvl="1"/>
            <a:endParaRPr lang="fi-FI" sz="1000" dirty="0"/>
          </a:p>
          <a:p>
            <a:pPr lvl="1"/>
            <a:r>
              <a:rPr lang="fi-FI" b="1" i="1" dirty="0" err="1"/>
              <a:t>t</a:t>
            </a:r>
            <a:r>
              <a:rPr lang="fi-FI" b="1" baseline="-25000" dirty="0" err="1"/>
              <a:t>f</a:t>
            </a:r>
            <a:r>
              <a:rPr lang="fi-FI" dirty="0"/>
              <a:t> = ajanhetki, jolloin palosuojaus murtuu ja lopettaa toimintansa</a:t>
            </a:r>
          </a:p>
          <a:p>
            <a:pPr lvl="2"/>
            <a:r>
              <a:rPr lang="fi-FI" dirty="0"/>
              <a:t>Määritetään kipsilevyille sekä puu- ja kipsilevyn yhdistelmille taulukoista (RIL 205-2)</a:t>
            </a:r>
          </a:p>
          <a:p>
            <a:pPr lvl="2"/>
            <a:r>
              <a:rPr lang="fi-FI" dirty="0"/>
              <a:t>Määritetään puulevyille ja puupaneelille laskennallisesti</a:t>
            </a:r>
          </a:p>
          <a:p>
            <a:pPr lvl="1"/>
            <a:endParaRPr lang="fi-FI" sz="1000" dirty="0"/>
          </a:p>
          <a:p>
            <a:pPr lvl="1"/>
            <a:r>
              <a:rPr lang="fi-FI" b="1" i="1" dirty="0" err="1"/>
              <a:t>t</a:t>
            </a:r>
            <a:r>
              <a:rPr lang="fi-FI" b="1" baseline="-25000" dirty="0" err="1"/>
              <a:t>a</a:t>
            </a:r>
            <a:r>
              <a:rPr lang="fi-FI" dirty="0"/>
              <a:t> = ajanhetki, jolloin hiiltymisnopeus palautuu normaaliksi tai hiiltymä 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          	   </a:t>
            </a:r>
            <a:r>
              <a:rPr lang="fi-FI" sz="2400" dirty="0"/>
              <a:t>edennyt 25 mm:n syvyyteen (hiiltymisnopeus palautuu normaaliksi)</a:t>
            </a:r>
          </a:p>
          <a:p>
            <a:pPr lvl="2"/>
            <a:r>
              <a:rPr lang="fi-FI" dirty="0"/>
              <a:t>Määritetään laskennallisesti	</a:t>
            </a:r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2ED3B1-C057-A29C-6732-568D5FFD0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5422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406" y="2604807"/>
            <a:ext cx="4023640" cy="3704131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500" y="2604806"/>
            <a:ext cx="4077794" cy="3704131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1884406" y="2604806"/>
            <a:ext cx="4015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i-FI" sz="1400" b="1" dirty="0">
                <a:solidFill>
                  <a:schemeClr val="bg1"/>
                </a:solidFill>
              </a:rPr>
              <a:t>Kipsilevytys murtumishetkellä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6295499" y="2604806"/>
            <a:ext cx="4077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i-FI" sz="1400" b="1" dirty="0">
                <a:solidFill>
                  <a:schemeClr val="bg1"/>
                </a:solidFill>
              </a:rPr>
              <a:t>Voimakas palo kipsilevytyksen putoamisen jälkeen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4478417" y="6093493"/>
            <a:ext cx="14214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b="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8951832" y="6093493"/>
            <a:ext cx="14214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b="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14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573265" cy="732225"/>
          </a:xfrm>
        </p:spPr>
        <p:txBody>
          <a:bodyPr>
            <a:normAutofit/>
          </a:bodyPr>
          <a:lstStyle/>
          <a:p>
            <a:r>
              <a:rPr lang="fi-FI" dirty="0"/>
              <a:t>Palosuojauksen takana lämmennyt puu hiiltyy nopeammin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D8B03CF-368B-CFE9-2EFE-52E712EE1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6991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941" y="851070"/>
            <a:ext cx="5391802" cy="543230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630562" cy="4933521"/>
          </a:xfrm>
        </p:spPr>
        <p:txBody>
          <a:bodyPr>
            <a:normAutofit/>
          </a:bodyPr>
          <a:lstStyle/>
          <a:p>
            <a:r>
              <a:rPr lang="fi-FI" dirty="0"/>
              <a:t>Palosuojaus osaksi palonkestoajasta</a:t>
            </a:r>
          </a:p>
          <a:p>
            <a:r>
              <a:rPr lang="fi-FI" dirty="0"/>
              <a:t>Vaihe 1</a:t>
            </a:r>
          </a:p>
          <a:p>
            <a:pPr lvl="1"/>
            <a:r>
              <a:rPr lang="fi-FI" dirty="0"/>
              <a:t>Levytys suojaa</a:t>
            </a:r>
            <a:r>
              <a:rPr lang="fi-FI" baseline="30000" dirty="0"/>
              <a:t>1)</a:t>
            </a:r>
            <a:r>
              <a:rPr lang="fi-FI" dirty="0"/>
              <a:t> (ei hiiltymää)</a:t>
            </a:r>
          </a:p>
          <a:p>
            <a:r>
              <a:rPr lang="fi-FI" dirty="0"/>
              <a:t>Vaihe 2</a:t>
            </a:r>
          </a:p>
          <a:p>
            <a:pPr lvl="1"/>
            <a:r>
              <a:rPr lang="fi-FI" dirty="0"/>
              <a:t>Levytys murtunut (nopea hiiltyminen)</a:t>
            </a:r>
          </a:p>
          <a:p>
            <a:r>
              <a:rPr lang="fi-FI" dirty="0"/>
              <a:t>Vaihe 3</a:t>
            </a:r>
          </a:p>
          <a:p>
            <a:pPr lvl="1"/>
            <a:r>
              <a:rPr lang="fi-FI" dirty="0"/>
              <a:t>Puurakenne hiiltyy sille ominaisella nopeudella</a:t>
            </a:r>
          </a:p>
          <a:p>
            <a:pPr marL="0" indent="0">
              <a:buNone/>
            </a:pPr>
            <a:r>
              <a:rPr lang="fi-FI" sz="1800" baseline="30000" dirty="0"/>
              <a:t>1)  </a:t>
            </a:r>
            <a:r>
              <a:rPr lang="fi-FI" sz="1800" dirty="0"/>
              <a:t>Levytys koostuu tavallisesta kipsilevystä, puulevystä tai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1800" dirty="0"/>
              <a:t>    näiden yhdistelmästä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98B9C5-0995-BAB4-300B-00368BBCC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0549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669" y="853448"/>
            <a:ext cx="5390451" cy="544444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630562" cy="4933521"/>
          </a:xfrm>
        </p:spPr>
        <p:txBody>
          <a:bodyPr>
            <a:normAutofit/>
          </a:bodyPr>
          <a:lstStyle/>
          <a:p>
            <a:r>
              <a:rPr lang="fi-FI" dirty="0"/>
              <a:t>Palosuojaus osaksi palonkestoajasta</a:t>
            </a:r>
          </a:p>
          <a:p>
            <a:r>
              <a:rPr lang="fi-FI" dirty="0"/>
              <a:t>Vaihe 1</a:t>
            </a:r>
          </a:p>
          <a:p>
            <a:pPr lvl="1"/>
            <a:r>
              <a:rPr lang="fi-FI" dirty="0"/>
              <a:t>Levytys suojaa</a:t>
            </a:r>
            <a:r>
              <a:rPr lang="fi-FI" baseline="30000" dirty="0"/>
              <a:t>1)</a:t>
            </a:r>
            <a:r>
              <a:rPr lang="fi-FI" dirty="0"/>
              <a:t> (ei hiiltymää)</a:t>
            </a:r>
          </a:p>
          <a:p>
            <a:r>
              <a:rPr lang="fi-FI" dirty="0"/>
              <a:t>Vaihe 2</a:t>
            </a:r>
          </a:p>
          <a:p>
            <a:pPr lvl="1"/>
            <a:r>
              <a:rPr lang="fi-FI" dirty="0"/>
              <a:t>Levytys murtunut (nopea hiiltyminen)</a:t>
            </a:r>
          </a:p>
          <a:p>
            <a:r>
              <a:rPr lang="fi-FI" dirty="0"/>
              <a:t>Vaihe 3</a:t>
            </a:r>
          </a:p>
          <a:p>
            <a:pPr lvl="1"/>
            <a:r>
              <a:rPr lang="fi-FI" dirty="0"/>
              <a:t>Puurakenne hiiltyy sille ominaisella nopeudella</a:t>
            </a:r>
          </a:p>
          <a:p>
            <a:pPr marL="0" indent="0">
              <a:buNone/>
            </a:pPr>
            <a:r>
              <a:rPr lang="fi-FI" sz="1800" baseline="30000" dirty="0"/>
              <a:t>1)  </a:t>
            </a:r>
            <a:r>
              <a:rPr lang="fi-FI" sz="1800" dirty="0"/>
              <a:t>Levytys koostuu tavallisesta kipsilevystä, puulevystä tai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1800" dirty="0"/>
              <a:t>    näiden yhdistelmästä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1195DB5-AC82-4616-FEDB-F4AD8A10F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4718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103" y="838713"/>
            <a:ext cx="5347740" cy="542869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630562" cy="4939700"/>
          </a:xfrm>
        </p:spPr>
        <p:txBody>
          <a:bodyPr>
            <a:normAutofit/>
          </a:bodyPr>
          <a:lstStyle/>
          <a:p>
            <a:r>
              <a:rPr lang="fi-FI" dirty="0"/>
              <a:t>Vaihe 1</a:t>
            </a:r>
          </a:p>
          <a:p>
            <a:pPr lvl="1"/>
            <a:r>
              <a:rPr lang="fi-FI" dirty="0"/>
              <a:t>Levytys suojaa</a:t>
            </a:r>
            <a:r>
              <a:rPr lang="fi-FI" baseline="30000" dirty="0"/>
              <a:t>1)</a:t>
            </a:r>
            <a:r>
              <a:rPr lang="fi-FI" dirty="0"/>
              <a:t> (ei hiiltymää)</a:t>
            </a:r>
          </a:p>
          <a:p>
            <a:r>
              <a:rPr lang="fi-FI" dirty="0"/>
              <a:t>Vaihe 2</a:t>
            </a:r>
          </a:p>
          <a:p>
            <a:pPr lvl="1"/>
            <a:r>
              <a:rPr lang="fi-FI" dirty="0"/>
              <a:t>Levytys paikoillaan (hidas hiiltyminen levytyksen takana )</a:t>
            </a:r>
          </a:p>
          <a:p>
            <a:r>
              <a:rPr lang="fi-FI" dirty="0"/>
              <a:t>Vaihe 3</a:t>
            </a:r>
          </a:p>
          <a:p>
            <a:pPr lvl="1"/>
            <a:r>
              <a:rPr lang="fi-FI" dirty="0"/>
              <a:t>Levytys murtunut (nopea hiiltyminen)</a:t>
            </a:r>
          </a:p>
          <a:p>
            <a:r>
              <a:rPr lang="fi-FI" dirty="0"/>
              <a:t>Vaihe 4</a:t>
            </a:r>
          </a:p>
          <a:p>
            <a:pPr lvl="1"/>
            <a:r>
              <a:rPr lang="fi-FI" dirty="0"/>
              <a:t>Puurakenne hiiltyy sille ominaisella nopeudella</a:t>
            </a:r>
          </a:p>
          <a:p>
            <a:pPr marL="0" indent="0">
              <a:buNone/>
            </a:pPr>
            <a:r>
              <a:rPr lang="fi-FI" sz="1800" baseline="30000" dirty="0"/>
              <a:t>1) </a:t>
            </a:r>
            <a:r>
              <a:rPr lang="fi-FI" sz="1800" dirty="0"/>
              <a:t>Levytys koostuu palokipsilevystä tai palokipsilevyn ja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1800" dirty="0"/>
              <a:t>   puulevyn/tavallisen kipsilevyn yhdistelmästä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B0A2864-526F-34CC-FCFB-5781F8565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4061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763927" y="5528955"/>
            <a:ext cx="804863" cy="376238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800" b="0" i="1" dirty="0" err="1"/>
              <a:t>t</a:t>
            </a:r>
            <a:r>
              <a:rPr lang="fi-FI" altLang="fi-FI" sz="1800" b="0" baseline="-25000" dirty="0" err="1"/>
              <a:t>ch</a:t>
            </a:r>
            <a:r>
              <a:rPr lang="fi-FI" altLang="fi-FI" sz="1800" b="0" dirty="0"/>
              <a:t> = </a:t>
            </a:r>
            <a:r>
              <a:rPr lang="fi-FI" altLang="fi-FI" sz="1800" b="0" i="1" dirty="0" err="1"/>
              <a:t>t</a:t>
            </a:r>
            <a:r>
              <a:rPr lang="fi-FI" altLang="fi-FI" sz="1800" b="0" baseline="-25000" dirty="0" err="1"/>
              <a:t>f</a:t>
            </a:r>
            <a:r>
              <a:rPr lang="fi-FI" altLang="fi-FI" sz="1800" b="0" dirty="0"/>
              <a:t> 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1139743" cy="3263902"/>
          </a:xfrm>
        </p:spPr>
        <p:txBody>
          <a:bodyPr>
            <a:normAutofit/>
          </a:bodyPr>
          <a:lstStyle/>
          <a:p>
            <a:r>
              <a:rPr lang="fi-FI" dirty="0"/>
              <a:t>Tavallinen kipsilevy (myös erikoiskova), puulevy, puupanelointi ja näiden yhdistelmät</a:t>
            </a:r>
          </a:p>
          <a:p>
            <a:pPr lvl="1"/>
            <a:r>
              <a:rPr lang="fi-FI" dirty="0"/>
              <a:t>Puurakenteen hiiltyminen alkaa, kun palosuojaus murtuu (</a:t>
            </a:r>
            <a:r>
              <a:rPr lang="fi-FI" dirty="0" err="1"/>
              <a:t>t</a:t>
            </a:r>
            <a:r>
              <a:rPr lang="fi-FI" baseline="-25000" dirty="0" err="1"/>
              <a:t>ch</a:t>
            </a:r>
            <a:r>
              <a:rPr lang="fi-FI" dirty="0"/>
              <a:t> = </a:t>
            </a:r>
            <a:r>
              <a:rPr lang="fi-FI" dirty="0" err="1"/>
              <a:t>t</a:t>
            </a:r>
            <a:r>
              <a:rPr lang="fi-FI" baseline="-25000" dirty="0" err="1"/>
              <a:t>f</a:t>
            </a:r>
            <a:r>
              <a:rPr lang="fi-FI" dirty="0"/>
              <a:t>)</a:t>
            </a:r>
          </a:p>
          <a:p>
            <a:r>
              <a:rPr lang="fi-FI" i="1" dirty="0" err="1"/>
              <a:t>k</a:t>
            </a:r>
            <a:r>
              <a:rPr lang="fi-FI" baseline="-25000" dirty="0" err="1"/>
              <a:t>mod</a:t>
            </a:r>
            <a:r>
              <a:rPr lang="fi-FI" dirty="0"/>
              <a:t> määräytyy palomitoitusmenetelmän mukaan (RIL 205-2)</a:t>
            </a:r>
            <a:r>
              <a:rPr lang="fi-FI" baseline="-25000" dirty="0"/>
              <a:t> </a:t>
            </a:r>
          </a:p>
          <a:p>
            <a:r>
              <a:rPr lang="fi-FI" dirty="0"/>
              <a:t>Palotilanteessa </a:t>
            </a:r>
            <a:r>
              <a:rPr lang="fi-FI" dirty="0" err="1">
                <a:latin typeface="UniversalMath1 BT" panose="05050102010205020602" pitchFamily="18" charset="2"/>
              </a:rPr>
              <a:t>g</a:t>
            </a:r>
            <a:r>
              <a:rPr lang="fi-FI" baseline="-25000" dirty="0" err="1"/>
              <a:t>M</a:t>
            </a:r>
            <a:r>
              <a:rPr lang="fi-FI" dirty="0"/>
              <a:t> = 1</a:t>
            </a:r>
          </a:p>
          <a:p>
            <a:r>
              <a:rPr lang="fi-FI" dirty="0"/>
              <a:t>Esimerkki hiiltymisvaiheista </a:t>
            </a:r>
          </a:p>
          <a:p>
            <a:endParaRPr lang="fi-FI" dirty="0"/>
          </a:p>
          <a:p>
            <a:pPr lvl="1"/>
            <a:endParaRPr lang="fi-FI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989356" y="4614377"/>
            <a:ext cx="790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0 min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410128" y="4611042"/>
            <a:ext cx="1081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35 min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8588580" y="4613987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60 min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3740879" y="5011957"/>
            <a:ext cx="151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000" b="0" dirty="0"/>
              <a:t>hiiltyy nopeasti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6449499" y="5013852"/>
            <a:ext cx="17287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000" b="0" dirty="0"/>
              <a:t>hiiltyy normaalisti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3996872" y="5314489"/>
            <a:ext cx="1008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20 min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Vaihe 2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6816328" y="5318920"/>
            <a:ext cx="1008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25 min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Vaihe 3</a:t>
            </a:r>
          </a:p>
        </p:txBody>
      </p:sp>
      <p:sp>
        <p:nvSpPr>
          <p:cNvPr id="49" name="Line 5"/>
          <p:cNvSpPr>
            <a:spLocks noChangeShapeType="1"/>
          </p:cNvSpPr>
          <p:nvPr/>
        </p:nvSpPr>
        <p:spPr bwMode="auto">
          <a:xfrm>
            <a:off x="1224016" y="5312296"/>
            <a:ext cx="7709666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50" name="Line 6"/>
          <p:cNvSpPr>
            <a:spLocks noChangeShapeType="1"/>
          </p:cNvSpPr>
          <p:nvPr/>
        </p:nvSpPr>
        <p:spPr bwMode="auto">
          <a:xfrm flipV="1">
            <a:off x="1224015" y="4915283"/>
            <a:ext cx="0" cy="54147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52" name="Line 8"/>
          <p:cNvSpPr>
            <a:spLocks noChangeShapeType="1"/>
          </p:cNvSpPr>
          <p:nvPr/>
        </p:nvSpPr>
        <p:spPr bwMode="auto">
          <a:xfrm flipV="1">
            <a:off x="3166359" y="4915283"/>
            <a:ext cx="0" cy="540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 flipV="1">
            <a:off x="5750625" y="4915283"/>
            <a:ext cx="0" cy="540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5568825" y="5528196"/>
            <a:ext cx="363600" cy="376238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800" b="0" i="1" dirty="0" err="1"/>
              <a:t>t</a:t>
            </a:r>
            <a:r>
              <a:rPr lang="fi-FI" altLang="fi-FI" sz="1800" b="0" baseline="-25000" dirty="0" err="1"/>
              <a:t>a</a:t>
            </a:r>
            <a:endParaRPr lang="fi-FI" altLang="fi-FI" sz="1800" b="0" dirty="0"/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1819869" y="5005427"/>
            <a:ext cx="7905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000" b="0" dirty="0"/>
              <a:t>ei hiilly</a:t>
            </a:r>
          </a:p>
        </p:txBody>
      </p:sp>
      <p:sp>
        <p:nvSpPr>
          <p:cNvPr id="60" name="Text Box 20"/>
          <p:cNvSpPr txBox="1">
            <a:spLocks noChangeArrowheads="1"/>
          </p:cNvSpPr>
          <p:nvPr/>
        </p:nvSpPr>
        <p:spPr bwMode="auto">
          <a:xfrm>
            <a:off x="1716682" y="5312296"/>
            <a:ext cx="10080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15 min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Vaihe 1</a:t>
            </a:r>
          </a:p>
        </p:txBody>
      </p:sp>
      <p:sp>
        <p:nvSpPr>
          <p:cNvPr id="63" name="Line 9"/>
          <p:cNvSpPr>
            <a:spLocks noChangeShapeType="1"/>
          </p:cNvSpPr>
          <p:nvPr/>
        </p:nvSpPr>
        <p:spPr bwMode="auto">
          <a:xfrm flipV="1">
            <a:off x="8933681" y="4915283"/>
            <a:ext cx="0" cy="540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2827502" y="4609817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15 min</a:t>
            </a:r>
          </a:p>
        </p:txBody>
      </p:sp>
      <p:sp>
        <p:nvSpPr>
          <p:cNvPr id="68" name="Text Box 16"/>
          <p:cNvSpPr txBox="1">
            <a:spLocks noChangeArrowheads="1"/>
          </p:cNvSpPr>
          <p:nvPr/>
        </p:nvSpPr>
        <p:spPr bwMode="auto">
          <a:xfrm>
            <a:off x="8751881" y="5528196"/>
            <a:ext cx="363600" cy="376238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800" b="0" i="1" dirty="0"/>
              <a:t>t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E03C461-C8B1-6F21-DDB5-594A1536F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9506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1139743" cy="3263902"/>
          </a:xfrm>
        </p:spPr>
        <p:txBody>
          <a:bodyPr>
            <a:normAutofit/>
          </a:bodyPr>
          <a:lstStyle/>
          <a:p>
            <a:r>
              <a:rPr lang="fi-FI" dirty="0"/>
              <a:t>Palokipsilevy ja levy-yhdistelmät, joissa palokipsilevy</a:t>
            </a:r>
          </a:p>
          <a:p>
            <a:pPr lvl="1"/>
            <a:r>
              <a:rPr lang="fi-FI" dirty="0"/>
              <a:t>Puurakenteen hiiltyminen alkaa palosuojauksen takana ennen palosuojauksen murtumista</a:t>
            </a:r>
          </a:p>
          <a:p>
            <a:r>
              <a:rPr lang="fi-FI" i="1" dirty="0" err="1"/>
              <a:t>k</a:t>
            </a:r>
            <a:r>
              <a:rPr lang="fi-FI" baseline="-25000" dirty="0" err="1"/>
              <a:t>mod</a:t>
            </a:r>
            <a:r>
              <a:rPr lang="fi-FI" dirty="0"/>
              <a:t> määräytyy palomitoitusmenetelmän mukaan (RIL 205-2)</a:t>
            </a:r>
            <a:r>
              <a:rPr lang="fi-FI" baseline="-25000" dirty="0"/>
              <a:t> </a:t>
            </a:r>
          </a:p>
          <a:p>
            <a:r>
              <a:rPr lang="fi-FI" dirty="0"/>
              <a:t>Palotilanteessa </a:t>
            </a:r>
            <a:r>
              <a:rPr lang="fi-FI" dirty="0" err="1">
                <a:latin typeface="UniversalMath1 BT" panose="05050102010205020602" pitchFamily="18" charset="2"/>
              </a:rPr>
              <a:t>g</a:t>
            </a:r>
            <a:r>
              <a:rPr lang="fi-FI" baseline="-25000" dirty="0" err="1"/>
              <a:t>M</a:t>
            </a:r>
            <a:r>
              <a:rPr lang="fi-FI" dirty="0"/>
              <a:t> = 1</a:t>
            </a:r>
          </a:p>
          <a:p>
            <a:r>
              <a:rPr lang="fi-FI" dirty="0"/>
              <a:t>Esimerkki hiiltymisvaiheista </a:t>
            </a:r>
          </a:p>
          <a:p>
            <a:endParaRPr lang="fi-FI" dirty="0"/>
          </a:p>
          <a:p>
            <a:pPr lvl="1"/>
            <a:endParaRPr lang="fi-FI" dirty="0"/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>
            <a:off x="1224015" y="5224462"/>
            <a:ext cx="984880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 flipV="1">
            <a:off x="1224015" y="4827449"/>
            <a:ext cx="0" cy="54147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 flipV="1">
            <a:off x="11072821" y="4827449"/>
            <a:ext cx="0" cy="540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 flipV="1">
            <a:off x="7265569" y="4827449"/>
            <a:ext cx="0" cy="540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 flipV="1">
            <a:off x="8893399" y="4827449"/>
            <a:ext cx="0" cy="540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989271" y="4532383"/>
            <a:ext cx="790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0 min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920179" y="4532383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55 min</a:t>
            </a: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8540935" y="4532383"/>
            <a:ext cx="1081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70 min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10731883" y="4532383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90 min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7013747" y="5440362"/>
            <a:ext cx="503644" cy="376238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800" b="0" i="1" dirty="0" err="1"/>
              <a:t>t</a:t>
            </a:r>
            <a:r>
              <a:rPr lang="fi-FI" altLang="fi-FI" sz="1800" b="0" baseline="-25000" dirty="0" err="1"/>
              <a:t>ch</a:t>
            </a:r>
            <a:endParaRPr lang="fi-FI" altLang="fi-FI" sz="1800" b="0" dirty="0"/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8717879" y="5440362"/>
            <a:ext cx="363600" cy="369332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800" b="0" i="1" dirty="0" err="1"/>
              <a:t>t</a:t>
            </a:r>
            <a:r>
              <a:rPr lang="fi-FI" altLang="fi-FI" sz="1800" b="0" baseline="-25000" dirty="0" err="1"/>
              <a:t>f</a:t>
            </a:r>
            <a:endParaRPr lang="fi-FI" altLang="fi-FI" sz="1800" b="0" dirty="0"/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10891021" y="5440362"/>
            <a:ext cx="363600" cy="376238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800" b="0" i="1" dirty="0"/>
              <a:t>t</a:t>
            </a: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3863946" y="4917593"/>
            <a:ext cx="7905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000" b="0" dirty="0"/>
              <a:t>ei hiilly</a:t>
            </a: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7313362" y="4921930"/>
            <a:ext cx="151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000" b="0" dirty="0"/>
              <a:t>hiiltyy hitaasti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9324526" y="4919394"/>
            <a:ext cx="17287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000" b="0" dirty="0"/>
              <a:t>hiiltyy normaalisti</a:t>
            </a: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3760759" y="5224462"/>
            <a:ext cx="10080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55 min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Vaihe 1</a:t>
            </a: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7517391" y="5224462"/>
            <a:ext cx="1008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15 min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Vaihe 2</a:t>
            </a: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9766666" y="5224462"/>
            <a:ext cx="1008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15 min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Vaihe 4</a:t>
            </a:r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 flipV="1">
            <a:off x="9458313" y="4827449"/>
            <a:ext cx="0" cy="540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9276663" y="5440362"/>
            <a:ext cx="363600" cy="376238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800" b="0" i="1" dirty="0" err="1"/>
              <a:t>t</a:t>
            </a:r>
            <a:r>
              <a:rPr lang="fi-FI" altLang="fi-FI" sz="1800" b="0" baseline="-25000" dirty="0" err="1"/>
              <a:t>a</a:t>
            </a:r>
            <a:endParaRPr lang="fi-FI" altLang="fi-FI" sz="1800" b="0" dirty="0"/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9129447" y="4532383"/>
            <a:ext cx="1081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75 min</a:t>
            </a:r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8844484" y="4827449"/>
            <a:ext cx="8940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1000" b="0" dirty="0"/>
              <a:t>hiiltyy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fi-FI" altLang="fi-FI" sz="1000" dirty="0"/>
              <a:t>nopeasti</a:t>
            </a:r>
            <a:endParaRPr lang="fi-FI" altLang="fi-FI" sz="1000" b="0" dirty="0"/>
          </a:p>
        </p:txBody>
      </p:sp>
      <p:sp>
        <p:nvSpPr>
          <p:cNvPr id="47" name="Text Box 21"/>
          <p:cNvSpPr txBox="1">
            <a:spLocks noChangeArrowheads="1"/>
          </p:cNvSpPr>
          <p:nvPr/>
        </p:nvSpPr>
        <p:spPr bwMode="auto">
          <a:xfrm>
            <a:off x="8678807" y="5826412"/>
            <a:ext cx="1008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5 min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Vaihe 3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6B8CB5A-B6AB-E4DA-0ADD-9A67B4586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1699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6304005" cy="4939700"/>
          </a:xfrm>
        </p:spPr>
        <p:txBody>
          <a:bodyPr>
            <a:normAutofit/>
          </a:bodyPr>
          <a:lstStyle/>
          <a:p>
            <a:r>
              <a:rPr lang="fi-FI" dirty="0"/>
              <a:t>Nimellinen hiiltymissyvyys määritetään eri vaiheiden summana</a:t>
            </a:r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110785"/>
              </p:ext>
            </p:extLst>
          </p:nvPr>
        </p:nvGraphicFramePr>
        <p:xfrm>
          <a:off x="1144588" y="2894013"/>
          <a:ext cx="10015537" cy="307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759440" imgH="2361960" progId="Equation.DSMT4">
                  <p:embed/>
                </p:oleObj>
              </mc:Choice>
              <mc:Fallback>
                <p:oleObj name="Equation" r:id="rId3" imgW="7759440" imgH="236196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2894013"/>
                        <a:ext cx="10015537" cy="307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2D14D35-6B1F-E2CD-DCBC-ACD7A511E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8111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1252887" cy="4939700"/>
          </a:xfrm>
        </p:spPr>
        <p:txBody>
          <a:bodyPr>
            <a:normAutofit/>
          </a:bodyPr>
          <a:lstStyle/>
          <a:p>
            <a:r>
              <a:rPr lang="fi-FI" dirty="0"/>
              <a:t>Eurokoodissa esitetään seuraavat kolme palosuojattujen rakenteiden mitoitusmenetelmää (RIL 205-2)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55805" y="2778774"/>
            <a:ext cx="3280719" cy="1638766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fi-FI" altLang="fi-FI" sz="1800" dirty="0">
                <a:latin typeface="Calibri" panose="020F0502020204030204" pitchFamily="34" charset="0"/>
              </a:rPr>
              <a:t>PALOSUOJATUT PALKIT JA PILARIT </a:t>
            </a:r>
          </a:p>
          <a:p>
            <a:pPr eaLnBrk="1" hangingPunct="1">
              <a:buFontTx/>
              <a:buNone/>
            </a:pPr>
            <a:r>
              <a:rPr lang="fi-FI" altLang="fi-FI" sz="1600" b="0" dirty="0">
                <a:latin typeface="Calibri" panose="020F0502020204030204" pitchFamily="34" charset="0"/>
              </a:rPr>
              <a:t>1) RIL 205-2 luku 3.4.3</a:t>
            </a:r>
          </a:p>
          <a:p>
            <a:pPr marL="179388" indent="-179388"/>
            <a:r>
              <a:rPr lang="fi-FI" altLang="fi-FI" sz="1400" b="0" dirty="0">
                <a:latin typeface="Calibri" panose="020F0502020204030204" pitchFamily="34" charset="0"/>
              </a:rPr>
              <a:t>Palokestoaikaa ei ole rajoitettu</a:t>
            </a:r>
          </a:p>
          <a:p>
            <a:pPr marL="179388" indent="-179388"/>
            <a:r>
              <a:rPr lang="fi-FI" altLang="fi-FI" sz="1400" b="0" i="1" dirty="0" err="1">
                <a:latin typeface="Calibri" panose="020F0502020204030204" pitchFamily="34" charset="0"/>
              </a:rPr>
              <a:t>k</a:t>
            </a:r>
            <a:r>
              <a:rPr lang="fi-FI" altLang="fi-FI" sz="1400" b="0" baseline="-25000" dirty="0" err="1">
                <a:latin typeface="Calibri" panose="020F0502020204030204" pitchFamily="34" charset="0"/>
              </a:rPr>
              <a:t>mod,fi</a:t>
            </a:r>
            <a:r>
              <a:rPr lang="fi-FI" altLang="fi-FI" sz="1400" b="0" dirty="0">
                <a:latin typeface="Calibri" panose="020F0502020204030204" pitchFamily="34" charset="0"/>
              </a:rPr>
              <a:t> =1,0</a:t>
            </a:r>
          </a:p>
          <a:p>
            <a:pPr marL="179388" indent="-179388"/>
            <a:r>
              <a:rPr lang="fi-FI" altLang="fi-FI" sz="1400" dirty="0">
                <a:latin typeface="Calibri" panose="020F0502020204030204" pitchFamily="34" charset="0"/>
              </a:rPr>
              <a:t>Mitoitus tehdään tehollisen poikki-leikkauksen menetelmällä</a:t>
            </a:r>
            <a:endParaRPr lang="fi-FI" altLang="fi-FI" sz="1400" b="0" dirty="0">
              <a:latin typeface="Calibri" panose="020F0502020204030204" pitchFamily="34" charset="0"/>
            </a:endParaRPr>
          </a:p>
          <a:p>
            <a:pPr marL="179388" indent="-179388"/>
            <a:endParaRPr lang="fi-FI" altLang="fi-FI" sz="1400" b="0" dirty="0">
              <a:latin typeface="Calibri" panose="020F0502020204030204" pitchFamily="34" charset="0"/>
            </a:endParaRPr>
          </a:p>
          <a:p>
            <a:pPr algn="ctr" eaLnBrk="1" hangingPunct="1">
              <a:buFontTx/>
              <a:buNone/>
            </a:pPr>
            <a:endParaRPr lang="fi-FI" altLang="fi-FI" sz="1600" b="0" dirty="0">
              <a:latin typeface="Calibri" panose="020F050202020403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305170" y="2778774"/>
            <a:ext cx="5309286" cy="3492280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fi-FI" altLang="fi-FI" sz="1800" dirty="0">
                <a:latin typeface="Calibri" panose="020F0502020204030204" pitchFamily="34" charset="0"/>
              </a:rPr>
              <a:t>SEINÄRAKENTEET SEKÄ VÄLI- JA YLÄPOHJARAKENTEET</a:t>
            </a:r>
          </a:p>
          <a:p>
            <a:pPr>
              <a:buNone/>
            </a:pPr>
            <a:r>
              <a:rPr lang="fi-FI" altLang="fi-FI" sz="1600" dirty="0">
                <a:latin typeface="Calibri" panose="020F0502020204030204" pitchFamily="34" charset="0"/>
              </a:rPr>
              <a:t>2) RIL 205-2 luku 4.3.2.1S</a:t>
            </a:r>
          </a:p>
          <a:p>
            <a:pPr marL="179388" indent="-179388"/>
            <a:r>
              <a:rPr lang="fi-FI" altLang="fi-FI" sz="1400" dirty="0">
                <a:latin typeface="Calibri" panose="020F0502020204030204" pitchFamily="34" charset="0"/>
              </a:rPr>
              <a:t>Ontelotila eristeen täyttämä </a:t>
            </a:r>
          </a:p>
          <a:p>
            <a:pPr marL="179388" indent="-179388"/>
            <a:r>
              <a:rPr lang="fi-FI" altLang="fi-FI" sz="1400" b="0" dirty="0">
                <a:latin typeface="Calibri" panose="020F0502020204030204" pitchFamily="34" charset="0"/>
              </a:rPr>
              <a:t>Seinissä palonkestoaika on rajoitettu 90 minuuttiin (R 90)</a:t>
            </a:r>
          </a:p>
          <a:p>
            <a:pPr marL="179388" indent="-179388"/>
            <a:r>
              <a:rPr lang="fi-FI" altLang="fi-FI" sz="1400" b="0" dirty="0">
                <a:latin typeface="Calibri" panose="020F0502020204030204" pitchFamily="34" charset="0"/>
              </a:rPr>
              <a:t>Väli- ja </a:t>
            </a:r>
            <a:r>
              <a:rPr lang="fi-FI" altLang="fi-FI" sz="1400" dirty="0">
                <a:latin typeface="Calibri" panose="020F0502020204030204" pitchFamily="34" charset="0"/>
              </a:rPr>
              <a:t>yläpohjissa palonkestoaika on rajoitettu </a:t>
            </a:r>
            <a:r>
              <a:rPr lang="fi-FI" altLang="fi-FI" sz="1400" b="0" dirty="0">
                <a:latin typeface="Calibri" panose="020F0502020204030204" pitchFamily="34" charset="0"/>
              </a:rPr>
              <a:t>60 minuuttiin (R 60)</a:t>
            </a:r>
          </a:p>
          <a:p>
            <a:pPr marL="179388" indent="-179388"/>
            <a:r>
              <a:rPr lang="fi-FI" altLang="fi-FI" sz="1400" b="0" i="1" dirty="0" err="1">
                <a:latin typeface="Calibri" panose="020F0502020204030204" pitchFamily="34" charset="0"/>
              </a:rPr>
              <a:t>k</a:t>
            </a:r>
            <a:r>
              <a:rPr lang="fi-FI" altLang="fi-FI" sz="1400" b="0" baseline="-25000" dirty="0" err="1">
                <a:latin typeface="Calibri" panose="020F0502020204030204" pitchFamily="34" charset="0"/>
              </a:rPr>
              <a:t>mod,fi</a:t>
            </a:r>
            <a:r>
              <a:rPr lang="fi-FI" altLang="fi-FI" sz="1400" b="0" dirty="0">
                <a:latin typeface="Calibri" panose="020F0502020204030204" pitchFamily="34" charset="0"/>
              </a:rPr>
              <a:t> = määräytyy laskennallisesti (taulukosta)</a:t>
            </a:r>
          </a:p>
          <a:p>
            <a:pPr marL="179388" indent="-179388"/>
            <a:r>
              <a:rPr lang="fi-FI" altLang="fi-FI" sz="1400" dirty="0">
                <a:latin typeface="Calibri" panose="020F0502020204030204" pitchFamily="34" charset="0"/>
              </a:rPr>
              <a:t>Mitoitus tehdään nimellisen jäännöspoikkileikkauksen menetelmällä</a:t>
            </a:r>
            <a:endParaRPr lang="fi-FI" altLang="fi-FI" sz="1400" b="0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fi-FI" altLang="fi-FI" sz="1200" b="0" dirty="0">
              <a:latin typeface="Calibri" panose="020F0502020204030204" pitchFamily="34" charset="0"/>
            </a:endParaRPr>
          </a:p>
          <a:p>
            <a:pPr>
              <a:buNone/>
            </a:pPr>
            <a:r>
              <a:rPr lang="fi-FI" altLang="fi-FI" sz="1600" dirty="0">
                <a:latin typeface="Calibri" panose="020F0502020204030204" pitchFamily="34" charset="0"/>
              </a:rPr>
              <a:t>3) RIL 205-2 luku 4.3.2.2S</a:t>
            </a:r>
          </a:p>
          <a:p>
            <a:pPr marL="179388" indent="-179388"/>
            <a:r>
              <a:rPr lang="fi-FI" altLang="fi-FI" sz="1400" dirty="0">
                <a:latin typeface="Calibri" panose="020F0502020204030204" pitchFamily="34" charset="0"/>
              </a:rPr>
              <a:t>Ontelotila on eristeetön (tyhjä)</a:t>
            </a:r>
          </a:p>
          <a:p>
            <a:pPr marL="179388" indent="-179388"/>
            <a:r>
              <a:rPr lang="fi-FI" altLang="fi-FI" sz="1400" b="0" dirty="0">
                <a:latin typeface="Calibri" panose="020F0502020204030204" pitchFamily="34" charset="0"/>
              </a:rPr>
              <a:t>Palonkestoaikaa ei ole rajoitettu</a:t>
            </a:r>
          </a:p>
          <a:p>
            <a:pPr marL="179388" indent="-179388"/>
            <a:r>
              <a:rPr lang="fi-FI" altLang="fi-FI" sz="1400" b="0" i="1" dirty="0" err="1">
                <a:latin typeface="Calibri" panose="020F0502020204030204" pitchFamily="34" charset="0"/>
              </a:rPr>
              <a:t>k</a:t>
            </a:r>
            <a:r>
              <a:rPr lang="fi-FI" altLang="fi-FI" sz="1400" b="0" baseline="-25000" dirty="0" err="1">
                <a:latin typeface="Calibri" panose="020F0502020204030204" pitchFamily="34" charset="0"/>
              </a:rPr>
              <a:t>mod,fi</a:t>
            </a:r>
            <a:r>
              <a:rPr lang="fi-FI" altLang="fi-FI" sz="1400" b="0" dirty="0">
                <a:latin typeface="Calibri" panose="020F0502020204030204" pitchFamily="34" charset="0"/>
              </a:rPr>
              <a:t> =1,0</a:t>
            </a:r>
          </a:p>
          <a:p>
            <a:pPr marL="179388" indent="-179388"/>
            <a:r>
              <a:rPr lang="fi-FI" altLang="fi-FI" sz="1400" dirty="0">
                <a:latin typeface="Calibri" panose="020F0502020204030204" pitchFamily="34" charset="0"/>
              </a:rPr>
              <a:t>Mitoitus tehdään tehollisen poikkileikkauksen menetelmällä</a:t>
            </a:r>
          </a:p>
          <a:p>
            <a:pPr marL="179388" indent="-179388"/>
            <a:endParaRPr lang="fi-FI" altLang="fi-FI" sz="1400" b="0" dirty="0">
              <a:latin typeface="Calibri" panose="020F0502020204030204" pitchFamily="34" charset="0"/>
            </a:endParaRPr>
          </a:p>
          <a:p>
            <a:pPr algn="ctr" eaLnBrk="1" hangingPunct="1">
              <a:buFontTx/>
              <a:buNone/>
            </a:pPr>
            <a:endParaRPr lang="fi-FI" altLang="fi-FI" sz="1400" b="0" dirty="0">
              <a:latin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6D4EDA4-8889-4B34-6BA9-C7C5F0536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0328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Palosuojatut rakenteet (palkit ja pilarit)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1" cy="4599890"/>
          </a:xfrm>
        </p:spPr>
        <p:txBody>
          <a:bodyPr>
            <a:normAutofit/>
          </a:bodyPr>
          <a:lstStyle/>
          <a:p>
            <a:r>
              <a:rPr lang="fi-FI" dirty="0"/>
              <a:t>Mitoituksessa käytetään tehollista poikkileikkausta</a:t>
            </a:r>
          </a:p>
          <a:p>
            <a:r>
              <a:rPr lang="fi-FI" dirty="0"/>
              <a:t>Palonkestoaika ei ole rajoitettu</a:t>
            </a:r>
            <a:endParaRPr lang="fi-FI" sz="3600" dirty="0"/>
          </a:p>
          <a:p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422609"/>
              </p:ext>
            </p:extLst>
          </p:nvPr>
        </p:nvGraphicFramePr>
        <p:xfrm>
          <a:off x="1157288" y="3343275"/>
          <a:ext cx="4081462" cy="338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62240" imgH="2603160" progId="Equation.DSMT4">
                  <p:embed/>
                </p:oleObj>
              </mc:Choice>
              <mc:Fallback>
                <p:oleObj name="Equation" r:id="rId3" imgW="3162240" imgH="260316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288" y="3343275"/>
                        <a:ext cx="4081462" cy="338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511" y="1631120"/>
            <a:ext cx="3973746" cy="420843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A3147F3-72B0-4F57-86F5-A9CF8DE70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539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Palosuojatut rakenteet (ontelotila täytetty)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859" y="1910319"/>
            <a:ext cx="4344304" cy="3398390"/>
          </a:xfrm>
          <a:prstGeom prst="rect">
            <a:avLst/>
          </a:prstGeom>
        </p:spPr>
      </p:pic>
      <p:sp>
        <p:nvSpPr>
          <p:cNvPr id="12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1" cy="4599890"/>
          </a:xfrm>
        </p:spPr>
        <p:txBody>
          <a:bodyPr>
            <a:normAutofit/>
          </a:bodyPr>
          <a:lstStyle/>
          <a:p>
            <a:r>
              <a:rPr lang="fi-FI" dirty="0"/>
              <a:t>Mitoituksessa käytetään nimellistä jäännöspoikkileikkausta</a:t>
            </a:r>
          </a:p>
          <a:p>
            <a:r>
              <a:rPr lang="fi-FI" dirty="0"/>
              <a:t>Palonkestoaika on rajoitettu </a:t>
            </a:r>
          </a:p>
          <a:p>
            <a:pPr lvl="1"/>
            <a:r>
              <a:rPr lang="fi-FI" dirty="0"/>
              <a:t>Seinärakenteet R 90</a:t>
            </a:r>
          </a:p>
          <a:p>
            <a:pPr lvl="1"/>
            <a:r>
              <a:rPr lang="fi-FI" dirty="0"/>
              <a:t>Vaakarakenteet R 60</a:t>
            </a:r>
          </a:p>
          <a:p>
            <a:endParaRPr lang="fi-FI" dirty="0"/>
          </a:p>
        </p:txBody>
      </p:sp>
      <p:graphicFrame>
        <p:nvGraphicFramePr>
          <p:cNvPr id="13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035325"/>
              </p:ext>
            </p:extLst>
          </p:nvPr>
        </p:nvGraphicFramePr>
        <p:xfrm>
          <a:off x="1136650" y="4144103"/>
          <a:ext cx="4802188" cy="210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20960" imgH="1612800" progId="Equation.DSMT4">
                  <p:embed/>
                </p:oleObj>
              </mc:Choice>
              <mc:Fallback>
                <p:oleObj name="Equation" r:id="rId4" imgW="3720960" imgH="1612800" progId="Equation.DSMT4">
                  <p:embed/>
                  <p:pic>
                    <p:nvPicPr>
                      <p:cNvPr id="13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4144103"/>
                        <a:ext cx="4802188" cy="210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9D5DE10-34FA-9339-925F-C0BE8869A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623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Palosuojatut rakenteet (ontelotila täytetty)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12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11116963" cy="4599890"/>
          </a:xfrm>
        </p:spPr>
        <p:txBody>
          <a:bodyPr>
            <a:normAutofit/>
          </a:bodyPr>
          <a:lstStyle/>
          <a:p>
            <a:r>
              <a:rPr lang="fi-FI" dirty="0"/>
              <a:t>Ontelot ovat joko kokonaan tai vähintään 100 mm paksulla kivivillalla täytettyjä</a:t>
            </a:r>
          </a:p>
          <a:p>
            <a:r>
              <a:rPr lang="fi-FI" dirty="0"/>
              <a:t>Eristeen tiheyden tulee olla vähintään 28 kg/m</a:t>
            </a:r>
            <a:r>
              <a:rPr lang="fi-FI" baseline="30000" dirty="0"/>
              <a:t>3</a:t>
            </a:r>
          </a:p>
          <a:p>
            <a:r>
              <a:rPr lang="fi-FI" dirty="0"/>
              <a:t>Eristeen tulee olla palolle alttiilla puolella kannattajan syrjän tasolla siten, että se suojaa lappeita hiiltymiseltä</a:t>
            </a:r>
          </a:p>
          <a:p>
            <a:r>
              <a:rPr lang="fi-FI" dirty="0"/>
              <a:t>Ontelon korkeus rajoitetaan arvoon h</a:t>
            </a:r>
            <a:r>
              <a:rPr lang="fi-FI" baseline="-25000" dirty="0"/>
              <a:t>ontelo</a:t>
            </a:r>
            <a:r>
              <a:rPr lang="fi-FI" dirty="0"/>
              <a:t>/</a:t>
            </a:r>
            <a:r>
              <a:rPr lang="fi-FI" dirty="0" err="1"/>
              <a:t>h</a:t>
            </a:r>
            <a:r>
              <a:rPr lang="fi-FI" baseline="-25000" dirty="0" err="1"/>
              <a:t>palkki</a:t>
            </a:r>
            <a:r>
              <a:rPr lang="fi-FI" dirty="0"/>
              <a:t> ≤ 0,6</a:t>
            </a:r>
          </a:p>
          <a:p>
            <a:r>
              <a:rPr lang="fi-FI" dirty="0"/>
              <a:t>Ontelon korkeus saa olla enintään 300 mm</a:t>
            </a:r>
          </a:p>
          <a:p>
            <a:r>
              <a:rPr lang="fi-FI" dirty="0"/>
              <a:t>Mikäli eriste on lasivillaa, käytetään tyhjän ontelon mitoitusmenetelmää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FCA203C-11D4-0DD3-985E-60FC76305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2186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Palosuojatut rakenteet (ontelotila täytetty)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12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1" cy="4785241"/>
          </a:xfrm>
        </p:spPr>
        <p:txBody>
          <a:bodyPr>
            <a:normAutofit/>
          </a:bodyPr>
          <a:lstStyle/>
          <a:p>
            <a:r>
              <a:rPr lang="fi-FI" dirty="0"/>
              <a:t>Kun ontelon villalevyjä käytetään rankojen kylkien palosuojaamiseen, tulee villalevyjen paikallaan pysy-</a:t>
            </a:r>
            <a:r>
              <a:rPr lang="fi-FI" dirty="0" err="1"/>
              <a:t>minen</a:t>
            </a:r>
            <a:r>
              <a:rPr lang="fi-FI" dirty="0"/>
              <a:t> varmistaa</a:t>
            </a:r>
          </a:p>
          <a:p>
            <a:pPr lvl="1"/>
            <a:r>
              <a:rPr lang="fi-FI" dirty="0"/>
              <a:t>Vaakarakenteissa villalevyjä kantavat koolauspuut ja niiden liittimet tulee </a:t>
            </a:r>
            <a:r>
              <a:rPr lang="fi-FI" dirty="0" err="1"/>
              <a:t>palomitoittaa</a:t>
            </a:r>
            <a:r>
              <a:rPr lang="fi-FI" dirty="0"/>
              <a:t> </a:t>
            </a:r>
          </a:p>
          <a:p>
            <a:pPr lvl="1"/>
            <a:r>
              <a:rPr lang="fi-FI" dirty="0"/>
              <a:t>Koolauspuista tulee yleensä järeitä</a:t>
            </a:r>
          </a:p>
          <a:p>
            <a:pPr lvl="1"/>
            <a:r>
              <a:rPr lang="fi-FI" dirty="0"/>
              <a:t>Liittimistä tulee yleensä pitkiä</a:t>
            </a:r>
          </a:p>
          <a:p>
            <a:r>
              <a:rPr lang="fi-FI" dirty="0"/>
              <a:t>Suojaamalla rakenne koko palon-kestoajalle, voidaan edellä esitetty välttää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328" y="1979959"/>
            <a:ext cx="4141472" cy="376593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C1ED81D-0B54-A8E3-5E43-CB8497CB3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3790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012" y="1928853"/>
            <a:ext cx="4626965" cy="333337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Palosuojatut rakenteet (ontelotila tyhjä)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12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1" cy="4599890"/>
          </a:xfrm>
        </p:spPr>
        <p:txBody>
          <a:bodyPr>
            <a:normAutofit/>
          </a:bodyPr>
          <a:lstStyle/>
          <a:p>
            <a:r>
              <a:rPr lang="fi-FI" dirty="0"/>
              <a:t>Mitoituksessa käytetään tehollista poikkileikkausta</a:t>
            </a:r>
          </a:p>
          <a:p>
            <a:r>
              <a:rPr lang="fi-FI" dirty="0"/>
              <a:t>Palonkestoaika ei ole rajoitettu</a:t>
            </a:r>
            <a:endParaRPr lang="fi-FI" sz="3600" dirty="0"/>
          </a:p>
          <a:p>
            <a:endParaRPr lang="fi-FI" dirty="0"/>
          </a:p>
          <a:p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884757"/>
              </p:ext>
            </p:extLst>
          </p:nvPr>
        </p:nvGraphicFramePr>
        <p:xfrm>
          <a:off x="1157288" y="3311138"/>
          <a:ext cx="4081462" cy="363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62240" imgH="2793960" progId="Equation.DSMT4">
                  <p:embed/>
                </p:oleObj>
              </mc:Choice>
              <mc:Fallback>
                <p:oleObj name="Equation" r:id="rId4" imgW="3162240" imgH="279396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288" y="3311138"/>
                        <a:ext cx="4081462" cy="363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233CB25-24AA-1DDC-AFFA-53837DD59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0560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14" y="2010849"/>
            <a:ext cx="4018300" cy="343477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Palosuojatut rakenteet (ontelotila tyhjä)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12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1" cy="4914987"/>
          </a:xfrm>
        </p:spPr>
        <p:txBody>
          <a:bodyPr>
            <a:normAutofit/>
          </a:bodyPr>
          <a:lstStyle/>
          <a:p>
            <a:r>
              <a:rPr lang="fi-FI" dirty="0"/>
              <a:t>Tyhjään onteloon pääsevä palo aiheuttaa haasteita mitoitukseen</a:t>
            </a:r>
          </a:p>
          <a:p>
            <a:r>
              <a:rPr lang="fi-FI" dirty="0"/>
              <a:t>Mikään kantava rakenneosa ei saa menettää kantavuuttaan palotilan-</a:t>
            </a:r>
            <a:r>
              <a:rPr lang="fi-FI" dirty="0" err="1"/>
              <a:t>teessa</a:t>
            </a:r>
            <a:r>
              <a:rPr lang="fi-FI" dirty="0"/>
              <a:t>	</a:t>
            </a:r>
          </a:p>
          <a:p>
            <a:pPr lvl="1"/>
            <a:r>
              <a:rPr lang="fi-FI" dirty="0"/>
              <a:t>Esim. välipohjapalkeista ja välipohjan kansirakenteesta tulee järeämpiä, jotta riittävä tehollinen poikkileikkaus saavu-</a:t>
            </a:r>
            <a:r>
              <a:rPr lang="fi-FI" dirty="0" err="1"/>
              <a:t>tetaan</a:t>
            </a:r>
            <a:endParaRPr lang="fi-FI" dirty="0"/>
          </a:p>
          <a:p>
            <a:r>
              <a:rPr lang="fi-FI" dirty="0"/>
              <a:t>Suojaamalla rakenne koko palon-kestoajalle, voidaan edellä esitetty välttää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9537B6D-3E1C-7AE0-2343-38511E1C9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1753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Palosuojauksen kiinnittäminen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79989" cy="469256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Palosuojaustuotteet kiinnitetään valmistajan ohjeiden mukaan</a:t>
            </a:r>
          </a:p>
          <a:p>
            <a:r>
              <a:rPr lang="fi-FI" dirty="0"/>
              <a:t>Liittimen kärjen </a:t>
            </a:r>
            <a:r>
              <a:rPr lang="fi-FI" dirty="0" err="1"/>
              <a:t>tunkeuma</a:t>
            </a:r>
            <a:r>
              <a:rPr lang="fi-FI" dirty="0"/>
              <a:t> hiiltymättömään puuhun tulee varmistaa</a:t>
            </a:r>
          </a:p>
          <a:p>
            <a:pPr lvl="1"/>
            <a:r>
              <a:rPr lang="fi-FI" dirty="0"/>
              <a:t>Palomitoitusmenetelmäkohteiset mitoitusohjeet RIL 205-2</a:t>
            </a:r>
          </a:p>
          <a:p>
            <a:r>
              <a:rPr lang="fi-FI" dirty="0"/>
              <a:t>Erityisesti liittimien pituuteen tulee kiinnittää huomiota tapauksessa, jossa hiiltymää tapahtuu palosuojauksen takana ennen sen murtumista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453" y="1359243"/>
            <a:ext cx="2472114" cy="47601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BB67948-E346-16AB-D2F2-A1552F148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0434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12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11049002" cy="420522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Ennen puurakenteiden varsinaista palomitoitusta tulee selvittää rakenneosien ja koko rakennuksen rungon toiminta stabiliteetin näkökulmasta </a:t>
            </a:r>
          </a:p>
          <a:p>
            <a:r>
              <a:rPr lang="fi-FI" dirty="0"/>
              <a:t>Joissakin tapauksissa palotilannetta varten joudutaan suunnittelemaan kokonaan oma stabiliteettituenta </a:t>
            </a:r>
          </a:p>
          <a:p>
            <a:pPr lvl="1"/>
            <a:r>
              <a:rPr lang="fi-FI" dirty="0"/>
              <a:t>Esimerkiksi huoneistojen välinen </a:t>
            </a:r>
            <a:r>
              <a:rPr lang="fi-FI" dirty="0" err="1"/>
              <a:t>kaksoirunkoseinä</a:t>
            </a:r>
            <a:endParaRPr lang="fi-FI" dirty="0"/>
          </a:p>
          <a:p>
            <a:r>
              <a:rPr lang="fi-FI" dirty="0"/>
              <a:t>Palotilanteen stabiliteettituenta tulee suunnitella siten, että se toimii koko vaaditun palonkestoajan</a:t>
            </a:r>
          </a:p>
          <a:p>
            <a:r>
              <a:rPr lang="fi-FI" dirty="0"/>
              <a:t>Kriittisin yksityiskohta palotilanteen stabiliteettituentaan käytettävissä rakennekokonaisuuksissa ovat näiden liitokset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8EA361E-3AAE-F240-B635-2B2AD393B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4037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t="10644" r="22314" b="12540"/>
          <a:stretch/>
        </p:blipFill>
        <p:spPr>
          <a:xfrm>
            <a:off x="6578404" y="1634913"/>
            <a:ext cx="5345867" cy="422407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Palon vastaisella puolella oleva levytys estää kantavan seinän tolppien nurjahtamisen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F3FA74B-E84B-686D-138D-011954FFE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2915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5" t="11275" r="22517" b="10193"/>
          <a:stretch/>
        </p:blipFill>
        <p:spPr>
          <a:xfrm>
            <a:off x="6578034" y="1613972"/>
            <a:ext cx="5346238" cy="4318687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Kaikki stabiliteettituentaa tarvitsevat rakenneosat tulee kiinnittää tuentasysteemiin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D8836DF-EF2B-1FD8-A495-8C896E54A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7182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1018" r="23111" b="9948"/>
          <a:stretch/>
        </p:blipFill>
        <p:spPr>
          <a:xfrm>
            <a:off x="6494663" y="1600012"/>
            <a:ext cx="5329715" cy="434792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81116" cy="4351338"/>
          </a:xfrm>
        </p:spPr>
        <p:txBody>
          <a:bodyPr/>
          <a:lstStyle/>
          <a:p>
            <a:r>
              <a:rPr lang="fi-FI" dirty="0"/>
              <a:t>Huoneistojen välisessä kaksoisrunkoseinässä tarvitaan yleensä erillinen nurjahdustuentasysteemi seinän palon puoleisessa runkopuoliskossa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D8996B-6194-7336-E969-39C04DFD9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1851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0" t="11728" r="33665" b="11095"/>
          <a:stretch/>
        </p:blipFill>
        <p:spPr>
          <a:xfrm>
            <a:off x="7128579" y="1303639"/>
            <a:ext cx="3276073" cy="4256902"/>
          </a:xfrm>
          <a:prstGeom prst="rect">
            <a:avLst/>
          </a:prstGeom>
        </p:spPr>
      </p:pic>
      <p:sp>
        <p:nvSpPr>
          <p:cNvPr id="7" name="Sisällön paikkamerkki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Riittävän järeät rangat voidaan suunnitella toimimaan ilman nurjahdustuentaa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32D889C-47AE-0618-97AA-CAA02614D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9277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t="11455" r="10557" b="9290"/>
          <a:stretch/>
        </p:blipFill>
        <p:spPr>
          <a:xfrm>
            <a:off x="6096000" y="2067617"/>
            <a:ext cx="5910836" cy="3418783"/>
          </a:xfrm>
          <a:prstGeom prst="rect">
            <a:avLst/>
          </a:prstGeom>
        </p:spPr>
      </p:pic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Palon vastaisella puolella oleva levytys estää palkkien kiepahtamisen alapuolisessa palossa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A09ADC3-55DD-25E8-5661-51B8EB56B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5841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Kiepahdustuet estävät palkkien kiepahtamisen ala- tai yläpuolisessa palossa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t="10103" r="9088" b="10283"/>
          <a:stretch/>
        </p:blipFill>
        <p:spPr>
          <a:xfrm>
            <a:off x="5863071" y="2129958"/>
            <a:ext cx="6275196" cy="341228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7795137-39BA-0FD3-F6C1-1292DC36A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107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t="11095" r="20439" b="10193"/>
          <a:stretch/>
        </p:blipFill>
        <p:spPr>
          <a:xfrm>
            <a:off x="6800565" y="1955079"/>
            <a:ext cx="4565824" cy="3603076"/>
          </a:xfrm>
          <a:prstGeom prst="rect">
            <a:avLst/>
          </a:prstGeom>
        </p:spPr>
      </p:pic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Riittävän järeät palkit voidaan suunnitella toimimaan ilman kiepahdustuentaa ala- tai yläpuolisessa palossa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16DF54D-56C6-3CEA-846C-ABA3D0B4D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1688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Julkaisupäivä: 18.11.2021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1C58C30-5E36-6F14-6792-49023AEE0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Palosuojatut puurakenteet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Puurakenteiden palosuojaustuotteita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79989" cy="4834668"/>
          </a:xfrm>
        </p:spPr>
        <p:txBody>
          <a:bodyPr>
            <a:normAutofit/>
          </a:bodyPr>
          <a:lstStyle/>
          <a:p>
            <a:r>
              <a:rPr lang="fi-FI" dirty="0"/>
              <a:t>Palosuojaukseen käytetään yleensä seuraavia tuotteita</a:t>
            </a:r>
          </a:p>
          <a:p>
            <a:pPr lvl="1"/>
            <a:r>
              <a:rPr lang="fi-FI" dirty="0"/>
              <a:t>Kipsilevy</a:t>
            </a:r>
          </a:p>
          <a:p>
            <a:pPr lvl="1"/>
            <a:r>
              <a:rPr lang="fi-FI" dirty="0"/>
              <a:t>Kivivillalevy</a:t>
            </a:r>
          </a:p>
          <a:p>
            <a:pPr lvl="1"/>
            <a:r>
              <a:rPr lang="fi-FI" dirty="0"/>
              <a:t>Puulevy</a:t>
            </a:r>
          </a:p>
          <a:p>
            <a:pPr lvl="1"/>
            <a:r>
              <a:rPr lang="fi-FI" dirty="0"/>
              <a:t>Puupanelointi</a:t>
            </a:r>
          </a:p>
          <a:p>
            <a:r>
              <a:rPr lang="fi-FI" dirty="0"/>
              <a:t>Palosuojaus voidaan suunnitella myös edellä esitettyjä tuotteita yhdistämällä</a:t>
            </a:r>
          </a:p>
        </p:txBody>
      </p:sp>
      <p:pic>
        <p:nvPicPr>
          <p:cNvPr id="7" name="Picture 2" descr="Kuvahaun tulos haulle kipsilevy gypro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823" y="1959111"/>
            <a:ext cx="3661253" cy="366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9676433" y="5404920"/>
            <a:ext cx="14326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latin typeface="+mn-lt"/>
              </a:rPr>
              <a:t>Kuva: Gyproc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CEF201A-D4BA-05C4-8818-A33FEEEB4E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6585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005" y="747106"/>
            <a:ext cx="4548220" cy="544386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00816" cy="4933521"/>
          </a:xfrm>
        </p:spPr>
        <p:txBody>
          <a:bodyPr>
            <a:normAutofit/>
          </a:bodyPr>
          <a:lstStyle/>
          <a:p>
            <a:r>
              <a:rPr lang="fi-FI" dirty="0"/>
              <a:t>Puurakenne voidaan suunnitella paloteknisesti siten, että se palosuojataan </a:t>
            </a:r>
            <a:r>
              <a:rPr lang="fi-FI" u="sng" dirty="0"/>
              <a:t>koko vaaditulle palonkestoajalle</a:t>
            </a:r>
          </a:p>
          <a:p>
            <a:r>
              <a:rPr lang="fi-FI" dirty="0"/>
              <a:t>Palosuojaukseen käytettävä tuote suojaa puurakennetta hiiltymiseltä koko palonkestoajan</a:t>
            </a:r>
          </a:p>
          <a:p>
            <a:pPr lvl="1"/>
            <a:r>
              <a:rPr lang="fi-FI" dirty="0"/>
              <a:t>Puurakenteessa ei tapahdu sellaista hiiltymistä vaaditun palonkeston aikana, että sen dimensiot muuttuisivat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177DB7-558D-C93F-60BA-F803DF81C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1759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00816" cy="4933521"/>
          </a:xfrm>
        </p:spPr>
        <p:txBody>
          <a:bodyPr>
            <a:normAutofit/>
          </a:bodyPr>
          <a:lstStyle/>
          <a:p>
            <a:r>
              <a:rPr lang="fi-FI" dirty="0"/>
              <a:t>Puurakenne voidaan suunnitella paloteknisesti siten, että se palosuojataan </a:t>
            </a:r>
            <a:r>
              <a:rPr lang="fi-FI" u="sng" dirty="0"/>
              <a:t>osaksi vaaditusta palonkestoajasta</a:t>
            </a:r>
          </a:p>
          <a:p>
            <a:r>
              <a:rPr lang="fi-FI" dirty="0"/>
              <a:t>Palosuojaukseen käytettävä tuote suojaa puurakennetta hiiltymiseltä osan palonkestoajasta ja loppuaika puurakenteen annetaan hiiltyä</a:t>
            </a:r>
          </a:p>
          <a:p>
            <a:pPr lvl="1"/>
            <a:r>
              <a:rPr lang="fi-FI" dirty="0"/>
              <a:t>Puurakenteessa tapahtuu hiiltymää, jolloin sen dimensiot muuttuvat</a:t>
            </a: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243" y="1678332"/>
            <a:ext cx="4491626" cy="376752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7E5C4F8-EFDA-D579-EB7E-7E3611816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00816" cy="4143960"/>
          </a:xfrm>
        </p:spPr>
        <p:txBody>
          <a:bodyPr>
            <a:normAutofit/>
          </a:bodyPr>
          <a:lstStyle/>
          <a:p>
            <a:r>
              <a:rPr lang="fi-FI" dirty="0"/>
              <a:t>Kivivillaa voidaan käyttää puuosien palosuojaamiseen eurokoodien mukaisessa mitoituksessa</a:t>
            </a:r>
          </a:p>
          <a:p>
            <a:r>
              <a:rPr lang="fi-FI" dirty="0"/>
              <a:t>Kivivillan tiheys tulee olla vähintään 28 kg/m</a:t>
            </a:r>
            <a:r>
              <a:rPr lang="fi-FI" baseline="30000" dirty="0"/>
              <a:t>3</a:t>
            </a:r>
          </a:p>
          <a:p>
            <a:r>
              <a:rPr lang="fi-FI" dirty="0"/>
              <a:t>Viereisessä kuvassa </a:t>
            </a:r>
            <a:r>
              <a:rPr lang="fi-FI" dirty="0" err="1"/>
              <a:t>kivillalevyjä</a:t>
            </a:r>
            <a:r>
              <a:rPr lang="fi-FI" dirty="0"/>
              <a:t> on käytetty rankaseinässä rankojen kylkien suojaamiseen</a:t>
            </a:r>
          </a:p>
        </p:txBody>
      </p:sp>
      <p:pic>
        <p:nvPicPr>
          <p:cNvPr id="7" name="Picture 4" descr="palo"/>
          <p:cNvPicPr>
            <a:picLocks noChangeAspect="1" noChangeArrowheads="1"/>
          </p:cNvPicPr>
          <p:nvPr/>
        </p:nvPicPr>
        <p:blipFill rotWithShape="1">
          <a:blip r:embed="rId3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6"/>
          <a:stretch/>
        </p:blipFill>
        <p:spPr bwMode="auto">
          <a:xfrm>
            <a:off x="7302999" y="1392015"/>
            <a:ext cx="3741363" cy="48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9622900" y="6053345"/>
            <a:ext cx="14214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b="0" dirty="0">
                <a:solidFill>
                  <a:schemeClr val="bg1"/>
                </a:solidFill>
              </a:rPr>
              <a:t>Kuva: Tero </a:t>
            </a:r>
            <a:r>
              <a:rPr lang="fi-FI" sz="800" dirty="0">
                <a:solidFill>
                  <a:schemeClr val="bg1"/>
                </a:solidFill>
              </a:rPr>
              <a:t>L</a:t>
            </a:r>
            <a:r>
              <a:rPr lang="fi-FI" sz="800" b="0" dirty="0">
                <a:solidFill>
                  <a:schemeClr val="bg1"/>
                </a:solidFill>
              </a:rPr>
              <a:t>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4980889-D433-DD2F-65C6-994CE9075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6689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2" ma:contentTypeDescription="Luo uusi asiakirja." ma:contentTypeScope="" ma:versionID="0a691ec51fae5bb8b16a5a797879ef8c">
  <xsd:schema xmlns:xsd="http://www.w3.org/2001/XMLSchema" xmlns:xs="http://www.w3.org/2001/XMLSchema" xmlns:p="http://schemas.microsoft.com/office/2006/metadata/properties" xmlns:ns2="93e2402c-36e9-4cdd-8de8-0cb185c44caf" targetNamespace="http://schemas.microsoft.com/office/2006/metadata/properties" ma:root="true" ma:fieldsID="06a6acec830bdf0c269bd37151a3fa05" ns2:_="">
    <xsd:import namespace="93e2402c-36e9-4cdd-8de8-0cb185c44c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E05F82-0E33-4891-B5A1-A24B4B333825}">
  <ds:schemaRefs>
    <ds:schemaRef ds:uri="93e2402c-36e9-4cdd-8de8-0cb185c44caf"/>
    <ds:schemaRef ds:uri="http://www.w3.org/XML/1998/namespace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3BEBF01-7451-40F0-BB34-B819057D6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9562</TotalTime>
  <Words>1234</Words>
  <Application>Microsoft Office PowerPoint</Application>
  <PresentationFormat>Laajakuva</PresentationFormat>
  <Paragraphs>316</Paragraphs>
  <Slides>34</Slides>
  <Notes>32</Notes>
  <HiddenSlides>0</HiddenSlides>
  <MMClips>0</MMClips>
  <ScaleCrop>false</ScaleCrop>
  <HeadingPairs>
    <vt:vector size="8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UniversalMath1 BT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Palosuojatut puurakenteet</vt:lpstr>
      <vt:lpstr>Puurakenteiden palosuojaustuotteita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Palosuojatut rakenteet (palkit ja pilarit)</vt:lpstr>
      <vt:lpstr>Palosuojatut rakenteet (ontelotila täytetty)</vt:lpstr>
      <vt:lpstr>Palosuojatut rakenteet (ontelotila täytetty)</vt:lpstr>
      <vt:lpstr>Palosuojatut rakenteet (ontelotila täytetty)</vt:lpstr>
      <vt:lpstr>Palosuojatut rakenteet (ontelotila tyhjä)</vt:lpstr>
      <vt:lpstr>Palosuojatut rakenteet (ontelotila tyhjä)</vt:lpstr>
      <vt:lpstr>Palosuojauksen kiinnittäminen</vt:lpstr>
      <vt:lpstr>Palotilanteen stabiliteetti</vt:lpstr>
      <vt:lpstr>Palotilanteen stabiliteetti</vt:lpstr>
      <vt:lpstr>Palotilanteen stabiliteetti</vt:lpstr>
      <vt:lpstr>Palotilanteen stabiliteetti</vt:lpstr>
      <vt:lpstr>Palotilanteen stabiliteetti</vt:lpstr>
      <vt:lpstr>Palotilanteen stabiliteetti</vt:lpstr>
      <vt:lpstr>Palotilanteen stabiliteetti</vt:lpstr>
      <vt:lpstr>Palotilanteen stabiliteetti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726</cp:revision>
  <cp:lastPrinted>2021-05-26T11:58:08Z</cp:lastPrinted>
  <dcterms:created xsi:type="dcterms:W3CDTF">2021-05-03T10:20:21Z</dcterms:created>
  <dcterms:modified xsi:type="dcterms:W3CDTF">2022-06-20T12:49:05Z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