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2" r:id="rId5"/>
    <p:sldId id="303" r:id="rId6"/>
    <p:sldId id="405" r:id="rId7"/>
    <p:sldId id="292" r:id="rId8"/>
    <p:sldId id="406" r:id="rId9"/>
    <p:sldId id="404" r:id="rId10"/>
    <p:sldId id="474" r:id="rId11"/>
    <p:sldId id="475" r:id="rId12"/>
    <p:sldId id="476" r:id="rId13"/>
    <p:sldId id="482" r:id="rId14"/>
    <p:sldId id="481" r:id="rId15"/>
    <p:sldId id="484" r:id="rId16"/>
    <p:sldId id="477" r:id="rId17"/>
    <p:sldId id="483" r:id="rId18"/>
    <p:sldId id="489" r:id="rId19"/>
    <p:sldId id="491" r:id="rId20"/>
    <p:sldId id="492" r:id="rId21"/>
    <p:sldId id="490" r:id="rId22"/>
    <p:sldId id="493" r:id="rId23"/>
  </p:sldIdLst>
  <p:sldSz cx="12192000" cy="6858000"/>
  <p:notesSz cx="6400800" cy="117284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4EA89-831D-41CF-BCE8-654DE5C077DF}" v="2" dt="2022-06-20T12:48:15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482"/>
    </p:cViewPr>
  </p:sorter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B733D77F-49CE-4E3F-9535-A20CDE83B358}"/>
    <pc:docChg chg="modSld">
      <pc:chgData name="Hilppa Iittiläinen" userId="f7572432-e0f1-4abb-81ed-7836843e2f2b" providerId="ADAL" clId="{B733D77F-49CE-4E3F-9535-A20CDE83B358}" dt="2022-05-27T12:16:42.550" v="77" actId="6549"/>
      <pc:docMkLst>
        <pc:docMk/>
      </pc:docMkLst>
      <pc:sldChg chg="modSp mod">
        <pc:chgData name="Hilppa Iittiläinen" userId="f7572432-e0f1-4abb-81ed-7836843e2f2b" providerId="ADAL" clId="{B733D77F-49CE-4E3F-9535-A20CDE83B358}" dt="2022-05-27T12:15:30.007" v="60" actId="12"/>
        <pc:sldMkLst>
          <pc:docMk/>
          <pc:sldMk cId="3870382826" sldId="292"/>
        </pc:sldMkLst>
        <pc:spChg chg="mod">
          <ac:chgData name="Hilppa Iittiläinen" userId="f7572432-e0f1-4abb-81ed-7836843e2f2b" providerId="ADAL" clId="{B733D77F-49CE-4E3F-9535-A20CDE83B358}" dt="2022-05-27T12:15:30.007" v="60" actId="12"/>
          <ac:spMkLst>
            <pc:docMk/>
            <pc:sldMk cId="3870382826" sldId="292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B733D77F-49CE-4E3F-9535-A20CDE83B358}" dt="2022-05-27T12:15:20.651" v="24" actId="12"/>
          <ac:spMkLst>
            <pc:docMk/>
            <pc:sldMk cId="3870382826" sldId="292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36.139" v="62" actId="6549"/>
        <pc:sldMkLst>
          <pc:docMk/>
          <pc:sldMk cId="1513376411" sldId="404"/>
        </pc:sldMkLst>
        <pc:spChg chg="mod">
          <ac:chgData name="Hilppa Iittiläinen" userId="f7572432-e0f1-4abb-81ed-7836843e2f2b" providerId="ADAL" clId="{B733D77F-49CE-4E3F-9535-A20CDE83B358}" dt="2022-05-27T12:15:36.139" v="62" actId="6549"/>
          <ac:spMkLst>
            <pc:docMk/>
            <pc:sldMk cId="1513376411" sldId="404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46.579" v="65" actId="6549"/>
        <pc:sldMkLst>
          <pc:docMk/>
          <pc:sldMk cId="3465534851" sldId="474"/>
        </pc:sldMkLst>
        <pc:spChg chg="mod">
          <ac:chgData name="Hilppa Iittiläinen" userId="f7572432-e0f1-4abb-81ed-7836843e2f2b" providerId="ADAL" clId="{B733D77F-49CE-4E3F-9535-A20CDE83B358}" dt="2022-05-27T12:15:46.579" v="65" actId="6549"/>
          <ac:spMkLst>
            <pc:docMk/>
            <pc:sldMk cId="3465534851" sldId="474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53.329" v="67" actId="6549"/>
        <pc:sldMkLst>
          <pc:docMk/>
          <pc:sldMk cId="4251497409" sldId="475"/>
        </pc:sldMkLst>
        <pc:spChg chg="mod">
          <ac:chgData name="Hilppa Iittiläinen" userId="f7572432-e0f1-4abb-81ed-7836843e2f2b" providerId="ADAL" clId="{B733D77F-49CE-4E3F-9535-A20CDE83B358}" dt="2022-05-27T12:15:53.329" v="67" actId="6549"/>
          <ac:spMkLst>
            <pc:docMk/>
            <pc:sldMk cId="4251497409" sldId="475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5:59.241" v="69" actId="20577"/>
        <pc:sldMkLst>
          <pc:docMk/>
          <pc:sldMk cId="4139317202" sldId="476"/>
        </pc:sldMkLst>
        <pc:spChg chg="mod">
          <ac:chgData name="Hilppa Iittiläinen" userId="f7572432-e0f1-4abb-81ed-7836843e2f2b" providerId="ADAL" clId="{B733D77F-49CE-4E3F-9535-A20CDE83B358}" dt="2022-05-27T12:15:59.241" v="69" actId="20577"/>
          <ac:spMkLst>
            <pc:docMk/>
            <pc:sldMk cId="4139317202" sldId="476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17.090" v="72" actId="6549"/>
        <pc:sldMkLst>
          <pc:docMk/>
          <pc:sldMk cId="1557712633" sldId="477"/>
        </pc:sldMkLst>
        <pc:spChg chg="mod">
          <ac:chgData name="Hilppa Iittiläinen" userId="f7572432-e0f1-4abb-81ed-7836843e2f2b" providerId="ADAL" clId="{B733D77F-49CE-4E3F-9535-A20CDE83B358}" dt="2022-05-27T12:16:17.090" v="72" actId="6549"/>
          <ac:spMkLst>
            <pc:docMk/>
            <pc:sldMk cId="1557712633" sldId="477"/>
            <ac:spMk id="4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04.201" v="70" actId="6549"/>
        <pc:sldMkLst>
          <pc:docMk/>
          <pc:sldMk cId="2199969276" sldId="482"/>
        </pc:sldMkLst>
        <pc:spChg chg="mod">
          <ac:chgData name="Hilppa Iittiläinen" userId="f7572432-e0f1-4abb-81ed-7836843e2f2b" providerId="ADAL" clId="{B733D77F-49CE-4E3F-9535-A20CDE83B358}" dt="2022-05-27T12:16:04.201" v="70" actId="6549"/>
          <ac:spMkLst>
            <pc:docMk/>
            <pc:sldMk cId="2199969276" sldId="482"/>
            <ac:spMk id="5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11.278" v="71" actId="6549"/>
        <pc:sldMkLst>
          <pc:docMk/>
          <pc:sldMk cId="1580596277" sldId="484"/>
        </pc:sldMkLst>
        <pc:spChg chg="mod">
          <ac:chgData name="Hilppa Iittiläinen" userId="f7572432-e0f1-4abb-81ed-7836843e2f2b" providerId="ADAL" clId="{B733D77F-49CE-4E3F-9535-A20CDE83B358}" dt="2022-05-27T12:16:11.278" v="71" actId="6549"/>
          <ac:spMkLst>
            <pc:docMk/>
            <pc:sldMk cId="1580596277" sldId="484"/>
            <ac:spMk id="4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27.721" v="73" actId="20577"/>
        <pc:sldMkLst>
          <pc:docMk/>
          <pc:sldMk cId="1642176911" sldId="491"/>
        </pc:sldMkLst>
        <pc:spChg chg="mod">
          <ac:chgData name="Hilppa Iittiläinen" userId="f7572432-e0f1-4abb-81ed-7836843e2f2b" providerId="ADAL" clId="{B733D77F-49CE-4E3F-9535-A20CDE83B358}" dt="2022-05-27T12:16:27.721" v="73" actId="20577"/>
          <ac:spMkLst>
            <pc:docMk/>
            <pc:sldMk cId="1642176911" sldId="491"/>
            <ac:spMk id="2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35.134" v="75" actId="6549"/>
        <pc:sldMkLst>
          <pc:docMk/>
          <pc:sldMk cId="3319732407" sldId="492"/>
        </pc:sldMkLst>
        <pc:spChg chg="mod">
          <ac:chgData name="Hilppa Iittiläinen" userId="f7572432-e0f1-4abb-81ed-7836843e2f2b" providerId="ADAL" clId="{B733D77F-49CE-4E3F-9535-A20CDE83B358}" dt="2022-05-27T12:16:35.134" v="75" actId="6549"/>
          <ac:spMkLst>
            <pc:docMk/>
            <pc:sldMk cId="3319732407" sldId="492"/>
            <ac:spMk id="2" creationId="{00000000-0000-0000-0000-000000000000}"/>
          </ac:spMkLst>
        </pc:spChg>
      </pc:sldChg>
      <pc:sldChg chg="modSp mod">
        <pc:chgData name="Hilppa Iittiläinen" userId="f7572432-e0f1-4abb-81ed-7836843e2f2b" providerId="ADAL" clId="{B733D77F-49CE-4E3F-9535-A20CDE83B358}" dt="2022-05-27T12:16:42.550" v="77" actId="6549"/>
        <pc:sldMkLst>
          <pc:docMk/>
          <pc:sldMk cId="1109963928" sldId="493"/>
        </pc:sldMkLst>
        <pc:spChg chg="mod">
          <ac:chgData name="Hilppa Iittiläinen" userId="f7572432-e0f1-4abb-81ed-7836843e2f2b" providerId="ADAL" clId="{B733D77F-49CE-4E3F-9535-A20CDE83B358}" dt="2022-05-27T12:16:42.550" v="77" actId="6549"/>
          <ac:spMkLst>
            <pc:docMk/>
            <pc:sldMk cId="1109963928" sldId="493"/>
            <ac:spMk id="4" creationId="{00000000-0000-0000-0000-000000000000}"/>
          </ac:spMkLst>
        </pc:spChg>
      </pc:sldChg>
    </pc:docChg>
  </pc:docChgLst>
  <pc:docChgLst>
    <pc:chgData name="Hilppa Iittiläinen" userId="f7572432-e0f1-4abb-81ed-7836843e2f2b" providerId="ADAL" clId="{1554EA89-831D-41CF-BCE8-654DE5C077DF}"/>
    <pc:docChg chg="custSel addSld delSld modSld sldOrd">
      <pc:chgData name="Hilppa Iittiläinen" userId="f7572432-e0f1-4abb-81ed-7836843e2f2b" providerId="ADAL" clId="{1554EA89-831D-41CF-BCE8-654DE5C077DF}" dt="2022-06-20T12:48:20.817" v="13" actId="478"/>
      <pc:docMkLst>
        <pc:docMk/>
      </pc:docMkLst>
      <pc:sldChg chg="modSp mod ord">
        <pc:chgData name="Hilppa Iittiläinen" userId="f7572432-e0f1-4abb-81ed-7836843e2f2b" providerId="ADAL" clId="{1554EA89-831D-41CF-BCE8-654DE5C077DF}" dt="2022-06-16T10:43:04.454" v="12" actId="20577"/>
        <pc:sldMkLst>
          <pc:docMk/>
          <pc:sldMk cId="3870382826" sldId="292"/>
        </pc:sldMkLst>
        <pc:spChg chg="mod">
          <ac:chgData name="Hilppa Iittiläinen" userId="f7572432-e0f1-4abb-81ed-7836843e2f2b" providerId="ADAL" clId="{1554EA89-831D-41CF-BCE8-654DE5C077DF}" dt="2022-06-16T10:43:04.454" v="12" actId="20577"/>
          <ac:spMkLst>
            <pc:docMk/>
            <pc:sldMk cId="3870382826" sldId="292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1554EA89-831D-41CF-BCE8-654DE5C077DF}" dt="2022-06-16T10:42:57.348" v="1" actId="27636"/>
          <ac:spMkLst>
            <pc:docMk/>
            <pc:sldMk cId="3870382826" sldId="292"/>
            <ac:spMk id="44" creationId="{9E9806A0-4C88-46B7-9184-555A83A7FFC8}"/>
          </ac:spMkLst>
        </pc:spChg>
      </pc:sldChg>
      <pc:sldChg chg="add">
        <pc:chgData name="Hilppa Iittiläinen" userId="f7572432-e0f1-4abb-81ed-7836843e2f2b" providerId="ADAL" clId="{1554EA89-831D-41CF-BCE8-654DE5C077DF}" dt="2022-06-16T10:42:57.138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1554EA89-831D-41CF-BCE8-654DE5C077DF}" dt="2022-06-20T12:48:20.817" v="13" actId="478"/>
        <pc:sldMkLst>
          <pc:docMk/>
          <pc:sldMk cId="0" sldId="303"/>
        </pc:sldMkLst>
        <pc:spChg chg="del">
          <ac:chgData name="Hilppa Iittiläinen" userId="f7572432-e0f1-4abb-81ed-7836843e2f2b" providerId="ADAL" clId="{1554EA89-831D-41CF-BCE8-654DE5C077DF}" dt="2022-06-20T12:48:20.817" v="13" actId="478"/>
          <ac:spMkLst>
            <pc:docMk/>
            <pc:sldMk cId="0" sldId="303"/>
            <ac:spMk id="2" creationId="{46FE75E1-A95D-B5BE-CC78-F5AA9A4C039B}"/>
          </ac:spMkLst>
        </pc:spChg>
      </pc:sldChg>
      <pc:sldChg chg="add del">
        <pc:chgData name="Hilppa Iittiläinen" userId="f7572432-e0f1-4abb-81ed-7836843e2f2b" providerId="ADAL" clId="{1554EA89-831D-41CF-BCE8-654DE5C077DF}" dt="2022-06-16T10:42:59.570" v="3" actId="47"/>
        <pc:sldMkLst>
          <pc:docMk/>
          <pc:sldMk cId="2543257185" sldId="4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58845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6850"/>
            <a:ext cx="7035800" cy="3957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40080" y="5644317"/>
            <a:ext cx="5120640" cy="461807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625639" y="11139994"/>
            <a:ext cx="2773680" cy="58845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03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48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911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04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70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726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948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75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30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13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97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51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97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haluaamasi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valikosto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205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hiiltyminen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5" name="Picture 8" descr="Aiheeseen liittyvÃ¤ k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77" y="757745"/>
            <a:ext cx="3101545" cy="55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orakulmio 15"/>
          <p:cNvSpPr/>
          <p:nvPr/>
        </p:nvSpPr>
        <p:spPr>
          <a:xfrm>
            <a:off x="8293897" y="6054192"/>
            <a:ext cx="2129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www.greenbuildingadvisor.com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45211" cy="4351338"/>
          </a:xfrm>
        </p:spPr>
        <p:txBody>
          <a:bodyPr/>
          <a:lstStyle/>
          <a:p>
            <a:r>
              <a:rPr lang="fi-FI" dirty="0"/>
              <a:t>Puutuotetta voidaan käyttää myös liitososien palosuojaamiseen</a:t>
            </a:r>
          </a:p>
          <a:p>
            <a:r>
              <a:rPr lang="fi-FI" dirty="0"/>
              <a:t>Puurakenteiden liitokset kannattaa lähtökohtaisesti suunnitella siten, että metallista valmistetut liitososat saadaan puuosien sisään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AAED21D-93BC-D1EA-3933-799A2C618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96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hiiltymisnopeus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9232653" y="4349005"/>
            <a:ext cx="1065128" cy="248854"/>
          </a:xfrm>
        </p:spPr>
        <p:txBody>
          <a:bodyPr>
            <a:noAutofit/>
          </a:bodyPr>
          <a:lstStyle/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fi-FI" sz="1100" dirty="0"/>
              <a:t>Liimapuu</a:t>
            </a:r>
          </a:p>
        </p:txBody>
      </p:sp>
      <p:pic>
        <p:nvPicPr>
          <p:cNvPr id="8" name="Picture 2" descr="Aiheeseen liittyvÃ¤ k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73" y="4569936"/>
            <a:ext cx="1095542" cy="12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isällön paikkamerkki 2"/>
          <p:cNvSpPr txBox="1">
            <a:spLocks/>
          </p:cNvSpPr>
          <p:nvPr/>
        </p:nvSpPr>
        <p:spPr bwMode="auto">
          <a:xfrm>
            <a:off x="10554606" y="4349005"/>
            <a:ext cx="1065128" cy="2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5"/>
              </a:spcBef>
              <a:spcAft>
                <a:spcPts val="225"/>
              </a:spcAft>
              <a:buFontTx/>
              <a:buNone/>
            </a:pPr>
            <a:r>
              <a:rPr lang="fi-FI" sz="1100" dirty="0"/>
              <a:t>LVL</a:t>
            </a:r>
          </a:p>
        </p:txBody>
      </p:sp>
      <p:sp>
        <p:nvSpPr>
          <p:cNvPr id="11" name="Sisällön paikkamerkki 2"/>
          <p:cNvSpPr txBox="1">
            <a:spLocks/>
          </p:cNvSpPr>
          <p:nvPr/>
        </p:nvSpPr>
        <p:spPr bwMode="auto">
          <a:xfrm>
            <a:off x="7526855" y="4330650"/>
            <a:ext cx="1134124" cy="24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5"/>
              </a:spcBef>
              <a:spcAft>
                <a:spcPts val="225"/>
              </a:spcAft>
              <a:buFontTx/>
              <a:buNone/>
            </a:pPr>
            <a:r>
              <a:rPr lang="fi-FI" sz="1100" dirty="0"/>
              <a:t>Sahatavara</a:t>
            </a:r>
          </a:p>
        </p:txBody>
      </p:sp>
      <p:pic>
        <p:nvPicPr>
          <p:cNvPr id="12" name="Picture 4" descr="Kuvahaun tulos haulle LVL puuinf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2" t="14743" b="3515"/>
          <a:stretch/>
        </p:blipFill>
        <p:spPr bwMode="auto">
          <a:xfrm>
            <a:off x="10663442" y="4573143"/>
            <a:ext cx="1275072" cy="13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uvahaun tulos haulle sahatavara puuinf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1" t="5139" r="7058" b="7071"/>
          <a:stretch/>
        </p:blipFill>
        <p:spPr bwMode="auto">
          <a:xfrm>
            <a:off x="7614955" y="4559643"/>
            <a:ext cx="1316029" cy="12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orakulmio 13"/>
          <p:cNvSpPr/>
          <p:nvPr/>
        </p:nvSpPr>
        <p:spPr>
          <a:xfrm>
            <a:off x="10334849" y="5899735"/>
            <a:ext cx="1421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Kuvat: Puuinfo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024" y="1043373"/>
            <a:ext cx="4109749" cy="2953546"/>
          </a:xfrm>
          <a:prstGeom prst="rect">
            <a:avLst/>
          </a:prstGeom>
        </p:spPr>
      </p:pic>
      <p:sp>
        <p:nvSpPr>
          <p:cNvPr id="16" name="Suorakulmio 15"/>
          <p:cNvSpPr/>
          <p:nvPr/>
        </p:nvSpPr>
        <p:spPr>
          <a:xfrm>
            <a:off x="10736869" y="3950276"/>
            <a:ext cx="10194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Lähde: RIL 205-2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358339" cy="2034400"/>
          </a:xfrm>
        </p:spPr>
        <p:txBody>
          <a:bodyPr>
            <a:normAutofit/>
          </a:bodyPr>
          <a:lstStyle/>
          <a:p>
            <a:r>
              <a:rPr lang="fi-FI" dirty="0"/>
              <a:t>Puutuotteella on kaksi hiiltymisnopeutta</a:t>
            </a:r>
          </a:p>
          <a:p>
            <a:pPr lvl="1"/>
            <a:r>
              <a:rPr lang="fi-FI" dirty="0"/>
              <a:t>Yksidimensionaalinen hiiltymisnopeus </a:t>
            </a:r>
            <a:r>
              <a:rPr lang="el-GR" dirty="0"/>
              <a:t>β</a:t>
            </a:r>
            <a:r>
              <a:rPr lang="fi-FI" baseline="-25000" dirty="0"/>
              <a:t>0</a:t>
            </a:r>
            <a:r>
              <a:rPr lang="fi-FI" dirty="0"/>
              <a:t> (yleensä vain levyrakenteissa)</a:t>
            </a:r>
            <a:r>
              <a:rPr lang="fi-FI" baseline="-25000" dirty="0"/>
              <a:t> </a:t>
            </a:r>
          </a:p>
          <a:p>
            <a:pPr lvl="1"/>
            <a:r>
              <a:rPr lang="fi-FI" dirty="0"/>
              <a:t>Nimellinen hiiltymisnopeus </a:t>
            </a:r>
            <a:r>
              <a:rPr lang="el-GR" dirty="0"/>
              <a:t>β</a:t>
            </a:r>
            <a:r>
              <a:rPr lang="fi-FI" baseline="-25000" dirty="0"/>
              <a:t>n</a:t>
            </a:r>
            <a:r>
              <a:rPr lang="fi-FI" dirty="0"/>
              <a:t>                    (yleensä puurakenteiden palomitoituksessa)</a:t>
            </a:r>
          </a:p>
          <a:p>
            <a:pPr marL="457200" lvl="1" indent="0">
              <a:buNone/>
            </a:pPr>
            <a:endParaRPr lang="fi-FI" dirty="0"/>
          </a:p>
        </p:txBody>
      </p:sp>
      <p:graphicFrame>
        <p:nvGraphicFramePr>
          <p:cNvPr id="19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07288"/>
              </p:ext>
            </p:extLst>
          </p:nvPr>
        </p:nvGraphicFramePr>
        <p:xfrm>
          <a:off x="1576942" y="4008922"/>
          <a:ext cx="5160962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1701720" progId="Equation.DSMT4">
                  <p:embed/>
                </p:oleObj>
              </mc:Choice>
              <mc:Fallback>
                <p:oleObj name="Equation" r:id="rId7" imgW="4000320" imgH="1701720" progId="Equation.DSMT4">
                  <p:embed/>
                  <p:pic>
                    <p:nvPicPr>
                      <p:cNvPr id="19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942" y="4008922"/>
                        <a:ext cx="5160962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4F180B0-1FC4-02E0-076F-2C7B97EE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53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41" y="1819447"/>
            <a:ext cx="3174794" cy="2553704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Yksidimensionaalinen hiiltymissyvyys </a:t>
            </a:r>
            <a:r>
              <a:rPr lang="fi-FI" i="1" dirty="0"/>
              <a:t>d</a:t>
            </a:r>
            <a:r>
              <a:rPr lang="fi-FI" baseline="-25000" dirty="0"/>
              <a:t>char,0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aphicFrame>
        <p:nvGraphicFramePr>
          <p:cNvPr id="7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98285"/>
              </p:ext>
            </p:extLst>
          </p:nvPr>
        </p:nvGraphicFramePr>
        <p:xfrm>
          <a:off x="7400722" y="4591707"/>
          <a:ext cx="3643640" cy="134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1117440" progId="Equation.DSMT4">
                  <p:embed/>
                </p:oleObj>
              </mc:Choice>
              <mc:Fallback>
                <p:oleObj name="Equation" r:id="rId4" imgW="3073320" imgH="1117440" progId="Equation.DSMT4">
                  <p:embed/>
                  <p:pic>
                    <p:nvPicPr>
                      <p:cNvPr id="7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722" y="4591707"/>
                        <a:ext cx="3643640" cy="134008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88390" cy="4952104"/>
          </a:xfrm>
        </p:spPr>
        <p:txBody>
          <a:bodyPr>
            <a:normAutofit/>
          </a:bodyPr>
          <a:lstStyle/>
          <a:p>
            <a:r>
              <a:rPr lang="fi-FI" dirty="0"/>
              <a:t>Rakenne altis palolle yhdeltä sivulta</a:t>
            </a:r>
          </a:p>
          <a:p>
            <a:r>
              <a:rPr lang="fi-FI" dirty="0"/>
              <a:t>Soveltuu myös rakenteelle, joka on altis palolle useammalta sivulta samaan aikaan, kun kulmapyöristykset huomioidaan ja </a:t>
            </a:r>
            <a:r>
              <a:rPr lang="fi-FI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-mitta täyttyy</a:t>
            </a:r>
          </a:p>
          <a:p>
            <a:pPr lvl="1"/>
            <a:r>
              <a:rPr lang="fi-FI" dirty="0"/>
              <a:t>Kulmapyöristyksen säde r = d</a:t>
            </a:r>
            <a:r>
              <a:rPr lang="fi-FI" baseline="-25000" dirty="0"/>
              <a:t>char,0</a:t>
            </a:r>
          </a:p>
          <a:p>
            <a:pPr lvl="1"/>
            <a:r>
              <a:rPr lang="fi-FI" dirty="0"/>
              <a:t>R 15: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80 mm</a:t>
            </a:r>
          </a:p>
          <a:p>
            <a:pPr lvl="1"/>
            <a:r>
              <a:rPr lang="fi-FI" dirty="0"/>
              <a:t>R 30: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baseline="-25000" dirty="0"/>
              <a:t> </a:t>
            </a:r>
            <a:r>
              <a:rPr lang="fi-FI" dirty="0"/>
              <a:t>= 119 mm</a:t>
            </a:r>
          </a:p>
          <a:p>
            <a:pPr lvl="1"/>
            <a:r>
              <a:rPr lang="fi-FI" dirty="0"/>
              <a:t>R 60: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158 mm</a:t>
            </a:r>
          </a:p>
          <a:p>
            <a:pPr lvl="1"/>
            <a:r>
              <a:rPr lang="fi-FI" dirty="0"/>
              <a:t>R 90: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dirty="0"/>
              <a:t> = 197 mm</a:t>
            </a:r>
          </a:p>
          <a:p>
            <a:pPr lvl="1"/>
            <a:r>
              <a:rPr lang="fi-FI" dirty="0"/>
              <a:t>R 120: </a:t>
            </a:r>
            <a:r>
              <a:rPr lang="fi-FI" i="1" dirty="0" err="1"/>
              <a:t>b</a:t>
            </a:r>
            <a:r>
              <a:rPr lang="fi-FI" baseline="-25000" dirty="0" err="1"/>
              <a:t>min</a:t>
            </a:r>
            <a:r>
              <a:rPr lang="fi-FI" baseline="-25000" dirty="0"/>
              <a:t> </a:t>
            </a:r>
            <a:r>
              <a:rPr lang="fi-FI" dirty="0"/>
              <a:t>= 236 mm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56D489-BEEA-CAF7-AE93-C6177B19F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59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Nimellinen hiiltymissyvyys</a:t>
            </a:r>
            <a:r>
              <a:rPr lang="fi-FI" i="1" dirty="0"/>
              <a:t> </a:t>
            </a:r>
            <a:r>
              <a:rPr lang="fi-FI" i="1" dirty="0" err="1"/>
              <a:t>d</a:t>
            </a:r>
            <a:r>
              <a:rPr lang="fi-FI" baseline="-25000" dirty="0" err="1"/>
              <a:t>char,n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64879" cy="4351810"/>
          </a:xfrm>
        </p:spPr>
        <p:txBody>
          <a:bodyPr>
            <a:normAutofit/>
          </a:bodyPr>
          <a:lstStyle/>
          <a:p>
            <a:r>
              <a:rPr lang="fi-FI" dirty="0"/>
              <a:t>Rakenne altis palolle useammalta sivulta samaan aikaan</a:t>
            </a:r>
          </a:p>
          <a:p>
            <a:r>
              <a:rPr lang="fi-FI" dirty="0"/>
              <a:t>Nimellinen hiiltymissyvyys sisältää kulmapyöristykset ja halkeamien vaikutuksen</a:t>
            </a:r>
          </a:p>
          <a:p>
            <a:r>
              <a:rPr lang="fi-FI" dirty="0"/>
              <a:t>Käytetään myös pyöreälle poikkileikkaukselle</a:t>
            </a:r>
          </a:p>
          <a:p>
            <a:endParaRPr lang="fi-FI" dirty="0"/>
          </a:p>
        </p:txBody>
      </p:sp>
      <p:graphicFrame>
        <p:nvGraphicFramePr>
          <p:cNvPr id="13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09196"/>
              </p:ext>
            </p:extLst>
          </p:nvPr>
        </p:nvGraphicFramePr>
        <p:xfrm>
          <a:off x="8153782" y="4330274"/>
          <a:ext cx="2713349" cy="133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98600" imgH="1117440" progId="Equation.DSMT4">
                  <p:embed/>
                </p:oleObj>
              </mc:Choice>
              <mc:Fallback>
                <p:oleObj name="Equation" r:id="rId3" imgW="2298600" imgH="1117440" progId="Equation.DSMT4">
                  <p:embed/>
                  <p:pic>
                    <p:nvPicPr>
                      <p:cNvPr id="13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782" y="4330274"/>
                        <a:ext cx="2713349" cy="133522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073" y="1866270"/>
            <a:ext cx="5004769" cy="212305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31560B-365B-AF26-6559-3B64C71BA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1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98" y="2157123"/>
            <a:ext cx="8798421" cy="314089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Tehollisen poikkileikkauksen menetelmä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graphicFrame>
        <p:nvGraphicFramePr>
          <p:cNvPr id="1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1692"/>
              </p:ext>
            </p:extLst>
          </p:nvPr>
        </p:nvGraphicFramePr>
        <p:xfrm>
          <a:off x="377220" y="2101521"/>
          <a:ext cx="2553237" cy="189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1803240" progId="Equation.DSMT4">
                  <p:embed/>
                </p:oleObj>
              </mc:Choice>
              <mc:Fallback>
                <p:oleObj name="Equation" r:id="rId4" imgW="2450880" imgH="1803240" progId="Equation.DSMT4">
                  <p:embed/>
                  <p:pic>
                    <p:nvPicPr>
                      <p:cNvPr id="12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20" y="2101521"/>
                        <a:ext cx="2553237" cy="189603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62930"/>
              </p:ext>
            </p:extLst>
          </p:nvPr>
        </p:nvGraphicFramePr>
        <p:xfrm>
          <a:off x="377220" y="4688415"/>
          <a:ext cx="2553237" cy="1219200"/>
        </p:xfrm>
        <a:graphic>
          <a:graphicData uri="http://schemas.openxmlformats.org/drawingml/2006/table">
            <a:tbl>
              <a:tblPr/>
              <a:tblGrid>
                <a:gridCol w="127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Palosuojaamaton rakenne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Palonkestoaika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fi-FI" altLang="fi-FI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20 min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≥ 20 min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ruutu 13"/>
          <p:cNvSpPr txBox="1"/>
          <p:nvPr/>
        </p:nvSpPr>
        <p:spPr>
          <a:xfrm>
            <a:off x="296901" y="3995106"/>
            <a:ext cx="255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HUOMIO!</a:t>
            </a:r>
          </a:p>
          <a:p>
            <a:r>
              <a:rPr lang="fi-FI" sz="1400" dirty="0"/>
              <a:t>Jos </a:t>
            </a:r>
            <a:r>
              <a:rPr lang="fi-FI" sz="1400" i="1" dirty="0" err="1"/>
              <a:t>d</a:t>
            </a:r>
            <a:r>
              <a:rPr lang="fi-FI" sz="1400" baseline="-25000" dirty="0" err="1"/>
              <a:t>char,n</a:t>
            </a:r>
            <a:r>
              <a:rPr lang="fi-FI" sz="1400" dirty="0"/>
              <a:t> = 0 → </a:t>
            </a:r>
            <a:r>
              <a:rPr lang="fi-FI" sz="1400" i="1" dirty="0" err="1"/>
              <a:t>d</a:t>
            </a:r>
            <a:r>
              <a:rPr lang="fi-FI" sz="1400" baseline="-25000" dirty="0" err="1"/>
              <a:t>ef</a:t>
            </a:r>
            <a:r>
              <a:rPr lang="fi-FI" sz="1400" dirty="0"/>
              <a:t> = </a:t>
            </a:r>
            <a:r>
              <a:rPr lang="fi-FI" sz="1400" i="1" dirty="0"/>
              <a:t>k</a:t>
            </a:r>
            <a:r>
              <a:rPr lang="fi-FI" sz="1400" baseline="-25000" dirty="0"/>
              <a:t>0</a:t>
            </a:r>
            <a:r>
              <a:rPr lang="fi-FI" sz="1400" i="1" dirty="0"/>
              <a:t>d</a:t>
            </a:r>
            <a:r>
              <a:rPr lang="fi-FI" sz="1400" baseline="-25000" dirty="0"/>
              <a:t>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DA776F-68A1-949B-4DF6-F390AA5A0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243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Tehollisen poikkileikkauksen menetelmä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8" y="1825625"/>
            <a:ext cx="11184925" cy="4346575"/>
          </a:xfrm>
        </p:spPr>
        <p:txBody>
          <a:bodyPr>
            <a:normAutofit/>
          </a:bodyPr>
          <a:lstStyle/>
          <a:p>
            <a:r>
              <a:rPr lang="fi-FI" dirty="0"/>
              <a:t>Palolle altistuvilta pinnoilta vähennetään tehollinen hiiltymissyvyys </a:t>
            </a:r>
            <a:r>
              <a:rPr lang="fi-FI" i="1" dirty="0" err="1"/>
              <a:t>d</a:t>
            </a:r>
            <a:r>
              <a:rPr lang="fi-FI" baseline="-25000" dirty="0" err="1"/>
              <a:t>ef</a:t>
            </a:r>
            <a:endParaRPr lang="fi-FI" baseline="-25000" dirty="0"/>
          </a:p>
          <a:p>
            <a:pPr lvl="1"/>
            <a:r>
              <a:rPr lang="fi-FI" dirty="0"/>
              <a:t>Rakenteen mitoituksessa käytetään tehollista poikkileikkausta </a:t>
            </a:r>
          </a:p>
          <a:p>
            <a:r>
              <a:rPr lang="fi-FI" dirty="0"/>
              <a:t>Tehollisen poikkileikkauksen menetelmä pätee kaikille palonkestoluokille R </a:t>
            </a:r>
          </a:p>
          <a:p>
            <a:pPr lvl="1"/>
            <a:r>
              <a:rPr lang="fi-FI" dirty="0"/>
              <a:t>Palonkestoaikaa ei ole rajoitettu</a:t>
            </a:r>
          </a:p>
          <a:p>
            <a:r>
              <a:rPr lang="fi-FI" dirty="0"/>
              <a:t>Kerroksella</a:t>
            </a:r>
            <a:r>
              <a:rPr lang="fi-FI" i="1" dirty="0"/>
              <a:t> k</a:t>
            </a:r>
            <a:r>
              <a:rPr lang="fi-FI" baseline="-25000" dirty="0"/>
              <a:t>0</a:t>
            </a:r>
            <a:r>
              <a:rPr lang="fi-FI" i="1" dirty="0"/>
              <a:t>d</a:t>
            </a:r>
            <a:r>
              <a:rPr lang="fi-FI" baseline="-25000" dirty="0"/>
              <a:t>0</a:t>
            </a:r>
            <a:r>
              <a:rPr lang="fi-FI" dirty="0"/>
              <a:t> ei ole lujuus- ja jäykkyysominaisuuksia </a:t>
            </a:r>
          </a:p>
          <a:p>
            <a:r>
              <a:rPr lang="fi-FI" dirty="0"/>
              <a:t>Tehollisen poikkileikkauksen menetelmässä muunnoskerroin </a:t>
            </a:r>
            <a:r>
              <a:rPr lang="fi-FI" i="1" dirty="0" err="1"/>
              <a:t>k</a:t>
            </a:r>
            <a:r>
              <a:rPr lang="fi-FI" baseline="-25000" dirty="0" err="1"/>
              <a:t>mod,fi</a:t>
            </a:r>
            <a:r>
              <a:rPr lang="fi-FI" dirty="0"/>
              <a:t> = 1,0</a:t>
            </a:r>
          </a:p>
          <a:p>
            <a:pPr lvl="1"/>
            <a:r>
              <a:rPr lang="fi-FI" dirty="0"/>
              <a:t>Lujuuden aleneminen palossa huomioidaan kaavassa </a:t>
            </a:r>
            <a:r>
              <a:rPr lang="fi-FI" i="1" dirty="0" err="1"/>
              <a:t>d</a:t>
            </a:r>
            <a:r>
              <a:rPr lang="fi-FI" baseline="-25000" dirty="0" err="1"/>
              <a:t>ef</a:t>
            </a:r>
            <a:r>
              <a:rPr lang="fi-FI" dirty="0"/>
              <a:t> =</a:t>
            </a:r>
            <a:r>
              <a:rPr lang="fi-FI" baseline="-25000" dirty="0"/>
              <a:t> </a:t>
            </a:r>
            <a:r>
              <a:rPr lang="fi-FI" i="1" dirty="0" err="1"/>
              <a:t>d</a:t>
            </a:r>
            <a:r>
              <a:rPr lang="fi-FI" baseline="-25000" dirty="0" err="1"/>
              <a:t>char,n</a:t>
            </a:r>
            <a:r>
              <a:rPr lang="fi-FI" dirty="0"/>
              <a:t> + </a:t>
            </a:r>
            <a:r>
              <a:rPr lang="fi-FI" i="1" dirty="0"/>
              <a:t>k</a:t>
            </a:r>
            <a:r>
              <a:rPr lang="fi-FI" baseline="-25000" dirty="0"/>
              <a:t>0</a:t>
            </a:r>
            <a:r>
              <a:rPr lang="fi-FI" i="1" dirty="0"/>
              <a:t>d</a:t>
            </a:r>
            <a:r>
              <a:rPr lang="fi-FI" baseline="-25000" dirty="0"/>
              <a:t>0</a:t>
            </a:r>
            <a:r>
              <a:rPr lang="fi-FI" dirty="0"/>
              <a:t>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094C1AE-A689-15B2-41BE-08FA85EF4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34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25625"/>
            <a:ext cx="11067536" cy="4828490"/>
          </a:xfrm>
        </p:spPr>
        <p:txBody>
          <a:bodyPr>
            <a:normAutofit/>
          </a:bodyPr>
          <a:lstStyle/>
          <a:p>
            <a:r>
              <a:rPr lang="fi-FI" dirty="0"/>
              <a:t>Palotilanteessa käytetään lujuusominaisuuden 20 % </a:t>
            </a:r>
            <a:r>
              <a:rPr lang="fi-FI" dirty="0" err="1"/>
              <a:t>fraktiilia</a:t>
            </a:r>
            <a:endParaRPr lang="fi-FI" dirty="0"/>
          </a:p>
          <a:p>
            <a:r>
              <a:rPr lang="fi-FI" dirty="0"/>
              <a:t>Puristusta syysuuntaa vastaan kohtisuoraan ei tarvitse tarkastaa </a:t>
            </a:r>
          </a:p>
          <a:p>
            <a:r>
              <a:rPr lang="fi-FI" dirty="0"/>
              <a:t>Leikkausvoimakestävyyttä ei tarvitse tarkastaa pyöreällä ja suorakaidepoikkileikkauksella</a:t>
            </a:r>
          </a:p>
          <a:p>
            <a:r>
              <a:rPr lang="fi-FI" dirty="0"/>
              <a:t>Lovetussa palkissa jäännöspoikkileikkaus loven lähellä vähintään 60 % normaalilämpötilassa vaadittavasta poikkileikkauksesta</a:t>
            </a:r>
          </a:p>
          <a:p>
            <a:r>
              <a:rPr lang="fi-FI" dirty="0"/>
              <a:t>Jos kiepahdustuet menettävät toimintansa palotilanteessa, tehdään mitoitus ilman kiepahdustuentaa</a:t>
            </a:r>
          </a:p>
          <a:p>
            <a:r>
              <a:rPr lang="fi-FI" dirty="0"/>
              <a:t>Jos nurjahdustuet menettävät toimintansa palotilanteessa, tehdään mitoitus ilman nurjahdustuentaa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1E0E575-6DCF-6FA9-DBB7-42C45B9F0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217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25624"/>
            <a:ext cx="10703011" cy="4692565"/>
          </a:xfrm>
        </p:spPr>
        <p:txBody>
          <a:bodyPr>
            <a:normAutofit/>
          </a:bodyPr>
          <a:lstStyle/>
          <a:p>
            <a:r>
              <a:rPr lang="fi-FI" dirty="0"/>
              <a:t>Kiepahdus-/nurjahdustarkastelu tehdään käyttäen tehollista poikkileikkausta tai nimellistä jäännöspoikkileikkausta laskentamenetelmästä riippuen</a:t>
            </a:r>
          </a:p>
          <a:p>
            <a:r>
              <a:rPr lang="fi-FI" dirty="0"/>
              <a:t>Jos puristetut tai taivutetut rakennusosat on mitoitettu myös jäykistäviksi rakenteiksi, on tarkistettava, että jäykistys säilyy vaaditun palonkestoajan</a:t>
            </a:r>
          </a:p>
          <a:p>
            <a:r>
              <a:rPr lang="fi-FI" dirty="0"/>
              <a:t>Jäykistyksen oletetaan säilyvän, jos puisten rakenneosien jäännös-poikkileikkauksen pinta-ala tai puulevyjen jäännöspaksuus on 60 % vaaditusta normaalilämpötilan poikkileikkauksesta tai paksuudesta ja liitokset on tehty nauloin, ruuvein, tappivaarnoin tai pultein</a:t>
            </a:r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0A62B0-33EB-D2D1-F793-334B60D1E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73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5804DD3A-C212-42DE-A498-22C07A88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palotilanteen kestävyysmitoituksesta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7ACA23-80E8-413A-BC34-B8276ECF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200" y="1825624"/>
            <a:ext cx="6032157" cy="4834668"/>
          </a:xfrm>
        </p:spPr>
        <p:txBody>
          <a:bodyPr>
            <a:normAutofit/>
          </a:bodyPr>
          <a:lstStyle/>
          <a:p>
            <a:r>
              <a:rPr lang="fi-FI" dirty="0"/>
              <a:t>Muunnoskerroin </a:t>
            </a:r>
            <a:r>
              <a:rPr lang="fi-FI" i="1" dirty="0" err="1"/>
              <a:t>k</a:t>
            </a:r>
            <a:r>
              <a:rPr lang="fi-FI" baseline="-25000" dirty="0" err="1"/>
              <a:t>mod,fi</a:t>
            </a:r>
            <a:r>
              <a:rPr lang="fi-FI" dirty="0"/>
              <a:t> huomioi lujuus-ominaisuuksien alenemisen palossa</a:t>
            </a:r>
          </a:p>
          <a:p>
            <a:pPr lvl="1"/>
            <a:r>
              <a:rPr lang="fi-FI" dirty="0"/>
              <a:t>Määräytyy mitoitusmenetelmän mukaan</a:t>
            </a:r>
          </a:p>
          <a:p>
            <a:r>
              <a:rPr lang="fi-FI" dirty="0"/>
              <a:t>Nurjahdus- ja kiepahdusmitoituksessa</a:t>
            </a:r>
          </a:p>
          <a:p>
            <a:pPr lvl="1"/>
            <a:r>
              <a:rPr lang="el-GR" i="1" dirty="0"/>
              <a:t>λ</a:t>
            </a:r>
            <a:r>
              <a:rPr lang="fi-FI" baseline="-25000" dirty="0" err="1"/>
              <a:t>rel</a:t>
            </a:r>
            <a:r>
              <a:rPr lang="fi-FI" dirty="0"/>
              <a:t> ja </a:t>
            </a:r>
            <a:r>
              <a:rPr lang="fi-FI" dirty="0" err="1">
                <a:latin typeface="Symbol" panose="05050102010706020507" pitchFamily="18" charset="2"/>
              </a:rPr>
              <a:t>s</a:t>
            </a:r>
            <a:r>
              <a:rPr lang="fi-FI" baseline="-25000" dirty="0" err="1"/>
              <a:t>m,crit</a:t>
            </a:r>
            <a:r>
              <a:rPr lang="fi-FI" dirty="0"/>
              <a:t> määritetään </a:t>
            </a:r>
            <a:r>
              <a:rPr lang="fi-FI" i="1" dirty="0"/>
              <a:t>E</a:t>
            </a:r>
            <a:r>
              <a:rPr lang="fi-FI" baseline="-25000" dirty="0"/>
              <a:t>0,05</a:t>
            </a:r>
            <a:r>
              <a:rPr lang="fi-FI" dirty="0"/>
              <a:t>-arvoilla</a:t>
            </a:r>
          </a:p>
          <a:p>
            <a:r>
              <a:rPr lang="fi-FI" dirty="0"/>
              <a:t>Siirtymätarkasteluissa </a:t>
            </a:r>
            <a:r>
              <a:rPr lang="fi-FI" i="1" dirty="0" err="1"/>
              <a:t>E</a:t>
            </a:r>
            <a:r>
              <a:rPr lang="fi-FI" baseline="-25000" dirty="0" err="1"/>
              <a:t>mean</a:t>
            </a:r>
            <a:r>
              <a:rPr lang="fi-FI" dirty="0"/>
              <a:t>-arvot</a:t>
            </a:r>
          </a:p>
          <a:p>
            <a:r>
              <a:rPr lang="fi-FI" dirty="0"/>
              <a:t>Kokovaikutuskertoimen </a:t>
            </a:r>
            <a:r>
              <a:rPr lang="fi-FI" i="1" dirty="0" err="1"/>
              <a:t>k</a:t>
            </a:r>
            <a:r>
              <a:rPr lang="fi-FI" baseline="-25000" dirty="0" err="1"/>
              <a:t>h</a:t>
            </a:r>
            <a:r>
              <a:rPr lang="fi-FI" dirty="0"/>
              <a:t> laskennassa</a:t>
            </a:r>
          </a:p>
          <a:p>
            <a:pPr lvl="1"/>
            <a:r>
              <a:rPr lang="fi-FI" dirty="0"/>
              <a:t>Tehollisen poikkileikkauksen/nimellisen jäännöspoikkileikkauksen korkeus </a:t>
            </a:r>
            <a:r>
              <a:rPr lang="fi-FI" i="1" dirty="0" err="1"/>
              <a:t>h</a:t>
            </a:r>
            <a:r>
              <a:rPr lang="fi-FI" baseline="-25000" dirty="0" err="1"/>
              <a:t>fi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r>
              <a:rPr lang="fi-FI" dirty="0"/>
              <a:t>   tai</a:t>
            </a:r>
          </a:p>
          <a:p>
            <a:pPr lvl="1"/>
            <a:r>
              <a:rPr lang="fi-FI" dirty="0"/>
              <a:t>Alkuperäisen poikkileikkauksen korkeus </a:t>
            </a:r>
            <a:r>
              <a:rPr lang="fi-FI" i="1" dirty="0"/>
              <a:t>h</a:t>
            </a:r>
            <a:endParaRPr lang="fi-FI" baseline="-25000" dirty="0"/>
          </a:p>
        </p:txBody>
      </p:sp>
      <p:graphicFrame>
        <p:nvGraphicFramePr>
          <p:cNvPr id="6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53831"/>
              </p:ext>
            </p:extLst>
          </p:nvPr>
        </p:nvGraphicFramePr>
        <p:xfrm>
          <a:off x="7625836" y="1922498"/>
          <a:ext cx="194468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1841400" progId="Equation.DSMT4">
                  <p:embed/>
                </p:oleObj>
              </mc:Choice>
              <mc:Fallback>
                <p:oleObj name="Equation" r:id="rId3" imgW="1866600" imgH="1841400" progId="Equation.DSMT4">
                  <p:embed/>
                  <p:pic>
                    <p:nvPicPr>
                      <p:cNvPr id="6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836" y="1922498"/>
                        <a:ext cx="1944688" cy="19367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48" y="4155861"/>
            <a:ext cx="4304354" cy="142077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10955290" y="5556051"/>
            <a:ext cx="10194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/>
              <a:t>Lähde: RIL 205-2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997897-37AD-8C63-BE52-D68B382B5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3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Liimapuun lujuusarvot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464879" cy="4735813"/>
          </a:xfrm>
        </p:spPr>
        <p:txBody>
          <a:bodyPr>
            <a:normAutofit/>
          </a:bodyPr>
          <a:lstStyle/>
          <a:p>
            <a:r>
              <a:rPr lang="fi-FI" dirty="0"/>
              <a:t>Palomitoituksessa yhdistelmäliimapuun lujuusarvoja käytetään sellaisenaan, vaikka suuremman lujuuden omaavia reunalamelleja saattaa palaa pois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31924" r="48419"/>
          <a:stretch/>
        </p:blipFill>
        <p:spPr>
          <a:xfrm>
            <a:off x="9711871" y="1210469"/>
            <a:ext cx="1267687" cy="21987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/>
          <a:srcRect l="86866"/>
          <a:stretch/>
        </p:blipFill>
        <p:spPr>
          <a:xfrm>
            <a:off x="9894057" y="4109321"/>
            <a:ext cx="846994" cy="219877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/>
          <a:srcRect r="77460"/>
          <a:stretch/>
        </p:blipFill>
        <p:spPr>
          <a:xfrm>
            <a:off x="7312791" y="1210469"/>
            <a:ext cx="1453636" cy="219877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/>
          <a:srcRect l="58492" r="22163"/>
          <a:stretch/>
        </p:blipFill>
        <p:spPr>
          <a:xfrm>
            <a:off x="7436377" y="4109321"/>
            <a:ext cx="1247558" cy="219877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87957" y="747106"/>
            <a:ext cx="1466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Yhdistelmä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GL24c, </a:t>
            </a:r>
            <a:r>
              <a:rPr lang="fi-FI" altLang="fi-FI" sz="1200" dirty="0">
                <a:latin typeface="+mn-lt"/>
              </a:rPr>
              <a:t>GL30c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316956" y="747106"/>
            <a:ext cx="171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Homogeeninen liimapuu</a:t>
            </a:r>
          </a:p>
          <a:p>
            <a:pPr>
              <a:spcBef>
                <a:spcPts val="0"/>
              </a:spcBef>
              <a:buNone/>
            </a:pPr>
            <a:r>
              <a:rPr lang="fi-FI" sz="1200" dirty="0">
                <a:latin typeface="+mn-lt"/>
              </a:rPr>
              <a:t>GL24h, </a:t>
            </a:r>
            <a:r>
              <a:rPr lang="fi-FI" altLang="fi-FI" sz="1200" dirty="0">
                <a:latin typeface="+mn-lt"/>
              </a:rPr>
              <a:t>GL30h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316956" y="3647656"/>
            <a:ext cx="17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i-FI" sz="1200" dirty="0">
                <a:latin typeface="+mn-lt"/>
              </a:rPr>
              <a:t>Halkaistu homogeeninen liimapuu </a:t>
            </a:r>
            <a:r>
              <a:rPr lang="fi-FI" altLang="fi-FI" sz="1200" dirty="0">
                <a:latin typeface="Calibri" panose="020F0502020204030204" pitchFamily="34" charset="0"/>
              </a:rPr>
              <a:t>GL30hs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87957" y="3647656"/>
            <a:ext cx="1583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i-FI" sz="1200" dirty="0"/>
              <a:t>Halkaistu yhdistelmä liimapuu </a:t>
            </a:r>
            <a:r>
              <a:rPr lang="fi-FI" altLang="fi-FI" sz="1200" dirty="0">
                <a:latin typeface="Calibri" panose="020F0502020204030204" pitchFamily="34" charset="0"/>
              </a:rPr>
              <a:t>GL30cs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C379F33-201E-8869-5B44-DFD0A1D58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996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Tero Lahtela,</a:t>
            </a:r>
            <a:br>
              <a:rPr lang="fi-FI" dirty="0"/>
            </a:br>
            <a:r>
              <a:rPr lang="fi-FI" dirty="0"/>
              <a:t>Insinööritoimisto Tero Lahtela Oy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Julkaisupäivä: 3.11.2022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0D914D-9E47-E4AA-962C-B8A31142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Palosuojaamattomat puurakenteet</a:t>
            </a:r>
          </a:p>
        </p:txBody>
      </p:sp>
    </p:spTree>
    <p:extLst>
      <p:ext uri="{BB962C8B-B14F-4D97-AF65-F5344CB8AC3E}">
        <p14:creationId xmlns:p14="http://schemas.microsoft.com/office/powerpoint/2010/main" val="21748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9645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Palotilanteessa betonirakenteesta poistuu vettä</a:t>
            </a:r>
          </a:p>
          <a:p>
            <a:pPr lvl="1"/>
            <a:r>
              <a:rPr lang="fi-FI" dirty="0"/>
              <a:t>Noin 100 °C:een lämpötilassa poistuu huokosissa oleva vapaa vesi</a:t>
            </a:r>
          </a:p>
          <a:p>
            <a:pPr lvl="1"/>
            <a:r>
              <a:rPr lang="fi-FI" dirty="0"/>
              <a:t>Korkeammissa lämpötiloissa poistuu kemiallisesti sitoutunut vesi</a:t>
            </a:r>
          </a:p>
          <a:p>
            <a:r>
              <a:rPr lang="fi-FI" dirty="0"/>
              <a:t>Veden höyrystymisen aiheuttama paine rikkoo betonia ja kemiallisesti sitoutuneen veden poistuminen rikkoo sementtiliimaa</a:t>
            </a:r>
          </a:p>
          <a:p>
            <a:pPr lvl="1"/>
            <a:r>
              <a:rPr lang="fi-FI" dirty="0"/>
              <a:t>Betoni lohkeilee ja halkeilee </a:t>
            </a:r>
          </a:p>
          <a:p>
            <a:pPr lvl="1"/>
            <a:r>
              <a:rPr lang="fi-FI" dirty="0"/>
              <a:t>Teräkset myötäävät </a:t>
            </a:r>
          </a:p>
          <a:p>
            <a:pPr lvl="1"/>
            <a:r>
              <a:rPr lang="fi-FI" dirty="0"/>
              <a:t>Muodonmuutokset ovat pysyviä ja suhteellisen suuria</a:t>
            </a:r>
          </a:p>
        </p:txBody>
      </p:sp>
      <p:pic>
        <p:nvPicPr>
          <p:cNvPr id="7" name="Picture 4" descr="fireeffect-1024x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8"/>
          <a:stretch>
            <a:fillRect/>
          </a:stretch>
        </p:blipFill>
        <p:spPr bwMode="auto">
          <a:xfrm>
            <a:off x="6339284" y="1897963"/>
            <a:ext cx="5523373" cy="414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9224318" y="5826966"/>
            <a:ext cx="26383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www.frpdistributors.com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AB4208B-4593-64D3-CF70-436EB0379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37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dec.uc.pt/~lborges/cardington/after/Dsc01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8" y="1897963"/>
            <a:ext cx="5525929" cy="41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10445030" y="5826966"/>
            <a:ext cx="1417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www.dec.uc.pt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11100"/>
          </a:xfrm>
        </p:spPr>
        <p:txBody>
          <a:bodyPr>
            <a:normAutofit/>
          </a:bodyPr>
          <a:lstStyle/>
          <a:p>
            <a:r>
              <a:rPr lang="fi-FI" dirty="0"/>
              <a:t>Suojaamaton teräsrakenne kestää standardipalorasitusta 10…30 min</a:t>
            </a:r>
          </a:p>
          <a:p>
            <a:r>
              <a:rPr lang="fi-FI" dirty="0"/>
              <a:t>Kun teräsprofiilin kriittinen lämpötila (450…600 °C) saavutetaan, teräksen lujuus- ja jäykkyysominaisuuden heikkenevät voimakkaasti</a:t>
            </a:r>
          </a:p>
          <a:p>
            <a:pPr lvl="1"/>
            <a:r>
              <a:rPr lang="fi-FI" dirty="0"/>
              <a:t>Teräsrakenne myötää voimakkaasti</a:t>
            </a:r>
          </a:p>
          <a:p>
            <a:pPr lvl="1"/>
            <a:r>
              <a:rPr lang="fi-FI" dirty="0"/>
              <a:t>Muodonmuutokset ovat pysyviä ja suuria 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FEF87B8-81F4-5980-E3F7-8B891B042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53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uvahaun tulos haulle timber fire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r="3997"/>
          <a:stretch/>
        </p:blipFill>
        <p:spPr bwMode="auto">
          <a:xfrm>
            <a:off x="6339284" y="1902659"/>
            <a:ext cx="5523373" cy="41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orakulmio 10"/>
          <p:cNvSpPr/>
          <p:nvPr/>
        </p:nvSpPr>
        <p:spPr>
          <a:xfrm>
            <a:off x="10441195" y="5826967"/>
            <a:ext cx="1421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b="0" dirty="0">
                <a:solidFill>
                  <a:schemeClr val="bg1"/>
                </a:solidFill>
              </a:rPr>
              <a:t>Kuva: www.lakeheadu.ca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Materiaalien käyttäytyminen palossa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28489"/>
          </a:xfrm>
        </p:spPr>
        <p:txBody>
          <a:bodyPr/>
          <a:lstStyle/>
          <a:p>
            <a:r>
              <a:rPr lang="fi-FI" dirty="0"/>
              <a:t>Suojaamaton puurakenne hiiltyy tuotteelle ominaisella hiiltymisnopeudella</a:t>
            </a:r>
          </a:p>
          <a:p>
            <a:r>
              <a:rPr lang="fi-FI" dirty="0"/>
              <a:t>Paikallaan pysyvä hiilikerros toimii suojaavana kerroksena </a:t>
            </a:r>
          </a:p>
          <a:p>
            <a:r>
              <a:rPr lang="fi-FI" dirty="0"/>
              <a:t>Järeissä rakenteissa muodonmuutokset ovat suhteellisen pieniä</a:t>
            </a:r>
          </a:p>
          <a:p>
            <a:pPr lvl="1"/>
            <a:r>
              <a:rPr lang="fi-FI" dirty="0"/>
              <a:t>Suuri tehollinen poikkileikkaus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29B80D9-E6C7-9891-0714-F6ECC2D9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49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AEB256F-77CD-4DFF-865B-2A27348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hiiltyminen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04FFB21-CBB6-4D3F-AADB-B8E641210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Paikallaan pysyvä hiilikerros toimii lämmöneristeenä</a:t>
            </a:r>
          </a:p>
          <a:p>
            <a:r>
              <a:rPr lang="fi-FI" dirty="0"/>
              <a:t>Hiiltyminen jatkuu niin kauan kuin puurakenne altistuu palolle</a:t>
            </a:r>
          </a:p>
          <a:p>
            <a:r>
              <a:rPr lang="fi-FI" dirty="0"/>
              <a:t>Suojaamattoman puurakenteen hiiltymissyvyyden kasvu on lineaarista, kun hiilikerros pysyy paikoillaan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183" y="1690688"/>
            <a:ext cx="4829925" cy="410336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DA50172-DFDC-3A09-80F5-A3E66D320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9317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2" ma:contentTypeDescription="Luo uusi asiakirja." ma:contentTypeScope="" ma:versionID="0a691ec51fae5bb8b16a5a797879ef8c">
  <xsd:schema xmlns:xsd="http://www.w3.org/2001/XMLSchema" xmlns:xs="http://www.w3.org/2001/XMLSchema" xmlns:p="http://schemas.microsoft.com/office/2006/metadata/properties" xmlns:ns2="93e2402c-36e9-4cdd-8de8-0cb185c44caf" targetNamespace="http://schemas.microsoft.com/office/2006/metadata/properties" ma:root="true" ma:fieldsID="06a6acec830bdf0c269bd37151a3fa05" ns2:_="">
    <xsd:import namespace="93e2402c-36e9-4cdd-8de8-0cb185c44c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BEBF01-7451-40F0-BB34-B819057D6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93e2402c-36e9-4cdd-8de8-0cb185c44c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771</Words>
  <Application>Microsoft Office PowerPoint</Application>
  <PresentationFormat>Laajakuva</PresentationFormat>
  <Paragraphs>169</Paragraphs>
  <Slides>19</Slides>
  <Notes>17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Palosuojaamattomat puurakenteet</vt:lpstr>
      <vt:lpstr>Materiaalien käyttäytyminen palossa</vt:lpstr>
      <vt:lpstr>Materiaalien käyttäytyminen palossa</vt:lpstr>
      <vt:lpstr>Materiaalien käyttäytyminen palossa</vt:lpstr>
      <vt:lpstr>Puun hiiltyminen</vt:lpstr>
      <vt:lpstr>Puun hiiltyminen</vt:lpstr>
      <vt:lpstr>Puun hiiltymisnopeus</vt:lpstr>
      <vt:lpstr>Yksidimensionaalinen hiiltymissyvyys dchar,0</vt:lpstr>
      <vt:lpstr>Nimellinen hiiltymissyvyys dchar,n</vt:lpstr>
      <vt:lpstr>Tehollisen poikkileikkauksen menetelmä</vt:lpstr>
      <vt:lpstr>Tehollisen poikkileikkauksen menetelmä</vt:lpstr>
      <vt:lpstr>Yleistä palotilanteen kestävyysmitoituksesta</vt:lpstr>
      <vt:lpstr>Yleistä palotilanteen kestävyysmitoituksesta</vt:lpstr>
      <vt:lpstr>Yleistä palotilanteen kestävyysmitoituksesta</vt:lpstr>
      <vt:lpstr>Liimapuun lujuusarvot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697</cp:revision>
  <cp:lastPrinted>2021-05-26T11:58:08Z</cp:lastPrinted>
  <dcterms:created xsi:type="dcterms:W3CDTF">2021-05-03T10:20:21Z</dcterms:created>
  <dcterms:modified xsi:type="dcterms:W3CDTF">2022-06-20T12:48:26Z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