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302" r:id="rId2"/>
    <p:sldId id="303" r:id="rId3"/>
    <p:sldId id="405" r:id="rId4"/>
    <p:sldId id="258" r:id="rId5"/>
    <p:sldId id="257" r:id="rId6"/>
    <p:sldId id="289" r:id="rId7"/>
    <p:sldId id="313" r:id="rId8"/>
    <p:sldId id="345" r:id="rId9"/>
    <p:sldId id="346" r:id="rId10"/>
    <p:sldId id="347" r:id="rId11"/>
    <p:sldId id="348" r:id="rId12"/>
    <p:sldId id="349" r:id="rId13"/>
    <p:sldId id="350" r:id="rId14"/>
    <p:sldId id="351" r:id="rId15"/>
    <p:sldId id="352" r:id="rId16"/>
    <p:sldId id="353" r:id="rId17"/>
    <p:sldId id="354" r:id="rId18"/>
    <p:sldId id="355" r:id="rId19"/>
    <p:sldId id="356" r:id="rId20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E7880F9-7A77-4869-9DC6-6F6F8710A64D}" v="2" dt="2022-06-20T12:48:0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13" autoAdjust="0"/>
    <p:restoredTop sz="94660"/>
  </p:normalViewPr>
  <p:slideViewPr>
    <p:cSldViewPr snapToGrid="0">
      <p:cViewPr varScale="1">
        <p:scale>
          <a:sx n="160" d="100"/>
          <a:sy n="160" d="100"/>
        </p:scale>
        <p:origin x="432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0" d="100"/>
          <a:sy n="90" d="100"/>
        </p:scale>
        <p:origin x="4206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ilppa Iittiläinen" userId="f7572432-e0f1-4abb-81ed-7836843e2f2b" providerId="ADAL" clId="{B8504CED-821F-432F-AE0A-98D25E47A892}"/>
    <pc:docChg chg="modSld">
      <pc:chgData name="Hilppa Iittiläinen" userId="f7572432-e0f1-4abb-81ed-7836843e2f2b" providerId="ADAL" clId="{B8504CED-821F-432F-AE0A-98D25E47A892}" dt="2022-05-27T12:14:59.060" v="39" actId="6549"/>
      <pc:docMkLst>
        <pc:docMk/>
      </pc:docMkLst>
      <pc:sldChg chg="modSp mod">
        <pc:chgData name="Hilppa Iittiläinen" userId="f7572432-e0f1-4abb-81ed-7836843e2f2b" providerId="ADAL" clId="{B8504CED-821F-432F-AE0A-98D25E47A892}" dt="2022-05-27T12:14:14.009" v="31" actId="12"/>
        <pc:sldMkLst>
          <pc:docMk/>
          <pc:sldMk cId="4283457452" sldId="258"/>
        </pc:sldMkLst>
        <pc:spChg chg="mod">
          <ac:chgData name="Hilppa Iittiläinen" userId="f7572432-e0f1-4abb-81ed-7836843e2f2b" providerId="ADAL" clId="{B8504CED-821F-432F-AE0A-98D25E47A892}" dt="2022-05-27T12:13:45.938" v="6" actId="12"/>
          <ac:spMkLst>
            <pc:docMk/>
            <pc:sldMk cId="4283457452" sldId="258"/>
            <ac:spMk id="42" creationId="{0F03351A-45A8-4E38-8031-3419B30D115E}"/>
          </ac:spMkLst>
        </pc:spChg>
        <pc:spChg chg="mod">
          <ac:chgData name="Hilppa Iittiläinen" userId="f7572432-e0f1-4abb-81ed-7836843e2f2b" providerId="ADAL" clId="{B8504CED-821F-432F-AE0A-98D25E47A892}" dt="2022-05-27T12:14:14.009" v="31" actId="12"/>
          <ac:spMkLst>
            <pc:docMk/>
            <pc:sldMk cId="4283457452" sldId="258"/>
            <ac:spMk id="43" creationId="{DD88DD0C-A6ED-4711-904E-C56B6E4F5DD5}"/>
          </ac:spMkLst>
        </pc:spChg>
      </pc:sldChg>
      <pc:sldChg chg="modSp mod">
        <pc:chgData name="Hilppa Iittiläinen" userId="f7572432-e0f1-4abb-81ed-7836843e2f2b" providerId="ADAL" clId="{B8504CED-821F-432F-AE0A-98D25E47A892}" dt="2022-05-27T12:14:25.560" v="33" actId="6549"/>
        <pc:sldMkLst>
          <pc:docMk/>
          <pc:sldMk cId="895633645" sldId="347"/>
        </pc:sldMkLst>
        <pc:spChg chg="mod">
          <ac:chgData name="Hilppa Iittiläinen" userId="f7572432-e0f1-4abb-81ed-7836843e2f2b" providerId="ADAL" clId="{B8504CED-821F-432F-AE0A-98D25E47A892}" dt="2022-05-27T12:14:25.560" v="33" actId="6549"/>
          <ac:spMkLst>
            <pc:docMk/>
            <pc:sldMk cId="895633645" sldId="347"/>
            <ac:spMk id="13" creationId="{19FC7BE5-DE3D-4561-97EB-848C6C4B93D0}"/>
          </ac:spMkLst>
        </pc:spChg>
      </pc:sldChg>
      <pc:sldChg chg="modSp mod">
        <pc:chgData name="Hilppa Iittiläinen" userId="f7572432-e0f1-4abb-81ed-7836843e2f2b" providerId="ADAL" clId="{B8504CED-821F-432F-AE0A-98D25E47A892}" dt="2022-05-27T12:14:35.811" v="35" actId="6549"/>
        <pc:sldMkLst>
          <pc:docMk/>
          <pc:sldMk cId="119283800" sldId="348"/>
        </pc:sldMkLst>
        <pc:spChg chg="mod">
          <ac:chgData name="Hilppa Iittiläinen" userId="f7572432-e0f1-4abb-81ed-7836843e2f2b" providerId="ADAL" clId="{B8504CED-821F-432F-AE0A-98D25E47A892}" dt="2022-05-27T12:14:35.811" v="35" actId="6549"/>
          <ac:spMkLst>
            <pc:docMk/>
            <pc:sldMk cId="119283800" sldId="348"/>
            <ac:spMk id="7" creationId="{AB850BBA-2FAD-4EDC-9A4A-538CDE91A85C}"/>
          </ac:spMkLst>
        </pc:spChg>
      </pc:sldChg>
      <pc:sldChg chg="modSp mod">
        <pc:chgData name="Hilppa Iittiläinen" userId="f7572432-e0f1-4abb-81ed-7836843e2f2b" providerId="ADAL" clId="{B8504CED-821F-432F-AE0A-98D25E47A892}" dt="2022-05-27T12:14:42.029" v="37" actId="6549"/>
        <pc:sldMkLst>
          <pc:docMk/>
          <pc:sldMk cId="3136386038" sldId="349"/>
        </pc:sldMkLst>
        <pc:spChg chg="mod">
          <ac:chgData name="Hilppa Iittiläinen" userId="f7572432-e0f1-4abb-81ed-7836843e2f2b" providerId="ADAL" clId="{B8504CED-821F-432F-AE0A-98D25E47A892}" dt="2022-05-27T12:14:42.029" v="37" actId="6549"/>
          <ac:spMkLst>
            <pc:docMk/>
            <pc:sldMk cId="3136386038" sldId="349"/>
            <ac:spMk id="13" creationId="{19FC7BE5-DE3D-4561-97EB-848C6C4B93D0}"/>
          </ac:spMkLst>
        </pc:spChg>
      </pc:sldChg>
      <pc:sldChg chg="modSp mod">
        <pc:chgData name="Hilppa Iittiläinen" userId="f7572432-e0f1-4abb-81ed-7836843e2f2b" providerId="ADAL" clId="{B8504CED-821F-432F-AE0A-98D25E47A892}" dt="2022-05-27T12:14:45.966" v="38" actId="6549"/>
        <pc:sldMkLst>
          <pc:docMk/>
          <pc:sldMk cId="3348882033" sldId="350"/>
        </pc:sldMkLst>
        <pc:spChg chg="mod">
          <ac:chgData name="Hilppa Iittiläinen" userId="f7572432-e0f1-4abb-81ed-7836843e2f2b" providerId="ADAL" clId="{B8504CED-821F-432F-AE0A-98D25E47A892}" dt="2022-05-27T12:14:45.966" v="38" actId="6549"/>
          <ac:spMkLst>
            <pc:docMk/>
            <pc:sldMk cId="3348882033" sldId="350"/>
            <ac:spMk id="7" creationId="{AB850BBA-2FAD-4EDC-9A4A-538CDE91A85C}"/>
          </ac:spMkLst>
        </pc:spChg>
      </pc:sldChg>
      <pc:sldChg chg="modSp mod">
        <pc:chgData name="Hilppa Iittiläinen" userId="f7572432-e0f1-4abb-81ed-7836843e2f2b" providerId="ADAL" clId="{B8504CED-821F-432F-AE0A-98D25E47A892}" dt="2022-05-27T12:14:59.060" v="39" actId="6549"/>
        <pc:sldMkLst>
          <pc:docMk/>
          <pc:sldMk cId="608515062" sldId="355"/>
        </pc:sldMkLst>
        <pc:spChg chg="mod">
          <ac:chgData name="Hilppa Iittiläinen" userId="f7572432-e0f1-4abb-81ed-7836843e2f2b" providerId="ADAL" clId="{B8504CED-821F-432F-AE0A-98D25E47A892}" dt="2022-05-27T12:14:59.060" v="39" actId="6549"/>
          <ac:spMkLst>
            <pc:docMk/>
            <pc:sldMk cId="608515062" sldId="355"/>
            <ac:spMk id="13" creationId="{19FC7BE5-DE3D-4561-97EB-848C6C4B93D0}"/>
          </ac:spMkLst>
        </pc:spChg>
      </pc:sldChg>
    </pc:docChg>
  </pc:docChgLst>
  <pc:docChgLst>
    <pc:chgData name="Hilppa Iittiläinen" userId="f7572432-e0f1-4abb-81ed-7836843e2f2b" providerId="ADAL" clId="{1E7880F9-7A77-4869-9DC6-6F6F8710A64D}"/>
    <pc:docChg chg="custSel addSld delSld modSld sldOrd">
      <pc:chgData name="Hilppa Iittiläinen" userId="f7572432-e0f1-4abb-81ed-7836843e2f2b" providerId="ADAL" clId="{1E7880F9-7A77-4869-9DC6-6F6F8710A64D}" dt="2022-06-20T12:48:03.625" v="11" actId="478"/>
      <pc:docMkLst>
        <pc:docMk/>
      </pc:docMkLst>
      <pc:sldChg chg="modSp mod ord">
        <pc:chgData name="Hilppa Iittiläinen" userId="f7572432-e0f1-4abb-81ed-7836843e2f2b" providerId="ADAL" clId="{1E7880F9-7A77-4869-9DC6-6F6F8710A64D}" dt="2022-06-16T10:42:31.705" v="8" actId="20577"/>
        <pc:sldMkLst>
          <pc:docMk/>
          <pc:sldMk cId="4283457452" sldId="258"/>
        </pc:sldMkLst>
        <pc:spChg chg="mod">
          <ac:chgData name="Hilppa Iittiläinen" userId="f7572432-e0f1-4abb-81ed-7836843e2f2b" providerId="ADAL" clId="{1E7880F9-7A77-4869-9DC6-6F6F8710A64D}" dt="2022-06-16T10:42:31.705" v="8" actId="20577"/>
          <ac:spMkLst>
            <pc:docMk/>
            <pc:sldMk cId="4283457452" sldId="258"/>
            <ac:spMk id="41" creationId="{2D52FE4B-1BAF-42AF-A92E-E9C3C2B044EF}"/>
          </ac:spMkLst>
        </pc:spChg>
      </pc:sldChg>
      <pc:sldChg chg="add">
        <pc:chgData name="Hilppa Iittiläinen" userId="f7572432-e0f1-4abb-81ed-7836843e2f2b" providerId="ADAL" clId="{1E7880F9-7A77-4869-9DC6-6F6F8710A64D}" dt="2022-06-16T10:42:37.745" v="9"/>
        <pc:sldMkLst>
          <pc:docMk/>
          <pc:sldMk cId="0" sldId="302"/>
        </pc:sldMkLst>
      </pc:sldChg>
      <pc:sldChg chg="delSp add mod">
        <pc:chgData name="Hilppa Iittiläinen" userId="f7572432-e0f1-4abb-81ed-7836843e2f2b" providerId="ADAL" clId="{1E7880F9-7A77-4869-9DC6-6F6F8710A64D}" dt="2022-06-20T12:48:03.625" v="11" actId="478"/>
        <pc:sldMkLst>
          <pc:docMk/>
          <pc:sldMk cId="0" sldId="303"/>
        </pc:sldMkLst>
        <pc:spChg chg="del">
          <ac:chgData name="Hilppa Iittiläinen" userId="f7572432-e0f1-4abb-81ed-7836843e2f2b" providerId="ADAL" clId="{1E7880F9-7A77-4869-9DC6-6F6F8710A64D}" dt="2022-06-20T12:48:03.625" v="11" actId="478"/>
          <ac:spMkLst>
            <pc:docMk/>
            <pc:sldMk cId="0" sldId="303"/>
            <ac:spMk id="2" creationId="{52DE9694-8C08-6C54-8DE5-840B18D93A9B}"/>
          </ac:spMkLst>
        </pc:spChg>
      </pc:sldChg>
      <pc:sldChg chg="del">
        <pc:chgData name="Hilppa Iittiläinen" userId="f7572432-e0f1-4abb-81ed-7836843e2f2b" providerId="ADAL" clId="{1E7880F9-7A77-4869-9DC6-6F6F8710A64D}" dt="2022-06-16T10:42:39.411" v="10" actId="47"/>
        <pc:sldMkLst>
          <pc:docMk/>
          <pc:sldMk cId="921427659" sldId="357"/>
        </pc:sldMkLst>
      </pc:sldChg>
      <pc:sldChg chg="add">
        <pc:chgData name="Hilppa Iittiläinen" userId="f7572432-e0f1-4abb-81ed-7836843e2f2b" providerId="ADAL" clId="{1E7880F9-7A77-4869-9DC6-6F6F8710A64D}" dt="2022-06-16T10:42:37.745" v="9"/>
        <pc:sldMkLst>
          <pc:docMk/>
          <pc:sldMk cId="4171083754" sldId="405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>
            <a:extLst>
              <a:ext uri="{FF2B5EF4-FFF2-40B4-BE49-F238E27FC236}">
                <a16:creationId xmlns:a16="http://schemas.microsoft.com/office/drawing/2014/main" id="{90489765-C3E2-4CB7-B84D-62CF613C36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D3FC0F54-AC4C-412C-881B-280C57D7F7A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EEA080-1C04-4D49-9169-DE53E8619FEC}" type="datetimeFigureOut">
              <a:rPr lang="fi-FI" smtClean="0"/>
              <a:t>20.6.2022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99E0362F-CB3A-4774-B2D6-7578853360E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67E363F0-F99E-432A-8847-8DBA923B7FA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82DFC3-AE31-4F42-9C5D-03354C3C795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1352595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1F00A7-F681-42B1-969F-0E5F86B66BBE}" type="datetimeFigureOut">
              <a:rPr lang="fi-FI" smtClean="0"/>
              <a:t>20.6.2022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8328E5-66FA-4DD6-A089-E9039BCA9F6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4931056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12a037aa8e9_0_1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g12a037aa8e9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2a037aa8e9_0_9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g12a037aa8e9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DF2A059D-C586-417B-8831-0D0DFF7C95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3" cy="6858671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A94CFCD-D8C0-4AE5-9A4C-6FE5207957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27477"/>
            <a:ext cx="9144000" cy="2387600"/>
          </a:xfrm>
        </p:spPr>
        <p:txBody>
          <a:bodyPr anchor="b"/>
          <a:lstStyle>
            <a:lvl1pPr algn="ctr">
              <a:defRPr sz="6000" b="1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DA727E47-A531-437C-8191-1722EA7805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07152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33064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D4ABB6E6-80E7-4795-8FB7-A45506C015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-672"/>
            <a:ext cx="12190800" cy="6858669"/>
          </a:xfrm>
          <a:prstGeom prst="rect">
            <a:avLst/>
          </a:prstGeom>
        </p:spPr>
      </p:pic>
      <p:sp>
        <p:nvSpPr>
          <p:cNvPr id="13" name="Otsikko 1">
            <a:extLst>
              <a:ext uri="{FF2B5EF4-FFF2-40B4-BE49-F238E27FC236}">
                <a16:creationId xmlns:a16="http://schemas.microsoft.com/office/drawing/2014/main" id="{7EFAA9E4-7BF1-498D-A750-C2486ADE7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223" y="2268899"/>
            <a:ext cx="4023167" cy="2320202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4" name="Sisällön paikkamerkki 2">
            <a:extLst>
              <a:ext uri="{FF2B5EF4-FFF2-40B4-BE49-F238E27FC236}">
                <a16:creationId xmlns:a16="http://schemas.microsoft.com/office/drawing/2014/main" id="{789F871C-5B32-4176-87E9-0EA8F2E332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853352"/>
            <a:ext cx="5791200" cy="5130759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5" name="Dian numeron paikkamerkki 5">
            <a:extLst>
              <a:ext uri="{FF2B5EF4-FFF2-40B4-BE49-F238E27FC236}">
                <a16:creationId xmlns:a16="http://schemas.microsoft.com/office/drawing/2014/main" id="{0CA858E3-9A41-42CA-AF6F-8BFE425C7D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6" name="Alatunnisteen paikkamerkki 4">
            <a:extLst>
              <a:ext uri="{FF2B5EF4-FFF2-40B4-BE49-F238E27FC236}">
                <a16:creationId xmlns:a16="http://schemas.microsoft.com/office/drawing/2014/main" id="{65CAA36D-5BE1-48E7-A2CD-96DE10616D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14924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7F7A83F2-C17F-4AFA-A8EA-D2171A4204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69"/>
            <a:ext cx="12190800" cy="6858669"/>
          </a:xfrm>
          <a:prstGeom prst="rect">
            <a:avLst/>
          </a:prstGeom>
        </p:spPr>
      </p:pic>
      <p:sp>
        <p:nvSpPr>
          <p:cNvPr id="3" name="Otsikko 1">
            <a:extLst>
              <a:ext uri="{FF2B5EF4-FFF2-40B4-BE49-F238E27FC236}">
                <a16:creationId xmlns:a16="http://schemas.microsoft.com/office/drawing/2014/main" id="{BF6216C1-3290-4DC7-B9B6-C29671B8BA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2064" y="2662439"/>
            <a:ext cx="11465688" cy="1261379"/>
          </a:xfrm>
        </p:spPr>
        <p:txBody>
          <a:bodyPr/>
          <a:lstStyle>
            <a:lvl1pPr algn="ctr">
              <a:defRPr/>
            </a:lvl1pPr>
          </a:lstStyle>
          <a:p>
            <a:r>
              <a:rPr lang="fi-FI" dirty="0"/>
              <a:t>Kiitos!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66470317-F7CE-4B32-BC8A-5191CE9B43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5069" y="5288163"/>
            <a:ext cx="7609730" cy="73236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0045929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3CE2D92E-2F5F-4B50-806A-483303F929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9" y="-669"/>
            <a:ext cx="12190800" cy="6858668"/>
          </a:xfrm>
          <a:prstGeom prst="rect">
            <a:avLst/>
          </a:prstGeom>
        </p:spPr>
      </p:pic>
      <p:sp>
        <p:nvSpPr>
          <p:cNvPr id="9" name="Otsikko 1">
            <a:extLst>
              <a:ext uri="{FF2B5EF4-FFF2-40B4-BE49-F238E27FC236}">
                <a16:creationId xmlns:a16="http://schemas.microsoft.com/office/drawing/2014/main" id="{0CF2A160-ECA0-4F94-88E0-76860DE317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253" y="1073426"/>
            <a:ext cx="11497493" cy="137557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fi-FI" dirty="0"/>
              <a:t>Värikoodit</a:t>
            </a:r>
          </a:p>
        </p:txBody>
      </p:sp>
    </p:spTree>
    <p:extLst>
      <p:ext uri="{BB962C8B-B14F-4D97-AF65-F5344CB8AC3E}">
        <p14:creationId xmlns:p14="http://schemas.microsoft.com/office/powerpoint/2010/main" val="23671940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16400571-BECA-44B4-8686-44F32B8A67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0" y="-669"/>
            <a:ext cx="12190798" cy="6858668"/>
          </a:xfrm>
          <a:prstGeom prst="rect">
            <a:avLst/>
          </a:prstGeom>
        </p:spPr>
      </p:pic>
      <p:sp>
        <p:nvSpPr>
          <p:cNvPr id="7" name="Otsikko 1">
            <a:extLst>
              <a:ext uri="{FF2B5EF4-FFF2-40B4-BE49-F238E27FC236}">
                <a16:creationId xmlns:a16="http://schemas.microsoft.com/office/drawing/2014/main" id="{09AECF0B-3C84-48E1-8D64-C70074B06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253" y="677648"/>
            <a:ext cx="11497493" cy="1200646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fi-FI" dirty="0"/>
              <a:t>Näin lisäät juoksevan otsikon</a:t>
            </a: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DAAC86D1-9FFA-4ABA-A3E4-EB6CFBEDCB4A}"/>
              </a:ext>
            </a:extLst>
          </p:cNvPr>
          <p:cNvSpPr txBox="1"/>
          <p:nvPr userDrawn="1"/>
        </p:nvSpPr>
        <p:spPr>
          <a:xfrm>
            <a:off x="6466399" y="2677804"/>
            <a:ext cx="60946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fi-FI" dirty="0"/>
              <a:t>Valitse ylävalikosta ”Lisää” -&gt; ”Ylä- ja alatunniste”</a:t>
            </a: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665134CF-E4EB-4F40-BECF-764969EE4026}"/>
              </a:ext>
            </a:extLst>
          </p:cNvPr>
          <p:cNvSpPr txBox="1"/>
          <p:nvPr userDrawn="1"/>
        </p:nvSpPr>
        <p:spPr>
          <a:xfrm>
            <a:off x="6535120" y="4753567"/>
            <a:ext cx="537657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Klikkaa avautuvasta valikosta alatunniste-kohtaa.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Kirjoita kenttään esityksen otsikko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Klikkaa lopuksi ”Käytä kaikissa”.</a:t>
            </a:r>
          </a:p>
        </p:txBody>
      </p:sp>
    </p:spTree>
    <p:extLst>
      <p:ext uri="{BB962C8B-B14F-4D97-AF65-F5344CB8AC3E}">
        <p14:creationId xmlns:p14="http://schemas.microsoft.com/office/powerpoint/2010/main" val="29474744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19B8E77C-53BE-4B03-87E5-CDB79B9782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0" y="-669"/>
            <a:ext cx="12190798" cy="6858667"/>
          </a:xfrm>
          <a:prstGeom prst="rect">
            <a:avLst/>
          </a:prstGeom>
        </p:spPr>
      </p:pic>
      <p:sp>
        <p:nvSpPr>
          <p:cNvPr id="5" name="Otsikko 1">
            <a:extLst>
              <a:ext uri="{FF2B5EF4-FFF2-40B4-BE49-F238E27FC236}">
                <a16:creationId xmlns:a16="http://schemas.microsoft.com/office/drawing/2014/main" id="{E4686C9F-28C4-4048-8CE1-A93B9FEB68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253" y="677648"/>
            <a:ext cx="11497493" cy="1200646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fi-FI" dirty="0"/>
              <a:t>Näin valitset haluamasi diapohjan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620D10FC-B4BD-4EEB-9676-4991423D75C3}"/>
              </a:ext>
            </a:extLst>
          </p:cNvPr>
          <p:cNvSpPr txBox="1"/>
          <p:nvPr userDrawn="1"/>
        </p:nvSpPr>
        <p:spPr>
          <a:xfrm>
            <a:off x="6535120" y="4753567"/>
            <a:ext cx="537657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Klikkaa </a:t>
            </a:r>
            <a:r>
              <a:rPr lang="fi-FI" dirty="0" err="1"/>
              <a:t>haluaamasi</a:t>
            </a:r>
            <a:r>
              <a:rPr lang="fi-FI" dirty="0"/>
              <a:t> diaa hiiren oikealla näppäimellä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Valitse </a:t>
            </a:r>
            <a:r>
              <a:rPr lang="fi-FI" dirty="0" err="1"/>
              <a:t>valikosto</a:t>
            </a:r>
            <a:r>
              <a:rPr lang="fi-FI" dirty="0"/>
              <a:t> ”Asettelu”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Valitse haluamasi diapohja</a:t>
            </a:r>
          </a:p>
        </p:txBody>
      </p:sp>
    </p:spTree>
    <p:extLst>
      <p:ext uri="{BB962C8B-B14F-4D97-AF65-F5344CB8AC3E}">
        <p14:creationId xmlns:p14="http://schemas.microsoft.com/office/powerpoint/2010/main" val="38993374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ukautettu asettelu">
  <p:cSld name="7_Mukautettu asettelu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5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672"/>
            <a:ext cx="12190802" cy="685867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50"/>
          <p:cNvSpPr txBox="1">
            <a:spLocks noGrp="1"/>
          </p:cNvSpPr>
          <p:nvPr>
            <p:ph type="body" idx="1"/>
          </p:nvPr>
        </p:nvSpPr>
        <p:spPr>
          <a:xfrm>
            <a:off x="1749365" y="963559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5" name="Google Shape;25;p50"/>
          <p:cNvSpPr txBox="1">
            <a:spLocks noGrp="1"/>
          </p:cNvSpPr>
          <p:nvPr>
            <p:ph type="body" idx="2"/>
          </p:nvPr>
        </p:nvSpPr>
        <p:spPr>
          <a:xfrm>
            <a:off x="805064" y="1706422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50"/>
          <p:cNvSpPr txBox="1">
            <a:spLocks noGrp="1"/>
          </p:cNvSpPr>
          <p:nvPr>
            <p:ph type="body" idx="3"/>
          </p:nvPr>
        </p:nvSpPr>
        <p:spPr>
          <a:xfrm>
            <a:off x="6485234" y="1706422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50"/>
          <p:cNvSpPr txBox="1">
            <a:spLocks noGrp="1"/>
          </p:cNvSpPr>
          <p:nvPr>
            <p:ph type="body" idx="4"/>
          </p:nvPr>
        </p:nvSpPr>
        <p:spPr>
          <a:xfrm>
            <a:off x="7457613" y="959551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pic>
        <p:nvPicPr>
          <p:cNvPr id="28" name="Google Shape;28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26130" y="5598342"/>
            <a:ext cx="1674832" cy="297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50" descr="Kuva, joka sisältää kohteen teksti, clipart-kuva&#10;&#10;Kuvaus luotu automaattisesti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80942" y="5508229"/>
            <a:ext cx="387480" cy="38748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50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31" name="Google Shape;31;p50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Rakennesuunnittelu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28994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9364444A-81A7-46A1-8DCD-455F63D357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3" cy="685867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AB345FF-E6C8-4EFA-9FCD-612F79EDC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289" y="2672413"/>
            <a:ext cx="11553959" cy="1255532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13032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Kuva 19">
            <a:extLst>
              <a:ext uri="{FF2B5EF4-FFF2-40B4-BE49-F238E27FC236}">
                <a16:creationId xmlns:a16="http://schemas.microsoft.com/office/drawing/2014/main" id="{8F8489F7-2C61-4981-BABE-1BAB735182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2" cy="6858670"/>
          </a:xfrm>
          <a:prstGeom prst="rect">
            <a:avLst/>
          </a:prstGeom>
        </p:spPr>
      </p:pic>
      <p:sp>
        <p:nvSpPr>
          <p:cNvPr id="14" name="Tekstin paikkamerkki 2">
            <a:extLst>
              <a:ext uri="{FF2B5EF4-FFF2-40B4-BE49-F238E27FC236}">
                <a16:creationId xmlns:a16="http://schemas.microsoft.com/office/drawing/2014/main" id="{AC2777D5-7557-4052-9FE7-F6E167878EA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49365" y="963559"/>
            <a:ext cx="3737035" cy="30965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Tekijät</a:t>
            </a:r>
          </a:p>
        </p:txBody>
      </p:sp>
      <p:sp>
        <p:nvSpPr>
          <p:cNvPr id="15" name="Sisällön paikkamerkki 3">
            <a:extLst>
              <a:ext uri="{FF2B5EF4-FFF2-40B4-BE49-F238E27FC236}">
                <a16:creationId xmlns:a16="http://schemas.microsoft.com/office/drawing/2014/main" id="{2F36C328-7FFC-4E11-A975-AE5BA565F3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5064" y="1706422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7" name="Sisällön paikkamerkki 5">
            <a:extLst>
              <a:ext uri="{FF2B5EF4-FFF2-40B4-BE49-F238E27FC236}">
                <a16:creationId xmlns:a16="http://schemas.microsoft.com/office/drawing/2014/main" id="{6199C634-53E2-4609-A047-4469D26FA2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85234" y="1706422"/>
            <a:ext cx="5183188" cy="3684588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</a:t>
            </a:r>
            <a:r>
              <a:rPr lang="fi-FI" dirty="0" err="1"/>
              <a:t>tasow</a:t>
            </a:r>
            <a:endParaRPr lang="fi-FI" dirty="0"/>
          </a:p>
        </p:txBody>
      </p:sp>
      <p:sp>
        <p:nvSpPr>
          <p:cNvPr id="18" name="Tekstin paikkamerkki 2">
            <a:extLst>
              <a:ext uri="{FF2B5EF4-FFF2-40B4-BE49-F238E27FC236}">
                <a16:creationId xmlns:a16="http://schemas.microsoft.com/office/drawing/2014/main" id="{07FEA2E7-46E0-4FBF-A265-4BF8327701EC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7457613" y="959551"/>
            <a:ext cx="3737035" cy="30965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Lisätietoa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B84FF529-9012-499B-BAEB-BA8742833E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130" y="5598342"/>
            <a:ext cx="1674832" cy="297367"/>
          </a:xfrm>
          <a:prstGeom prst="rect">
            <a:avLst/>
          </a:prstGeom>
        </p:spPr>
      </p:pic>
      <p:pic>
        <p:nvPicPr>
          <p:cNvPr id="6" name="Kuva 5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20D648A0-8630-4CD4-9C9B-5BBF4098690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942" y="5508229"/>
            <a:ext cx="387480" cy="387480"/>
          </a:xfrm>
          <a:prstGeom prst="rect">
            <a:avLst/>
          </a:prstGeom>
        </p:spPr>
      </p:pic>
      <p:sp>
        <p:nvSpPr>
          <p:cNvPr id="19" name="Dian numeron paikkamerkki 5">
            <a:extLst>
              <a:ext uri="{FF2B5EF4-FFF2-40B4-BE49-F238E27FC236}">
                <a16:creationId xmlns:a16="http://schemas.microsoft.com/office/drawing/2014/main" id="{7FFA6D06-1A67-4140-B430-D6EA905ED63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23" name="Alatunnisteen paikkamerkki 4">
            <a:extLst>
              <a:ext uri="{FF2B5EF4-FFF2-40B4-BE49-F238E27FC236}">
                <a16:creationId xmlns:a16="http://schemas.microsoft.com/office/drawing/2014/main" id="{0FFF0871-DF73-4D8E-8F62-6ACBBC300C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85556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1">
            <a:extLst>
              <a:ext uri="{FF2B5EF4-FFF2-40B4-BE49-F238E27FC236}">
                <a16:creationId xmlns:a16="http://schemas.microsoft.com/office/drawing/2014/main" id="{3D379838-E477-4BD5-A3F3-E59CF427A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7" name="Sisällön paikkamerkki 2">
            <a:extLst>
              <a:ext uri="{FF2B5EF4-FFF2-40B4-BE49-F238E27FC236}">
                <a16:creationId xmlns:a16="http://schemas.microsoft.com/office/drawing/2014/main" id="{A3CE7D94-2E58-4994-ADBC-9E302C739C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1" name="Dian numeron paikkamerkki 5">
            <a:extLst>
              <a:ext uri="{FF2B5EF4-FFF2-40B4-BE49-F238E27FC236}">
                <a16:creationId xmlns:a16="http://schemas.microsoft.com/office/drawing/2014/main" id="{6062E1E1-D3D4-4C3A-8945-CA3768E6BB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Alatunnisteen paikkamerkki 4">
            <a:extLst>
              <a:ext uri="{FF2B5EF4-FFF2-40B4-BE49-F238E27FC236}">
                <a16:creationId xmlns:a16="http://schemas.microsoft.com/office/drawing/2014/main" id="{98F5F651-3EDA-4788-8C5D-6AD1266F12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1676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tsikko 1">
            <a:extLst>
              <a:ext uri="{FF2B5EF4-FFF2-40B4-BE49-F238E27FC236}">
                <a16:creationId xmlns:a16="http://schemas.microsoft.com/office/drawing/2014/main" id="{298B5277-0C43-4164-ADE9-2CB623E6F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9" name="Sisällön paikkamerkki 2">
            <a:extLst>
              <a:ext uri="{FF2B5EF4-FFF2-40B4-BE49-F238E27FC236}">
                <a16:creationId xmlns:a16="http://schemas.microsoft.com/office/drawing/2014/main" id="{CF3F5E64-265E-4730-8D61-D3177CC285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Sisällön paikkamerkki 3">
            <a:extLst>
              <a:ext uri="{FF2B5EF4-FFF2-40B4-BE49-F238E27FC236}">
                <a16:creationId xmlns:a16="http://schemas.microsoft.com/office/drawing/2014/main" id="{3E05789F-091C-4863-A174-9C06589ADD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1" name="Dian numeron paikkamerkki 5">
            <a:extLst>
              <a:ext uri="{FF2B5EF4-FFF2-40B4-BE49-F238E27FC236}">
                <a16:creationId xmlns:a16="http://schemas.microsoft.com/office/drawing/2014/main" id="{520A203E-5D40-4463-B04D-758ABC6402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Alatunnisteen paikkamerkki 4">
            <a:extLst>
              <a:ext uri="{FF2B5EF4-FFF2-40B4-BE49-F238E27FC236}">
                <a16:creationId xmlns:a16="http://schemas.microsoft.com/office/drawing/2014/main" id="{3CA6FF5C-33B0-45AE-9250-D02F26578C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404841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">
            <a:extLst>
              <a:ext uri="{FF2B5EF4-FFF2-40B4-BE49-F238E27FC236}">
                <a16:creationId xmlns:a16="http://schemas.microsoft.com/office/drawing/2014/main" id="{CA792F92-A30E-47FD-B22F-08B8D05B1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3" name="Tekstin paikkamerkki 2">
            <a:extLst>
              <a:ext uri="{FF2B5EF4-FFF2-40B4-BE49-F238E27FC236}">
                <a16:creationId xmlns:a16="http://schemas.microsoft.com/office/drawing/2014/main" id="{2410F679-4B63-4122-A718-3CE9462C5F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4" name="Sisällön paikkamerkki 3">
            <a:extLst>
              <a:ext uri="{FF2B5EF4-FFF2-40B4-BE49-F238E27FC236}">
                <a16:creationId xmlns:a16="http://schemas.microsoft.com/office/drawing/2014/main" id="{72AD8AE3-83B0-429A-956A-7663EFCDDC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5" name="Tekstin paikkamerkki 4">
            <a:extLst>
              <a:ext uri="{FF2B5EF4-FFF2-40B4-BE49-F238E27FC236}">
                <a16:creationId xmlns:a16="http://schemas.microsoft.com/office/drawing/2014/main" id="{421AE9D4-82CD-4420-9431-8BBBDF5917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6" name="Sisällön paikkamerkki 5">
            <a:extLst>
              <a:ext uri="{FF2B5EF4-FFF2-40B4-BE49-F238E27FC236}">
                <a16:creationId xmlns:a16="http://schemas.microsoft.com/office/drawing/2014/main" id="{BF0C3A42-0C0C-4B17-B972-36379CE624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Dian numeron paikkamerkki 5">
            <a:extLst>
              <a:ext uri="{FF2B5EF4-FFF2-40B4-BE49-F238E27FC236}">
                <a16:creationId xmlns:a16="http://schemas.microsoft.com/office/drawing/2014/main" id="{507FA6C4-DB4F-45CB-A8F2-6B5E8473D4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1" name="Alatunnisteen paikkamerkki 4">
            <a:extLst>
              <a:ext uri="{FF2B5EF4-FFF2-40B4-BE49-F238E27FC236}">
                <a16:creationId xmlns:a16="http://schemas.microsoft.com/office/drawing/2014/main" id="{37F2208A-C131-40D2-A03D-9247EAC62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83147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">
            <a:extLst>
              <a:ext uri="{FF2B5EF4-FFF2-40B4-BE49-F238E27FC236}">
                <a16:creationId xmlns:a16="http://schemas.microsoft.com/office/drawing/2014/main" id="{6F043E34-EDCF-4E3B-B99F-FA6241BF8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3" name="Kuvan paikkamerkki 2">
            <a:extLst>
              <a:ext uri="{FF2B5EF4-FFF2-40B4-BE49-F238E27FC236}">
                <a16:creationId xmlns:a16="http://schemas.microsoft.com/office/drawing/2014/main" id="{5F442498-0D6B-4627-B2E4-9B451C16D1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14" name="Tekstin paikkamerkki 3">
            <a:extLst>
              <a:ext uri="{FF2B5EF4-FFF2-40B4-BE49-F238E27FC236}">
                <a16:creationId xmlns:a16="http://schemas.microsoft.com/office/drawing/2014/main" id="{C5F70F69-AD34-40CE-9B8E-82EC2C6E9B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5" name="Dian numeron paikkamerkki 5">
            <a:extLst>
              <a:ext uri="{FF2B5EF4-FFF2-40B4-BE49-F238E27FC236}">
                <a16:creationId xmlns:a16="http://schemas.microsoft.com/office/drawing/2014/main" id="{5CF24820-87DF-4D33-AF12-1E3F14E70D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6" name="Alatunnisteen paikkamerkki 4">
            <a:extLst>
              <a:ext uri="{FF2B5EF4-FFF2-40B4-BE49-F238E27FC236}">
                <a16:creationId xmlns:a16="http://schemas.microsoft.com/office/drawing/2014/main" id="{7A5D4779-3C2F-4969-AF7D-ADC05B66C6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06020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ian numeron paikkamerkki 5">
            <a:extLst>
              <a:ext uri="{FF2B5EF4-FFF2-40B4-BE49-F238E27FC236}">
                <a16:creationId xmlns:a16="http://schemas.microsoft.com/office/drawing/2014/main" id="{3F876F5B-74AB-4F09-91AD-E1C72CA647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7" name="Alatunnisteen paikkamerkki 4">
            <a:extLst>
              <a:ext uri="{FF2B5EF4-FFF2-40B4-BE49-F238E27FC236}">
                <a16:creationId xmlns:a16="http://schemas.microsoft.com/office/drawing/2014/main" id="{3123CB8B-324C-4854-BD45-82408E221C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97519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Kuvan paikkamerkki 2">
            <a:extLst>
              <a:ext uri="{FF2B5EF4-FFF2-40B4-BE49-F238E27FC236}">
                <a16:creationId xmlns:a16="http://schemas.microsoft.com/office/drawing/2014/main" id="{B79D8567-472F-4C91-9A91-1E967E7874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8199" y="992187"/>
            <a:ext cx="10595777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11" name="Dian numeron paikkamerkki 5">
            <a:extLst>
              <a:ext uri="{FF2B5EF4-FFF2-40B4-BE49-F238E27FC236}">
                <a16:creationId xmlns:a16="http://schemas.microsoft.com/office/drawing/2014/main" id="{2042AE1A-5ABC-4B8D-B394-5BBBF8954C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Alatunnisteen paikkamerkki 4">
            <a:extLst>
              <a:ext uri="{FF2B5EF4-FFF2-40B4-BE49-F238E27FC236}">
                <a16:creationId xmlns:a16="http://schemas.microsoft.com/office/drawing/2014/main" id="{655B127D-3E2A-4C24-B9FC-E3BBD173AF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94194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FEEFE603-17B0-4B41-B810-39A18F3163D9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2" cy="6858669"/>
          </a:xfrm>
          <a:prstGeom prst="rect">
            <a:avLst/>
          </a:prstGeom>
        </p:spPr>
      </p:pic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DD350126-2E3D-44CE-BB17-62EAC45DB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D0CD7825-6BA7-4852-B5E0-624841714B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77CB3238-5337-4E6A-9192-E88168F7C0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Rakennesuunnittelu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61EA3C3-95EB-4005-A0A6-66B41BFD70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05451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2" r:id="rId5"/>
    <p:sldLayoutId id="2147483664" r:id="rId6"/>
    <p:sldLayoutId id="2147483663" r:id="rId7"/>
    <p:sldLayoutId id="2147483651" r:id="rId8"/>
    <p:sldLayoutId id="2147483652" r:id="rId9"/>
    <p:sldLayoutId id="2147483654" r:id="rId10"/>
    <p:sldLayoutId id="2147483655" r:id="rId11"/>
    <p:sldLayoutId id="2147483656" r:id="rId12"/>
    <p:sldLayoutId id="2147483665" r:id="rId13"/>
    <p:sldLayoutId id="2147483666" r:id="rId14"/>
    <p:sldLayoutId id="2147483667" r:id="rId1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image" Target="../media/image35.wmf"/><Relationship Id="rId7" Type="http://schemas.openxmlformats.org/officeDocument/2006/relationships/image" Target="../media/image37.wmf"/><Relationship Id="rId12" Type="http://schemas.openxmlformats.org/officeDocument/2006/relationships/image" Target="../media/image40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4.xml"/><Relationship Id="rId6" Type="http://schemas.openxmlformats.org/officeDocument/2006/relationships/oleObject" Target="../embeddings/oleObject3.bin"/><Relationship Id="rId11" Type="http://schemas.openxmlformats.org/officeDocument/2006/relationships/oleObject" Target="../embeddings/oleObject5.bin"/><Relationship Id="rId5" Type="http://schemas.openxmlformats.org/officeDocument/2006/relationships/image" Target="../media/image36.wmf"/><Relationship Id="rId10" Type="http://schemas.openxmlformats.org/officeDocument/2006/relationships/image" Target="../media/image39.wmf"/><Relationship Id="rId4" Type="http://schemas.openxmlformats.org/officeDocument/2006/relationships/oleObject" Target="../embeddings/oleObject2.bin"/><Relationship Id="rId9" Type="http://schemas.openxmlformats.org/officeDocument/2006/relationships/image" Target="../media/image38.w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wmf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wm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g12a037aa8e9_0_180" descr="Kuva, joka sisältää kohteen teksti, puutavara&#10;&#10;Kuvaus luotu automaattisesti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5289" y="313562"/>
            <a:ext cx="11541420" cy="5744338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g12a037aa8e9_0_180"/>
          <p:cNvSpPr txBox="1">
            <a:spLocks noGrp="1"/>
          </p:cNvSpPr>
          <p:nvPr>
            <p:ph type="ctrTitle"/>
          </p:nvPr>
        </p:nvSpPr>
        <p:spPr>
          <a:xfrm>
            <a:off x="1524000" y="1527477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6000"/>
              <a:buFont typeface="Calibri"/>
              <a:buNone/>
            </a:pPr>
            <a:r>
              <a:rPr lang="fi-FI"/>
              <a:t>Teollinen puurakentaminen</a:t>
            </a:r>
            <a:endParaRPr/>
          </a:p>
        </p:txBody>
      </p:sp>
      <p:sp>
        <p:nvSpPr>
          <p:cNvPr id="73" name="Google Shape;73;g12a037aa8e9_0_180"/>
          <p:cNvSpPr txBox="1">
            <a:spLocks noGrp="1"/>
          </p:cNvSpPr>
          <p:nvPr>
            <p:ph type="subTitle" idx="1"/>
          </p:nvPr>
        </p:nvSpPr>
        <p:spPr>
          <a:xfrm>
            <a:off x="1524000" y="4007152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r>
              <a:rPr lang="fi-FI"/>
              <a:t>Opetusmateriaalia teollisen puurakentamisen koulutukseen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r>
              <a:rPr lang="fi-FI"/>
              <a:t>2022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1">
            <a:extLst>
              <a:ext uri="{FF2B5EF4-FFF2-40B4-BE49-F238E27FC236}">
                <a16:creationId xmlns:a16="http://schemas.microsoft.com/office/drawing/2014/main" id="{91AAAAA5-CDBA-42C5-943E-3EF449C37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Palosuojaamaton puikkoliitos</a:t>
            </a:r>
          </a:p>
        </p:txBody>
      </p:sp>
      <p:sp>
        <p:nvSpPr>
          <p:cNvPr id="13" name="Sisällön paikkamerkki 12">
            <a:extLst>
              <a:ext uri="{FF2B5EF4-FFF2-40B4-BE49-F238E27FC236}">
                <a16:creationId xmlns:a16="http://schemas.microsoft.com/office/drawing/2014/main" id="{19FC7BE5-DE3D-4561-97EB-848C6C4B93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0056" y="1482823"/>
            <a:ext cx="5719801" cy="2367723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fi-FI" altLang="fi-FI" b="1" dirty="0">
                <a:solidFill>
                  <a:schemeClr val="tx2"/>
                </a:solidFill>
                <a:latin typeface="Calibri" panose="020F0502020204030204" pitchFamily="34" charset="0"/>
              </a:rPr>
              <a:t>Yksinkertaistetut ohjeet (naulaliitos)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fi-FI" altLang="fi-FI" b="1" dirty="0">
                <a:solidFill>
                  <a:srgbClr val="7030A0"/>
                </a:solidFill>
                <a:latin typeface="Calibri" panose="020F0502020204030204" pitchFamily="34" charset="0"/>
              </a:rPr>
              <a:t>15 minuuttia</a:t>
            </a: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, kun liitos täyttää normaalilämpötilan kestävyys- ja geometriavaatimukset sekä kuvissa olevat ehdot</a:t>
            </a:r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10</a:t>
            </a:fld>
            <a:endParaRPr lang="fi-FI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09CB85-3945-4113-8D64-BE12FDCC46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6096" y="1639729"/>
            <a:ext cx="2496533" cy="44306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40B19D3-1225-4736-B6E0-36B299493D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4861" y="1639729"/>
            <a:ext cx="2579909" cy="4408580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062270F2-97B6-DDDE-4DA8-A585EFF752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956336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1">
            <a:extLst>
              <a:ext uri="{FF2B5EF4-FFF2-40B4-BE49-F238E27FC236}">
                <a16:creationId xmlns:a16="http://schemas.microsoft.com/office/drawing/2014/main" id="{91AAAAA5-CDBA-42C5-943E-3EF449C37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Palosuojaamaton puikkoliitos</a:t>
            </a:r>
          </a:p>
        </p:txBody>
      </p:sp>
      <p:sp>
        <p:nvSpPr>
          <p:cNvPr id="13" name="Sisällön paikkamerkki 12">
            <a:extLst>
              <a:ext uri="{FF2B5EF4-FFF2-40B4-BE49-F238E27FC236}">
                <a16:creationId xmlns:a16="http://schemas.microsoft.com/office/drawing/2014/main" id="{19FC7BE5-DE3D-4561-97EB-848C6C4B93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0056" y="1482824"/>
            <a:ext cx="5966040" cy="2292222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fi-FI" altLang="fi-FI" b="1" dirty="0">
                <a:solidFill>
                  <a:schemeClr val="tx2"/>
                </a:solidFill>
                <a:latin typeface="Calibri" panose="020F0502020204030204" pitchFamily="34" charset="0"/>
              </a:rPr>
              <a:t>Yksinkertaistetut ohjeet (ruuviliitos)</a:t>
            </a:r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11</a:t>
            </a:fld>
            <a:endParaRPr lang="fi-FI" dirty="0"/>
          </a:p>
        </p:txBody>
      </p:sp>
      <p:sp>
        <p:nvSpPr>
          <p:cNvPr id="7" name="Sisällön paikkamerkki 12">
            <a:extLst>
              <a:ext uri="{FF2B5EF4-FFF2-40B4-BE49-F238E27FC236}">
                <a16:creationId xmlns:a16="http://schemas.microsoft.com/office/drawing/2014/main" id="{AB850BBA-2FAD-4EDC-9A4A-538CDE91A85C}"/>
              </a:ext>
            </a:extLst>
          </p:cNvPr>
          <p:cNvSpPr txBox="1">
            <a:spLocks/>
          </p:cNvSpPr>
          <p:nvPr/>
        </p:nvSpPr>
        <p:spPr>
          <a:xfrm>
            <a:off x="5808070" y="2140591"/>
            <a:ext cx="5777126" cy="22922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fi-FI" altLang="fi-FI" b="1" dirty="0">
                <a:solidFill>
                  <a:srgbClr val="7030A0"/>
                </a:solidFill>
                <a:latin typeface="Calibri" panose="020F0502020204030204" pitchFamily="34" charset="0"/>
              </a:rPr>
              <a:t>15 minuuttia</a:t>
            </a: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, kun liitos täyttää normaalilämpötilan kestävyys- ja geometriavaatimukset sekä kuvissa olevat ehdot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5F524D-3815-428F-87A1-583C030BA0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838" y="1951280"/>
            <a:ext cx="2182697" cy="45255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5CC74F-FE51-4107-ACB7-512A41105E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4535" y="2024614"/>
            <a:ext cx="2650922" cy="4455162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3C540597-3631-D46B-97F0-0AB3E85599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92838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1">
            <a:extLst>
              <a:ext uri="{FF2B5EF4-FFF2-40B4-BE49-F238E27FC236}">
                <a16:creationId xmlns:a16="http://schemas.microsoft.com/office/drawing/2014/main" id="{91AAAAA5-CDBA-42C5-943E-3EF449C37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Palosuojaamaton puikkoliitos</a:t>
            </a:r>
          </a:p>
        </p:txBody>
      </p:sp>
      <p:sp>
        <p:nvSpPr>
          <p:cNvPr id="13" name="Sisällön paikkamerkki 12">
            <a:extLst>
              <a:ext uri="{FF2B5EF4-FFF2-40B4-BE49-F238E27FC236}">
                <a16:creationId xmlns:a16="http://schemas.microsoft.com/office/drawing/2014/main" id="{19FC7BE5-DE3D-4561-97EB-848C6C4B93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0056" y="1482823"/>
            <a:ext cx="5719801" cy="2367723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fi-FI" altLang="fi-FI" b="1" dirty="0">
                <a:solidFill>
                  <a:schemeClr val="tx2"/>
                </a:solidFill>
                <a:latin typeface="Calibri" panose="020F0502020204030204" pitchFamily="34" charset="0"/>
              </a:rPr>
              <a:t>Yksinkertaistetut ohjeet (pulttiliitos)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fi-FI" altLang="fi-FI" b="1" dirty="0">
                <a:solidFill>
                  <a:srgbClr val="7030A0"/>
                </a:solidFill>
                <a:latin typeface="Calibri" panose="020F0502020204030204" pitchFamily="34" charset="0"/>
              </a:rPr>
              <a:t>15 minuuttia</a:t>
            </a: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, kun liitos täyttää normaalilämpötilan kestävyys- ja geometriavaatimukset sekä kuvissa olevat ehdot</a:t>
            </a:r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12</a:t>
            </a:fld>
            <a:endParaRPr lang="fi-FI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3B6748-8505-481A-A1BF-D3B0C8A096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0546" y="1422371"/>
            <a:ext cx="2539421" cy="46800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7C2823-084B-49D8-AD4B-1BB8488004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2093" y="1482823"/>
            <a:ext cx="2820905" cy="4519625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A382BF61-26E7-2EB8-7FB8-15DECAC8C7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363860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1">
            <a:extLst>
              <a:ext uri="{FF2B5EF4-FFF2-40B4-BE49-F238E27FC236}">
                <a16:creationId xmlns:a16="http://schemas.microsoft.com/office/drawing/2014/main" id="{91AAAAA5-CDBA-42C5-943E-3EF449C37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Palosuojaamaton puikkoliitos</a:t>
            </a:r>
          </a:p>
        </p:txBody>
      </p:sp>
      <p:sp>
        <p:nvSpPr>
          <p:cNvPr id="13" name="Sisällön paikkamerkki 12">
            <a:extLst>
              <a:ext uri="{FF2B5EF4-FFF2-40B4-BE49-F238E27FC236}">
                <a16:creationId xmlns:a16="http://schemas.microsoft.com/office/drawing/2014/main" id="{19FC7BE5-DE3D-4561-97EB-848C6C4B93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0056" y="1482824"/>
            <a:ext cx="6726480" cy="654863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fi-FI" altLang="fi-FI" b="1" dirty="0">
                <a:solidFill>
                  <a:schemeClr val="tx2"/>
                </a:solidFill>
                <a:latin typeface="Calibri" panose="020F0502020204030204" pitchFamily="34" charset="0"/>
              </a:rPr>
              <a:t>Yksinkertaistetut ohjeet (tappivaarnaliitos)</a:t>
            </a:r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13</a:t>
            </a:fld>
            <a:endParaRPr lang="fi-FI" dirty="0"/>
          </a:p>
        </p:txBody>
      </p:sp>
      <p:sp>
        <p:nvSpPr>
          <p:cNvPr id="7" name="Sisällön paikkamerkki 12">
            <a:extLst>
              <a:ext uri="{FF2B5EF4-FFF2-40B4-BE49-F238E27FC236}">
                <a16:creationId xmlns:a16="http://schemas.microsoft.com/office/drawing/2014/main" id="{AB850BBA-2FAD-4EDC-9A4A-538CDE91A85C}"/>
              </a:ext>
            </a:extLst>
          </p:cNvPr>
          <p:cNvSpPr txBox="1">
            <a:spLocks/>
          </p:cNvSpPr>
          <p:nvPr/>
        </p:nvSpPr>
        <p:spPr>
          <a:xfrm>
            <a:off x="4237751" y="2140591"/>
            <a:ext cx="7649449" cy="13911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fi-FI" altLang="fi-FI" b="1" dirty="0">
                <a:solidFill>
                  <a:srgbClr val="7030A0"/>
                </a:solidFill>
                <a:latin typeface="Calibri" panose="020F0502020204030204" pitchFamily="34" charset="0"/>
              </a:rPr>
              <a:t>20 minuuttia</a:t>
            </a: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, kun liitos täyttää normaalilämpötilan kestävyys- ja geometriavaatimukset sekä kuvassa olevat ehdot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9D9761-2CE0-4561-9513-BCE2F89D9C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8947" y="2137687"/>
            <a:ext cx="2788804" cy="4547262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B3BEC33A-0FE7-A809-F200-C286C127FF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488820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1">
            <a:extLst>
              <a:ext uri="{FF2B5EF4-FFF2-40B4-BE49-F238E27FC236}">
                <a16:creationId xmlns:a16="http://schemas.microsoft.com/office/drawing/2014/main" id="{91AAAAA5-CDBA-42C5-943E-3EF449C37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Palosuojaamaton puikkoliitos</a:t>
            </a:r>
          </a:p>
        </p:txBody>
      </p:sp>
      <p:sp>
        <p:nvSpPr>
          <p:cNvPr id="13" name="Sisällön paikkamerkki 12">
            <a:extLst>
              <a:ext uri="{FF2B5EF4-FFF2-40B4-BE49-F238E27FC236}">
                <a16:creationId xmlns:a16="http://schemas.microsoft.com/office/drawing/2014/main" id="{19FC7BE5-DE3D-4561-97EB-848C6C4B93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0054" y="1482824"/>
            <a:ext cx="11013256" cy="3449903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fi-FI" altLang="fi-FI" b="1" dirty="0">
                <a:solidFill>
                  <a:schemeClr val="tx2"/>
                </a:solidFill>
                <a:latin typeface="Calibri" panose="020F0502020204030204" pitchFamily="34" charset="0"/>
              </a:rPr>
              <a:t>Yksinkertaistetut ohjeet (mitoitusperiaatteet)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Säännöt kaksileikkeisille, mutta sovellettu myös yksileikkeisille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 Suojaamattomilla puikkoliittimillä enintään R 15…R 20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 Suojaamattoman </a:t>
            </a:r>
            <a:r>
              <a:rPr lang="fi-FI" altLang="fi-FI" u="sng" dirty="0">
                <a:solidFill>
                  <a:schemeClr val="tx2"/>
                </a:solidFill>
                <a:latin typeface="Calibri" panose="020F0502020204030204" pitchFamily="34" charset="0"/>
              </a:rPr>
              <a:t>naula-, ruuvi- ja tappivaarnaliitoksen </a:t>
            </a: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palonkestävyyttä voidaan kasvattaa enintään 30 minuuttiin suurentamalla liitettävien puuosien dimensioita sekä liittimien reuna- ja päätyetäisyyksiä määrällä </a:t>
            </a:r>
            <a:r>
              <a:rPr lang="fi-FI" altLang="fi-FI" dirty="0" err="1">
                <a:solidFill>
                  <a:schemeClr val="tx2"/>
                </a:solidFill>
                <a:latin typeface="Calibri" panose="020F0502020204030204" pitchFamily="34" charset="0"/>
              </a:rPr>
              <a:t>a</a:t>
            </a:r>
            <a:r>
              <a:rPr lang="fi-FI" altLang="fi-FI" baseline="-25000" dirty="0" err="1">
                <a:solidFill>
                  <a:schemeClr val="tx2"/>
                </a:solidFill>
                <a:latin typeface="Calibri" panose="020F0502020204030204" pitchFamily="34" charset="0"/>
              </a:rPr>
              <a:t>fi</a:t>
            </a: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 (liittimissä ei ulkonevia kantoja)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endParaRPr lang="fi-FI" altLang="fi-FI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14</a:t>
            </a:fld>
            <a:endParaRPr lang="fi-FI" dirty="0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08B31079-C8C3-4580-83A4-1C5D45E3E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365049" y="3644574"/>
            <a:ext cx="2155222" cy="3104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F41B9178-3E5E-45CD-9CEC-191837AEA8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259" y="4884502"/>
            <a:ext cx="3732718" cy="69243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764B864D-B3FD-3D8B-1EC7-07DE7873BC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696125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1">
            <a:extLst>
              <a:ext uri="{FF2B5EF4-FFF2-40B4-BE49-F238E27FC236}">
                <a16:creationId xmlns:a16="http://schemas.microsoft.com/office/drawing/2014/main" id="{91AAAAA5-CDBA-42C5-943E-3EF449C37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Palosuojaamaton puikkoliitos</a:t>
            </a:r>
          </a:p>
        </p:txBody>
      </p:sp>
      <p:sp>
        <p:nvSpPr>
          <p:cNvPr id="13" name="Sisällön paikkamerkki 12">
            <a:extLst>
              <a:ext uri="{FF2B5EF4-FFF2-40B4-BE49-F238E27FC236}">
                <a16:creationId xmlns:a16="http://schemas.microsoft.com/office/drawing/2014/main" id="{19FC7BE5-DE3D-4561-97EB-848C6C4B93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0054" y="1482824"/>
            <a:ext cx="7003318" cy="3449903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fi-FI" altLang="fi-FI" b="1" dirty="0">
                <a:solidFill>
                  <a:schemeClr val="tx2"/>
                </a:solidFill>
                <a:latin typeface="Calibri" panose="020F0502020204030204" pitchFamily="34" charset="0"/>
              </a:rPr>
              <a:t>Yksinkertaistetut ohjeet (mitoitusperiaatteet)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Teräslevyn kaikki reunat suojaamatta</a:t>
            </a:r>
          </a:p>
          <a:p>
            <a:pPr lvl="1">
              <a:lnSpc>
                <a:spcPct val="100000"/>
              </a:lnSpc>
              <a:spcBef>
                <a:spcPct val="0"/>
              </a:spcBef>
            </a:pPr>
            <a:r>
              <a:rPr lang="fi-FI" altLang="fi-FI" b="1" dirty="0">
                <a:solidFill>
                  <a:srgbClr val="7030A0"/>
                </a:solidFill>
                <a:latin typeface="Calibri" panose="020F0502020204030204" pitchFamily="34" charset="0"/>
              </a:rPr>
              <a:t>30 min</a:t>
            </a: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, kun </a:t>
            </a:r>
            <a:r>
              <a:rPr lang="fi-FI" altLang="fi-FI" dirty="0" err="1">
                <a:solidFill>
                  <a:schemeClr val="tx2"/>
                </a:solidFill>
                <a:latin typeface="Calibri" panose="020F0502020204030204" pitchFamily="34" charset="0"/>
              </a:rPr>
              <a:t>b</a:t>
            </a:r>
            <a:r>
              <a:rPr lang="fi-FI" altLang="fi-FI" baseline="-25000" dirty="0" err="1">
                <a:solidFill>
                  <a:schemeClr val="tx2"/>
                </a:solidFill>
                <a:latin typeface="Calibri" panose="020F0502020204030204" pitchFamily="34" charset="0"/>
              </a:rPr>
              <a:t>st</a:t>
            </a: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 </a:t>
            </a:r>
            <a:r>
              <a:rPr lang="fi-FI" altLang="fi-FI" u="sng" dirty="0">
                <a:solidFill>
                  <a:schemeClr val="tx2"/>
                </a:solidFill>
                <a:latin typeface="Calibri" panose="020F0502020204030204" pitchFamily="34" charset="0"/>
              </a:rPr>
              <a:t>&gt;</a:t>
            </a: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 200 mm ja teräslevyn paksuus vähintään 2 mm</a:t>
            </a:r>
          </a:p>
          <a:p>
            <a:pPr lvl="1">
              <a:lnSpc>
                <a:spcPct val="100000"/>
              </a:lnSpc>
              <a:spcBef>
                <a:spcPct val="0"/>
              </a:spcBef>
            </a:pPr>
            <a:r>
              <a:rPr lang="fi-FI" altLang="fi-FI" b="1" dirty="0">
                <a:solidFill>
                  <a:srgbClr val="7030A0"/>
                </a:solidFill>
                <a:latin typeface="Calibri" panose="020F0502020204030204" pitchFamily="34" charset="0"/>
              </a:rPr>
              <a:t>60 min</a:t>
            </a: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, kun </a:t>
            </a:r>
            <a:r>
              <a:rPr lang="fi-FI" altLang="fi-FI" dirty="0" err="1">
                <a:solidFill>
                  <a:schemeClr val="tx2"/>
                </a:solidFill>
                <a:latin typeface="Calibri" panose="020F0502020204030204" pitchFamily="34" charset="0"/>
              </a:rPr>
              <a:t>b</a:t>
            </a:r>
            <a:r>
              <a:rPr lang="fi-FI" altLang="fi-FI" baseline="-25000" dirty="0" err="1">
                <a:solidFill>
                  <a:schemeClr val="tx2"/>
                </a:solidFill>
                <a:latin typeface="Calibri" panose="020F0502020204030204" pitchFamily="34" charset="0"/>
              </a:rPr>
              <a:t>st</a:t>
            </a: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 </a:t>
            </a:r>
            <a:r>
              <a:rPr lang="fi-FI" altLang="fi-FI" u="sng" dirty="0">
                <a:solidFill>
                  <a:schemeClr val="tx2"/>
                </a:solidFill>
                <a:latin typeface="Calibri" panose="020F0502020204030204" pitchFamily="34" charset="0"/>
              </a:rPr>
              <a:t>&gt;</a:t>
            </a: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 280 mm ja teräslevyn paksuus vähintään 2 mm</a:t>
            </a:r>
          </a:p>
          <a:p>
            <a:pPr lvl="1">
              <a:lnSpc>
                <a:spcPct val="100000"/>
              </a:lnSpc>
              <a:spcBef>
                <a:spcPct val="0"/>
              </a:spcBef>
            </a:pPr>
            <a:endParaRPr lang="fi-FI" altLang="fi-FI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15</a:t>
            </a:fld>
            <a:endParaRPr lang="fi-FI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1DF78D-1AE0-480E-B0F5-532D0529BF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3282" y="1374964"/>
            <a:ext cx="2647950" cy="4410075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F7F17DCE-06F9-23AD-A91C-383213270D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745488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1">
            <a:extLst>
              <a:ext uri="{FF2B5EF4-FFF2-40B4-BE49-F238E27FC236}">
                <a16:creationId xmlns:a16="http://schemas.microsoft.com/office/drawing/2014/main" id="{91AAAAA5-CDBA-42C5-943E-3EF449C37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Palosuojaamaton puikkoliitos</a:t>
            </a:r>
          </a:p>
        </p:txBody>
      </p:sp>
      <p:sp>
        <p:nvSpPr>
          <p:cNvPr id="13" name="Sisällön paikkamerkki 12">
            <a:extLst>
              <a:ext uri="{FF2B5EF4-FFF2-40B4-BE49-F238E27FC236}">
                <a16:creationId xmlns:a16="http://schemas.microsoft.com/office/drawing/2014/main" id="{19FC7BE5-DE3D-4561-97EB-848C6C4B93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0054" y="1482824"/>
            <a:ext cx="7003318" cy="606035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fi-FI" altLang="fi-FI" b="1" dirty="0">
                <a:solidFill>
                  <a:schemeClr val="tx2"/>
                </a:solidFill>
                <a:latin typeface="Calibri" panose="020F0502020204030204" pitchFamily="34" charset="0"/>
              </a:rPr>
              <a:t>Yksinkertaistetut ohjeet (mitoitusperiaatteet)</a:t>
            </a:r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16</a:t>
            </a:fld>
            <a:endParaRPr lang="fi-FI" dirty="0"/>
          </a:p>
        </p:txBody>
      </p:sp>
      <p:sp>
        <p:nvSpPr>
          <p:cNvPr id="6" name="Sisällön paikkamerkki 12">
            <a:extLst>
              <a:ext uri="{FF2B5EF4-FFF2-40B4-BE49-F238E27FC236}">
                <a16:creationId xmlns:a16="http://schemas.microsoft.com/office/drawing/2014/main" id="{C7B12513-E847-4E55-A6BA-08BAB6E56546}"/>
              </a:ext>
            </a:extLst>
          </p:cNvPr>
          <p:cNvSpPr txBox="1">
            <a:spLocks/>
          </p:cNvSpPr>
          <p:nvPr/>
        </p:nvSpPr>
        <p:spPr>
          <a:xfrm>
            <a:off x="4591922" y="1943987"/>
            <a:ext cx="7003318" cy="19972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Teräslevyn 1 tai 2 reunaa suojaamatta</a:t>
            </a:r>
          </a:p>
          <a:p>
            <a:pPr lvl="1">
              <a:lnSpc>
                <a:spcPct val="100000"/>
              </a:lnSpc>
              <a:spcBef>
                <a:spcPct val="0"/>
              </a:spcBef>
            </a:pPr>
            <a:r>
              <a:rPr lang="fi-FI" altLang="fi-FI" b="1" dirty="0">
                <a:solidFill>
                  <a:srgbClr val="7030A0"/>
                </a:solidFill>
                <a:latin typeface="Calibri" panose="020F0502020204030204" pitchFamily="34" charset="0"/>
              </a:rPr>
              <a:t>30 min</a:t>
            </a: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, kun </a:t>
            </a:r>
            <a:r>
              <a:rPr lang="fi-FI" altLang="fi-FI" dirty="0" err="1">
                <a:solidFill>
                  <a:schemeClr val="tx2"/>
                </a:solidFill>
                <a:latin typeface="Calibri" panose="020F0502020204030204" pitchFamily="34" charset="0"/>
              </a:rPr>
              <a:t>b</a:t>
            </a:r>
            <a:r>
              <a:rPr lang="fi-FI" altLang="fi-FI" baseline="-25000" dirty="0" err="1">
                <a:solidFill>
                  <a:schemeClr val="tx2"/>
                </a:solidFill>
                <a:latin typeface="Calibri" panose="020F0502020204030204" pitchFamily="34" charset="0"/>
              </a:rPr>
              <a:t>st</a:t>
            </a: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 </a:t>
            </a:r>
            <a:r>
              <a:rPr lang="fi-FI" altLang="fi-FI" u="sng" dirty="0">
                <a:solidFill>
                  <a:schemeClr val="tx2"/>
                </a:solidFill>
                <a:latin typeface="Calibri" panose="020F0502020204030204" pitchFamily="34" charset="0"/>
              </a:rPr>
              <a:t>&gt;</a:t>
            </a: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 120 mm ja teräslevyn paksuus vähintään 2 mm</a:t>
            </a:r>
          </a:p>
          <a:p>
            <a:pPr lvl="1">
              <a:lnSpc>
                <a:spcPct val="100000"/>
              </a:lnSpc>
              <a:spcBef>
                <a:spcPct val="0"/>
              </a:spcBef>
            </a:pPr>
            <a:r>
              <a:rPr lang="fi-FI" altLang="fi-FI" b="1" dirty="0">
                <a:solidFill>
                  <a:srgbClr val="7030A0"/>
                </a:solidFill>
                <a:latin typeface="Calibri" panose="020F0502020204030204" pitchFamily="34" charset="0"/>
              </a:rPr>
              <a:t>60 min</a:t>
            </a: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, kun </a:t>
            </a:r>
            <a:r>
              <a:rPr lang="fi-FI" altLang="fi-FI" dirty="0" err="1">
                <a:solidFill>
                  <a:schemeClr val="tx2"/>
                </a:solidFill>
                <a:latin typeface="Calibri" panose="020F0502020204030204" pitchFamily="34" charset="0"/>
              </a:rPr>
              <a:t>b</a:t>
            </a:r>
            <a:r>
              <a:rPr lang="fi-FI" altLang="fi-FI" baseline="-25000" dirty="0" err="1">
                <a:solidFill>
                  <a:schemeClr val="tx2"/>
                </a:solidFill>
                <a:latin typeface="Calibri" panose="020F0502020204030204" pitchFamily="34" charset="0"/>
              </a:rPr>
              <a:t>st</a:t>
            </a: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 </a:t>
            </a:r>
            <a:r>
              <a:rPr lang="fi-FI" altLang="fi-FI" u="sng" dirty="0">
                <a:solidFill>
                  <a:schemeClr val="tx2"/>
                </a:solidFill>
                <a:latin typeface="Calibri" panose="020F0502020204030204" pitchFamily="34" charset="0"/>
              </a:rPr>
              <a:t>&gt;</a:t>
            </a: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 280 mm ja teräslevyn paksuus vähintään 2 mm</a:t>
            </a:r>
          </a:p>
          <a:p>
            <a:pPr lvl="1">
              <a:lnSpc>
                <a:spcPct val="100000"/>
              </a:lnSpc>
              <a:spcBef>
                <a:spcPct val="0"/>
              </a:spcBef>
            </a:pPr>
            <a:endParaRPr lang="fi-FI" altLang="fi-FI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E1FBA5-A0FB-4495-939F-F5D7AA9699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1570" y="2088859"/>
            <a:ext cx="2076450" cy="4200525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206AEB88-2808-CAB3-B9BB-4F4F37A693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603160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1">
            <a:extLst>
              <a:ext uri="{FF2B5EF4-FFF2-40B4-BE49-F238E27FC236}">
                <a16:creationId xmlns:a16="http://schemas.microsoft.com/office/drawing/2014/main" id="{91AAAAA5-CDBA-42C5-943E-3EF449C37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Palosuojaamaton puikkoliitos</a:t>
            </a:r>
          </a:p>
        </p:txBody>
      </p:sp>
      <p:sp>
        <p:nvSpPr>
          <p:cNvPr id="13" name="Sisällön paikkamerkki 12">
            <a:extLst>
              <a:ext uri="{FF2B5EF4-FFF2-40B4-BE49-F238E27FC236}">
                <a16:creationId xmlns:a16="http://schemas.microsoft.com/office/drawing/2014/main" id="{19FC7BE5-DE3D-4561-97EB-848C6C4B93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0054" y="1482824"/>
            <a:ext cx="7003318" cy="606035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fi-FI" altLang="fi-FI" b="1" dirty="0">
                <a:solidFill>
                  <a:schemeClr val="tx2"/>
                </a:solidFill>
                <a:latin typeface="Calibri" panose="020F0502020204030204" pitchFamily="34" charset="0"/>
              </a:rPr>
              <a:t>Pienennetyn kuormituksen menetelmä</a:t>
            </a:r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17</a:t>
            </a:fld>
            <a:endParaRPr lang="fi-FI" dirty="0"/>
          </a:p>
        </p:txBody>
      </p:sp>
      <p:graphicFrame>
        <p:nvGraphicFramePr>
          <p:cNvPr id="7" name="Objekti 5">
            <a:extLst>
              <a:ext uri="{FF2B5EF4-FFF2-40B4-BE49-F238E27FC236}">
                <a16:creationId xmlns:a16="http://schemas.microsoft.com/office/drawing/2014/main" id="{EF14FC9D-F89B-45F1-B1D8-26BF7591165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5464765"/>
              </p:ext>
            </p:extLst>
          </p:nvPr>
        </p:nvGraphicFramePr>
        <p:xfrm>
          <a:off x="949445" y="2088859"/>
          <a:ext cx="3084512" cy="2125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746500" imgH="2565400" progId="Equation.DSMT4">
                  <p:embed/>
                </p:oleObj>
              </mc:Choice>
              <mc:Fallback>
                <p:oleObj name="Equation" r:id="rId2" imgW="3746500" imgH="2565400" progId="Equation.DSMT4">
                  <p:embed/>
                  <p:pic>
                    <p:nvPicPr>
                      <p:cNvPr id="7" name="Objekti 5">
                        <a:extLst>
                          <a:ext uri="{FF2B5EF4-FFF2-40B4-BE49-F238E27FC236}">
                            <a16:creationId xmlns:a16="http://schemas.microsoft.com/office/drawing/2014/main" id="{EF14FC9D-F89B-45F1-B1D8-26BF7591165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9445" y="2088859"/>
                        <a:ext cx="3084512" cy="21256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>
                        <a:outerShdw dist="107763" dir="2700000" algn="ctr" rotWithShape="0">
                          <a:srgbClr val="808080">
                            <a:alpha val="50000"/>
                          </a:srgbClr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kti 2">
            <a:extLst>
              <a:ext uri="{FF2B5EF4-FFF2-40B4-BE49-F238E27FC236}">
                <a16:creationId xmlns:a16="http://schemas.microsoft.com/office/drawing/2014/main" id="{64294717-50EA-4ED0-8760-438BF24A823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1123373"/>
              </p:ext>
            </p:extLst>
          </p:nvPr>
        </p:nvGraphicFramePr>
        <p:xfrm>
          <a:off x="1866434" y="4515732"/>
          <a:ext cx="939800" cy="277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825500" imgH="241300" progId="Equation.DSMT4">
                  <p:embed/>
                </p:oleObj>
              </mc:Choice>
              <mc:Fallback>
                <p:oleObj name="Equation" r:id="rId4" imgW="825500" imgH="241300" progId="Equation.DSMT4">
                  <p:embed/>
                  <p:pic>
                    <p:nvPicPr>
                      <p:cNvPr id="8" name="Objekti 2">
                        <a:extLst>
                          <a:ext uri="{FF2B5EF4-FFF2-40B4-BE49-F238E27FC236}">
                            <a16:creationId xmlns:a16="http://schemas.microsoft.com/office/drawing/2014/main" id="{64294717-50EA-4ED0-8760-438BF24A823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66434" y="4515732"/>
                        <a:ext cx="939800" cy="27781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>
                        <a:outerShdw dist="107763" dir="2700000" algn="ctr" rotWithShape="0">
                          <a:srgbClr val="808080">
                            <a:alpha val="50000"/>
                          </a:srgbClr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kti 4">
            <a:extLst>
              <a:ext uri="{FF2B5EF4-FFF2-40B4-BE49-F238E27FC236}">
                <a16:creationId xmlns:a16="http://schemas.microsoft.com/office/drawing/2014/main" id="{5AD11F92-0AC3-4628-A695-4D5687327F2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0303080"/>
              </p:ext>
            </p:extLst>
          </p:nvPr>
        </p:nvGraphicFramePr>
        <p:xfrm>
          <a:off x="949445" y="5151132"/>
          <a:ext cx="3216275" cy="1512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975100" imgH="1854200" progId="Equation.DSMT4">
                  <p:embed/>
                </p:oleObj>
              </mc:Choice>
              <mc:Fallback>
                <p:oleObj name="Equation" r:id="rId6" imgW="3975100" imgH="1854200" progId="Equation.DSMT4">
                  <p:embed/>
                  <p:pic>
                    <p:nvPicPr>
                      <p:cNvPr id="9" name="Objekti 4">
                        <a:extLst>
                          <a:ext uri="{FF2B5EF4-FFF2-40B4-BE49-F238E27FC236}">
                            <a16:creationId xmlns:a16="http://schemas.microsoft.com/office/drawing/2014/main" id="{5AD11F92-0AC3-4628-A695-4D5687327F2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9445" y="5151132"/>
                        <a:ext cx="3216275" cy="151288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>
                        <a:outerShdw dist="107763" dir="2700000" algn="ctr" rotWithShape="0">
                          <a:srgbClr val="808080">
                            <a:alpha val="50000"/>
                          </a:srgbClr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kti 1">
            <a:extLst>
              <a:ext uri="{FF2B5EF4-FFF2-40B4-BE49-F238E27FC236}">
                <a16:creationId xmlns:a16="http://schemas.microsoft.com/office/drawing/2014/main" id="{1EC6C8CB-794A-4316-9F31-483FBB3B9A2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9175456"/>
              </p:ext>
            </p:extLst>
          </p:nvPr>
        </p:nvGraphicFramePr>
        <p:xfrm>
          <a:off x="4826641" y="5694509"/>
          <a:ext cx="1981200" cy="45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066800" imgH="241300" progId="Equation.DSMT4">
                  <p:embed/>
                </p:oleObj>
              </mc:Choice>
              <mc:Fallback>
                <p:oleObj name="Equation" r:id="rId8" imgW="1066800" imgH="241300" progId="Equation.DSMT4">
                  <p:embed/>
                  <p:pic>
                    <p:nvPicPr>
                      <p:cNvPr id="10" name="Objekti 1">
                        <a:extLst>
                          <a:ext uri="{FF2B5EF4-FFF2-40B4-BE49-F238E27FC236}">
                            <a16:creationId xmlns:a16="http://schemas.microsoft.com/office/drawing/2014/main" id="{1EC6C8CB-794A-4316-9F31-483FBB3B9A2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26641" y="5694509"/>
                        <a:ext cx="1981200" cy="4508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>
                        <a:outerShdw dist="107763" dir="2700000" algn="ctr" rotWithShape="0">
                          <a:srgbClr val="808080">
                            <a:alpha val="50000"/>
                          </a:srgbClr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5">
            <a:extLst>
              <a:ext uri="{FF2B5EF4-FFF2-40B4-BE49-F238E27FC236}">
                <a16:creationId xmlns:a16="http://schemas.microsoft.com/office/drawing/2014/main" id="{2FF6C492-AC45-42F6-B0DE-B346DA9D8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282" y="2069006"/>
            <a:ext cx="5312184" cy="2145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4" name="Objekti 1">
            <a:extLst>
              <a:ext uri="{FF2B5EF4-FFF2-40B4-BE49-F238E27FC236}">
                <a16:creationId xmlns:a16="http://schemas.microsoft.com/office/drawing/2014/main" id="{7D0E899C-DB21-4517-9F7F-1F10DD2E30F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5967241"/>
              </p:ext>
            </p:extLst>
          </p:nvPr>
        </p:nvGraphicFramePr>
        <p:xfrm>
          <a:off x="4793782" y="4353921"/>
          <a:ext cx="2267423" cy="6710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600200" imgH="469900" progId="Equation.DSMT4">
                  <p:embed/>
                </p:oleObj>
              </mc:Choice>
              <mc:Fallback>
                <p:oleObj name="Equation" r:id="rId11" imgW="1600200" imgH="469900" progId="Equation.DSMT4">
                  <p:embed/>
                  <p:pic>
                    <p:nvPicPr>
                      <p:cNvPr id="14" name="Objekti 1">
                        <a:extLst>
                          <a:ext uri="{FF2B5EF4-FFF2-40B4-BE49-F238E27FC236}">
                            <a16:creationId xmlns:a16="http://schemas.microsoft.com/office/drawing/2014/main" id="{7D0E899C-DB21-4517-9F7F-1F10DD2E30F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93782" y="4353921"/>
                        <a:ext cx="2267423" cy="67108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>
                        <a:outerShdw dist="107763" dir="2700000" algn="ctr" rotWithShape="0">
                          <a:srgbClr val="808080">
                            <a:alpha val="50000"/>
                          </a:srgbClr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AutoShape 9">
            <a:extLst>
              <a:ext uri="{FF2B5EF4-FFF2-40B4-BE49-F238E27FC236}">
                <a16:creationId xmlns:a16="http://schemas.microsoft.com/office/drawing/2014/main" id="{F53547F0-4FEF-45AD-A0CE-7BC0C4645EBB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2297904" y="4208205"/>
            <a:ext cx="205513" cy="313843"/>
          </a:xfrm>
          <a:prstGeom prst="leftArrow">
            <a:avLst>
              <a:gd name="adj1" fmla="val 50000"/>
              <a:gd name="adj2" fmla="val 62069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i-FI" altLang="fi-FI" sz="1800"/>
          </a:p>
        </p:txBody>
      </p:sp>
      <p:sp>
        <p:nvSpPr>
          <p:cNvPr id="16" name="AutoShape 9">
            <a:extLst>
              <a:ext uri="{FF2B5EF4-FFF2-40B4-BE49-F238E27FC236}">
                <a16:creationId xmlns:a16="http://schemas.microsoft.com/office/drawing/2014/main" id="{43A558CF-424B-4755-ABBD-A99211831908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2299302" y="4805222"/>
            <a:ext cx="205513" cy="313843"/>
          </a:xfrm>
          <a:prstGeom prst="leftArrow">
            <a:avLst>
              <a:gd name="adj1" fmla="val 50000"/>
              <a:gd name="adj2" fmla="val 62069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i-FI" altLang="fi-FI" sz="1800"/>
          </a:p>
        </p:txBody>
      </p:sp>
      <p:sp>
        <p:nvSpPr>
          <p:cNvPr id="17" name="AutoShape 12">
            <a:extLst>
              <a:ext uri="{FF2B5EF4-FFF2-40B4-BE49-F238E27FC236}">
                <a16:creationId xmlns:a16="http://schemas.microsoft.com/office/drawing/2014/main" id="{4626C293-1487-489E-8BAD-79E6861ADBCA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4281896" y="5826271"/>
            <a:ext cx="457200" cy="184150"/>
          </a:xfrm>
          <a:prstGeom prst="leftArrow">
            <a:avLst>
              <a:gd name="adj1" fmla="val 50000"/>
              <a:gd name="adj2" fmla="val 62069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i-FI" altLang="fi-FI" sz="1800"/>
          </a:p>
        </p:txBody>
      </p:sp>
      <p:sp>
        <p:nvSpPr>
          <p:cNvPr id="19" name="AutoShape 8">
            <a:extLst>
              <a:ext uri="{FF2B5EF4-FFF2-40B4-BE49-F238E27FC236}">
                <a16:creationId xmlns:a16="http://schemas.microsoft.com/office/drawing/2014/main" id="{A69970EE-40B5-406D-A52B-24624FC6CE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4887" y="3019819"/>
            <a:ext cx="457200" cy="184150"/>
          </a:xfrm>
          <a:prstGeom prst="leftArrow">
            <a:avLst>
              <a:gd name="adj1" fmla="val 50000"/>
              <a:gd name="adj2" fmla="val 62069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i-FI" altLang="fi-FI" sz="1800"/>
          </a:p>
        </p:txBody>
      </p:sp>
      <p:sp>
        <p:nvSpPr>
          <p:cNvPr id="20" name="AutoShape 8">
            <a:extLst>
              <a:ext uri="{FF2B5EF4-FFF2-40B4-BE49-F238E27FC236}">
                <a16:creationId xmlns:a16="http://schemas.microsoft.com/office/drawing/2014/main" id="{2A4DE53C-BD55-45B0-BEB2-76CB3FD4736A}"/>
              </a:ext>
            </a:extLst>
          </p:cNvPr>
          <p:cNvSpPr>
            <a:spLocks noChangeArrowheads="1"/>
          </p:cNvSpPr>
          <p:nvPr/>
        </p:nvSpPr>
        <p:spPr bwMode="auto">
          <a:xfrm rot="1223109">
            <a:off x="4199841" y="4237622"/>
            <a:ext cx="457200" cy="184150"/>
          </a:xfrm>
          <a:prstGeom prst="leftArrow">
            <a:avLst>
              <a:gd name="adj1" fmla="val 50000"/>
              <a:gd name="adj2" fmla="val 62069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i-FI" altLang="fi-FI" sz="180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D160FF41-9BA2-A503-36C6-4E2798E315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66248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1">
            <a:extLst>
              <a:ext uri="{FF2B5EF4-FFF2-40B4-BE49-F238E27FC236}">
                <a16:creationId xmlns:a16="http://schemas.microsoft.com/office/drawing/2014/main" id="{91AAAAA5-CDBA-42C5-943E-3EF449C37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Palosuojaamaton puikkoliitos</a:t>
            </a:r>
          </a:p>
        </p:txBody>
      </p:sp>
      <p:sp>
        <p:nvSpPr>
          <p:cNvPr id="13" name="Sisällön paikkamerkki 12">
            <a:extLst>
              <a:ext uri="{FF2B5EF4-FFF2-40B4-BE49-F238E27FC236}">
                <a16:creationId xmlns:a16="http://schemas.microsoft.com/office/drawing/2014/main" id="{19FC7BE5-DE3D-4561-97EB-848C6C4B93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0053" y="1482824"/>
            <a:ext cx="10515599" cy="179453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fi-FI" altLang="fi-FI" b="1" dirty="0">
                <a:solidFill>
                  <a:schemeClr val="tx2"/>
                </a:solidFill>
                <a:latin typeface="Calibri" panose="020F0502020204030204" pitchFamily="34" charset="0"/>
              </a:rPr>
              <a:t>Pienennetyn kuormituksen menetelmä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Seuraavalla sivulla esitetty 3 esimerkkilaskelmaa pienennetyn kuormituksen menetelmästä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2-leikkeinen puu-puu pulttiliitos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Laskelmassa murtorajatilan käyttöasteet ovat seuraavat:</a:t>
            </a:r>
          </a:p>
          <a:p>
            <a:pPr lvl="1">
              <a:lnSpc>
                <a:spcPct val="100000"/>
              </a:lnSpc>
              <a:spcBef>
                <a:spcPct val="0"/>
              </a:spcBef>
            </a:pP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Ensimmäinen laskelma 53%</a:t>
            </a:r>
          </a:p>
          <a:p>
            <a:pPr lvl="1">
              <a:lnSpc>
                <a:spcPct val="100000"/>
              </a:lnSpc>
              <a:spcBef>
                <a:spcPct val="0"/>
              </a:spcBef>
            </a:pP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Toinen laskelma 84%</a:t>
            </a:r>
          </a:p>
          <a:p>
            <a:pPr lvl="1">
              <a:lnSpc>
                <a:spcPct val="100000"/>
              </a:lnSpc>
              <a:spcBef>
                <a:spcPct val="0"/>
              </a:spcBef>
            </a:pP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Kolmas laskelma 98%</a:t>
            </a:r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18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371BDFAD-7019-6537-617F-CD8D9557AF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085150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19</a:t>
            </a:fld>
            <a:endParaRPr lang="fi-FI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EF609D-CA44-49C8-AF44-2BF16C458B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372" y="-1"/>
            <a:ext cx="9637308" cy="6370285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5B71B60A-207B-825E-75B1-53C71DAE37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097090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12a037aa8e9_0_95"/>
          <p:cNvSpPr txBox="1">
            <a:spLocks noGrp="1"/>
          </p:cNvSpPr>
          <p:nvPr>
            <p:ph type="body" idx="1"/>
          </p:nvPr>
        </p:nvSpPr>
        <p:spPr>
          <a:xfrm>
            <a:off x="1749365" y="963559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8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i-FI"/>
              <a:t>Aineiston alkuperä</a:t>
            </a:r>
            <a:endParaRPr/>
          </a:p>
        </p:txBody>
      </p:sp>
      <p:sp>
        <p:nvSpPr>
          <p:cNvPr id="79" name="Google Shape;79;g12a037aa8e9_0_95"/>
          <p:cNvSpPr txBox="1">
            <a:spLocks noGrp="1"/>
          </p:cNvSpPr>
          <p:nvPr>
            <p:ph type="body" idx="2"/>
          </p:nvPr>
        </p:nvSpPr>
        <p:spPr>
          <a:xfrm>
            <a:off x="805064" y="1706422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fi-FI" sz="2000" dirty="0"/>
              <a:t>Teollisen puurakentamisen oppimateriaali on tuotettu 2021-2022 Puuinfo Oy:n johtamassa hankkeessa, jossa mukana myös: 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Ammattiopisto Lappia,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TTS-Työtehoseura,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Kaakkois-Suomen ammattikorkeakoulu,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Metropolia ammattikorkeakoulu,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Jyväskylän ammattikorkeakoulu,</a:t>
            </a:r>
            <a:endParaRPr sz="2000" dirty="0"/>
          </a:p>
          <a:p>
            <a:pPr marL="6477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Tampereen yliopisto sekä</a:t>
            </a:r>
            <a:endParaRPr sz="2000" dirty="0"/>
          </a:p>
          <a:p>
            <a:pPr marL="6477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Puutuoteteollisuus ry.</a:t>
            </a:r>
            <a:endParaRPr sz="2000" dirty="0"/>
          </a:p>
          <a:p>
            <a:pPr marL="0" lvl="0" indent="0" algn="l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None/>
            </a:pPr>
            <a:r>
              <a:rPr lang="fi-FI" sz="2000" dirty="0"/>
              <a:t>Hanketta on rahoittanut ympäristöministeriö. </a:t>
            </a:r>
            <a:endParaRPr sz="2000" dirty="0"/>
          </a:p>
          <a:p>
            <a:pPr marL="0" lvl="0" indent="0" algn="l" rtl="0">
              <a:spcBef>
                <a:spcPts val="420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</a:pPr>
            <a:endParaRPr sz="2000" dirty="0"/>
          </a:p>
        </p:txBody>
      </p:sp>
      <p:sp>
        <p:nvSpPr>
          <p:cNvPr id="80" name="Google Shape;80;g12a037aa8e9_0_95"/>
          <p:cNvSpPr txBox="1">
            <a:spLocks noGrp="1"/>
          </p:cNvSpPr>
          <p:nvPr>
            <p:ph type="body" idx="3"/>
          </p:nvPr>
        </p:nvSpPr>
        <p:spPr>
          <a:xfrm>
            <a:off x="6485234" y="1706422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sz="2000" dirty="0"/>
              <a:t>Aineisto on tarkoitettu käyttöön teollisen puurakentamisen koulutuksessa ja opiskelussa mahdollisimman laajasti.</a:t>
            </a: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sz="2000" dirty="0"/>
              <a:t>Aineistolla on Nimeä-</a:t>
            </a:r>
            <a:r>
              <a:rPr lang="fi-FI" sz="2000" dirty="0" err="1"/>
              <a:t>JaaSamoin</a:t>
            </a:r>
            <a:r>
              <a:rPr lang="fi-FI" sz="2000" dirty="0"/>
              <a:t> (CC BY-SA) -lisenssi, joka edellyttää, että aineistoa käytettäessä tekijä mainitaan asianmukaisesti ja johdannaisteoksia saa levittää vain samalla lisenssillä kuin alkuperäistä teosta.</a:t>
            </a: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sz="2000" dirty="0"/>
              <a:t>Alkuperäinen aineisto sekä Puuinfon mahdolliset päivitykset siihen julkaistaan aoe.fi-portaalissa sekä puuinfo.fi-sivustolla. </a:t>
            </a:r>
            <a:endParaRPr sz="2000" dirty="0"/>
          </a:p>
        </p:txBody>
      </p:sp>
      <p:sp>
        <p:nvSpPr>
          <p:cNvPr id="81" name="Google Shape;81;g12a037aa8e9_0_95"/>
          <p:cNvSpPr txBox="1">
            <a:spLocks noGrp="1"/>
          </p:cNvSpPr>
          <p:nvPr>
            <p:ph type="body" idx="4"/>
          </p:nvPr>
        </p:nvSpPr>
        <p:spPr>
          <a:xfrm>
            <a:off x="7457613" y="959551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8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i-FI"/>
              <a:t>Aineiston käyttö</a:t>
            </a:r>
            <a:endParaRPr/>
          </a:p>
        </p:txBody>
      </p:sp>
      <p:sp>
        <p:nvSpPr>
          <p:cNvPr id="82" name="Google Shape;82;g12a037aa8e9_0_95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100" cy="3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fi-FI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E49BE660-37A2-4696-BA22-C0153E205C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5289" y="327216"/>
            <a:ext cx="11541422" cy="5717029"/>
          </a:xfrm>
          <a:prstGeom prst="rect">
            <a:avLst/>
          </a:prstGeom>
        </p:spPr>
      </p:pic>
      <p:sp>
        <p:nvSpPr>
          <p:cNvPr id="4" name="Otsikko 3">
            <a:extLst>
              <a:ext uri="{FF2B5EF4-FFF2-40B4-BE49-F238E27FC236}">
                <a16:creationId xmlns:a16="http://schemas.microsoft.com/office/drawing/2014/main" id="{834E9640-83E1-4AC2-8C82-1860E42834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Rakennesuunnittelu</a:t>
            </a:r>
          </a:p>
        </p:txBody>
      </p:sp>
      <p:sp>
        <p:nvSpPr>
          <p:cNvPr id="5" name="Alaotsikko 4">
            <a:extLst>
              <a:ext uri="{FF2B5EF4-FFF2-40B4-BE49-F238E27FC236}">
                <a16:creationId xmlns:a16="http://schemas.microsoft.com/office/drawing/2014/main" id="{9DBF8041-FC16-42C7-B22D-1D466987EA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710837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kstin paikkamerkki 40">
            <a:extLst>
              <a:ext uri="{FF2B5EF4-FFF2-40B4-BE49-F238E27FC236}">
                <a16:creationId xmlns:a16="http://schemas.microsoft.com/office/drawing/2014/main" id="{2D52FE4B-1BAF-42AF-A92E-E9C3C2B044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fi-FI" dirty="0"/>
              <a:t>Tekijät</a:t>
            </a:r>
          </a:p>
        </p:txBody>
      </p:sp>
      <p:sp>
        <p:nvSpPr>
          <p:cNvPr id="42" name="Sisällön paikkamerkki 41">
            <a:extLst>
              <a:ext uri="{FF2B5EF4-FFF2-40B4-BE49-F238E27FC236}">
                <a16:creationId xmlns:a16="http://schemas.microsoft.com/office/drawing/2014/main" id="{0F03351A-45A8-4E38-8031-3419B30D115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dirty="0"/>
              <a:t>Jani Pitkänen, XAMK</a:t>
            </a:r>
          </a:p>
        </p:txBody>
      </p:sp>
      <p:sp>
        <p:nvSpPr>
          <p:cNvPr id="43" name="Sisällön paikkamerkki 42">
            <a:extLst>
              <a:ext uri="{FF2B5EF4-FFF2-40B4-BE49-F238E27FC236}">
                <a16:creationId xmlns:a16="http://schemas.microsoft.com/office/drawing/2014/main" id="{DD88DD0C-A6ED-4711-904E-C56B6E4F5DD5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i-FI" dirty="0"/>
              <a:t>Julkaisupäivä: 20.1.2022</a:t>
            </a:r>
          </a:p>
        </p:txBody>
      </p:sp>
      <p:sp>
        <p:nvSpPr>
          <p:cNvPr id="44" name="Tekstin paikkamerkki 43">
            <a:extLst>
              <a:ext uri="{FF2B5EF4-FFF2-40B4-BE49-F238E27FC236}">
                <a16:creationId xmlns:a16="http://schemas.microsoft.com/office/drawing/2014/main" id="{9E9806A0-4C88-46B7-9184-555A83A7FFC8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>
            <a:normAutofit fontScale="77500" lnSpcReduction="20000"/>
          </a:bodyPr>
          <a:lstStyle/>
          <a:p>
            <a:endParaRPr lang="fi-FI"/>
          </a:p>
        </p:txBody>
      </p:sp>
      <p:sp>
        <p:nvSpPr>
          <p:cNvPr id="46" name="Dian numeron paikkamerkki 45">
            <a:extLst>
              <a:ext uri="{FF2B5EF4-FFF2-40B4-BE49-F238E27FC236}">
                <a16:creationId xmlns:a16="http://schemas.microsoft.com/office/drawing/2014/main" id="{A7160097-2269-4CFB-8D42-6091A3FA492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4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231B91E8-7BB7-3ED9-A547-7AFD9024E7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834574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ABA3B2A-C6F6-4A8E-9AA5-B8A41DA7D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/>
              <a:t>Palosuojaamaton puikkoliitos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925257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1">
            <a:extLst>
              <a:ext uri="{FF2B5EF4-FFF2-40B4-BE49-F238E27FC236}">
                <a16:creationId xmlns:a16="http://schemas.microsoft.com/office/drawing/2014/main" id="{91AAAAA5-CDBA-42C5-943E-3EF449C37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Palosuojaamaton puikkoliitos</a:t>
            </a:r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6</a:t>
            </a:fld>
            <a:endParaRPr lang="fi-FI" dirty="0"/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814CE772-8A8B-4345-9F9A-76EE60C873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704" y="1364788"/>
            <a:ext cx="2454275" cy="299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ABD74FC4-DEAD-4830-9B68-3D8D0041AA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248" y="4430842"/>
            <a:ext cx="4152208" cy="2124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85ECAB7F-44A8-49DE-B868-5B56804AF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000" y="1364788"/>
            <a:ext cx="3030537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A3088857-F00B-4D05-8126-CFEC7A841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973" y="2690351"/>
            <a:ext cx="2473325" cy="3498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" name="Picture 7">
            <a:extLst>
              <a:ext uri="{FF2B5EF4-FFF2-40B4-BE49-F238E27FC236}">
                <a16:creationId xmlns:a16="http://schemas.microsoft.com/office/drawing/2014/main" id="{BD68C3EF-C318-4E7A-805C-CC61617EF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146" y="1364788"/>
            <a:ext cx="2473325" cy="35004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B7F04B98-690E-5C00-CC12-336777DDD6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576454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1">
            <a:extLst>
              <a:ext uri="{FF2B5EF4-FFF2-40B4-BE49-F238E27FC236}">
                <a16:creationId xmlns:a16="http://schemas.microsoft.com/office/drawing/2014/main" id="{91AAAAA5-CDBA-42C5-943E-3EF449C37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Palosuojaamaton puikkoliitos</a:t>
            </a:r>
          </a:p>
        </p:txBody>
      </p:sp>
      <p:sp>
        <p:nvSpPr>
          <p:cNvPr id="13" name="Sisällön paikkamerkki 12">
            <a:extLst>
              <a:ext uri="{FF2B5EF4-FFF2-40B4-BE49-F238E27FC236}">
                <a16:creationId xmlns:a16="http://schemas.microsoft.com/office/drawing/2014/main" id="{19FC7BE5-DE3D-4561-97EB-848C6C4B93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4440"/>
            <a:ext cx="10515600" cy="598793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fi-FI" altLang="fi-FI" b="1" dirty="0">
                <a:solidFill>
                  <a:schemeClr val="tx2"/>
                </a:solidFill>
                <a:latin typeface="Calibri" panose="020F0502020204030204" pitchFamily="34" charset="0"/>
              </a:rPr>
              <a:t>Puukerrostalossa liitokset yleensä suojattu</a:t>
            </a:r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7</a:t>
            </a:fld>
            <a:endParaRPr lang="fi-FI" dirty="0"/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CDF23242-9229-4C99-84B8-452259F8CE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16" r="-7719"/>
          <a:stretch>
            <a:fillRect/>
          </a:stretch>
        </p:blipFill>
        <p:spPr bwMode="auto">
          <a:xfrm>
            <a:off x="1390454" y="1982710"/>
            <a:ext cx="5176462" cy="4526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DSC02448">
            <a:extLst>
              <a:ext uri="{FF2B5EF4-FFF2-40B4-BE49-F238E27FC236}">
                <a16:creationId xmlns:a16="http://schemas.microsoft.com/office/drawing/2014/main" id="{EED89E41-3E56-4826-85A9-DC42CA6CD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93" r="29642"/>
          <a:stretch>
            <a:fillRect/>
          </a:stretch>
        </p:blipFill>
        <p:spPr bwMode="auto">
          <a:xfrm>
            <a:off x="6346174" y="2053232"/>
            <a:ext cx="2496381" cy="424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303A25AE-3A5E-7915-CEAB-9ECF450CCD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248488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1">
            <a:extLst>
              <a:ext uri="{FF2B5EF4-FFF2-40B4-BE49-F238E27FC236}">
                <a16:creationId xmlns:a16="http://schemas.microsoft.com/office/drawing/2014/main" id="{91AAAAA5-CDBA-42C5-943E-3EF449C37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Palosuojaamaton puikkoliitos</a:t>
            </a:r>
          </a:p>
        </p:txBody>
      </p:sp>
      <p:sp>
        <p:nvSpPr>
          <p:cNvPr id="13" name="Sisällön paikkamerkki 12">
            <a:extLst>
              <a:ext uri="{FF2B5EF4-FFF2-40B4-BE49-F238E27FC236}">
                <a16:creationId xmlns:a16="http://schemas.microsoft.com/office/drawing/2014/main" id="{19FC7BE5-DE3D-4561-97EB-848C6C4B93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4440"/>
            <a:ext cx="10515600" cy="2773528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fi-FI" altLang="fi-FI" b="1" dirty="0">
                <a:solidFill>
                  <a:schemeClr val="tx2"/>
                </a:solidFill>
                <a:latin typeface="Calibri" panose="020F0502020204030204" pitchFamily="34" charset="0"/>
              </a:rPr>
              <a:t>Puikkoliitokset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Naulat, ruuvit, tappivaarna ja pultti (puu-puu ja teräs-puu liitokset)</a:t>
            </a:r>
          </a:p>
          <a:p>
            <a:pPr lvl="1">
              <a:lnSpc>
                <a:spcPct val="100000"/>
              </a:lnSpc>
              <a:spcBef>
                <a:spcPct val="0"/>
              </a:spcBef>
            </a:pP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Jos liitoksen palonkestovaatimus enintään R30 =&gt; suojaamaton liitos</a:t>
            </a:r>
          </a:p>
          <a:p>
            <a:pPr lvl="1">
              <a:lnSpc>
                <a:spcPct val="100000"/>
              </a:lnSpc>
              <a:spcBef>
                <a:spcPct val="0"/>
              </a:spcBef>
            </a:pP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Jos liitoksen palonkestovaatimus enemmän kuin R30 =&gt; suojattu liitos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endParaRPr lang="fi-FI" altLang="fi-FI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8</a:t>
            </a:fld>
            <a:endParaRPr lang="fi-FI" dirty="0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8B706E14-B5C7-4C94-846B-FA325A41C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707" y="3338790"/>
            <a:ext cx="6095528" cy="3230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8E1C0AE8-0EF4-AB0C-305F-14C6265AF0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076683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1">
            <a:extLst>
              <a:ext uri="{FF2B5EF4-FFF2-40B4-BE49-F238E27FC236}">
                <a16:creationId xmlns:a16="http://schemas.microsoft.com/office/drawing/2014/main" id="{91AAAAA5-CDBA-42C5-943E-3EF449C37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Palosuojaamaton puikkoliitos</a:t>
            </a:r>
          </a:p>
        </p:txBody>
      </p:sp>
      <p:sp>
        <p:nvSpPr>
          <p:cNvPr id="13" name="Sisällön paikkamerkki 12">
            <a:extLst>
              <a:ext uri="{FF2B5EF4-FFF2-40B4-BE49-F238E27FC236}">
                <a16:creationId xmlns:a16="http://schemas.microsoft.com/office/drawing/2014/main" id="{19FC7BE5-DE3D-4561-97EB-848C6C4B93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0056" y="1482824"/>
            <a:ext cx="10515600" cy="68606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fi-FI" altLang="fi-FI" b="1" dirty="0">
                <a:solidFill>
                  <a:schemeClr val="tx2"/>
                </a:solidFill>
                <a:latin typeface="Calibri" panose="020F0502020204030204" pitchFamily="34" charset="0"/>
              </a:rPr>
              <a:t>Liitoksen mitoitusmenetelmät</a:t>
            </a:r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9</a:t>
            </a:fld>
            <a:endParaRPr lang="fi-FI" dirty="0"/>
          </a:p>
        </p:txBody>
      </p:sp>
      <p:pic>
        <p:nvPicPr>
          <p:cNvPr id="6" name="Kuva 1">
            <a:extLst>
              <a:ext uri="{FF2B5EF4-FFF2-40B4-BE49-F238E27FC236}">
                <a16:creationId xmlns:a16="http://schemas.microsoft.com/office/drawing/2014/main" id="{F3D7135E-0D18-454B-8833-FD71510543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29" b="989"/>
          <a:stretch/>
        </p:blipFill>
        <p:spPr>
          <a:xfrm>
            <a:off x="7451083" y="1529610"/>
            <a:ext cx="3854573" cy="48078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42D0044-A0AB-4ADD-B776-8754B9D08CC2}"/>
              </a:ext>
            </a:extLst>
          </p:cNvPr>
          <p:cNvSpPr txBox="1"/>
          <p:nvPr/>
        </p:nvSpPr>
        <p:spPr>
          <a:xfrm>
            <a:off x="1140737" y="2109457"/>
            <a:ext cx="2281473" cy="120032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i-FI" sz="2400" dirty="0"/>
              <a:t>Yksinkertaistetut</a:t>
            </a:r>
          </a:p>
          <a:p>
            <a:pPr algn="ctr"/>
            <a:r>
              <a:rPr lang="fi-FI" sz="2400" dirty="0"/>
              <a:t>Säännöt</a:t>
            </a:r>
          </a:p>
          <a:p>
            <a:pPr algn="ctr"/>
            <a:r>
              <a:rPr lang="fi-FI" sz="2400" dirty="0"/>
              <a:t>6.2.1.1(1)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C98B7C8-94B4-4BC0-9191-39F44937763D}"/>
              </a:ext>
            </a:extLst>
          </p:cNvPr>
          <p:cNvSpPr/>
          <p:nvPr/>
        </p:nvSpPr>
        <p:spPr>
          <a:xfrm>
            <a:off x="8296712" y="3187817"/>
            <a:ext cx="671119" cy="35233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C5F1852-DB59-4C4D-BB46-01797B602B67}"/>
              </a:ext>
            </a:extLst>
          </p:cNvPr>
          <p:cNvSpPr txBox="1"/>
          <p:nvPr/>
        </p:nvSpPr>
        <p:spPr>
          <a:xfrm>
            <a:off x="1142135" y="3788655"/>
            <a:ext cx="2281473" cy="15696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i-FI" sz="2400" dirty="0"/>
              <a:t>Pienennetyn</a:t>
            </a:r>
          </a:p>
          <a:p>
            <a:pPr algn="ctr"/>
            <a:r>
              <a:rPr lang="fi-FI" sz="2400" dirty="0"/>
              <a:t>Kuormituksen</a:t>
            </a:r>
          </a:p>
          <a:p>
            <a:pPr algn="ctr"/>
            <a:r>
              <a:rPr lang="fi-FI" sz="2400" dirty="0"/>
              <a:t>menetelmä</a:t>
            </a:r>
          </a:p>
          <a:p>
            <a:pPr algn="ctr"/>
            <a:r>
              <a:rPr lang="fi-FI" sz="2400" dirty="0"/>
              <a:t>6.2.2.1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4E1BAE1-D23C-4467-9339-F72CBBCADF1A}"/>
              </a:ext>
            </a:extLst>
          </p:cNvPr>
          <p:cNvSpPr/>
          <p:nvPr/>
        </p:nvSpPr>
        <p:spPr>
          <a:xfrm>
            <a:off x="9447404" y="3189215"/>
            <a:ext cx="604468" cy="35093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cxnSp>
        <p:nvCxnSpPr>
          <p:cNvPr id="17" name="Connector: Curved 16">
            <a:extLst>
              <a:ext uri="{FF2B5EF4-FFF2-40B4-BE49-F238E27FC236}">
                <a16:creationId xmlns:a16="http://schemas.microsoft.com/office/drawing/2014/main" id="{061B38A9-C0A9-42F6-AAD0-40360553926B}"/>
              </a:ext>
            </a:extLst>
          </p:cNvPr>
          <p:cNvCxnSpPr>
            <a:stCxn id="14" idx="2"/>
            <a:endCxn id="11" idx="3"/>
          </p:cNvCxnSpPr>
          <p:nvPr/>
        </p:nvCxnSpPr>
        <p:spPr>
          <a:xfrm rot="5400000">
            <a:off x="6069958" y="893804"/>
            <a:ext cx="1033331" cy="6326030"/>
          </a:xfrm>
          <a:prstGeom prst="curvedConnector2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or: Curved 21">
            <a:extLst>
              <a:ext uri="{FF2B5EF4-FFF2-40B4-BE49-F238E27FC236}">
                <a16:creationId xmlns:a16="http://schemas.microsoft.com/office/drawing/2014/main" id="{F0275D6C-7B12-43AA-A21A-51A14186778F}"/>
              </a:ext>
            </a:extLst>
          </p:cNvPr>
          <p:cNvCxnSpPr>
            <a:stCxn id="3" idx="0"/>
            <a:endCxn id="2" idx="3"/>
          </p:cNvCxnSpPr>
          <p:nvPr/>
        </p:nvCxnSpPr>
        <p:spPr>
          <a:xfrm rot="16200000" flipV="1">
            <a:off x="5788144" y="343689"/>
            <a:ext cx="478195" cy="5210062"/>
          </a:xfrm>
          <a:prstGeom prst="curvedConnector2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A8748BF5-E8BA-4320-BB07-76D2F58FB7BF}"/>
              </a:ext>
            </a:extLst>
          </p:cNvPr>
          <p:cNvSpPr txBox="1"/>
          <p:nvPr/>
        </p:nvSpPr>
        <p:spPr>
          <a:xfrm rot="227882">
            <a:off x="4244829" y="2323750"/>
            <a:ext cx="38545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/>
              <a:t>Suositeltava menetelmä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E4F5E54-0000-4187-AE76-7FCD0770578C}"/>
              </a:ext>
            </a:extLst>
          </p:cNvPr>
          <p:cNvSpPr txBox="1"/>
          <p:nvPr/>
        </p:nvSpPr>
        <p:spPr>
          <a:xfrm rot="21378424">
            <a:off x="4018325" y="3974251"/>
            <a:ext cx="38545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/>
              <a:t>Ei suositeltava menetelmä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502DDCCF-AC96-EF90-7F29-EC9971AB58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047443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Mukautettu 12">
      <a:dk1>
        <a:srgbClr val="0D0D0D"/>
      </a:dk1>
      <a:lt1>
        <a:srgbClr val="FFFFFF"/>
      </a:lt1>
      <a:dk2>
        <a:srgbClr val="0D0D0D"/>
      </a:dk2>
      <a:lt2>
        <a:srgbClr val="F2F2F2"/>
      </a:lt2>
      <a:accent1>
        <a:srgbClr val="9CA65D"/>
      </a:accent1>
      <a:accent2>
        <a:srgbClr val="F2AE31"/>
      </a:accent2>
      <a:accent3>
        <a:srgbClr val="44A8F2"/>
      </a:accent3>
      <a:accent4>
        <a:srgbClr val="106141"/>
      </a:accent4>
      <a:accent5>
        <a:srgbClr val="6C733D"/>
      </a:accent5>
      <a:accent6>
        <a:srgbClr val="9CA65D"/>
      </a:accent6>
      <a:hlink>
        <a:srgbClr val="A65A4A"/>
      </a:hlink>
      <a:folHlink>
        <a:srgbClr val="8C8D88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952</TotalTime>
  <Words>467</Words>
  <Application>Microsoft Office PowerPoint</Application>
  <PresentationFormat>Laajakuva</PresentationFormat>
  <Paragraphs>111</Paragraphs>
  <Slides>19</Slides>
  <Notes>2</Notes>
  <HiddenSlides>0</HiddenSlides>
  <MMClips>0</MMClips>
  <ScaleCrop>false</ScaleCrop>
  <HeadingPairs>
    <vt:vector size="8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Upotetut OLE-palvelimet</vt:lpstr>
      </vt:variant>
      <vt:variant>
        <vt:i4>1</vt:i4>
      </vt:variant>
      <vt:variant>
        <vt:lpstr>Dian otsikot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Office-teema</vt:lpstr>
      <vt:lpstr>Equation</vt:lpstr>
      <vt:lpstr>Teollinen puurakentaminen</vt:lpstr>
      <vt:lpstr>PowerPoint-esitys</vt:lpstr>
      <vt:lpstr>Rakennesuunnittelu</vt:lpstr>
      <vt:lpstr>PowerPoint-esitys</vt:lpstr>
      <vt:lpstr>Palosuojaamaton puikkoliitos</vt:lpstr>
      <vt:lpstr>Palosuojaamaton puikkoliitos</vt:lpstr>
      <vt:lpstr>Palosuojaamaton puikkoliitos</vt:lpstr>
      <vt:lpstr>Palosuojaamaton puikkoliitos</vt:lpstr>
      <vt:lpstr>Palosuojaamaton puikkoliitos</vt:lpstr>
      <vt:lpstr>Palosuojaamaton puikkoliitos</vt:lpstr>
      <vt:lpstr>Palosuojaamaton puikkoliitos</vt:lpstr>
      <vt:lpstr>Palosuojaamaton puikkoliitos</vt:lpstr>
      <vt:lpstr>Palosuojaamaton puikkoliitos</vt:lpstr>
      <vt:lpstr>Palosuojaamaton puikkoliitos</vt:lpstr>
      <vt:lpstr>Palosuojaamaton puikkoliitos</vt:lpstr>
      <vt:lpstr>Palosuojaamaton puikkoliitos</vt:lpstr>
      <vt:lpstr>Palosuojaamaton puikkoliitos</vt:lpstr>
      <vt:lpstr>Palosuojaamaton puikkoliitos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atte Kalke</dc:creator>
  <cp:lastModifiedBy>Hilppa Iittiläinen</cp:lastModifiedBy>
  <cp:revision>68</cp:revision>
  <dcterms:created xsi:type="dcterms:W3CDTF">2021-05-03T10:20:21Z</dcterms:created>
  <dcterms:modified xsi:type="dcterms:W3CDTF">2022-06-20T12:48:13Z</dcterms:modified>
</cp:coreProperties>
</file>