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302" r:id="rId5"/>
    <p:sldId id="303" r:id="rId6"/>
    <p:sldId id="405" r:id="rId7"/>
    <p:sldId id="292" r:id="rId8"/>
    <p:sldId id="406" r:id="rId9"/>
    <p:sldId id="492" r:id="rId10"/>
    <p:sldId id="501" r:id="rId11"/>
    <p:sldId id="494" r:id="rId12"/>
    <p:sldId id="497" r:id="rId13"/>
    <p:sldId id="500" r:id="rId14"/>
    <p:sldId id="507" r:id="rId15"/>
    <p:sldId id="508" r:id="rId16"/>
    <p:sldId id="509" r:id="rId17"/>
    <p:sldId id="404" r:id="rId18"/>
    <p:sldId id="474" r:id="rId19"/>
    <p:sldId id="476" r:id="rId20"/>
    <p:sldId id="475" r:id="rId21"/>
    <p:sldId id="477" r:id="rId22"/>
    <p:sldId id="478" r:id="rId23"/>
    <p:sldId id="480" r:id="rId24"/>
    <p:sldId id="510" r:id="rId25"/>
    <p:sldId id="479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502" r:id="rId36"/>
    <p:sldId id="503" r:id="rId37"/>
    <p:sldId id="498" r:id="rId38"/>
    <p:sldId id="504" r:id="rId39"/>
    <p:sldId id="505" r:id="rId40"/>
    <p:sldId id="506" r:id="rId41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5BE9B-17CE-413D-B70C-F2DE2FE9E8F4}" v="2" dt="2022-06-20T12:46:40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8227B240-FE04-4FA3-8D66-753641DD8106}"/>
    <pc:docChg chg="custSel modSld">
      <pc:chgData name="Hilppa Iittiläinen" userId="f7572432-e0f1-4abb-81ed-7836843e2f2b" providerId="ADAL" clId="{8227B240-FE04-4FA3-8D66-753641DD8106}" dt="2022-05-27T12:08:15.660" v="117" actId="6549"/>
      <pc:docMkLst>
        <pc:docMk/>
      </pc:docMkLst>
      <pc:sldChg chg="modSp mod">
        <pc:chgData name="Hilppa Iittiläinen" userId="f7572432-e0f1-4abb-81ed-7836843e2f2b" providerId="ADAL" clId="{8227B240-FE04-4FA3-8D66-753641DD8106}" dt="2022-05-27T12:04:45.564" v="64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8227B240-FE04-4FA3-8D66-753641DD8106}" dt="2022-05-27T12:04:17.788" v="40" actId="12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8227B240-FE04-4FA3-8D66-753641DD8106}" dt="2022-05-27T12:04:45.564" v="64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29.607" v="70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8227B240-FE04-4FA3-8D66-753641DD8106}" dt="2022-05-27T12:05:29.607" v="70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42.545" v="74" actId="20577"/>
        <pc:sldMkLst>
          <pc:docMk/>
          <pc:sldMk cId="2626043246" sldId="474"/>
        </pc:sldMkLst>
        <pc:spChg chg="mod">
          <ac:chgData name="Hilppa Iittiläinen" userId="f7572432-e0f1-4abb-81ed-7836843e2f2b" providerId="ADAL" clId="{8227B240-FE04-4FA3-8D66-753641DD8106}" dt="2022-05-27T12:05:42.545" v="74" actId="20577"/>
          <ac:spMkLst>
            <pc:docMk/>
            <pc:sldMk cId="2626043246" sldId="47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58.169" v="77" actId="20577"/>
        <pc:sldMkLst>
          <pc:docMk/>
          <pc:sldMk cId="3375708121" sldId="478"/>
        </pc:sldMkLst>
        <pc:spChg chg="mod">
          <ac:chgData name="Hilppa Iittiläinen" userId="f7572432-e0f1-4abb-81ed-7836843e2f2b" providerId="ADAL" clId="{8227B240-FE04-4FA3-8D66-753641DD8106}" dt="2022-05-27T12:05:58.169" v="77" actId="20577"/>
          <ac:spMkLst>
            <pc:docMk/>
            <pc:sldMk cId="3375708121" sldId="47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05.897" v="78" actId="20577"/>
        <pc:sldMkLst>
          <pc:docMk/>
          <pc:sldMk cId="2222318937" sldId="479"/>
        </pc:sldMkLst>
        <pc:spChg chg="mod">
          <ac:chgData name="Hilppa Iittiläinen" userId="f7572432-e0f1-4abb-81ed-7836843e2f2b" providerId="ADAL" clId="{8227B240-FE04-4FA3-8D66-753641DD8106}" dt="2022-05-27T12:06:05.897" v="78" actId="20577"/>
          <ac:spMkLst>
            <pc:docMk/>
            <pc:sldMk cId="2222318937" sldId="47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13.198" v="81" actId="27636"/>
        <pc:sldMkLst>
          <pc:docMk/>
          <pc:sldMk cId="2313462119" sldId="481"/>
        </pc:sldMkLst>
        <pc:spChg chg="mod">
          <ac:chgData name="Hilppa Iittiläinen" userId="f7572432-e0f1-4abb-81ed-7836843e2f2b" providerId="ADAL" clId="{8227B240-FE04-4FA3-8D66-753641DD8106}" dt="2022-05-27T12:06:13.198" v="81" actId="27636"/>
          <ac:spMkLst>
            <pc:docMk/>
            <pc:sldMk cId="2313462119" sldId="481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19.020" v="82" actId="20577"/>
        <pc:sldMkLst>
          <pc:docMk/>
          <pc:sldMk cId="4047673398" sldId="482"/>
        </pc:sldMkLst>
        <pc:spChg chg="mod">
          <ac:chgData name="Hilppa Iittiläinen" userId="f7572432-e0f1-4abb-81ed-7836843e2f2b" providerId="ADAL" clId="{8227B240-FE04-4FA3-8D66-753641DD8106}" dt="2022-05-27T12:06:19.020" v="82" actId="20577"/>
          <ac:spMkLst>
            <pc:docMk/>
            <pc:sldMk cId="4047673398" sldId="48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33.451" v="87" actId="20577"/>
        <pc:sldMkLst>
          <pc:docMk/>
          <pc:sldMk cId="243038275" sldId="484"/>
        </pc:sldMkLst>
        <pc:spChg chg="mod">
          <ac:chgData name="Hilppa Iittiläinen" userId="f7572432-e0f1-4abb-81ed-7836843e2f2b" providerId="ADAL" clId="{8227B240-FE04-4FA3-8D66-753641DD8106}" dt="2022-05-27T12:06:33.451" v="87" actId="20577"/>
          <ac:spMkLst>
            <pc:docMk/>
            <pc:sldMk cId="243038275" sldId="48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49.156" v="90" actId="255"/>
        <pc:sldMkLst>
          <pc:docMk/>
          <pc:sldMk cId="3539469386" sldId="485"/>
        </pc:sldMkLst>
        <pc:spChg chg="mod">
          <ac:chgData name="Hilppa Iittiläinen" userId="f7572432-e0f1-4abb-81ed-7836843e2f2b" providerId="ADAL" clId="{8227B240-FE04-4FA3-8D66-753641DD8106}" dt="2022-05-27T12:06:49.156" v="90" actId="255"/>
          <ac:spMkLst>
            <pc:docMk/>
            <pc:sldMk cId="3539469386" sldId="48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02.633" v="95" actId="20577"/>
        <pc:sldMkLst>
          <pc:docMk/>
          <pc:sldMk cId="1212884463" sldId="487"/>
        </pc:sldMkLst>
        <pc:spChg chg="mod">
          <ac:chgData name="Hilppa Iittiläinen" userId="f7572432-e0f1-4abb-81ed-7836843e2f2b" providerId="ADAL" clId="{8227B240-FE04-4FA3-8D66-753641DD8106}" dt="2022-05-27T12:07:02.633" v="95" actId="20577"/>
          <ac:spMkLst>
            <pc:docMk/>
            <pc:sldMk cId="1212884463" sldId="48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16.705" v="98" actId="255"/>
        <pc:sldMkLst>
          <pc:docMk/>
          <pc:sldMk cId="4063027798" sldId="488"/>
        </pc:sldMkLst>
        <pc:spChg chg="mod">
          <ac:chgData name="Hilppa Iittiläinen" userId="f7572432-e0f1-4abb-81ed-7836843e2f2b" providerId="ADAL" clId="{8227B240-FE04-4FA3-8D66-753641DD8106}" dt="2022-05-27T12:07:16.705" v="98" actId="255"/>
          <ac:spMkLst>
            <pc:docMk/>
            <pc:sldMk cId="4063027798" sldId="48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24.546" v="100" actId="6549"/>
        <pc:sldMkLst>
          <pc:docMk/>
          <pc:sldMk cId="1371903830" sldId="489"/>
        </pc:sldMkLst>
        <pc:spChg chg="mod">
          <ac:chgData name="Hilppa Iittiläinen" userId="f7572432-e0f1-4abb-81ed-7836843e2f2b" providerId="ADAL" clId="{8227B240-FE04-4FA3-8D66-753641DD8106}" dt="2022-05-27T12:07:24.546" v="100" actId="6549"/>
          <ac:spMkLst>
            <pc:docMk/>
            <pc:sldMk cId="1371903830" sldId="48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35.686" v="103" actId="20577"/>
        <pc:sldMkLst>
          <pc:docMk/>
          <pc:sldMk cId="582104028" sldId="503"/>
        </pc:sldMkLst>
        <pc:spChg chg="mod">
          <ac:chgData name="Hilppa Iittiläinen" userId="f7572432-e0f1-4abb-81ed-7836843e2f2b" providerId="ADAL" clId="{8227B240-FE04-4FA3-8D66-753641DD8106}" dt="2022-05-27T12:07:35.686" v="103" actId="20577"/>
          <ac:spMkLst>
            <pc:docMk/>
            <pc:sldMk cId="582104028" sldId="50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51.330" v="109" actId="6549"/>
        <pc:sldMkLst>
          <pc:docMk/>
          <pc:sldMk cId="1354673930" sldId="504"/>
        </pc:sldMkLst>
        <pc:spChg chg="mod">
          <ac:chgData name="Hilppa Iittiläinen" userId="f7572432-e0f1-4abb-81ed-7836843e2f2b" providerId="ADAL" clId="{8227B240-FE04-4FA3-8D66-753641DD8106}" dt="2022-05-27T12:07:51.330" v="109" actId="6549"/>
          <ac:spMkLst>
            <pc:docMk/>
            <pc:sldMk cId="1354673930" sldId="5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8:04.842" v="114" actId="27636"/>
        <pc:sldMkLst>
          <pc:docMk/>
          <pc:sldMk cId="1571529641" sldId="505"/>
        </pc:sldMkLst>
        <pc:spChg chg="mod">
          <ac:chgData name="Hilppa Iittiläinen" userId="f7572432-e0f1-4abb-81ed-7836843e2f2b" providerId="ADAL" clId="{8227B240-FE04-4FA3-8D66-753641DD8106}" dt="2022-05-27T12:08:04.842" v="114" actId="27636"/>
          <ac:spMkLst>
            <pc:docMk/>
            <pc:sldMk cId="1571529641" sldId="50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8:15.660" v="117" actId="6549"/>
        <pc:sldMkLst>
          <pc:docMk/>
          <pc:sldMk cId="1361710649" sldId="506"/>
        </pc:sldMkLst>
        <pc:spChg chg="mod">
          <ac:chgData name="Hilppa Iittiläinen" userId="f7572432-e0f1-4abb-81ed-7836843e2f2b" providerId="ADAL" clId="{8227B240-FE04-4FA3-8D66-753641DD8106}" dt="2022-05-27T12:08:15.660" v="117" actId="6549"/>
          <ac:spMkLst>
            <pc:docMk/>
            <pc:sldMk cId="1361710649" sldId="50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17.945" v="67" actId="6549"/>
        <pc:sldMkLst>
          <pc:docMk/>
          <pc:sldMk cId="1036068916" sldId="508"/>
        </pc:sldMkLst>
        <pc:spChg chg="mod">
          <ac:chgData name="Hilppa Iittiläinen" userId="f7572432-e0f1-4abb-81ed-7836843e2f2b" providerId="ADAL" clId="{8227B240-FE04-4FA3-8D66-753641DD8106}" dt="2022-05-27T12:05:17.945" v="67" actId="6549"/>
          <ac:spMkLst>
            <pc:docMk/>
            <pc:sldMk cId="1036068916" sldId="508"/>
            <ac:spMk id="2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7F65BE9B-17CE-413D-B70C-F2DE2FE9E8F4}"/>
    <pc:docChg chg="custSel addSld modSld sldOrd">
      <pc:chgData name="Hilppa Iittiläinen" userId="f7572432-e0f1-4abb-81ed-7836843e2f2b" providerId="ADAL" clId="{7F65BE9B-17CE-413D-B70C-F2DE2FE9E8F4}" dt="2022-06-20T12:46:44.034" v="15" actId="478"/>
      <pc:docMkLst>
        <pc:docMk/>
      </pc:docMkLst>
      <pc:sldChg chg="modSp mod ord">
        <pc:chgData name="Hilppa Iittiläinen" userId="f7572432-e0f1-4abb-81ed-7836843e2f2b" providerId="ADAL" clId="{7F65BE9B-17CE-413D-B70C-F2DE2FE9E8F4}" dt="2022-06-16T10:40:57.292" v="13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7F65BE9B-17CE-413D-B70C-F2DE2FE9E8F4}" dt="2022-06-16T10:40:49.158" v="9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7F65BE9B-17CE-413D-B70C-F2DE2FE9E8F4}" dt="2022-06-16T10:40:57.292" v="13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7F65BE9B-17CE-413D-B70C-F2DE2FE9E8F4}" dt="2022-06-16T10:40:57.214" v="12"/>
        <pc:sldMkLst>
          <pc:docMk/>
          <pc:sldMk cId="0" sldId="302"/>
        </pc:sldMkLst>
      </pc:sldChg>
      <pc:sldChg chg="delSp modSp add mod">
        <pc:chgData name="Hilppa Iittiläinen" userId="f7572432-e0f1-4abb-81ed-7836843e2f2b" providerId="ADAL" clId="{7F65BE9B-17CE-413D-B70C-F2DE2FE9E8F4}" dt="2022-06-20T12:46:44.034" v="15" actId="478"/>
        <pc:sldMkLst>
          <pc:docMk/>
          <pc:sldMk cId="0" sldId="303"/>
        </pc:sldMkLst>
        <pc:spChg chg="del mod">
          <ac:chgData name="Hilppa Iittiläinen" userId="f7572432-e0f1-4abb-81ed-7836843e2f2b" providerId="ADAL" clId="{7F65BE9B-17CE-413D-B70C-F2DE2FE9E8F4}" dt="2022-06-20T12:46:44.034" v="15" actId="478"/>
          <ac:spMkLst>
            <pc:docMk/>
            <pc:sldMk cId="0" sldId="303"/>
            <ac:spMk id="2" creationId="{A75EEAF4-DDF3-F0C7-66A2-16BBB15D355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258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0286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055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492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909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2152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2589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3886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469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7105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60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3859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130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8443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9667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3274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988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2959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480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7041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0678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1120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7302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5466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275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2548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059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88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535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1557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841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807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Betonirakenteilla jäykistetty puukerrostalo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Kuvassa on betonirakenteisella porrastornilla jäykistetty CLT-rakenteinen puukerrostalo</a:t>
            </a:r>
          </a:p>
          <a:p>
            <a:r>
              <a:rPr lang="fi-FI" dirty="0"/>
              <a:t>Porrastornien hyödyntäminen jäykistyksessä edellyttää, että huoneistot on suunniteltu sen ympärille</a:t>
            </a:r>
          </a:p>
          <a:p>
            <a:r>
              <a:rPr lang="fi-FI" dirty="0" err="1"/>
              <a:t>Välipohjalaatastot</a:t>
            </a:r>
            <a:r>
              <a:rPr lang="fi-FI" dirty="0"/>
              <a:t> tulee voida kiinnittää porrastorniin</a:t>
            </a:r>
          </a:p>
        </p:txBody>
      </p:sp>
      <p:pic>
        <p:nvPicPr>
          <p:cNvPr id="8" name="Picture 2" descr="https://bauart-konstruktion.de/wp-content/uploads/2018/11/20180816_Heilbronn_BuGa_Drohne-031_11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2"/>
          <a:stretch/>
        </p:blipFill>
        <p:spPr bwMode="auto">
          <a:xfrm>
            <a:off x="6444048" y="1825624"/>
            <a:ext cx="5415493" cy="40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10225216" y="5674527"/>
            <a:ext cx="16343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bauart-konstruktion.de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DA91922-DD95-1345-BC06-50DC5472B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642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Jäykistyksen vaikutus arkkitehtisuunnitteluun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349"/>
          </a:xfrm>
        </p:spPr>
        <p:txBody>
          <a:bodyPr>
            <a:normAutofit/>
          </a:bodyPr>
          <a:lstStyle/>
          <a:p>
            <a:r>
              <a:rPr lang="fi-FI" dirty="0"/>
              <a:t>Jäykistäviä seiniä tulee sijoittaa tasaisesti koko rakennuksen alueelle</a:t>
            </a:r>
          </a:p>
          <a:p>
            <a:r>
              <a:rPr lang="fi-FI" dirty="0"/>
              <a:t>Jäykistävissä seinissä tulee olla riittävän pitkä levytetty osuus</a:t>
            </a:r>
          </a:p>
          <a:p>
            <a:r>
              <a:rPr lang="fi-FI" dirty="0"/>
              <a:t>Jäykistävissä seinissä ei voi olla suuria aukkoja peräkkäin</a:t>
            </a:r>
          </a:p>
          <a:p>
            <a:r>
              <a:rPr lang="fi-FI" dirty="0"/>
              <a:t>Jäykistävien seinien tulee sijaita samalla kohdalla eri kerroksissa</a:t>
            </a:r>
          </a:p>
          <a:p>
            <a:r>
              <a:rPr lang="fi-FI" dirty="0"/>
              <a:t>Jäykistävien seinien tulee olla pituudeltaan suunnilleen samanlaisia, jotta vaakasiirtymissä ei ole suuria eroja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6351DE0-FCB8-75A3-4571-25802DBA7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765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Jäykistyksen vaikutus arkkitehtisuunnitteluun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88679"/>
          </a:xfrm>
        </p:spPr>
        <p:txBody>
          <a:bodyPr>
            <a:normAutofit/>
          </a:bodyPr>
          <a:lstStyle/>
          <a:p>
            <a:r>
              <a:rPr lang="fi-FI" dirty="0"/>
              <a:t>Välipohjien kantosuunnat tulisi valita siten, että välipohjat välittävät mahdollisimman paljon omapainoa jäykistäville seinille (ankkurointivoiman vähentäminen)</a:t>
            </a:r>
          </a:p>
          <a:p>
            <a:r>
              <a:rPr lang="fi-FI" dirty="0"/>
              <a:t>Puukerrostaloon ei voi tehdä välipohjilla suuria ulokkeita</a:t>
            </a:r>
          </a:p>
          <a:p>
            <a:r>
              <a:rPr lang="fi-FI" dirty="0"/>
              <a:t>Rakennetyypit ja liittymädetaljit sekä voimaliitostyypit tulee suunnitella luonnostasolle yhdessä rakennesuunnittelijan kanssa jo hankkeen alkuvaiheessa</a:t>
            </a:r>
          </a:p>
          <a:p>
            <a:r>
              <a:rPr lang="fi-FI" dirty="0"/>
              <a:t>Puukerrostalosta ei voi tehdä runkosyvyydeltään yhtä hoikkaa kuin betonikerrostalosta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1FDD2F-06BF-A48A-9FA5-6C0E25563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06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60" y="1587456"/>
            <a:ext cx="7731079" cy="47231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jäykistävien seinien sijoittelusta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D067B0-E05F-AC19-46EF-A77BD2457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047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toiminta yleisesti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Välipohjan jäykistystekninen toiminta on keskeisessä osassa kerrostalon jäykistämisessä</a:t>
            </a:r>
          </a:p>
          <a:p>
            <a:r>
              <a:rPr lang="fi-FI" dirty="0"/>
              <a:t>Betonirakennuksessa välipohjaa käsitellään tavallisesti yhtenäisenä jäykistävänä levynä, joka jakaa vaakakuormituksen jäykistäville seinille</a:t>
            </a:r>
          </a:p>
          <a:p>
            <a:pPr lvl="1"/>
            <a:r>
              <a:rPr lang="fi-FI" dirty="0"/>
              <a:t>Jäykistävät seinät vastaanottavat vaakakuormituksen seinien jäykkyyksien suhteessa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3694" r="8936" b="715"/>
          <a:stretch/>
        </p:blipFill>
        <p:spPr>
          <a:xfrm>
            <a:off x="6096000" y="1479635"/>
            <a:ext cx="5944359" cy="396915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EBC2376-BEA2-C7D3-41F3-18CF07C63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72" y="1628926"/>
            <a:ext cx="5484679" cy="409225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Joustamaton välipohja mitoitetaan toimimaan yhtenäisenä kappaleena, joka jakaa vaakakuormituksen resultantit jäykistäville seinille </a:t>
            </a:r>
          </a:p>
          <a:p>
            <a:r>
              <a:rPr lang="fi-FI" dirty="0"/>
              <a:t>Jäykistävien seinien kuormitus saadaan määritettyä seinien jäykkyyksien ja välipohjan vääntökeskiön avulla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A8FC0D-EB20-04F0-39F8-B69662BAC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604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35" y="1610372"/>
            <a:ext cx="5683144" cy="428976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Vääntökeskiön määrittämisessä huomioidaan sekä x- että y-suuntaiset seinät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170420"/>
              </p:ext>
            </p:extLst>
          </p:nvPr>
        </p:nvGraphicFramePr>
        <p:xfrm>
          <a:off x="1150466" y="3353876"/>
          <a:ext cx="3798415" cy="155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20960" imgH="1511280" progId="Equation.DSMT4">
                  <p:embed/>
                </p:oleObj>
              </mc:Choice>
              <mc:Fallback>
                <p:oleObj name="Equation" r:id="rId4" imgW="3720960" imgH="15112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466" y="3353876"/>
                        <a:ext cx="3798415" cy="1556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554468C-B862-0E42-27B0-7B110195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235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681660"/>
              </p:ext>
            </p:extLst>
          </p:nvPr>
        </p:nvGraphicFramePr>
        <p:xfrm>
          <a:off x="904317" y="1873251"/>
          <a:ext cx="6611937" cy="340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3352680" progId="Equation.DSMT4">
                  <p:embed/>
                </p:oleObj>
              </mc:Choice>
              <mc:Fallback>
                <p:oleObj name="Equation" r:id="rId3" imgW="6553080" imgH="33526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317" y="1873251"/>
                        <a:ext cx="6611937" cy="340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852" y="2392237"/>
            <a:ext cx="4058565" cy="26184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93AE26-DFDD-1C51-EA06-4E357E038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698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094" y="2379881"/>
            <a:ext cx="3371035" cy="32769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722925"/>
              </p:ext>
            </p:extLst>
          </p:nvPr>
        </p:nvGraphicFramePr>
        <p:xfrm>
          <a:off x="904146" y="1873251"/>
          <a:ext cx="6624637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565680" imgH="3377880" progId="Equation.DSMT4">
                  <p:embed/>
                </p:oleObj>
              </mc:Choice>
              <mc:Fallback>
                <p:oleObj name="Equation" r:id="rId4" imgW="6565680" imgH="33778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146" y="1873251"/>
                        <a:ext cx="6624637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DA96F1-CB9D-F83F-05C7-B91B12C7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037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08" y="1873250"/>
            <a:ext cx="5936400" cy="36561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Kuvan välipohja on joustamaton jäykkä kappale</a:t>
            </a:r>
          </a:p>
          <a:p>
            <a:r>
              <a:rPr lang="fi-FI" dirty="0"/>
              <a:t>Ulkoinen kuormitus jakautuu jäykistäville seinille niiden jäykkyyksien suhteessa</a:t>
            </a:r>
          </a:p>
          <a:p>
            <a:r>
              <a:rPr lang="fi-FI" dirty="0"/>
              <a:t>Välipohjan tulee täyttää jäykkyysvaatimus, jotta välipohjaa voidaan käsitellä jäykkänä kappaleena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805274"/>
              </p:ext>
            </p:extLst>
          </p:nvPr>
        </p:nvGraphicFramePr>
        <p:xfrm>
          <a:off x="1152525" y="5861099"/>
          <a:ext cx="549275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84520" imgH="634680" progId="Equation.DSMT4">
                  <p:embed/>
                </p:oleObj>
              </mc:Choice>
              <mc:Fallback>
                <p:oleObj name="Equation" r:id="rId4" imgW="5384520" imgH="63468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5861099"/>
                        <a:ext cx="549275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2142BF-B99C-7D95-6BDA-BDA36D9F9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57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jäykkyysvaatimus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27822" cy="4760527"/>
          </a:xfrm>
        </p:spPr>
        <p:txBody>
          <a:bodyPr>
            <a:normAutofit/>
          </a:bodyPr>
          <a:lstStyle/>
          <a:p>
            <a:r>
              <a:rPr lang="fi-FI" dirty="0"/>
              <a:t>Maailmalta löytyy erilaisia ohjeita välipohjan jäykkyyden ja jäykistä-vien seinien jäykkyyden suhteelle</a:t>
            </a:r>
          </a:p>
          <a:p>
            <a:r>
              <a:rPr lang="fi-FI" dirty="0"/>
              <a:t>Esimerkki</a:t>
            </a:r>
          </a:p>
          <a:p>
            <a:pPr lvl="1"/>
            <a:r>
              <a:rPr lang="fi-FI" dirty="0"/>
              <a:t>Joustamaton välipohja (</a:t>
            </a:r>
            <a:r>
              <a:rPr lang="fi-FI" dirty="0" err="1"/>
              <a:t>rigid</a:t>
            </a:r>
            <a:r>
              <a:rPr lang="fi-FI" dirty="0"/>
              <a:t>)</a:t>
            </a:r>
          </a:p>
          <a:p>
            <a:pPr lvl="2"/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≤ 0,5∙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endParaRPr lang="fi-FI" dirty="0"/>
          </a:p>
          <a:p>
            <a:pPr lvl="1"/>
            <a:r>
              <a:rPr lang="fi-FI" dirty="0">
                <a:latin typeface="Calibri" panose="020F0502020204030204" pitchFamily="34" charset="0"/>
              </a:rPr>
              <a:t>Jäykkä välipohja (</a:t>
            </a:r>
            <a:r>
              <a:rPr lang="fi-FI" dirty="0" err="1">
                <a:latin typeface="Calibri" panose="020F0502020204030204" pitchFamily="34" charset="0"/>
              </a:rPr>
              <a:t>stiff</a:t>
            </a:r>
            <a:r>
              <a:rPr lang="fi-FI" dirty="0">
                <a:latin typeface="Calibri" panose="020F0502020204030204" pitchFamily="34" charset="0"/>
              </a:rPr>
              <a:t>)</a:t>
            </a:r>
          </a:p>
          <a:p>
            <a:pPr lvl="2"/>
            <a:r>
              <a:rPr lang="fi-FI" dirty="0">
                <a:latin typeface="Calibri" panose="020F0502020204030204" pitchFamily="34" charset="0"/>
              </a:rPr>
              <a:t>0,5∙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r>
              <a:rPr lang="fi-FI" dirty="0">
                <a:latin typeface="Calibri" panose="020F0502020204030204" pitchFamily="34" charset="0"/>
              </a:rPr>
              <a:t> &lt; 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≤ 2,0∙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endParaRPr lang="fi-FI" dirty="0">
              <a:latin typeface="Calibri" panose="020F0502020204030204" pitchFamily="34" charset="0"/>
            </a:endParaRPr>
          </a:p>
          <a:p>
            <a:pPr lvl="1"/>
            <a:r>
              <a:rPr lang="fi-FI" dirty="0">
                <a:latin typeface="Calibri" panose="020F0502020204030204" pitchFamily="34" charset="0"/>
              </a:rPr>
              <a:t>Joustava välipohja (</a:t>
            </a:r>
            <a:r>
              <a:rPr lang="fi-FI" dirty="0" err="1">
                <a:latin typeface="Calibri" panose="020F0502020204030204" pitchFamily="34" charset="0"/>
              </a:rPr>
              <a:t>flexible</a:t>
            </a:r>
            <a:r>
              <a:rPr lang="fi-FI" dirty="0">
                <a:latin typeface="Calibri" panose="020F0502020204030204" pitchFamily="34" charset="0"/>
              </a:rPr>
              <a:t>)</a:t>
            </a:r>
          </a:p>
          <a:p>
            <a:pPr lvl="2"/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&gt; 2,0∙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10103" r="15624" b="7575"/>
          <a:stretch/>
        </p:blipFill>
        <p:spPr>
          <a:xfrm>
            <a:off x="6541785" y="1690688"/>
            <a:ext cx="5240382" cy="348340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6635578" y="5272945"/>
            <a:ext cx="450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= välipohjan siirtymä</a:t>
            </a:r>
          </a:p>
          <a:p>
            <a:r>
              <a:rPr lang="fi-FI" i="1" dirty="0" err="1">
                <a:latin typeface="Calibri" panose="020F0502020204030204" pitchFamily="34" charset="0"/>
              </a:rPr>
              <a:t>u</a:t>
            </a:r>
            <a:r>
              <a:rPr lang="fi-FI" baseline="-25000" dirty="0" err="1">
                <a:latin typeface="Calibri" panose="020F0502020204030204" pitchFamily="34" charset="0"/>
              </a:rPr>
              <a:t>s,mean</a:t>
            </a:r>
            <a:r>
              <a:rPr lang="fi-FI" dirty="0">
                <a:latin typeface="Calibri" panose="020F0502020204030204" pitchFamily="34" charset="0"/>
              </a:rPr>
              <a:t> = seinien keskimääräinen vaakasiirtymä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F9C090-313D-8227-056F-6FCE43C6C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50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21" y="1844158"/>
            <a:ext cx="5968860" cy="367554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Joustavan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Kuvan välipohja on joustava </a:t>
            </a:r>
          </a:p>
          <a:p>
            <a:r>
              <a:rPr lang="fi-FI" dirty="0"/>
              <a:t>Jäykistävän välipohjan jäykkyys </a:t>
            </a:r>
            <a:r>
              <a:rPr lang="fi-FI" i="1" dirty="0"/>
              <a:t>C</a:t>
            </a:r>
            <a:r>
              <a:rPr lang="fi-FI" dirty="0"/>
              <a:t> vaikuttaa seinien kuormitukseen</a:t>
            </a:r>
          </a:p>
          <a:p>
            <a:r>
              <a:rPr lang="fi-FI" dirty="0"/>
              <a:t>Jäykistävien seinien jäykkyys </a:t>
            </a:r>
            <a:r>
              <a:rPr lang="fi-FI" i="1" dirty="0"/>
              <a:t>C</a:t>
            </a:r>
            <a:r>
              <a:rPr lang="fi-FI" dirty="0"/>
              <a:t> vaikuttaa seinien kuormitukseen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DD3D8FC-7A55-B32E-41DE-FF5EC98F0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3607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56" y="1860894"/>
            <a:ext cx="5881161" cy="366259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Osista koostuvan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Kuvan välipohja koostuu useammasta itsenäisesti toimivasta osasta</a:t>
            </a:r>
          </a:p>
          <a:p>
            <a:r>
              <a:rPr lang="fi-FI" dirty="0"/>
              <a:t>Jäykistävien seinien jäykkyys </a:t>
            </a:r>
            <a:r>
              <a:rPr lang="fi-FI" i="1" dirty="0"/>
              <a:t>C</a:t>
            </a:r>
            <a:r>
              <a:rPr lang="fi-FI" dirty="0"/>
              <a:t> ei vaikuta seinien kuormitukseen</a:t>
            </a:r>
          </a:p>
          <a:p>
            <a:r>
              <a:rPr lang="fi-FI" dirty="0"/>
              <a:t>Ulkoinen kuormitus jakautuu jäykistäville seinille niiden kuormitusalueiden mukaan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065092"/>
              </p:ext>
            </p:extLst>
          </p:nvPr>
        </p:nvGraphicFramePr>
        <p:xfrm>
          <a:off x="1158359" y="5461437"/>
          <a:ext cx="4292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03360" imgH="457200" progId="Equation.DSMT4">
                  <p:embed/>
                </p:oleObj>
              </mc:Choice>
              <mc:Fallback>
                <p:oleObj name="Equation" r:id="rId4" imgW="4203360" imgH="4572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359" y="5461437"/>
                        <a:ext cx="42926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57ECBD6-DE1F-4798-601D-B88C21327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2318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6441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Puuvälipohjat käsitellään joustavana rakennusosana (</a:t>
            </a:r>
            <a:r>
              <a:rPr lang="fi-FI" dirty="0" err="1"/>
              <a:t>flexible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Puuvälipohjissa on paljon mekaanisia liittimiä (joustavat liitokset)</a:t>
            </a:r>
          </a:p>
          <a:p>
            <a:r>
              <a:rPr lang="fi-FI" dirty="0"/>
              <a:t>Puuvälipohjasta ei voida tehdä huoneistosta toiseen jatkuvaa ja joustamatonta välipohjaa</a:t>
            </a:r>
          </a:p>
          <a:p>
            <a:pPr lvl="1"/>
            <a:r>
              <a:rPr lang="fi-FI" dirty="0"/>
              <a:t>Akustiikka</a:t>
            </a:r>
          </a:p>
          <a:p>
            <a:pPr lvl="1"/>
            <a:r>
              <a:rPr lang="fi-FI" dirty="0"/>
              <a:t>Värähtely</a:t>
            </a:r>
          </a:p>
          <a:p>
            <a:pPr lvl="1"/>
            <a:r>
              <a:rPr lang="fi-FI" dirty="0"/>
              <a:t>Paljon komponentteja ja joustavia liitoksia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91" y="1534533"/>
            <a:ext cx="5591431" cy="4193574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0700950" y="5512663"/>
            <a:ext cx="11800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BC96D9-B037-8E67-7973-98F167531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3462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93" y="1276737"/>
            <a:ext cx="5650724" cy="448500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58235"/>
          </a:xfrm>
        </p:spPr>
        <p:txBody>
          <a:bodyPr>
            <a:normAutofit/>
          </a:bodyPr>
          <a:lstStyle/>
          <a:p>
            <a:r>
              <a:rPr lang="fi-FI" dirty="0"/>
              <a:t>Puukerrostalossa välipohjista suunnitellaan huoneistokohtaisia jäykistäviä välipohjia</a:t>
            </a:r>
          </a:p>
          <a:p>
            <a:r>
              <a:rPr lang="fi-FI" dirty="0"/>
              <a:t>Huoneistokohtainen välipohja toimii yksiaukkoisen palkin tapaan</a:t>
            </a:r>
          </a:p>
          <a:p>
            <a:r>
              <a:rPr lang="fi-FI" dirty="0"/>
              <a:t>Huoneistokohtainen välipohja siirtää vaakakuormituksen jäykistäville seinille</a:t>
            </a:r>
          </a:p>
          <a:p>
            <a:pPr lvl="1"/>
            <a:r>
              <a:rPr lang="fi-FI" dirty="0"/>
              <a:t>Ulkoseinät</a:t>
            </a:r>
          </a:p>
          <a:p>
            <a:pPr lvl="1"/>
            <a:r>
              <a:rPr lang="fi-FI" dirty="0"/>
              <a:t>Huoneistojen väliset seinät  (runkopuolisko)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B736F5-3CF0-640E-93BF-A3F08058B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7673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839" y="1910319"/>
            <a:ext cx="5626012" cy="343938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Huoneistokohtaisissa </a:t>
            </a:r>
            <a:r>
              <a:rPr lang="fi-FI" dirty="0" err="1"/>
              <a:t>jäykis-tävissä</a:t>
            </a:r>
            <a:r>
              <a:rPr lang="fi-FI" dirty="0"/>
              <a:t> välipohjissa tulee olla </a:t>
            </a:r>
            <a:r>
              <a:rPr lang="fi-FI" dirty="0" err="1"/>
              <a:t>paarteet</a:t>
            </a:r>
            <a:r>
              <a:rPr lang="fi-FI" dirty="0"/>
              <a:t> kaikilla sivuilla</a:t>
            </a:r>
          </a:p>
          <a:p>
            <a:pPr lvl="1"/>
            <a:r>
              <a:rPr lang="fi-FI" dirty="0"/>
              <a:t>Aukkojen reunoissa ja välipohjan sisänurkissa </a:t>
            </a:r>
            <a:r>
              <a:rPr lang="fi-FI" dirty="0" err="1"/>
              <a:t>paarteet</a:t>
            </a:r>
            <a:r>
              <a:rPr lang="fi-FI" dirty="0"/>
              <a:t> tulee </a:t>
            </a:r>
            <a:r>
              <a:rPr lang="fi-FI" dirty="0" err="1"/>
              <a:t>ank-kuroida</a:t>
            </a:r>
            <a:r>
              <a:rPr lang="fi-FI" dirty="0"/>
              <a:t> jäykistävään levytykseen </a:t>
            </a:r>
          </a:p>
          <a:p>
            <a:r>
              <a:rPr lang="fi-FI" dirty="0"/>
              <a:t>Jäykistävät välipohjat tulee </a:t>
            </a:r>
            <a:r>
              <a:rPr lang="fi-FI" dirty="0" err="1"/>
              <a:t>kiin-nittää</a:t>
            </a:r>
            <a:r>
              <a:rPr lang="fi-FI" dirty="0"/>
              <a:t> toisiinsa siten, että </a:t>
            </a:r>
            <a:r>
              <a:rPr lang="fi-FI" dirty="0" err="1"/>
              <a:t>muo-dostuu</a:t>
            </a:r>
            <a:r>
              <a:rPr lang="fi-FI" dirty="0"/>
              <a:t> yksi </a:t>
            </a:r>
            <a:r>
              <a:rPr lang="fi-FI" dirty="0" err="1"/>
              <a:t>välipohjakokonai-suus</a:t>
            </a:r>
            <a:endParaRPr lang="fi-FI" dirty="0"/>
          </a:p>
          <a:p>
            <a:pPr lvl="1"/>
            <a:r>
              <a:rPr lang="fi-FI" dirty="0"/>
              <a:t>Kiinnitysten vaikutus akustiikkaan tulee tutkia</a:t>
            </a:r>
          </a:p>
          <a:p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CCC9C9-403A-B547-D072-6553D996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772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95" y="1917527"/>
            <a:ext cx="5604795" cy="34259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Itsenäisistä jäykistävistä välipohjista koostuva kokonaisuus on hyvä ratkaisu onnettomuustilanteen varalle</a:t>
            </a:r>
          </a:p>
          <a:p>
            <a:r>
              <a:rPr lang="fi-FI" dirty="0"/>
              <a:t>Onnettomuustilanteessa vaurioituvan huoneiston viereiset jäykistävät rakenteet ovat toimintakykyisiä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63CBEE-1034-D018-669E-DDE621BC3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38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553" y="1223329"/>
            <a:ext cx="5677973" cy="432408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sz="2600" dirty="0"/>
              <a:t>Huoneistokohtainen jäykistävä välipohja välittää vaakakuormituksen jäykistäville seinille</a:t>
            </a:r>
          </a:p>
          <a:p>
            <a:r>
              <a:rPr lang="fi-FI" sz="2600" dirty="0"/>
              <a:t>Seinien jäykkyys tulee suunnitella siten, että välipohjaan ei tule merkittävää kiertymää seinien joustavuudesta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56366A6-E464-146D-2FD6-F69BE702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9469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485" y="1210973"/>
            <a:ext cx="5687868" cy="432764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Vaakakuormitusta voidaan jakaa välipohjien avulla </a:t>
            </a:r>
            <a:r>
              <a:rPr lang="fi-FI" dirty="0" err="1"/>
              <a:t>huoneistokoh-taisen</a:t>
            </a:r>
            <a:r>
              <a:rPr lang="fi-FI" dirty="0"/>
              <a:t> jäykistävän rakennekoko-naisuuden ulkopuolisille </a:t>
            </a:r>
            <a:r>
              <a:rPr lang="fi-FI" dirty="0" err="1"/>
              <a:t>jäykis-täville</a:t>
            </a:r>
            <a:r>
              <a:rPr lang="fi-FI" dirty="0"/>
              <a:t> rakenteille</a:t>
            </a:r>
          </a:p>
          <a:p>
            <a:pPr lvl="1"/>
            <a:r>
              <a:rPr lang="fi-FI" dirty="0"/>
              <a:t>Kuormitus jaetaan seinien </a:t>
            </a:r>
            <a:r>
              <a:rPr lang="fi-FI" dirty="0" err="1"/>
              <a:t>jäyk-kyyksien</a:t>
            </a:r>
            <a:r>
              <a:rPr lang="fi-FI" dirty="0"/>
              <a:t> suhteessa huomioiden kaikki joustavat rakenneosat </a:t>
            </a:r>
            <a:r>
              <a:rPr lang="fi-FI" dirty="0" err="1"/>
              <a:t>kuor-mansiirtoreitillä</a:t>
            </a:r>
            <a:endParaRPr lang="fi-FI" dirty="0"/>
          </a:p>
          <a:p>
            <a:r>
              <a:rPr lang="fi-FI" dirty="0"/>
              <a:t>Välipohjien kytkennässä toisiinsa tulee huomioida akustiset seikat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24E960-9F17-5999-B7BE-5F0B7181C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6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65" y="1191948"/>
            <a:ext cx="5908106" cy="430063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458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Jäykistävien seinien vaakakuormitus koostuu</a:t>
            </a:r>
          </a:p>
          <a:p>
            <a:pPr lvl="1"/>
            <a:r>
              <a:rPr lang="fi-FI" dirty="0"/>
              <a:t>Tuulikuormasta</a:t>
            </a:r>
          </a:p>
          <a:p>
            <a:pPr lvl="1"/>
            <a:r>
              <a:rPr lang="fi-FI" dirty="0"/>
              <a:t>Lisävaakavoimasta</a:t>
            </a:r>
          </a:p>
          <a:p>
            <a:r>
              <a:rPr lang="fi-FI" dirty="0"/>
              <a:t>Pienempää lisävaakavoimaa voidaan käyttää, mikäli mittaamalla varmistetaan, että asetettu vinoustoleranssi on kerroksittain saavutettu</a:t>
            </a:r>
          </a:p>
          <a:p>
            <a:r>
              <a:rPr lang="fi-FI" dirty="0"/>
              <a:t>Jäykistävien seinien leikkausvoima kasvaa perustuksille mentäessä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94FC71-542B-0BFD-DA36-80FB758DE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288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694" y="1360750"/>
            <a:ext cx="5530714" cy="44296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sz="2600" dirty="0"/>
              <a:t>Ulkoisen vaakakuormituksen aiheuttama jäykistävien seinien kaatava momentti kasvaa perustuksille mentäessä</a:t>
            </a:r>
          </a:p>
          <a:p>
            <a:r>
              <a:rPr lang="fi-FI" sz="2600" dirty="0"/>
              <a:t>Jäykistävät seinät tulee ankkuroida, mikäli omapaino ei pysty kumoamaan ankkurointivoimaa</a:t>
            </a:r>
          </a:p>
        </p:txBody>
      </p:sp>
      <p:graphicFrame>
        <p:nvGraphicFramePr>
          <p:cNvPr id="7" name="Objekti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539680"/>
              </p:ext>
            </p:extLst>
          </p:nvPr>
        </p:nvGraphicFramePr>
        <p:xfrm>
          <a:off x="1128885" y="4984492"/>
          <a:ext cx="3624262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44720" imgH="660240" progId="Equation.DSMT4">
                  <p:embed/>
                </p:oleObj>
              </mc:Choice>
              <mc:Fallback>
                <p:oleObj name="Equation" r:id="rId4" imgW="2844720" imgH="660240" progId="Equation.DSMT4">
                  <p:embed/>
                  <p:pic>
                    <p:nvPicPr>
                      <p:cNvPr id="7" name="Objekti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8885" y="4984492"/>
                        <a:ext cx="3624262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E82C68-D7D2-BF23-447B-CBE7D834E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3027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Rungon vaakasiirtymä muodostuu päällekkäisten jäykistävien seinien ja niiden liitosten vaaka-siirtymästä</a:t>
            </a:r>
          </a:p>
          <a:p>
            <a:r>
              <a:rPr lang="fi-FI" dirty="0"/>
              <a:t>Kerrostalossa vaakasiirtymä käyttörajatilassa saa olla enintään </a:t>
            </a:r>
            <a:r>
              <a:rPr lang="fi-FI" i="1" dirty="0"/>
              <a:t>H</a:t>
            </a:r>
            <a:r>
              <a:rPr lang="fi-FI" dirty="0"/>
              <a:t>/500 ylimmän kerroksen lattiatasolla (RIL 205)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606" y="1329859"/>
            <a:ext cx="4005419" cy="416631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6B3B8D3-D07C-E323-B922-B11EC6BDB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1903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rakennusosien väliset liitokset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Jäykistävien rakennusosien liitoksiin syntyy suuria voimia</a:t>
            </a:r>
          </a:p>
          <a:p>
            <a:r>
              <a:rPr lang="fi-FI" dirty="0"/>
              <a:t>Liittymien suunnittelussa tulee huomioida mm. seuraavia</a:t>
            </a:r>
          </a:p>
          <a:p>
            <a:pPr lvl="1"/>
            <a:r>
              <a:rPr lang="fi-FI" dirty="0"/>
              <a:t>Liitoksen kestävyys ja jäykkyys</a:t>
            </a:r>
          </a:p>
          <a:p>
            <a:pPr lvl="1"/>
            <a:r>
              <a:rPr lang="fi-FI" dirty="0"/>
              <a:t>Voimien siirtoreitti jäykistävien rakennusosien välillä</a:t>
            </a:r>
          </a:p>
          <a:p>
            <a:pPr lvl="1"/>
            <a:r>
              <a:rPr lang="fi-FI" dirty="0"/>
              <a:t>Akustiset ja palotekniset seikat</a:t>
            </a:r>
          </a:p>
          <a:p>
            <a:pPr lvl="1"/>
            <a:r>
              <a:rPr lang="fi-FI" dirty="0"/>
              <a:t>Liitoksen valmistettavuus</a:t>
            </a:r>
          </a:p>
          <a:p>
            <a:pPr lvl="1"/>
            <a:r>
              <a:rPr lang="fi-FI" dirty="0"/>
              <a:t>Puurakenteiden kosteuseläminen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7556" y="1493124"/>
            <a:ext cx="3455916" cy="4606957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9156355" y="5884638"/>
            <a:ext cx="1627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593EE9-C8A5-6C4E-C64F-A7D57E3D2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6243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29" y="1383955"/>
            <a:ext cx="4068573" cy="472873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rakennusosien väliset liitokset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Jäykistävien seinien ja välipohjien välille syntyy suuria vaakavoimia, kun vaakakuormitusta siirretään perustuksille</a:t>
            </a:r>
          </a:p>
          <a:p>
            <a:r>
              <a:rPr lang="fi-FI" dirty="0"/>
              <a:t>Mitä useampia liitoksia jäykistävien rakennusosien välillä on, sitä haasteellisempaa liitosten rakennesuunnittelu on</a:t>
            </a:r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D46F2ED-2AA1-56AB-5196-40E46EFCB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2104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korkeampi talo, sitä järeämmät liitokset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12" name="Picture 2" descr="http://www.klhuk.com/media/27326/wr_ph_ukn_0131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43" y="1690688"/>
            <a:ext cx="9144000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9793330" y="5908699"/>
            <a:ext cx="86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KLH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2AB981B-65EF-E430-E0AB-4EAAE1EB9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2990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47" y="1365421"/>
            <a:ext cx="4055051" cy="499570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seinien ankkurointi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35502"/>
          </a:xfrm>
        </p:spPr>
        <p:txBody>
          <a:bodyPr>
            <a:normAutofit/>
          </a:bodyPr>
          <a:lstStyle/>
          <a:p>
            <a:r>
              <a:rPr lang="fi-FI" dirty="0"/>
              <a:t>Rakennusosien keveydestä johtuen puukerrostalossa on haasteellista välttää jäykistävien seinien ankkurointi</a:t>
            </a:r>
          </a:p>
          <a:p>
            <a:r>
              <a:rPr lang="fi-FI" dirty="0"/>
              <a:t>Perustustasoon syntyvä ankkurointivoima saattaa kasvaa hyvin suureksi, koska se kertyy perustuksille kaikilta ankkurointia tarvitsevilta jäykistäviltä seiniltä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79DBFA-9E93-951F-4F05-810370BD9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673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seinien ankkurointi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3078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Ankkurointimenetelmää suunniteltaessa tulee tarkastella mm. seuraavia</a:t>
            </a:r>
          </a:p>
          <a:p>
            <a:pPr lvl="1"/>
            <a:r>
              <a:rPr lang="fi-FI" dirty="0"/>
              <a:t>Pysyykö ankkurointi toimintakykyisenä ajan kuluessa (ei saa löystyä)</a:t>
            </a:r>
          </a:p>
          <a:p>
            <a:pPr lvl="1"/>
            <a:r>
              <a:rPr lang="fi-FI" dirty="0"/>
              <a:t>Vaikuttaako välipohjan kutistuma ankkuroinnin ja liitososien toimintaan</a:t>
            </a:r>
          </a:p>
          <a:p>
            <a:pPr lvl="1"/>
            <a:r>
              <a:rPr lang="fi-FI" dirty="0"/>
              <a:t>Aiheuttaako ankkurointiosat poikittaista vetoa puurakenteeseen</a:t>
            </a:r>
          </a:p>
          <a:p>
            <a:pPr lvl="1"/>
            <a:r>
              <a:rPr lang="fi-FI" dirty="0"/>
              <a:t>Akustiset ja palotekniset seikat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406" y="1408670"/>
            <a:ext cx="3605350" cy="478091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E3562EB-4E5B-F896-9E51-50D9C7119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1529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seinien ankkurointi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Kiinnikevalmistajilla on uusia ratkaisuja jäykistävien seinien liitoksiin, joilla voidaan vastaanottaa sekä leikkausvoimaa että ankkurointivoimaa</a:t>
            </a:r>
          </a:p>
          <a:p>
            <a:r>
              <a:rPr lang="fi-FI" dirty="0"/>
              <a:t>Välipohjan läpi kierretangoilla ankkuroitavia liitososia ei tule käyttää, koska välipohjan kutistuman seurauksena kierretankojen mutterit löystyvät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7" name="Picture 2" descr="https://www.rothoblaas.com/images/titan-v-1-min-1584366115.jpg?w=800&amp;h=600&amp;fit=fi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0671" r="25088" b="11932"/>
          <a:stretch/>
        </p:blipFill>
        <p:spPr bwMode="auto">
          <a:xfrm>
            <a:off x="7197810" y="1690688"/>
            <a:ext cx="3645244" cy="42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9150178" y="5721767"/>
            <a:ext cx="1641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Rothoblaas</a:t>
            </a:r>
            <a:endParaRPr lang="fi-FI" sz="8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8BFAA35-8A7D-7A1F-6C94-448DE410F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171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/>
              <a:t>Julkaisupäivä: 2.12.2021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A295D7-AA6A-2EAC-2771-F8F8DDE0B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Puukerrostalon jäykistys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Puukerrostalon jäykistysmenetelmiä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Yleisin puukerrostalon jäykistysmenetelmä on </a:t>
            </a:r>
          </a:p>
          <a:p>
            <a:pPr lvl="1"/>
            <a:r>
              <a:rPr lang="fi-FI" dirty="0"/>
              <a:t>Levyjäykisteiset seinät + Levyjäykisteiset välipohjat</a:t>
            </a:r>
          </a:p>
          <a:p>
            <a:r>
              <a:rPr lang="fi-FI" dirty="0"/>
              <a:t>Pilari-palkkirungon jäykistämisessä voidaan käyttää</a:t>
            </a:r>
          </a:p>
          <a:p>
            <a:pPr lvl="1"/>
            <a:r>
              <a:rPr lang="fi-FI" dirty="0"/>
              <a:t>Mastopilareita (</a:t>
            </a:r>
            <a:r>
              <a:rPr lang="fi-FI" dirty="0" err="1"/>
              <a:t>max</a:t>
            </a:r>
            <a:r>
              <a:rPr lang="fi-FI" dirty="0"/>
              <a:t> 4-kerroksinen rakennus)</a:t>
            </a:r>
          </a:p>
          <a:p>
            <a:pPr lvl="1"/>
            <a:r>
              <a:rPr lang="fi-FI" dirty="0"/>
              <a:t>Diagonaalijäykisteitä</a:t>
            </a:r>
          </a:p>
          <a:p>
            <a:pPr lvl="1"/>
            <a:r>
              <a:rPr lang="fi-FI" dirty="0"/>
              <a:t>Levyjäykisteitä</a:t>
            </a:r>
          </a:p>
          <a:p>
            <a:r>
              <a:rPr lang="fi-FI" dirty="0"/>
              <a:t>Puukerrostalon jäykistämiseen voidaan käyttää myös betonirakenteisia porrastorneja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86DB0A5-9515-2FD8-F766-1A05550ED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2273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Levyjäykisteinen puukerrostalo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7756" r="10102" b="7665"/>
          <a:stretch/>
        </p:blipFill>
        <p:spPr>
          <a:xfrm>
            <a:off x="352168" y="2130267"/>
            <a:ext cx="5585254" cy="3594357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5860" r="9847" b="6943"/>
          <a:stretch/>
        </p:blipFill>
        <p:spPr>
          <a:xfrm>
            <a:off x="6359083" y="2067722"/>
            <a:ext cx="5552196" cy="353321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E84267-F0B3-D440-E688-1B3F5558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302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Levyjäykisteinen puukerrostalo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1" y="1764828"/>
            <a:ext cx="5421482" cy="4066111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4946343" y="5615495"/>
            <a:ext cx="9107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pic>
        <p:nvPicPr>
          <p:cNvPr id="8" name="Picture 2" descr="https://www.aiff.net.au/wp-content/uploads/2014/04/forte_apartments_docklands_clt_construc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23243" r="27062" b="17446"/>
          <a:stretch/>
        </p:blipFill>
        <p:spPr bwMode="auto">
          <a:xfrm>
            <a:off x="6341076" y="1764828"/>
            <a:ext cx="5415303" cy="40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orakulmio 9"/>
          <p:cNvSpPr/>
          <p:nvPr/>
        </p:nvSpPr>
        <p:spPr>
          <a:xfrm>
            <a:off x="10483633" y="5615495"/>
            <a:ext cx="1272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www.aiff.net.au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F6FFC5-327B-EBF8-66FC-B76FDCBC4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97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Mastopilarijäykisteinen puukerrostalo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0" b="390"/>
          <a:stretch/>
        </p:blipFill>
        <p:spPr>
          <a:xfrm>
            <a:off x="6333331" y="1762733"/>
            <a:ext cx="5430792" cy="4069656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10548781" y="5616945"/>
            <a:ext cx="12153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Metsä Wood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/>
          <a:stretch/>
        </p:blipFill>
        <p:spPr>
          <a:xfrm>
            <a:off x="435621" y="1762734"/>
            <a:ext cx="5429642" cy="4069656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4227445" y="5616946"/>
            <a:ext cx="1637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Metsä Wood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2D5F2E-D183-1288-501C-0C6DD6314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629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93e2402c-36e9-4cdd-8de8-0cb185c44ca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10966</TotalTime>
  <Words>1066</Words>
  <Application>Microsoft Office PowerPoint</Application>
  <PresentationFormat>Laajakuva</PresentationFormat>
  <Paragraphs>265</Paragraphs>
  <Slides>37</Slides>
  <Notes>35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Puukerrostalon jäykistys</vt:lpstr>
      <vt:lpstr>Puukerrostalon jäykistysmenetelmiä</vt:lpstr>
      <vt:lpstr>Levyjäykisteinen puukerrostalo</vt:lpstr>
      <vt:lpstr>Levyjäykisteinen puukerrostalo</vt:lpstr>
      <vt:lpstr>Mastopilarijäykisteinen puukerrostalo</vt:lpstr>
      <vt:lpstr>Betonirakenteilla jäykistetty puukerrostalo</vt:lpstr>
      <vt:lpstr>Jäykistyksen vaikutus arkkitehtisuunnitteluun</vt:lpstr>
      <vt:lpstr>Jäykistyksen vaikutus arkkitehtisuunnitteluun</vt:lpstr>
      <vt:lpstr>Esimerkki jäykistävien seinien sijoittelusta</vt:lpstr>
      <vt:lpstr>Välipohjan toiminta yleisesti</vt:lpstr>
      <vt:lpstr>Joustamattoman välipohjan toiminta</vt:lpstr>
      <vt:lpstr>Joustamattoman välipohjan toiminta</vt:lpstr>
      <vt:lpstr>Joustamattoman välipohjan toiminta</vt:lpstr>
      <vt:lpstr>Joustamattoman välipohjan toiminta</vt:lpstr>
      <vt:lpstr>Joustamattoman välipohjan toiminta</vt:lpstr>
      <vt:lpstr>Välipohjan jäykkyysvaatimus</vt:lpstr>
      <vt:lpstr>Joustavan välipohjan toiminta</vt:lpstr>
      <vt:lpstr>Osista koostuvan välipohjan toiminta</vt:lpstr>
      <vt:lpstr>Puuvälipohjat</vt:lpstr>
      <vt:lpstr>Puuvälipohjat</vt:lpstr>
      <vt:lpstr>Puuvälipohjat</vt:lpstr>
      <vt:lpstr>Puuvälipohjat</vt:lpstr>
      <vt:lpstr>Jäykistävät seinät</vt:lpstr>
      <vt:lpstr>Jäykistävät seinät</vt:lpstr>
      <vt:lpstr>Jäykistävät seinät</vt:lpstr>
      <vt:lpstr>Jäykistävät seinät</vt:lpstr>
      <vt:lpstr>Jäykistävät seinät</vt:lpstr>
      <vt:lpstr>Jäykistävien rakennusosien väliset liitokset</vt:lpstr>
      <vt:lpstr>Jäykistävien rakennusosien väliset liitokset</vt:lpstr>
      <vt:lpstr>Mitä korkeampi talo, sitä järeämmät liitokset</vt:lpstr>
      <vt:lpstr>Jäykistävien seinien ankkurointi</vt:lpstr>
      <vt:lpstr>Jäykistävien seinien ankkurointi</vt:lpstr>
      <vt:lpstr>Jäykistävien seinien ankkurointi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777</cp:revision>
  <cp:lastPrinted>2021-05-26T11:58:08Z</cp:lastPrinted>
  <dcterms:created xsi:type="dcterms:W3CDTF">2021-05-03T10:20:21Z</dcterms:created>
  <dcterms:modified xsi:type="dcterms:W3CDTF">2022-06-20T12:46:54Z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