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70"/>
  </p:notesMasterIdLst>
  <p:handoutMasterIdLst>
    <p:handoutMasterId r:id="rId71"/>
  </p:handoutMasterIdLst>
  <p:sldIdLst>
    <p:sldId id="302" r:id="rId5"/>
    <p:sldId id="303" r:id="rId6"/>
    <p:sldId id="405" r:id="rId7"/>
    <p:sldId id="292" r:id="rId8"/>
    <p:sldId id="406" r:id="rId9"/>
    <p:sldId id="414" r:id="rId10"/>
    <p:sldId id="417" r:id="rId11"/>
    <p:sldId id="418" r:id="rId12"/>
    <p:sldId id="427" r:id="rId13"/>
    <p:sldId id="428" r:id="rId14"/>
    <p:sldId id="429" r:id="rId15"/>
    <p:sldId id="445" r:id="rId16"/>
    <p:sldId id="447" r:id="rId17"/>
    <p:sldId id="446" r:id="rId18"/>
    <p:sldId id="430" r:id="rId19"/>
    <p:sldId id="448" r:id="rId20"/>
    <p:sldId id="444" r:id="rId21"/>
    <p:sldId id="441" r:id="rId22"/>
    <p:sldId id="443" r:id="rId23"/>
    <p:sldId id="419" r:id="rId24"/>
    <p:sldId id="420" r:id="rId25"/>
    <p:sldId id="421" r:id="rId26"/>
    <p:sldId id="423" r:id="rId27"/>
    <p:sldId id="425" r:id="rId28"/>
    <p:sldId id="432" r:id="rId29"/>
    <p:sldId id="433" r:id="rId30"/>
    <p:sldId id="424" r:id="rId31"/>
    <p:sldId id="426" r:id="rId32"/>
    <p:sldId id="434" r:id="rId33"/>
    <p:sldId id="436" r:id="rId34"/>
    <p:sldId id="437" r:id="rId35"/>
    <p:sldId id="438" r:id="rId36"/>
    <p:sldId id="439" r:id="rId37"/>
    <p:sldId id="440" r:id="rId38"/>
    <p:sldId id="454" r:id="rId39"/>
    <p:sldId id="412" r:id="rId40"/>
    <p:sldId id="413" r:id="rId41"/>
    <p:sldId id="415" r:id="rId42"/>
    <p:sldId id="449" r:id="rId43"/>
    <p:sldId id="450" r:id="rId44"/>
    <p:sldId id="459" r:id="rId45"/>
    <p:sldId id="453" r:id="rId46"/>
    <p:sldId id="452" r:id="rId47"/>
    <p:sldId id="460" r:id="rId48"/>
    <p:sldId id="456" r:id="rId49"/>
    <p:sldId id="458" r:id="rId50"/>
    <p:sldId id="457" r:id="rId51"/>
    <p:sldId id="461" r:id="rId52"/>
    <p:sldId id="451" r:id="rId53"/>
    <p:sldId id="465" r:id="rId54"/>
    <p:sldId id="468" r:id="rId55"/>
    <p:sldId id="467" r:id="rId56"/>
    <p:sldId id="466" r:id="rId57"/>
    <p:sldId id="462" r:id="rId58"/>
    <p:sldId id="470" r:id="rId59"/>
    <p:sldId id="469" r:id="rId60"/>
    <p:sldId id="471" r:id="rId61"/>
    <p:sldId id="463" r:id="rId62"/>
    <p:sldId id="472" r:id="rId63"/>
    <p:sldId id="477" r:id="rId64"/>
    <p:sldId id="476" r:id="rId65"/>
    <p:sldId id="473" r:id="rId66"/>
    <p:sldId id="475" r:id="rId67"/>
    <p:sldId id="474" r:id="rId68"/>
    <p:sldId id="478" r:id="rId69"/>
  </p:sldIdLst>
  <p:sldSz cx="12192000" cy="6858000"/>
  <p:notesSz cx="6400800" cy="117284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A28F60-229C-4B6B-88D9-6501C56CE135}" v="2" dt="2022-06-20T12:17:57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6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482"/>
    </p:cViewPr>
  </p:sorter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microsoft.com/office/2016/11/relationships/changesInfo" Target="changesInfos/changesInfo1.xml"/><Relationship Id="rId7" Type="http://schemas.openxmlformats.org/officeDocument/2006/relationships/slide" Target="slides/slide3.xml"/><Relationship Id="rId71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ppa Iittiläinen" userId="f7572432-e0f1-4abb-81ed-7836843e2f2b" providerId="ADAL" clId="{A33EF90B-4802-4106-B0D3-B0C60912AA3E}"/>
    <pc:docChg chg="undo custSel modSld">
      <pc:chgData name="Hilppa Iittiläinen" userId="f7572432-e0f1-4abb-81ed-7836843e2f2b" providerId="ADAL" clId="{A33EF90B-4802-4106-B0D3-B0C60912AA3E}" dt="2022-05-27T08:41:46.033" v="182" actId="255"/>
      <pc:docMkLst>
        <pc:docMk/>
      </pc:docMkLst>
      <pc:sldChg chg="modSp mod">
        <pc:chgData name="Hilppa Iittiläinen" userId="f7572432-e0f1-4abb-81ed-7836843e2f2b" providerId="ADAL" clId="{A33EF90B-4802-4106-B0D3-B0C60912AA3E}" dt="2022-05-27T08:34:41.633" v="70" actId="27636"/>
        <pc:sldMkLst>
          <pc:docMk/>
          <pc:sldMk cId="3870382826" sldId="292"/>
        </pc:sldMkLst>
        <pc:spChg chg="mod">
          <ac:chgData name="Hilppa Iittiläinen" userId="f7572432-e0f1-4abb-81ed-7836843e2f2b" providerId="ADAL" clId="{A33EF90B-4802-4106-B0D3-B0C60912AA3E}" dt="2022-05-27T08:34:41.632" v="69" actId="27636"/>
          <ac:spMkLst>
            <pc:docMk/>
            <pc:sldMk cId="3870382826" sldId="292"/>
            <ac:spMk id="41" creationId="{2D52FE4B-1BAF-42AF-A92E-E9C3C2B044EF}"/>
          </ac:spMkLst>
        </pc:spChg>
        <pc:spChg chg="mod">
          <ac:chgData name="Hilppa Iittiläinen" userId="f7572432-e0f1-4abb-81ed-7836843e2f2b" providerId="ADAL" clId="{A33EF90B-4802-4106-B0D3-B0C60912AA3E}" dt="2022-05-27T08:32:52.091" v="35" actId="20577"/>
          <ac:spMkLst>
            <pc:docMk/>
            <pc:sldMk cId="3870382826" sldId="292"/>
            <ac:spMk id="42" creationId="{0F03351A-45A8-4E38-8031-3419B30D115E}"/>
          </ac:spMkLst>
        </pc:spChg>
        <pc:spChg chg="mod">
          <ac:chgData name="Hilppa Iittiläinen" userId="f7572432-e0f1-4abb-81ed-7836843e2f2b" providerId="ADAL" clId="{A33EF90B-4802-4106-B0D3-B0C60912AA3E}" dt="2022-05-27T08:33:12.040" v="61" actId="20577"/>
          <ac:spMkLst>
            <pc:docMk/>
            <pc:sldMk cId="3870382826" sldId="292"/>
            <ac:spMk id="43" creationId="{DD88DD0C-A6ED-4711-904E-C56B6E4F5DD5}"/>
          </ac:spMkLst>
        </pc:spChg>
        <pc:spChg chg="mod">
          <ac:chgData name="Hilppa Iittiläinen" userId="f7572432-e0f1-4abb-81ed-7836843e2f2b" providerId="ADAL" clId="{A33EF90B-4802-4106-B0D3-B0C60912AA3E}" dt="2022-05-27T08:34:41.633" v="70" actId="27636"/>
          <ac:spMkLst>
            <pc:docMk/>
            <pc:sldMk cId="3870382826" sldId="292"/>
            <ac:spMk id="44" creationId="{9E9806A0-4C88-46B7-9184-555A83A7FFC8}"/>
          </ac:spMkLst>
        </pc:spChg>
      </pc:sldChg>
      <pc:sldChg chg="modSp mod">
        <pc:chgData name="Hilppa Iittiläinen" userId="f7572432-e0f1-4abb-81ed-7836843e2f2b" providerId="ADAL" clId="{A33EF90B-4802-4106-B0D3-B0C60912AA3E}" dt="2022-05-27T08:34:04.665" v="64" actId="20577"/>
        <pc:sldMkLst>
          <pc:docMk/>
          <pc:sldMk cId="3990541261" sldId="414"/>
        </pc:sldMkLst>
        <pc:spChg chg="mod">
          <ac:chgData name="Hilppa Iittiläinen" userId="f7572432-e0f1-4abb-81ed-7836843e2f2b" providerId="ADAL" clId="{A33EF90B-4802-4106-B0D3-B0C60912AA3E}" dt="2022-05-27T08:34:04.665" v="64" actId="20577"/>
          <ac:spMkLst>
            <pc:docMk/>
            <pc:sldMk cId="3990541261" sldId="414"/>
            <ac:spMk id="10" creationId="{BCB0EF8D-B7C6-43C5-A8BA-C7A43D5F5F51}"/>
          </ac:spMkLst>
        </pc:spChg>
      </pc:sldChg>
      <pc:sldChg chg="modSp mod">
        <pc:chgData name="Hilppa Iittiläinen" userId="f7572432-e0f1-4abb-81ed-7836843e2f2b" providerId="ADAL" clId="{A33EF90B-4802-4106-B0D3-B0C60912AA3E}" dt="2022-05-27T08:36:32.057" v="131"/>
        <pc:sldMkLst>
          <pc:docMk/>
          <pc:sldMk cId="3653439851" sldId="417"/>
        </pc:sldMkLst>
        <pc:graphicFrameChg chg="mod modGraphic">
          <ac:chgData name="Hilppa Iittiläinen" userId="f7572432-e0f1-4abb-81ed-7836843e2f2b" providerId="ADAL" clId="{A33EF90B-4802-4106-B0D3-B0C60912AA3E}" dt="2022-05-27T08:36:32.057" v="131"/>
          <ac:graphicFrameMkLst>
            <pc:docMk/>
            <pc:sldMk cId="3653439851" sldId="417"/>
            <ac:graphicFrameMk id="3" creationId="{00000000-0000-0000-0000-000000000000}"/>
          </ac:graphicFrameMkLst>
        </pc:graphicFrameChg>
      </pc:sldChg>
      <pc:sldChg chg="modSp mod">
        <pc:chgData name="Hilppa Iittiläinen" userId="f7572432-e0f1-4abb-81ed-7836843e2f2b" providerId="ADAL" clId="{A33EF90B-4802-4106-B0D3-B0C60912AA3E}" dt="2022-05-27T08:37:28.249" v="145" actId="12789"/>
        <pc:sldMkLst>
          <pc:docMk/>
          <pc:sldMk cId="2427537302" sldId="418"/>
        </pc:sldMkLst>
        <pc:graphicFrameChg chg="mod modGraphic">
          <ac:chgData name="Hilppa Iittiläinen" userId="f7572432-e0f1-4abb-81ed-7836843e2f2b" providerId="ADAL" clId="{A33EF90B-4802-4106-B0D3-B0C60912AA3E}" dt="2022-05-27T08:37:28.249" v="145" actId="12789"/>
          <ac:graphicFrameMkLst>
            <pc:docMk/>
            <pc:sldMk cId="2427537302" sldId="418"/>
            <ac:graphicFrameMk id="3" creationId="{00000000-0000-0000-0000-000000000000}"/>
          </ac:graphicFrameMkLst>
        </pc:graphicFrameChg>
      </pc:sldChg>
      <pc:sldChg chg="modSp mod">
        <pc:chgData name="Hilppa Iittiläinen" userId="f7572432-e0f1-4abb-81ed-7836843e2f2b" providerId="ADAL" clId="{A33EF90B-4802-4106-B0D3-B0C60912AA3E}" dt="2022-05-27T08:37:40.586" v="146" actId="12788"/>
        <pc:sldMkLst>
          <pc:docMk/>
          <pc:sldMk cId="3675269110" sldId="427"/>
        </pc:sldMkLst>
        <pc:graphicFrameChg chg="mod">
          <ac:chgData name="Hilppa Iittiläinen" userId="f7572432-e0f1-4abb-81ed-7836843e2f2b" providerId="ADAL" clId="{A33EF90B-4802-4106-B0D3-B0C60912AA3E}" dt="2022-05-27T08:37:40.586" v="146" actId="12788"/>
          <ac:graphicFrameMkLst>
            <pc:docMk/>
            <pc:sldMk cId="3675269110" sldId="427"/>
            <ac:graphicFrameMk id="2" creationId="{00000000-0000-0000-0000-000000000000}"/>
          </ac:graphicFrameMkLst>
        </pc:graphicFrameChg>
      </pc:sldChg>
      <pc:sldChg chg="modSp mod">
        <pc:chgData name="Hilppa Iittiläinen" userId="f7572432-e0f1-4abb-81ed-7836843e2f2b" providerId="ADAL" clId="{A33EF90B-4802-4106-B0D3-B0C60912AA3E}" dt="2022-05-27T08:38:50.614" v="163" actId="6549"/>
        <pc:sldMkLst>
          <pc:docMk/>
          <pc:sldMk cId="1612056594" sldId="430"/>
        </pc:sldMkLst>
        <pc:spChg chg="mod">
          <ac:chgData name="Hilppa Iittiläinen" userId="f7572432-e0f1-4abb-81ed-7836843e2f2b" providerId="ADAL" clId="{A33EF90B-4802-4106-B0D3-B0C60912AA3E}" dt="2022-05-27T08:38:50.614" v="163" actId="6549"/>
          <ac:spMkLst>
            <pc:docMk/>
            <pc:sldMk cId="1612056594" sldId="430"/>
            <ac:spMk id="7" creationId="{C1F58099-9B24-4C58-826E-511BF2433727}"/>
          </ac:spMkLst>
        </pc:spChg>
      </pc:sldChg>
      <pc:sldChg chg="modSp mod">
        <pc:chgData name="Hilppa Iittiläinen" userId="f7572432-e0f1-4abb-81ed-7836843e2f2b" providerId="ADAL" clId="{A33EF90B-4802-4106-B0D3-B0C60912AA3E}" dt="2022-05-27T08:39:07.461" v="165" actId="20577"/>
        <pc:sldMkLst>
          <pc:docMk/>
          <pc:sldMk cId="2436751659" sldId="444"/>
        </pc:sldMkLst>
        <pc:spChg chg="mod">
          <ac:chgData name="Hilppa Iittiläinen" userId="f7572432-e0f1-4abb-81ed-7836843e2f2b" providerId="ADAL" clId="{A33EF90B-4802-4106-B0D3-B0C60912AA3E}" dt="2022-05-27T08:39:07.461" v="165" actId="20577"/>
          <ac:spMkLst>
            <pc:docMk/>
            <pc:sldMk cId="2436751659" sldId="444"/>
            <ac:spMk id="6" creationId="{C1F58099-9B24-4C58-826E-511BF2433727}"/>
          </ac:spMkLst>
        </pc:spChg>
      </pc:sldChg>
      <pc:sldChg chg="modSp mod">
        <pc:chgData name="Hilppa Iittiläinen" userId="f7572432-e0f1-4abb-81ed-7836843e2f2b" providerId="ADAL" clId="{A33EF90B-4802-4106-B0D3-B0C60912AA3E}" dt="2022-05-27T08:38:35.018" v="162" actId="27636"/>
        <pc:sldMkLst>
          <pc:docMk/>
          <pc:sldMk cId="1763636086" sldId="447"/>
        </pc:sldMkLst>
        <pc:spChg chg="mod">
          <ac:chgData name="Hilppa Iittiläinen" userId="f7572432-e0f1-4abb-81ed-7836843e2f2b" providerId="ADAL" clId="{A33EF90B-4802-4106-B0D3-B0C60912AA3E}" dt="2022-05-27T08:38:35.018" v="162" actId="27636"/>
          <ac:spMkLst>
            <pc:docMk/>
            <pc:sldMk cId="1763636086" sldId="447"/>
            <ac:spMk id="9" creationId="{C1F58099-9B24-4C58-826E-511BF2433727}"/>
          </ac:spMkLst>
        </pc:spChg>
        <pc:spChg chg="mod">
          <ac:chgData name="Hilppa Iittiläinen" userId="f7572432-e0f1-4abb-81ed-7836843e2f2b" providerId="ADAL" clId="{A33EF90B-4802-4106-B0D3-B0C60912AA3E}" dt="2022-05-27T08:38:22.946" v="157" actId="20577"/>
          <ac:spMkLst>
            <pc:docMk/>
            <pc:sldMk cId="1763636086" sldId="447"/>
            <ac:spMk id="12" creationId="{C1F58099-9B24-4C58-826E-511BF2433727}"/>
          </ac:spMkLst>
        </pc:spChg>
      </pc:sldChg>
      <pc:sldChg chg="modSp mod">
        <pc:chgData name="Hilppa Iittiläinen" userId="f7572432-e0f1-4abb-81ed-7836843e2f2b" providerId="ADAL" clId="{A33EF90B-4802-4106-B0D3-B0C60912AA3E}" dt="2022-05-27T08:41:08.983" v="178" actId="6549"/>
        <pc:sldMkLst>
          <pc:docMk/>
          <pc:sldMk cId="237304424" sldId="462"/>
        </pc:sldMkLst>
        <pc:spChg chg="mod">
          <ac:chgData name="Hilppa Iittiläinen" userId="f7572432-e0f1-4abb-81ed-7836843e2f2b" providerId="ADAL" clId="{A33EF90B-4802-4106-B0D3-B0C60912AA3E}" dt="2022-05-27T08:41:08.983" v="178" actId="6549"/>
          <ac:spMkLst>
            <pc:docMk/>
            <pc:sldMk cId="237304424" sldId="462"/>
            <ac:spMk id="8" creationId="{C1F58099-9B24-4C58-826E-511BF2433727}"/>
          </ac:spMkLst>
        </pc:spChg>
      </pc:sldChg>
      <pc:sldChg chg="modSp mod">
        <pc:chgData name="Hilppa Iittiläinen" userId="f7572432-e0f1-4abb-81ed-7836843e2f2b" providerId="ADAL" clId="{A33EF90B-4802-4106-B0D3-B0C60912AA3E}" dt="2022-05-27T08:40:46.470" v="175" actId="20577"/>
        <pc:sldMkLst>
          <pc:docMk/>
          <pc:sldMk cId="3831470142" sldId="465"/>
        </pc:sldMkLst>
        <pc:spChg chg="mod">
          <ac:chgData name="Hilppa Iittiläinen" userId="f7572432-e0f1-4abb-81ed-7836843e2f2b" providerId="ADAL" clId="{A33EF90B-4802-4106-B0D3-B0C60912AA3E}" dt="2022-05-27T08:40:46.470" v="175" actId="20577"/>
          <ac:spMkLst>
            <pc:docMk/>
            <pc:sldMk cId="3831470142" sldId="465"/>
            <ac:spMk id="7" creationId="{C1F58099-9B24-4C58-826E-511BF2433727}"/>
          </ac:spMkLst>
        </pc:spChg>
      </pc:sldChg>
      <pc:sldChg chg="modSp mod">
        <pc:chgData name="Hilppa Iittiläinen" userId="f7572432-e0f1-4abb-81ed-7836843e2f2b" providerId="ADAL" clId="{A33EF90B-4802-4106-B0D3-B0C60912AA3E}" dt="2022-05-27T08:40:56.130" v="177" actId="6549"/>
        <pc:sldMkLst>
          <pc:docMk/>
          <pc:sldMk cId="2760354725" sldId="468"/>
        </pc:sldMkLst>
        <pc:spChg chg="mod">
          <ac:chgData name="Hilppa Iittiläinen" userId="f7572432-e0f1-4abb-81ed-7836843e2f2b" providerId="ADAL" clId="{A33EF90B-4802-4106-B0D3-B0C60912AA3E}" dt="2022-05-27T08:40:56.130" v="177" actId="6549"/>
          <ac:spMkLst>
            <pc:docMk/>
            <pc:sldMk cId="2760354725" sldId="468"/>
            <ac:spMk id="7" creationId="{C1F58099-9B24-4C58-826E-511BF2433727}"/>
          </ac:spMkLst>
        </pc:spChg>
      </pc:sldChg>
      <pc:sldChg chg="modSp mod">
        <pc:chgData name="Hilppa Iittiläinen" userId="f7572432-e0f1-4abb-81ed-7836843e2f2b" providerId="ADAL" clId="{A33EF90B-4802-4106-B0D3-B0C60912AA3E}" dt="2022-05-27T08:41:46.033" v="182" actId="255"/>
        <pc:sldMkLst>
          <pc:docMk/>
          <pc:sldMk cId="147202573" sldId="478"/>
        </pc:sldMkLst>
        <pc:spChg chg="mod">
          <ac:chgData name="Hilppa Iittiläinen" userId="f7572432-e0f1-4abb-81ed-7836843e2f2b" providerId="ADAL" clId="{A33EF90B-4802-4106-B0D3-B0C60912AA3E}" dt="2022-05-27T08:41:46.033" v="182" actId="255"/>
          <ac:spMkLst>
            <pc:docMk/>
            <pc:sldMk cId="147202573" sldId="478"/>
            <ac:spMk id="10" creationId="{C1F58099-9B24-4C58-826E-511BF2433727}"/>
          </ac:spMkLst>
        </pc:spChg>
      </pc:sldChg>
    </pc:docChg>
  </pc:docChgLst>
  <pc:docChgLst>
    <pc:chgData name="Hilppa Iittiläinen" userId="f7572432-e0f1-4abb-81ed-7836843e2f2b" providerId="ADAL" clId="{43A28F60-229C-4B6B-88D9-6501C56CE135}"/>
    <pc:docChg chg="custSel modSld sldOrd">
      <pc:chgData name="Hilppa Iittiläinen" userId="f7572432-e0f1-4abb-81ed-7836843e2f2b" providerId="ADAL" clId="{43A28F60-229C-4B6B-88D9-6501C56CE135}" dt="2022-06-20T12:19:44.050" v="23" actId="1076"/>
      <pc:docMkLst>
        <pc:docMk/>
      </pc:docMkLst>
      <pc:sldChg chg="modSp mod ord">
        <pc:chgData name="Hilppa Iittiläinen" userId="f7572432-e0f1-4abb-81ed-7836843e2f2b" providerId="ADAL" clId="{43A28F60-229C-4B6B-88D9-6501C56CE135}" dt="2022-06-16T09:51:26.329" v="8" actId="20577"/>
        <pc:sldMkLst>
          <pc:docMk/>
          <pc:sldMk cId="3870382826" sldId="292"/>
        </pc:sldMkLst>
        <pc:spChg chg="mod">
          <ac:chgData name="Hilppa Iittiläinen" userId="f7572432-e0f1-4abb-81ed-7836843e2f2b" providerId="ADAL" clId="{43A28F60-229C-4B6B-88D9-6501C56CE135}" dt="2022-06-16T09:51:26.329" v="8" actId="20577"/>
          <ac:spMkLst>
            <pc:docMk/>
            <pc:sldMk cId="3870382826" sldId="292"/>
            <ac:spMk id="41" creationId="{2D52FE4B-1BAF-42AF-A92E-E9C3C2B044EF}"/>
          </ac:spMkLst>
        </pc:spChg>
      </pc:sldChg>
      <pc:sldChg chg="delSp mod">
        <pc:chgData name="Hilppa Iittiläinen" userId="f7572432-e0f1-4abb-81ed-7836843e2f2b" providerId="ADAL" clId="{43A28F60-229C-4B6B-88D9-6501C56CE135}" dt="2022-06-20T12:18:02.419" v="9" actId="478"/>
        <pc:sldMkLst>
          <pc:docMk/>
          <pc:sldMk cId="0" sldId="303"/>
        </pc:sldMkLst>
        <pc:spChg chg="del">
          <ac:chgData name="Hilppa Iittiläinen" userId="f7572432-e0f1-4abb-81ed-7836843e2f2b" providerId="ADAL" clId="{43A28F60-229C-4B6B-88D9-6501C56CE135}" dt="2022-06-20T12:18:02.419" v="9" actId="478"/>
          <ac:spMkLst>
            <pc:docMk/>
            <pc:sldMk cId="0" sldId="303"/>
            <ac:spMk id="2" creationId="{0A34F496-290E-DCD4-E5B9-03D262686FDB}"/>
          </ac:spMkLst>
        </pc:spChg>
      </pc:sldChg>
      <pc:sldChg chg="modSp mod">
        <pc:chgData name="Hilppa Iittiläinen" userId="f7572432-e0f1-4abb-81ed-7836843e2f2b" providerId="ADAL" clId="{43A28F60-229C-4B6B-88D9-6501C56CE135}" dt="2022-06-20T12:18:25.314" v="10" actId="404"/>
        <pc:sldMkLst>
          <pc:docMk/>
          <pc:sldMk cId="3990541261" sldId="414"/>
        </pc:sldMkLst>
        <pc:spChg chg="mod">
          <ac:chgData name="Hilppa Iittiläinen" userId="f7572432-e0f1-4abb-81ed-7836843e2f2b" providerId="ADAL" clId="{43A28F60-229C-4B6B-88D9-6501C56CE135}" dt="2022-06-20T12:18:25.314" v="10" actId="404"/>
          <ac:spMkLst>
            <pc:docMk/>
            <pc:sldMk cId="3990541261" sldId="414"/>
            <ac:spMk id="10" creationId="{BCB0EF8D-B7C6-43C5-A8BA-C7A43D5F5F51}"/>
          </ac:spMkLst>
        </pc:spChg>
      </pc:sldChg>
      <pc:sldChg chg="modSp mod">
        <pc:chgData name="Hilppa Iittiläinen" userId="f7572432-e0f1-4abb-81ed-7836843e2f2b" providerId="ADAL" clId="{43A28F60-229C-4B6B-88D9-6501C56CE135}" dt="2022-06-20T12:19:25.030" v="20" actId="27636"/>
        <pc:sldMkLst>
          <pc:docMk/>
          <pc:sldMk cId="1636418080" sldId="434"/>
        </pc:sldMkLst>
        <pc:spChg chg="mod">
          <ac:chgData name="Hilppa Iittiläinen" userId="f7572432-e0f1-4abb-81ed-7836843e2f2b" providerId="ADAL" clId="{43A28F60-229C-4B6B-88D9-6501C56CE135}" dt="2022-06-20T12:19:25.030" v="20" actId="27636"/>
          <ac:spMkLst>
            <pc:docMk/>
            <pc:sldMk cId="1636418080" sldId="434"/>
            <ac:spMk id="11" creationId="{BCB0EF8D-B7C6-43C5-A8BA-C7A43D5F5F51}"/>
          </ac:spMkLst>
        </pc:spChg>
      </pc:sldChg>
      <pc:sldChg chg="modSp mod">
        <pc:chgData name="Hilppa Iittiläinen" userId="f7572432-e0f1-4abb-81ed-7836843e2f2b" providerId="ADAL" clId="{43A28F60-229C-4B6B-88D9-6501C56CE135}" dt="2022-06-20T12:18:58.114" v="15" actId="1076"/>
        <pc:sldMkLst>
          <pc:docMk/>
          <pc:sldMk cId="3294597717" sldId="441"/>
        </pc:sldMkLst>
        <pc:spChg chg="mod">
          <ac:chgData name="Hilppa Iittiläinen" userId="f7572432-e0f1-4abb-81ed-7836843e2f2b" providerId="ADAL" clId="{43A28F60-229C-4B6B-88D9-6501C56CE135}" dt="2022-06-20T12:18:55.204" v="14" actId="404"/>
          <ac:spMkLst>
            <pc:docMk/>
            <pc:sldMk cId="3294597717" sldId="441"/>
            <ac:spMk id="6" creationId="{C1F58099-9B24-4C58-826E-511BF2433727}"/>
          </ac:spMkLst>
        </pc:spChg>
        <pc:graphicFrameChg chg="mod">
          <ac:chgData name="Hilppa Iittiläinen" userId="f7572432-e0f1-4abb-81ed-7836843e2f2b" providerId="ADAL" clId="{43A28F60-229C-4B6B-88D9-6501C56CE135}" dt="2022-06-20T12:18:58.114" v="15" actId="1076"/>
          <ac:graphicFrameMkLst>
            <pc:docMk/>
            <pc:sldMk cId="3294597717" sldId="441"/>
            <ac:graphicFrameMk id="7" creationId="{00000000-0000-0000-0000-000000000000}"/>
          </ac:graphicFrameMkLst>
        </pc:graphicFrameChg>
      </pc:sldChg>
      <pc:sldChg chg="modSp mod">
        <pc:chgData name="Hilppa Iittiläinen" userId="f7572432-e0f1-4abb-81ed-7836843e2f2b" providerId="ADAL" clId="{43A28F60-229C-4B6B-88D9-6501C56CE135}" dt="2022-06-20T12:18:43.650" v="13" actId="1076"/>
        <pc:sldMkLst>
          <pc:docMk/>
          <pc:sldMk cId="1763636086" sldId="447"/>
        </pc:sldMkLst>
        <pc:spChg chg="mod">
          <ac:chgData name="Hilppa Iittiläinen" userId="f7572432-e0f1-4abb-81ed-7836843e2f2b" providerId="ADAL" clId="{43A28F60-229C-4B6B-88D9-6501C56CE135}" dt="2022-06-20T12:18:37.509" v="11" actId="404"/>
          <ac:spMkLst>
            <pc:docMk/>
            <pc:sldMk cId="1763636086" sldId="447"/>
            <ac:spMk id="9" creationId="{C1F58099-9B24-4C58-826E-511BF2433727}"/>
          </ac:spMkLst>
        </pc:spChg>
        <pc:spChg chg="mod">
          <ac:chgData name="Hilppa Iittiläinen" userId="f7572432-e0f1-4abb-81ed-7836843e2f2b" providerId="ADAL" clId="{43A28F60-229C-4B6B-88D9-6501C56CE135}" dt="2022-06-20T12:18:37.509" v="11" actId="404"/>
          <ac:spMkLst>
            <pc:docMk/>
            <pc:sldMk cId="1763636086" sldId="447"/>
            <ac:spMk id="12" creationId="{C1F58099-9B24-4C58-826E-511BF2433727}"/>
          </ac:spMkLst>
        </pc:spChg>
        <pc:graphicFrameChg chg="mod">
          <ac:chgData name="Hilppa Iittiläinen" userId="f7572432-e0f1-4abb-81ed-7836843e2f2b" providerId="ADAL" clId="{43A28F60-229C-4B6B-88D9-6501C56CE135}" dt="2022-06-20T12:18:43.650" v="13" actId="1076"/>
          <ac:graphicFrameMkLst>
            <pc:docMk/>
            <pc:sldMk cId="1763636086" sldId="447"/>
            <ac:graphicFrameMk id="8" creationId="{00000000-0000-0000-0000-000000000000}"/>
          </ac:graphicFrameMkLst>
        </pc:graphicFrameChg>
        <pc:graphicFrameChg chg="mod">
          <ac:chgData name="Hilppa Iittiläinen" userId="f7572432-e0f1-4abb-81ed-7836843e2f2b" providerId="ADAL" clId="{43A28F60-229C-4B6B-88D9-6501C56CE135}" dt="2022-06-20T12:18:40.710" v="12" actId="1076"/>
          <ac:graphicFrameMkLst>
            <pc:docMk/>
            <pc:sldMk cId="1763636086" sldId="447"/>
            <ac:graphicFrameMk id="13" creationId="{00000000-0000-0000-0000-000000000000}"/>
          </ac:graphicFrameMkLst>
        </pc:graphicFrameChg>
      </pc:sldChg>
      <pc:sldChg chg="modSp mod">
        <pc:chgData name="Hilppa Iittiläinen" userId="f7572432-e0f1-4abb-81ed-7836843e2f2b" providerId="ADAL" clId="{43A28F60-229C-4B6B-88D9-6501C56CE135}" dt="2022-06-20T12:19:44.050" v="23" actId="1076"/>
        <pc:sldMkLst>
          <pc:docMk/>
          <pc:sldMk cId="1147965705" sldId="453"/>
        </pc:sldMkLst>
        <pc:spChg chg="mod">
          <ac:chgData name="Hilppa Iittiläinen" userId="f7572432-e0f1-4abb-81ed-7836843e2f2b" providerId="ADAL" clId="{43A28F60-229C-4B6B-88D9-6501C56CE135}" dt="2022-06-20T12:19:38.720" v="22" actId="27636"/>
          <ac:spMkLst>
            <pc:docMk/>
            <pc:sldMk cId="1147965705" sldId="453"/>
            <ac:spMk id="7" creationId="{C1F58099-9B24-4C58-826E-511BF2433727}"/>
          </ac:spMkLst>
        </pc:spChg>
        <pc:graphicFrameChg chg="mod">
          <ac:chgData name="Hilppa Iittiläinen" userId="f7572432-e0f1-4abb-81ed-7836843e2f2b" providerId="ADAL" clId="{43A28F60-229C-4B6B-88D9-6501C56CE135}" dt="2022-06-20T12:19:44.050" v="23" actId="1076"/>
          <ac:graphicFrameMkLst>
            <pc:docMk/>
            <pc:sldMk cId="1147965705" sldId="453"/>
            <ac:graphicFrameMk id="19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58845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625639" y="0"/>
            <a:ext cx="2773680" cy="58845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5EEA080-1C04-4D49-9169-DE53E8619FEC}" type="datetimeFigureOut">
              <a:rPr lang="fi-FI" smtClean="0"/>
              <a:t>20.6.2022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139994"/>
            <a:ext cx="2773680" cy="58845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58845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58845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51F00A7-F681-42B1-969F-0E5F86B66BBE}" type="datetimeFigureOut">
              <a:rPr lang="fi-FI" smtClean="0"/>
              <a:t>20.6.2022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1466850"/>
            <a:ext cx="7035800" cy="3957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11139994"/>
            <a:ext cx="2773680" cy="58845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181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8274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880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158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2607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6233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9807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1091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3932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140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4837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3037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55186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1689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808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27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40491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28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98218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29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22883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30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89578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31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1090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09702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32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83941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33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95170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34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43676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35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57253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36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45153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37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03645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38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20428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39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08959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40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57665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41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062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75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42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07602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43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73544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44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93926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45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7989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46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0213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47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14395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48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50663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49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08835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50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95970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51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0738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93914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52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57920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53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47664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54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89106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55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03661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56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167747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57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240998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58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552028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59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19404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60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881368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61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1222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401377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62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883240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63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965102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64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404213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65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3114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9557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3033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831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haluaamasi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valikosto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7_Mukautettu asettelu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0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28" name="Google Shape;2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0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5517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44.png"/><Relationship Id="rId7" Type="http://schemas.openxmlformats.org/officeDocument/2006/relationships/image" Target="../media/image39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2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7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32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tiff"/><Relationship Id="rId4" Type="http://schemas.openxmlformats.org/officeDocument/2006/relationships/image" Target="../media/image79.tif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/>
              <a:t>Teollinen puurakentaminen</a:t>
            </a:r>
            <a:endParaRPr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Opetusmateriaalia teollisen puurakentamisen koulutukseen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Virumaluku (</a:t>
            </a:r>
            <a:r>
              <a:rPr lang="fi-FI" i="1" dirty="0" err="1"/>
              <a:t>k</a:t>
            </a:r>
            <a:r>
              <a:rPr lang="fi-FI" baseline="-25000" dirty="0" err="1"/>
              <a:t>def</a:t>
            </a:r>
            <a:r>
              <a:rPr lang="fi-FI" dirty="0"/>
              <a:t>)</a:t>
            </a:r>
            <a:endParaRPr lang="fi-FI" baseline="-25000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10</a:t>
            </a:fld>
            <a:endParaRPr lang="fi-FI" dirty="0"/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459810"/>
              </p:ext>
            </p:extLst>
          </p:nvPr>
        </p:nvGraphicFramePr>
        <p:xfrm>
          <a:off x="775925" y="1487986"/>
          <a:ext cx="10640150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5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9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92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r>
                        <a:rPr lang="fi-FI" dirty="0"/>
                        <a:t>Tuote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i-FI" dirty="0"/>
                        <a:t>Standardi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Virumaluku</a:t>
                      </a:r>
                      <a:r>
                        <a:rPr lang="fi-FI" baseline="0" dirty="0"/>
                        <a:t> </a:t>
                      </a:r>
                      <a:r>
                        <a:rPr lang="fi-FI" i="1" baseline="0" dirty="0" err="1"/>
                        <a:t>k</a:t>
                      </a:r>
                      <a:r>
                        <a:rPr lang="fi-FI" baseline="-25000" dirty="0" err="1"/>
                        <a:t>def</a:t>
                      </a:r>
                      <a:r>
                        <a:rPr lang="fi-FI" baseline="0" dirty="0"/>
                        <a:t> k</a:t>
                      </a:r>
                      <a:r>
                        <a:rPr lang="fi-FI" dirty="0"/>
                        <a:t>äyttöluokittain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Sahatavara, Pyöreä puutavara</a:t>
                      </a:r>
                      <a:r>
                        <a:rPr lang="fi-FI" sz="1600" baseline="0" dirty="0"/>
                        <a:t> 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EN</a:t>
                      </a:r>
                      <a:r>
                        <a:rPr lang="fi-FI" sz="1600" baseline="0" dirty="0"/>
                        <a:t> 14081-1</a:t>
                      </a:r>
                      <a:endParaRPr lang="fi-FI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0,60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0,80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2,00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Liimapuu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EN 14080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i-FI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i-FI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LVL, CLT syrjällään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EN 14374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i-FI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i-FI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Vaneri,</a:t>
                      </a:r>
                      <a:r>
                        <a:rPr lang="fi-FI" sz="1600" baseline="0" dirty="0"/>
                        <a:t> Kerto-Q lappeellaan,</a:t>
                      </a:r>
                    </a:p>
                    <a:p>
                      <a:r>
                        <a:rPr lang="fi-FI" sz="1600" baseline="0" dirty="0"/>
                        <a:t>CLT-lappeellaan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EN 636, VTT</a:t>
                      </a:r>
                      <a:r>
                        <a:rPr lang="fi-FI" sz="1600" baseline="0" dirty="0"/>
                        <a:t> 184/03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2,50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OSB-levy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EN 300: OSB/2</a:t>
                      </a:r>
                    </a:p>
                    <a:p>
                      <a:r>
                        <a:rPr lang="fi-FI" sz="1600" dirty="0"/>
                        <a:t>EN 300: OSB/3, OSB/4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2,25</a:t>
                      </a:r>
                    </a:p>
                    <a:p>
                      <a:pPr algn="ctr"/>
                      <a:r>
                        <a:rPr lang="fi-FI" sz="1600" dirty="0"/>
                        <a:t>1,50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-</a:t>
                      </a:r>
                    </a:p>
                    <a:p>
                      <a:pPr algn="ctr"/>
                      <a:r>
                        <a:rPr lang="fi-FI" sz="1600" dirty="0"/>
                        <a:t>2,25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-</a:t>
                      </a:r>
                    </a:p>
                    <a:p>
                      <a:pPr algn="ctr"/>
                      <a:r>
                        <a:rPr lang="fi-FI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Lastulevy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EN 312: P4 ja P5</a:t>
                      </a:r>
                    </a:p>
                    <a:p>
                      <a:r>
                        <a:rPr lang="fi-FI" sz="1600" dirty="0"/>
                        <a:t>EN 312: P6 ja P7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2,25</a:t>
                      </a:r>
                    </a:p>
                    <a:p>
                      <a:pPr algn="ctr"/>
                      <a:r>
                        <a:rPr lang="fi-FI" sz="1600" dirty="0"/>
                        <a:t>1,50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3,00</a:t>
                      </a:r>
                    </a:p>
                    <a:p>
                      <a:pPr algn="ctr"/>
                      <a:r>
                        <a:rPr lang="fi-FI" sz="1600" dirty="0"/>
                        <a:t>2,25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-</a:t>
                      </a:r>
                    </a:p>
                    <a:p>
                      <a:pPr algn="ctr"/>
                      <a:r>
                        <a:rPr lang="fi-FI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fi-FI" sz="1600" dirty="0"/>
                        <a:t>Kova kuitulevy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EN 622-2: HB.LA, HB.HLA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2,25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fi-FI" sz="1600" dirty="0"/>
                        <a:t>Puolikova kuitulevy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EN 622-3: MBH.LA,</a:t>
                      </a:r>
                      <a:r>
                        <a:rPr lang="fi-FI" sz="1600" baseline="0" dirty="0"/>
                        <a:t> MBH.HLS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fi-FI" sz="1600" dirty="0"/>
                        <a:t>MDF-levy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EM 622-5: MDF.LA, MDF.HLS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2,25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5932649-6C91-438F-F0F3-F5D88BA4E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8857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Materiaalin osavarmuusluku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11</a:t>
            </a:fld>
            <a:endParaRPr lang="fi-FI" dirty="0"/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203624"/>
              </p:ext>
            </p:extLst>
          </p:nvPr>
        </p:nvGraphicFramePr>
        <p:xfrm>
          <a:off x="3231979" y="1733937"/>
          <a:ext cx="570333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9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3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Murtorajatila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Osavarmuusluku</a:t>
                      </a:r>
                      <a:r>
                        <a:rPr lang="fi-FI" baseline="0" dirty="0"/>
                        <a:t> </a:t>
                      </a:r>
                      <a:r>
                        <a:rPr lang="fi-FI" i="1" baseline="0" dirty="0" err="1">
                          <a:latin typeface="UniversalMath1 BT" panose="05050102010205020602" pitchFamily="18" charset="2"/>
                        </a:rPr>
                        <a:t>g</a:t>
                      </a:r>
                      <a:r>
                        <a:rPr lang="fi-FI" baseline="-25000" dirty="0" err="1"/>
                        <a:t>M</a:t>
                      </a:r>
                      <a:endParaRPr lang="fi-FI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Sahatavara ja pyöreä puutavara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Liimapuu, CLT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1,25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LVL, vaneri, OSB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Lastulevy,</a:t>
                      </a:r>
                      <a:r>
                        <a:rPr lang="fi-FI" sz="1600" baseline="0" dirty="0"/>
                        <a:t> kuitulevy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Liitokset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Naulalevyliitokset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600" baseline="0" dirty="0"/>
                        <a:t>Tartunta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600" baseline="0" dirty="0"/>
                        <a:t>Naulalevyn lujuus (teräs)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600" dirty="0"/>
                    </a:p>
                    <a:p>
                      <a:pPr algn="ctr"/>
                      <a:r>
                        <a:rPr lang="fi-FI" sz="1600" dirty="0"/>
                        <a:t>1,25</a:t>
                      </a:r>
                    </a:p>
                    <a:p>
                      <a:pPr algn="ctr"/>
                      <a:r>
                        <a:rPr lang="fi-FI" sz="1600" dirty="0"/>
                        <a:t>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106691"/>
              </p:ext>
            </p:extLst>
          </p:nvPr>
        </p:nvGraphicFramePr>
        <p:xfrm>
          <a:off x="3231979" y="5046372"/>
          <a:ext cx="57033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9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3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Onnettomuusrajatila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Osavarmuusluku</a:t>
                      </a:r>
                      <a:r>
                        <a:rPr lang="fi-FI" baseline="0" dirty="0"/>
                        <a:t> </a:t>
                      </a:r>
                      <a:r>
                        <a:rPr lang="fi-FI" i="1" baseline="0" dirty="0" err="1">
                          <a:latin typeface="UniversalMath1 BT" panose="05050102010205020602" pitchFamily="18" charset="2"/>
                        </a:rPr>
                        <a:t>g</a:t>
                      </a:r>
                      <a:r>
                        <a:rPr lang="fi-FI" baseline="-25000" dirty="0" err="1"/>
                        <a:t>M</a:t>
                      </a:r>
                      <a:endParaRPr lang="fi-FI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Kaikki</a:t>
                      </a:r>
                      <a:r>
                        <a:rPr lang="fi-FI" sz="1600" baseline="0" dirty="0"/>
                        <a:t> yllä mainitut tuotteet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ABA5EE7-948E-0E94-CDB7-61D0AA003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0635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Liittimen siirtymäkerroin käyttörajatilassa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12</a:t>
            </a:fld>
            <a:endParaRPr lang="fi-FI" dirty="0"/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369504"/>
              </p:ext>
            </p:extLst>
          </p:nvPr>
        </p:nvGraphicFramePr>
        <p:xfrm>
          <a:off x="6740852" y="1958573"/>
          <a:ext cx="5137394" cy="27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6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869">
                <a:tc>
                  <a:txBody>
                    <a:bodyPr/>
                    <a:lstStyle/>
                    <a:p>
                      <a:r>
                        <a:rPr lang="fi-FI" dirty="0"/>
                        <a:t>Liitin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Siirtymäkerroin</a:t>
                      </a:r>
                      <a:r>
                        <a:rPr lang="fi-FI" baseline="0" dirty="0"/>
                        <a:t> </a:t>
                      </a:r>
                      <a:r>
                        <a:rPr lang="fi-FI" i="1" dirty="0" err="1"/>
                        <a:t>K</a:t>
                      </a:r>
                      <a:r>
                        <a:rPr lang="fi-FI" baseline="-25000" dirty="0" err="1"/>
                        <a:t>ser</a:t>
                      </a:r>
                      <a:endParaRPr lang="fi-FI" baseline="0" dirty="0"/>
                    </a:p>
                    <a:p>
                      <a:r>
                        <a:rPr lang="fi-FI" baseline="0" dirty="0"/>
                        <a:t>Leikkaustasoa ja liitintä kohti</a:t>
                      </a:r>
                      <a:endParaRPr lang="fi-FI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574">
                <a:tc>
                  <a:txBody>
                    <a:bodyPr/>
                    <a:lstStyle/>
                    <a:p>
                      <a:r>
                        <a:rPr lang="fi-FI" sz="1600" dirty="0"/>
                        <a:t>Tappivaarnat</a:t>
                      </a:r>
                    </a:p>
                    <a:p>
                      <a:r>
                        <a:rPr lang="fi-FI" sz="1600" dirty="0"/>
                        <a:t>Pultit</a:t>
                      </a:r>
                      <a:r>
                        <a:rPr lang="fi-FI" sz="1600" baseline="30000" dirty="0"/>
                        <a:t>1)</a:t>
                      </a:r>
                    </a:p>
                    <a:p>
                      <a:r>
                        <a:rPr lang="fi-FI" sz="1600" dirty="0"/>
                        <a:t>Ruuvit</a:t>
                      </a:r>
                    </a:p>
                    <a:p>
                      <a:r>
                        <a:rPr lang="fi-FI" sz="1600" dirty="0"/>
                        <a:t>Naulat</a:t>
                      </a:r>
                      <a:r>
                        <a:rPr lang="fi-FI" sz="1600" baseline="0" dirty="0"/>
                        <a:t> (esiporaus)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Naulat</a:t>
                      </a:r>
                      <a:r>
                        <a:rPr lang="fi-FI" sz="1600" baseline="0" dirty="0"/>
                        <a:t> (ei esiporausta)</a:t>
                      </a:r>
                      <a:endParaRPr lang="fi-FI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i-FI" dirty="0"/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90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aseline="30000" dirty="0"/>
                        <a:t>1)</a:t>
                      </a:r>
                      <a:r>
                        <a:rPr lang="fi-FI" sz="1200" dirty="0"/>
                        <a:t> Reiän välys lisätään</a:t>
                      </a:r>
                      <a:r>
                        <a:rPr lang="fi-FI" sz="1200" baseline="0" dirty="0"/>
                        <a:t> pulttiliitoksen siirtymään</a:t>
                      </a:r>
                      <a:endParaRPr lang="fi-FI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237937"/>
              </p:ext>
            </p:extLst>
          </p:nvPr>
        </p:nvGraphicFramePr>
        <p:xfrm>
          <a:off x="9906127" y="2809473"/>
          <a:ext cx="6794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9040" imgH="368280" progId="Equation.DSMT4">
                  <p:embed/>
                </p:oleObj>
              </mc:Choice>
              <mc:Fallback>
                <p:oleObj name="Equation" r:id="rId3" imgW="419040" imgH="368280" progId="Equation.DSMT4">
                  <p:embed/>
                  <p:pic>
                    <p:nvPicPr>
                      <p:cNvPr id="4" name="Objekti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127" y="2809473"/>
                        <a:ext cx="67945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i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10202"/>
              </p:ext>
            </p:extLst>
          </p:nvPr>
        </p:nvGraphicFramePr>
        <p:xfrm>
          <a:off x="9803733" y="3753218"/>
          <a:ext cx="884237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5760" imgH="368280" progId="Equation.DSMT4">
                  <p:embed/>
                </p:oleObj>
              </mc:Choice>
              <mc:Fallback>
                <p:oleObj name="Equation" r:id="rId5" imgW="545760" imgH="368280" progId="Equation.DSMT4">
                  <p:embed/>
                  <p:pic>
                    <p:nvPicPr>
                      <p:cNvPr id="11" name="Objekti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03733" y="3753218"/>
                        <a:ext cx="884237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599670" cy="4770619"/>
          </a:xfrm>
        </p:spPr>
        <p:txBody>
          <a:bodyPr>
            <a:normAutofit/>
          </a:bodyPr>
          <a:lstStyle/>
          <a:p>
            <a:r>
              <a:rPr lang="fi-FI" dirty="0"/>
              <a:t>Kun liitettävien puuosien tiheydet ovat erilaisia, käytetään tiheyttä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Seuraavissa tapauksissa </a:t>
            </a:r>
            <a:r>
              <a:rPr lang="fi-FI" i="1" dirty="0" err="1"/>
              <a:t>K</a:t>
            </a:r>
            <a:r>
              <a:rPr lang="fi-FI" baseline="-25000" dirty="0" err="1"/>
              <a:t>ser</a:t>
            </a:r>
            <a:r>
              <a:rPr lang="fi-FI" dirty="0"/>
              <a:t>-arvo (</a:t>
            </a:r>
            <a:r>
              <a:rPr lang="fi-FI" i="1" dirty="0" err="1">
                <a:latin typeface="UniversalMath1 BT" panose="05050102010205020602" pitchFamily="18" charset="2"/>
              </a:rPr>
              <a:t>r</a:t>
            </a:r>
            <a:r>
              <a:rPr lang="fi-FI" baseline="-25000" dirty="0" err="1"/>
              <a:t>mean</a:t>
            </a:r>
            <a:r>
              <a:rPr lang="fi-FI" dirty="0"/>
              <a:t> = puuosa) kerrotaan kahdella </a:t>
            </a:r>
          </a:p>
          <a:p>
            <a:pPr lvl="1"/>
            <a:r>
              <a:rPr lang="fi-FI" dirty="0"/>
              <a:t>Teräksen ja puun välinen liitos</a:t>
            </a:r>
          </a:p>
          <a:p>
            <a:pPr lvl="1"/>
            <a:r>
              <a:rPr lang="fi-FI" dirty="0"/>
              <a:t>Betonin ja puun välinen liitos</a:t>
            </a:r>
          </a:p>
        </p:txBody>
      </p:sp>
      <p:graphicFrame>
        <p:nvGraphicFramePr>
          <p:cNvPr id="13" name="Objekti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85043"/>
              </p:ext>
            </p:extLst>
          </p:nvPr>
        </p:nvGraphicFramePr>
        <p:xfrm>
          <a:off x="1114039" y="2809473"/>
          <a:ext cx="2665412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73120" imgH="660240" progId="Equation.DSMT4">
                  <p:embed/>
                </p:oleObj>
              </mc:Choice>
              <mc:Fallback>
                <p:oleObj name="Equation" r:id="rId7" imgW="1473120" imgH="660240" progId="Equation.DSMT4">
                  <p:embed/>
                  <p:pic>
                    <p:nvPicPr>
                      <p:cNvPr id="13" name="Objekti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4039" y="2809473"/>
                        <a:ext cx="2665412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89CB355-34C0-0005-A9B6-901A3F702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4944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188940"/>
            <a:ext cx="6477000" cy="1680519"/>
          </a:xfrm>
        </p:spPr>
        <p:txBody>
          <a:bodyPr>
            <a:normAutofit/>
          </a:bodyPr>
          <a:lstStyle/>
          <a:p>
            <a:r>
              <a:rPr lang="fi-FI" sz="2400" dirty="0"/>
              <a:t>Lopputilan arvoa </a:t>
            </a:r>
            <a:r>
              <a:rPr lang="fi-FI" sz="2400" i="1" dirty="0" err="1"/>
              <a:t>K</a:t>
            </a:r>
            <a:r>
              <a:rPr lang="fi-FI" sz="2400" baseline="-25000" dirty="0" err="1"/>
              <a:t>u,fin</a:t>
            </a:r>
            <a:r>
              <a:rPr lang="fi-FI" sz="2400" dirty="0"/>
              <a:t> käytetään esim. nurjahdustuen liitoksen mitoituksessa</a:t>
            </a:r>
          </a:p>
          <a:p>
            <a:pPr lvl="1"/>
            <a:r>
              <a:rPr lang="fi-FI" sz="2000" dirty="0"/>
              <a:t>Liitoksen viruma heikentää nurjahdustuen </a:t>
            </a:r>
            <a:br>
              <a:rPr lang="fi-FI" sz="2000" dirty="0"/>
            </a:br>
            <a:r>
              <a:rPr lang="fi-FI" sz="2000" dirty="0"/>
              <a:t>toimintaa (jousijäykkyys </a:t>
            </a:r>
            <a:r>
              <a:rPr lang="fi-FI" sz="2000" i="1" dirty="0"/>
              <a:t>C</a:t>
            </a:r>
            <a:r>
              <a:rPr lang="fi-FI" sz="2000" dirty="0"/>
              <a:t>)</a:t>
            </a:r>
          </a:p>
          <a:p>
            <a:pPr lvl="1"/>
            <a:endParaRPr lang="fi-FI" sz="20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Liittimen siirtymäkerroin murtorajatilassa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12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8332"/>
            <a:ext cx="6477000" cy="2048219"/>
          </a:xfrm>
        </p:spPr>
        <p:txBody>
          <a:bodyPr>
            <a:normAutofit/>
          </a:bodyPr>
          <a:lstStyle/>
          <a:p>
            <a:r>
              <a:rPr lang="fi-FI" sz="2400" dirty="0"/>
              <a:t>Siirtymäkerroin kuvaa liitoksen jäykkyyttä</a:t>
            </a:r>
          </a:p>
          <a:p>
            <a:r>
              <a:rPr lang="fi-FI" sz="2400" dirty="0"/>
              <a:t>Murtorajatilassa vaikuttavalle liitoksen keskimääräiselle siirtymäkertoimelle käytetään arvoa </a:t>
            </a:r>
            <a:r>
              <a:rPr lang="fi-FI" sz="2400" i="1" dirty="0"/>
              <a:t>K</a:t>
            </a:r>
            <a:r>
              <a:rPr lang="fi-FI" sz="2400" baseline="-25000" dirty="0"/>
              <a:t>u</a:t>
            </a:r>
            <a:endParaRPr lang="fi-FI" sz="2400" dirty="0"/>
          </a:p>
        </p:txBody>
      </p:sp>
      <p:graphicFrame>
        <p:nvGraphicFramePr>
          <p:cNvPr id="13" name="Objekti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903277"/>
              </p:ext>
            </p:extLst>
          </p:nvPr>
        </p:nvGraphicFramePr>
        <p:xfrm>
          <a:off x="1146562" y="3301016"/>
          <a:ext cx="1033916" cy="578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4680" imgH="355320" progId="Equation.DSMT4">
                  <p:embed/>
                </p:oleObj>
              </mc:Choice>
              <mc:Fallback>
                <p:oleObj name="Equation" r:id="rId3" imgW="634680" imgH="355320" progId="Equation.DSMT4">
                  <p:embed/>
                  <p:pic>
                    <p:nvPicPr>
                      <p:cNvPr id="13" name="Objekti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6562" y="3301016"/>
                        <a:ext cx="1033916" cy="578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Kuv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967" y="1349383"/>
            <a:ext cx="2940909" cy="4931745"/>
          </a:xfrm>
          <a:prstGeom prst="rect">
            <a:avLst/>
          </a:prstGeom>
        </p:spPr>
      </p:pic>
      <p:graphicFrame>
        <p:nvGraphicFramePr>
          <p:cNvPr id="8" name="Objekti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912870"/>
              </p:ext>
            </p:extLst>
          </p:nvPr>
        </p:nvGraphicFramePr>
        <p:xfrm>
          <a:off x="1146562" y="5582792"/>
          <a:ext cx="1541033" cy="779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520560" progId="Equation.DSMT4">
                  <p:embed/>
                </p:oleObj>
              </mc:Choice>
              <mc:Fallback>
                <p:oleObj name="Equation" r:id="rId6" imgW="1028520" imgH="520560" progId="Equation.DSMT4">
                  <p:embed/>
                  <p:pic>
                    <p:nvPicPr>
                      <p:cNvPr id="8" name="Objekti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6562" y="5582792"/>
                        <a:ext cx="1541033" cy="779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7BE688F-BE8D-57A0-8F0D-B76C731B7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3636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Liitoksen virumaluku (</a:t>
            </a:r>
            <a:r>
              <a:rPr lang="fi-FI" i="1" dirty="0" err="1"/>
              <a:t>k</a:t>
            </a:r>
            <a:r>
              <a:rPr lang="fi-FI" baseline="-25000" dirty="0" err="1"/>
              <a:t>def</a:t>
            </a:r>
            <a:r>
              <a:rPr lang="fi-FI" dirty="0"/>
              <a:t>)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7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22693" cy="4748170"/>
          </a:xfrm>
        </p:spPr>
        <p:txBody>
          <a:bodyPr>
            <a:normAutofit/>
          </a:bodyPr>
          <a:lstStyle/>
          <a:p>
            <a:r>
              <a:rPr lang="fi-FI" dirty="0"/>
              <a:t>Kun liitin yhdistää puuosia, joiden </a:t>
            </a:r>
            <a:r>
              <a:rPr lang="fi-FI" b="1" u="sng" dirty="0"/>
              <a:t>ajasta riippuva toiminta on samanlainen</a:t>
            </a:r>
            <a:r>
              <a:rPr lang="fi-FI" dirty="0"/>
              <a:t>, käytetään liitoksen virumaluvulle arvoa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Kun liitin yhdistää puuosia, joiden </a:t>
            </a:r>
            <a:r>
              <a:rPr lang="fi-FI" b="1" u="sng" dirty="0"/>
              <a:t>ajasta riippuva toiminta on erilainen</a:t>
            </a:r>
            <a:r>
              <a:rPr lang="fi-FI" dirty="0"/>
              <a:t>, käytetään liitoksen virumaluvulle arvoa</a:t>
            </a:r>
          </a:p>
          <a:p>
            <a:endParaRPr lang="fi-FI" dirty="0"/>
          </a:p>
          <a:p>
            <a:pPr lvl="1"/>
            <a:endParaRPr lang="fi-FI" dirty="0"/>
          </a:p>
        </p:txBody>
      </p:sp>
      <p:graphicFrame>
        <p:nvGraphicFramePr>
          <p:cNvPr id="8" name="Objekti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902172"/>
              </p:ext>
            </p:extLst>
          </p:nvPr>
        </p:nvGraphicFramePr>
        <p:xfrm>
          <a:off x="1138872" y="2855913"/>
          <a:ext cx="11493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4680" imgH="190440" progId="Equation.DSMT4">
                  <p:embed/>
                </p:oleObj>
              </mc:Choice>
              <mc:Fallback>
                <p:oleObj name="Equation" r:id="rId3" imgW="634680" imgH="190440" progId="Equation.DSMT4">
                  <p:embed/>
                  <p:pic>
                    <p:nvPicPr>
                      <p:cNvPr id="8" name="Objekti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8872" y="2855913"/>
                        <a:ext cx="114935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i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685942"/>
              </p:ext>
            </p:extLst>
          </p:nvPr>
        </p:nvGraphicFramePr>
        <p:xfrm>
          <a:off x="1138872" y="4714704"/>
          <a:ext cx="3009900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63560" imgH="660240" progId="Equation.DSMT4">
                  <p:embed/>
                </p:oleObj>
              </mc:Choice>
              <mc:Fallback>
                <p:oleObj name="Equation" r:id="rId5" imgW="1663560" imgH="660240" progId="Equation.DSMT4">
                  <p:embed/>
                  <p:pic>
                    <p:nvPicPr>
                      <p:cNvPr id="9" name="Objekti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8872" y="4714704"/>
                        <a:ext cx="3009900" cy="1195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8D994B6-6C77-BA46-D20D-C8E0AA353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253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7049530" y="1482811"/>
            <a:ext cx="1229497" cy="735227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Lujuusominaisuuden mitoitusarvo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99670" cy="4420716"/>
          </a:xfrm>
        </p:spPr>
        <p:txBody>
          <a:bodyPr>
            <a:normAutofit/>
          </a:bodyPr>
          <a:lstStyle/>
          <a:p>
            <a:r>
              <a:rPr lang="fi-FI" dirty="0"/>
              <a:t>Lujuusominaisuuden mitoitusarvo </a:t>
            </a:r>
            <a:r>
              <a:rPr lang="fi-FI" i="1" dirty="0" err="1"/>
              <a:t>X</a:t>
            </a:r>
            <a:r>
              <a:rPr lang="fi-FI" baseline="-25000" dirty="0" err="1"/>
              <a:t>d</a:t>
            </a:r>
            <a:r>
              <a:rPr lang="fi-FI" dirty="0"/>
              <a:t> lasketaan viereisellä kaavalla</a:t>
            </a:r>
          </a:p>
          <a:p>
            <a:r>
              <a:rPr lang="fi-FI" dirty="0"/>
              <a:t>Materiaalin osavarmuusluku </a:t>
            </a:r>
            <a:r>
              <a:rPr lang="fi-FI" i="1" dirty="0" err="1">
                <a:latin typeface="UniversalMath1 BT" panose="05050102010205020602" pitchFamily="18" charset="2"/>
              </a:rPr>
              <a:t>g</a:t>
            </a:r>
            <a:r>
              <a:rPr lang="fi-FI" baseline="-25000" dirty="0" err="1"/>
              <a:t>M</a:t>
            </a:r>
            <a:r>
              <a:rPr lang="fi-FI" baseline="-25000" dirty="0"/>
              <a:t> </a:t>
            </a:r>
            <a:r>
              <a:rPr lang="fi-FI" dirty="0"/>
              <a:t>lisää varmuutta puun lujuuden näkökulmasta</a:t>
            </a:r>
          </a:p>
          <a:p>
            <a:r>
              <a:rPr lang="fi-FI" dirty="0"/>
              <a:t>Muunnoskerroin </a:t>
            </a:r>
            <a:r>
              <a:rPr lang="fi-FI" i="1" dirty="0" err="1"/>
              <a:t>k</a:t>
            </a:r>
            <a:r>
              <a:rPr lang="fi-FI" baseline="-25000" dirty="0" err="1"/>
              <a:t>mod</a:t>
            </a:r>
            <a:r>
              <a:rPr lang="fi-FI" dirty="0"/>
              <a:t> ottaa huomioon kuorman keston (ajan) ja puun kosteuden vaikutuksen puun lujuuteen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15</a:t>
            </a:fld>
            <a:endParaRPr lang="fi-FI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337771"/>
              </p:ext>
            </p:extLst>
          </p:nvPr>
        </p:nvGraphicFramePr>
        <p:xfrm>
          <a:off x="7107658" y="1612415"/>
          <a:ext cx="4208334" cy="4418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17560" imgH="3695400" progId="Equation.DSMT4">
                  <p:embed/>
                </p:oleObj>
              </mc:Choice>
              <mc:Fallback>
                <p:oleObj name="Equation" r:id="rId3" imgW="3517560" imgH="3695400" progId="Equation.DSMT4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07658" y="1612415"/>
                        <a:ext cx="4208334" cy="4418366"/>
                      </a:xfrm>
                      <a:prstGeom prst="rect">
                        <a:avLst/>
                      </a:prstGeom>
                      <a:ln w="31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2977CC0-DD28-013D-4B3F-04C54C227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2056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Jäykkyysominaisuudet (</a:t>
            </a:r>
            <a:r>
              <a:rPr lang="fi-FI" i="1" dirty="0"/>
              <a:t>E</a:t>
            </a:r>
            <a:r>
              <a:rPr lang="fi-FI" dirty="0"/>
              <a:t>, </a:t>
            </a:r>
            <a:r>
              <a:rPr lang="fi-FI" i="1" dirty="0"/>
              <a:t>G</a:t>
            </a:r>
            <a:r>
              <a:rPr lang="fi-FI" dirty="0"/>
              <a:t>)</a:t>
            </a:r>
            <a:endParaRPr lang="fi-FI" baseline="-25000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7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0218" cy="4748170"/>
          </a:xfrm>
        </p:spPr>
        <p:txBody>
          <a:bodyPr>
            <a:normAutofit/>
          </a:bodyPr>
          <a:lstStyle/>
          <a:p>
            <a:r>
              <a:rPr lang="fi-FI" b="1" u="sng" dirty="0"/>
              <a:t>Keskiarvoja</a:t>
            </a:r>
            <a:r>
              <a:rPr lang="fi-FI" dirty="0"/>
              <a:t> </a:t>
            </a:r>
            <a:r>
              <a:rPr lang="fi-FI" i="1" dirty="0" err="1"/>
              <a:t>E</a:t>
            </a:r>
            <a:r>
              <a:rPr lang="fi-FI" baseline="-25000" dirty="0" err="1"/>
              <a:t>mean</a:t>
            </a:r>
            <a:r>
              <a:rPr lang="fi-FI" dirty="0"/>
              <a:t>, </a:t>
            </a:r>
            <a:r>
              <a:rPr lang="fi-FI" i="1" dirty="0" err="1"/>
              <a:t>G</a:t>
            </a:r>
            <a:r>
              <a:rPr lang="fi-FI" baseline="-25000" dirty="0" err="1"/>
              <a:t>mean</a:t>
            </a:r>
            <a:r>
              <a:rPr lang="fi-FI" dirty="0"/>
              <a:t> käytetään, kun rakennetta analysoidaan geometrisesti lineaarisena lineaarisen </a:t>
            </a:r>
            <a:r>
              <a:rPr lang="fi-FI" dirty="0" err="1"/>
              <a:t>kimmoteorian</a:t>
            </a:r>
            <a:r>
              <a:rPr lang="fi-FI" dirty="0"/>
              <a:t> mukaan ja rakenteen osien ajasta riippuvat ominaisuudet ovat samanlaisia</a:t>
            </a:r>
          </a:p>
          <a:p>
            <a:r>
              <a:rPr lang="fi-FI" b="1" u="sng" dirty="0"/>
              <a:t>Lopputilan keskiarvoja</a:t>
            </a:r>
            <a:r>
              <a:rPr lang="fi-FI" dirty="0"/>
              <a:t> </a:t>
            </a:r>
            <a:r>
              <a:rPr lang="fi-FI" i="1" dirty="0" err="1"/>
              <a:t>E</a:t>
            </a:r>
            <a:r>
              <a:rPr lang="fi-FI" baseline="-25000" dirty="0" err="1"/>
              <a:t>mean,fin</a:t>
            </a:r>
            <a:r>
              <a:rPr lang="fi-FI" dirty="0"/>
              <a:t>, </a:t>
            </a:r>
            <a:r>
              <a:rPr lang="fi-FI" i="1" dirty="0" err="1"/>
              <a:t>G</a:t>
            </a:r>
            <a:r>
              <a:rPr lang="fi-FI" baseline="-25000" dirty="0" err="1"/>
              <a:t>mean,fin</a:t>
            </a:r>
            <a:r>
              <a:rPr lang="fi-FI" dirty="0"/>
              <a:t> käytetään, kun rakennetta analysoidaan geometrisesti lineaarisena lineaarisen </a:t>
            </a:r>
            <a:r>
              <a:rPr lang="fi-FI" dirty="0" err="1"/>
              <a:t>kimmoteorian</a:t>
            </a:r>
            <a:r>
              <a:rPr lang="fi-FI" dirty="0"/>
              <a:t> mukaan ja rakenteen osien ajasta riippuvat ominaisuudet ovat erilaisia</a:t>
            </a:r>
          </a:p>
          <a:p>
            <a:r>
              <a:rPr lang="fi-FI" dirty="0"/>
              <a:t>Kuorman keston huomiotta jättäviä mitoitusarvoja </a:t>
            </a:r>
            <a:r>
              <a:rPr lang="fi-FI" i="1" dirty="0" err="1"/>
              <a:t>E</a:t>
            </a:r>
            <a:r>
              <a:rPr lang="fi-FI" baseline="-25000" dirty="0" err="1"/>
              <a:t>d</a:t>
            </a:r>
            <a:r>
              <a:rPr lang="fi-FI" dirty="0"/>
              <a:t> ja </a:t>
            </a:r>
            <a:r>
              <a:rPr lang="fi-FI" i="1" dirty="0" err="1"/>
              <a:t>G</a:t>
            </a:r>
            <a:r>
              <a:rPr lang="fi-FI" baseline="-25000" dirty="0" err="1"/>
              <a:t>d</a:t>
            </a:r>
            <a:r>
              <a:rPr lang="fi-FI" dirty="0"/>
              <a:t> käytetään, kun rakennetta analysoidaan geometrisesti </a:t>
            </a:r>
            <a:r>
              <a:rPr lang="fi-FI" dirty="0" err="1"/>
              <a:t>epälineaarisena</a:t>
            </a:r>
            <a:r>
              <a:rPr lang="fi-FI" dirty="0"/>
              <a:t> lineaarisen </a:t>
            </a:r>
            <a:r>
              <a:rPr lang="fi-FI" dirty="0" err="1"/>
              <a:t>kimmoteorian</a:t>
            </a:r>
            <a:r>
              <a:rPr lang="fi-FI" dirty="0"/>
              <a:t> mukaan </a:t>
            </a:r>
          </a:p>
          <a:p>
            <a:pPr lvl="1"/>
            <a:r>
              <a:rPr lang="fi-FI" i="1" dirty="0" err="1"/>
              <a:t>E</a:t>
            </a:r>
            <a:r>
              <a:rPr lang="fi-FI" baseline="-25000" dirty="0" err="1"/>
              <a:t>d</a:t>
            </a:r>
            <a:r>
              <a:rPr lang="fi-FI" dirty="0"/>
              <a:t> = (</a:t>
            </a:r>
            <a:r>
              <a:rPr lang="fi-FI" i="1" dirty="0" err="1"/>
              <a:t>E</a:t>
            </a:r>
            <a:r>
              <a:rPr lang="fi-FI" baseline="-25000" dirty="0" err="1"/>
              <a:t>mean</a:t>
            </a:r>
            <a:r>
              <a:rPr lang="fi-FI" dirty="0"/>
              <a:t>/</a:t>
            </a:r>
            <a:r>
              <a:rPr lang="fi-FI" dirty="0" err="1">
                <a:latin typeface="UniversalMath1 BT" panose="05050102010205020602" pitchFamily="18" charset="2"/>
              </a:rPr>
              <a:t>g</a:t>
            </a:r>
            <a:r>
              <a:rPr lang="fi-FI" baseline="-25000" dirty="0" err="1"/>
              <a:t>M</a:t>
            </a:r>
            <a:r>
              <a:rPr lang="fi-FI" dirty="0"/>
              <a:t>) </a:t>
            </a:r>
          </a:p>
          <a:p>
            <a:pPr lvl="1"/>
            <a:r>
              <a:rPr lang="fi-FI" i="1" dirty="0" err="1"/>
              <a:t>G</a:t>
            </a:r>
            <a:r>
              <a:rPr lang="fi-FI" baseline="-25000" dirty="0" err="1"/>
              <a:t>d</a:t>
            </a:r>
            <a:r>
              <a:rPr lang="fi-FI" dirty="0"/>
              <a:t> = (</a:t>
            </a:r>
            <a:r>
              <a:rPr lang="fi-FI" i="1" dirty="0" err="1"/>
              <a:t>G</a:t>
            </a:r>
            <a:r>
              <a:rPr lang="fi-FI" baseline="-25000" dirty="0" err="1"/>
              <a:t>mean</a:t>
            </a:r>
            <a:r>
              <a:rPr lang="fi-FI" dirty="0"/>
              <a:t>/</a:t>
            </a:r>
            <a:r>
              <a:rPr lang="fi-FI" dirty="0" err="1">
                <a:latin typeface="UniversalMath1 BT" panose="05050102010205020602" pitchFamily="18" charset="2"/>
              </a:rPr>
              <a:t>g</a:t>
            </a:r>
            <a:r>
              <a:rPr lang="fi-FI" baseline="-25000" dirty="0" err="1"/>
              <a:t>M</a:t>
            </a:r>
            <a:r>
              <a:rPr lang="fi-FI" dirty="0"/>
              <a:t>) </a:t>
            </a:r>
          </a:p>
          <a:p>
            <a:pPr lvl="1"/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B3485F4-F9CF-0E13-0922-E864A3D3D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0187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04605" cy="1325563"/>
          </a:xfrm>
        </p:spPr>
        <p:txBody>
          <a:bodyPr/>
          <a:lstStyle/>
          <a:p>
            <a:r>
              <a:rPr lang="fi-FI" dirty="0"/>
              <a:t>Jäykkyysominaisuudet murto- ja käyttörajatilassa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6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5883876" cy="4321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Kun rakenteeseen kuuluvien osien ajasta riippuva toiminta on samanlaista, käytetään jäykkyysominaisuuksien </a:t>
            </a:r>
            <a:r>
              <a:rPr lang="fi-FI" b="1" u="sng" dirty="0"/>
              <a:t>keskiarvoja</a:t>
            </a:r>
            <a:endParaRPr lang="fi-FI" dirty="0"/>
          </a:p>
          <a:p>
            <a:endParaRPr lang="fi-FI" sz="2000" i="1" dirty="0"/>
          </a:p>
          <a:p>
            <a:r>
              <a:rPr lang="fi-FI" sz="2400" i="1" dirty="0" err="1"/>
              <a:t>E</a:t>
            </a:r>
            <a:r>
              <a:rPr lang="fi-FI" sz="2400" baseline="-25000" dirty="0" err="1"/>
              <a:t>mean</a:t>
            </a:r>
            <a:r>
              <a:rPr lang="fi-FI" sz="2400" dirty="0"/>
              <a:t> = kimmomoduulin keskiarvo</a:t>
            </a:r>
          </a:p>
          <a:p>
            <a:r>
              <a:rPr lang="fi-FI" sz="2400" i="1" dirty="0" err="1"/>
              <a:t>G</a:t>
            </a:r>
            <a:r>
              <a:rPr lang="fi-FI" sz="2400" baseline="-25000" dirty="0" err="1"/>
              <a:t>mean</a:t>
            </a:r>
            <a:r>
              <a:rPr lang="fi-FI" sz="2400" dirty="0"/>
              <a:t> = liukumoduulin keskiarvo</a:t>
            </a:r>
          </a:p>
          <a:p>
            <a:r>
              <a:rPr lang="fi-FI" sz="2400" i="1" dirty="0" err="1"/>
              <a:t>K</a:t>
            </a:r>
            <a:r>
              <a:rPr lang="fi-FI" sz="2400" baseline="-25000" dirty="0" err="1"/>
              <a:t>ser</a:t>
            </a:r>
            <a:r>
              <a:rPr lang="fi-FI" sz="2400" dirty="0"/>
              <a:t> = liitoksen siirtymäkerroin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050" y="1904141"/>
            <a:ext cx="1093572" cy="3949189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32EA298-4C44-87D5-3FD2-7E9132A9A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6751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Jäykkyysominaisuudet murtorajatilassa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18</a:t>
            </a:fld>
            <a:endParaRPr lang="fi-FI" dirty="0"/>
          </a:p>
        </p:txBody>
      </p:sp>
      <p:graphicFrame>
        <p:nvGraphicFramePr>
          <p:cNvPr id="7" name="Objekti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475603"/>
              </p:ext>
            </p:extLst>
          </p:nvPr>
        </p:nvGraphicFramePr>
        <p:xfrm>
          <a:off x="1101154" y="3320256"/>
          <a:ext cx="4629150" cy="301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54480" imgH="2755800" progId="Equation.DSMT4">
                  <p:embed/>
                </p:oleObj>
              </mc:Choice>
              <mc:Fallback>
                <p:oleObj name="Equation" r:id="rId3" imgW="4254480" imgH="2755800" progId="Equation.DSMT4">
                  <p:embed/>
                  <p:pic>
                    <p:nvPicPr>
                      <p:cNvPr id="7" name="Objekti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1154" y="3320256"/>
                        <a:ext cx="4629150" cy="301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 txBox="1">
            <a:spLocks/>
          </p:cNvSpPr>
          <p:nvPr/>
        </p:nvSpPr>
        <p:spPr>
          <a:xfrm>
            <a:off x="838200" y="1825623"/>
            <a:ext cx="5883876" cy="1998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Kun rakenteeseen kuuluu osia, joiden ajasta riippuva toiminta on erilaista, käytetään jäykkyysominaisuuksien </a:t>
            </a:r>
            <a:r>
              <a:rPr lang="fi-FI" sz="2400" b="1" u="sng" dirty="0"/>
              <a:t>lopputilan keskiarvoja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1639" y="1904141"/>
            <a:ext cx="2465172" cy="3985685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B0075D5-FBDC-5275-6503-04DD5A6C6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459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Jäykkyysominaisuudet käyttörajatilassa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6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5883876" cy="1924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Kun rakenteeseen kuuluu osia, joiden ajasta riippuva toiminta on erilaista, käytetään jäykkyysominaisuuksien </a:t>
            </a:r>
            <a:r>
              <a:rPr lang="fi-FI" b="1" u="sng" dirty="0"/>
              <a:t>lopputilan keskiarvoja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639" y="1904141"/>
            <a:ext cx="2465172" cy="3985685"/>
          </a:xfrm>
          <a:prstGeom prst="rect">
            <a:avLst/>
          </a:prstGeom>
        </p:spPr>
      </p:pic>
      <p:graphicFrame>
        <p:nvGraphicFramePr>
          <p:cNvPr id="12" name="Objekti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305746"/>
              </p:ext>
            </p:extLst>
          </p:nvPr>
        </p:nvGraphicFramePr>
        <p:xfrm>
          <a:off x="1125538" y="3575050"/>
          <a:ext cx="2501900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98600" imgH="2539800" progId="Equation.DSMT4">
                  <p:embed/>
                </p:oleObj>
              </mc:Choice>
              <mc:Fallback>
                <p:oleObj name="Equation" r:id="rId4" imgW="2298600" imgH="2539800" progId="Equation.DSMT4">
                  <p:embed/>
                  <p:pic>
                    <p:nvPicPr>
                      <p:cNvPr id="12" name="Objekti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5538" y="3575050"/>
                        <a:ext cx="2501900" cy="277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71BFB82-CF19-6D75-ACBE-E38C2ED35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516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alkuperä</a:t>
            </a:r>
            <a:endParaRPr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Mitoituskuorma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20</a:t>
            </a:fld>
            <a:endParaRPr lang="fi-FI" dirty="0"/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805202"/>
              </p:ext>
            </p:extLst>
          </p:nvPr>
        </p:nvGraphicFramePr>
        <p:xfrm>
          <a:off x="1130300" y="3180877"/>
          <a:ext cx="675957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00600" imgH="2057400" progId="Equation.DSMT4">
                  <p:embed/>
                </p:oleObj>
              </mc:Choice>
              <mc:Fallback>
                <p:oleObj name="Equation" r:id="rId3" imgW="4800600" imgH="2057400" progId="Equation.DSMT4">
                  <p:embed/>
                  <p:pic>
                    <p:nvPicPr>
                      <p:cNvPr id="2" name="Objekti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0300" y="3180877"/>
                        <a:ext cx="6759575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0218" cy="1164710"/>
          </a:xfrm>
        </p:spPr>
        <p:txBody>
          <a:bodyPr>
            <a:normAutofit/>
          </a:bodyPr>
          <a:lstStyle/>
          <a:p>
            <a:r>
              <a:rPr lang="fi-FI" dirty="0"/>
              <a:t>Rakenteen kestävyys murtorajatilassa</a:t>
            </a:r>
          </a:p>
          <a:p>
            <a:r>
              <a:rPr lang="fi-FI" dirty="0"/>
              <a:t>Aikaluokka määräytyy lyhytkestoisimman kuorman mukaan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63B3718-9315-2A65-F7B1-B35007D8E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0827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Mitoituskuorma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21</a:t>
            </a:fld>
            <a:endParaRPr lang="fi-FI" dirty="0"/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91861"/>
              </p:ext>
            </p:extLst>
          </p:nvPr>
        </p:nvGraphicFramePr>
        <p:xfrm>
          <a:off x="948468" y="1492979"/>
          <a:ext cx="10320894" cy="4796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27800" imgH="3403440" progId="Equation.DSMT4">
                  <p:embed/>
                </p:oleObj>
              </mc:Choice>
              <mc:Fallback>
                <p:oleObj name="Equation" r:id="rId3" imgW="7327800" imgH="3403440" progId="Equation.DSMT4">
                  <p:embed/>
                  <p:pic>
                    <p:nvPicPr>
                      <p:cNvPr id="2" name="Objekti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468" y="1492979"/>
                        <a:ext cx="10320894" cy="4796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3A4E7-CC5E-6B1D-5B01-D62D8606A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7747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Mitoituskuorma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22</a:t>
            </a:fld>
            <a:endParaRPr lang="fi-FI" dirty="0"/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497926"/>
              </p:ext>
            </p:extLst>
          </p:nvPr>
        </p:nvGraphicFramePr>
        <p:xfrm>
          <a:off x="1133475" y="3089275"/>
          <a:ext cx="10245725" cy="289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77040" imgH="2057400" progId="Equation.DSMT4">
                  <p:embed/>
                </p:oleObj>
              </mc:Choice>
              <mc:Fallback>
                <p:oleObj name="Equation" r:id="rId3" imgW="7277040" imgH="2057400" progId="Equation.DSMT4">
                  <p:embed/>
                  <p:pic>
                    <p:nvPicPr>
                      <p:cNvPr id="2" name="Objekti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3475" y="3089275"/>
                        <a:ext cx="10245725" cy="289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50218" cy="1628089"/>
          </a:xfrm>
        </p:spPr>
        <p:txBody>
          <a:bodyPr>
            <a:normAutofit/>
          </a:bodyPr>
          <a:lstStyle/>
          <a:p>
            <a:r>
              <a:rPr lang="fi-FI" dirty="0"/>
              <a:t>Rakenteen staattinen tasapaino murtorajatilassa</a:t>
            </a:r>
          </a:p>
          <a:p>
            <a:pPr lvl="1"/>
            <a:r>
              <a:rPr lang="fi-FI" dirty="0"/>
              <a:t>Esim. jäykistävät rakenteet, ankkurointiliitokset, jatkuvan palkin tuen nostevoima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CBC7B15-B03B-38F8-060C-1ADC29981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8586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Mitoituskuorma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23</a:t>
            </a:fld>
            <a:endParaRPr lang="fi-FI" dirty="0"/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93093"/>
              </p:ext>
            </p:extLst>
          </p:nvPr>
        </p:nvGraphicFramePr>
        <p:xfrm>
          <a:off x="1123950" y="3135313"/>
          <a:ext cx="7385050" cy="317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44840" imgH="2260440" progId="Equation.DSMT4">
                  <p:embed/>
                </p:oleObj>
              </mc:Choice>
              <mc:Fallback>
                <p:oleObj name="Equation" r:id="rId3" imgW="5244840" imgH="2260440" progId="Equation.DSMT4">
                  <p:embed/>
                  <p:pic>
                    <p:nvPicPr>
                      <p:cNvPr id="2" name="Objekti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3950" y="3135313"/>
                        <a:ext cx="7385050" cy="317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0218" cy="1448916"/>
          </a:xfrm>
        </p:spPr>
        <p:txBody>
          <a:bodyPr>
            <a:normAutofit/>
          </a:bodyPr>
          <a:lstStyle/>
          <a:p>
            <a:r>
              <a:rPr lang="fi-FI" dirty="0"/>
              <a:t>Rakenteen kestävyys onnettomuusrajatilassa</a:t>
            </a:r>
          </a:p>
          <a:p>
            <a:pPr lvl="1"/>
            <a:r>
              <a:rPr lang="fi-FI" dirty="0"/>
              <a:t>Esim. tulipalo, jatkuvan sortuman estäminen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86ADDF5-7374-AD70-7CBB-86DDF1DD7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5497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Mitoituskuorma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24</a:t>
            </a:fld>
            <a:endParaRPr lang="fi-FI" dirty="0"/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968689"/>
              </p:ext>
            </p:extLst>
          </p:nvPr>
        </p:nvGraphicFramePr>
        <p:xfrm>
          <a:off x="1123950" y="3132138"/>
          <a:ext cx="7385050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44840" imgH="1765080" progId="Equation.DSMT4">
                  <p:embed/>
                </p:oleObj>
              </mc:Choice>
              <mc:Fallback>
                <p:oleObj name="Equation" r:id="rId3" imgW="5244840" imgH="1765080" progId="Equation.DSMT4">
                  <p:embed/>
                  <p:pic>
                    <p:nvPicPr>
                      <p:cNvPr id="2" name="Objekti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3950" y="3132138"/>
                        <a:ext cx="7385050" cy="248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0218" cy="1448916"/>
          </a:xfrm>
        </p:spPr>
        <p:txBody>
          <a:bodyPr>
            <a:normAutofit/>
          </a:bodyPr>
          <a:lstStyle/>
          <a:p>
            <a:r>
              <a:rPr lang="fi-FI" dirty="0"/>
              <a:t>Rakenteen kestävyys onnettomuusrajatilassa</a:t>
            </a:r>
          </a:p>
          <a:p>
            <a:pPr lvl="1"/>
            <a:r>
              <a:rPr lang="fi-FI" dirty="0"/>
              <a:t>Esim. tulipalo, jatkuvan sortuman estäminen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DAC40EA-B4F7-CC0A-1FD6-4FF86BD9A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4146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3076" cy="1325563"/>
          </a:xfrm>
        </p:spPr>
        <p:txBody>
          <a:bodyPr>
            <a:normAutofit/>
          </a:bodyPr>
          <a:lstStyle/>
          <a:p>
            <a:r>
              <a:rPr lang="fi-FI" dirty="0"/>
              <a:t>Kokonaismuodonmuutos</a:t>
            </a:r>
            <a:br>
              <a:rPr lang="fi-FI" dirty="0"/>
            </a:br>
            <a:r>
              <a:rPr lang="fi-FI" sz="2400" dirty="0">
                <a:solidFill>
                  <a:srgbClr val="FF0000"/>
                </a:solidFill>
              </a:rPr>
              <a:t>Rakenteen osien ajasta riippuva toiminta on samanlaista 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11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67536" cy="4680207"/>
          </a:xfrm>
        </p:spPr>
        <p:txBody>
          <a:bodyPr>
            <a:normAutofit/>
          </a:bodyPr>
          <a:lstStyle/>
          <a:p>
            <a:r>
              <a:rPr lang="fi-FI" dirty="0"/>
              <a:t>Kokonaismuodonmuutos syntyy hetkellisestä muodonmuutoksesta ja viruman aiheuttamasta lisämuodonmuutoksesta</a:t>
            </a:r>
          </a:p>
          <a:p>
            <a:r>
              <a:rPr lang="fi-FI" dirty="0"/>
              <a:t>Hetkellinen muodonmuutos syntyy kuorman hetkellisestä osuudesta</a:t>
            </a:r>
          </a:p>
          <a:p>
            <a:r>
              <a:rPr lang="fi-FI" dirty="0"/>
              <a:t>Viruman aiheuttavat</a:t>
            </a:r>
          </a:p>
          <a:p>
            <a:pPr lvl="1"/>
            <a:r>
              <a:rPr lang="fi-FI" dirty="0"/>
              <a:t>Pysyvä kuorma</a:t>
            </a:r>
          </a:p>
          <a:p>
            <a:pPr lvl="1"/>
            <a:r>
              <a:rPr lang="fi-FI" dirty="0"/>
              <a:t>Muuttuvan kuorman pitkäaikaisosuus </a:t>
            </a:r>
            <a:r>
              <a:rPr lang="fi-FI" i="1" dirty="0">
                <a:latin typeface="UniversalMath1 BT" panose="05050102010205020602" pitchFamily="18" charset="2"/>
              </a:rPr>
              <a:t>c</a:t>
            </a:r>
            <a:r>
              <a:rPr lang="fi-FI" baseline="-25000" dirty="0"/>
              <a:t>2</a:t>
            </a:r>
          </a:p>
          <a:p>
            <a:pPr lvl="0"/>
            <a:r>
              <a:rPr lang="fi-FI" dirty="0">
                <a:solidFill>
                  <a:srgbClr val="0D0D0D"/>
                </a:solidFill>
              </a:rPr>
              <a:t>Kun rakenteessa on </a:t>
            </a:r>
            <a:r>
              <a:rPr lang="fi-FI" b="1" u="sng" dirty="0">
                <a:solidFill>
                  <a:srgbClr val="0D0D0D"/>
                </a:solidFill>
              </a:rPr>
              <a:t>samanlaisen virumisen</a:t>
            </a:r>
            <a:r>
              <a:rPr lang="fi-FI" dirty="0">
                <a:solidFill>
                  <a:srgbClr val="0D0D0D"/>
                </a:solidFill>
              </a:rPr>
              <a:t> omaavat materiaalit ja liitokset, käytetään</a:t>
            </a:r>
          </a:p>
          <a:p>
            <a:pPr lvl="1"/>
            <a:r>
              <a:rPr lang="fi-FI" dirty="0">
                <a:solidFill>
                  <a:srgbClr val="0D0D0D"/>
                </a:solidFill>
              </a:rPr>
              <a:t>Kimmomoduulin, liukumoduulin, siirtymäkertoimen</a:t>
            </a:r>
            <a:r>
              <a:rPr lang="fi-FI" baseline="-25000" dirty="0">
                <a:solidFill>
                  <a:srgbClr val="0D0D0D"/>
                </a:solidFill>
              </a:rPr>
              <a:t>  </a:t>
            </a:r>
            <a:r>
              <a:rPr lang="fi-FI" b="1" u="sng" dirty="0">
                <a:solidFill>
                  <a:srgbClr val="0D0D0D"/>
                </a:solidFill>
              </a:rPr>
              <a:t>keskiarvoja</a:t>
            </a:r>
            <a:endParaRPr lang="fi-FI" b="1" u="sng" baseline="-25000" dirty="0">
              <a:solidFill>
                <a:srgbClr val="0D0D0D"/>
              </a:solidFill>
            </a:endParaRPr>
          </a:p>
          <a:p>
            <a:pPr lvl="1"/>
            <a:r>
              <a:rPr lang="fi-FI" dirty="0">
                <a:solidFill>
                  <a:srgbClr val="0D0D0D"/>
                </a:solidFill>
              </a:rPr>
              <a:t>Kuormien ominaisyhdistelmää</a:t>
            </a:r>
          </a:p>
          <a:p>
            <a:pPr lvl="1"/>
            <a:endParaRPr lang="fi-FI" baseline="-25000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2A4D437-CCBF-D1C0-82BD-EA8BA666D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3993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3076" cy="1325563"/>
          </a:xfrm>
        </p:spPr>
        <p:txBody>
          <a:bodyPr>
            <a:normAutofit/>
          </a:bodyPr>
          <a:lstStyle/>
          <a:p>
            <a:r>
              <a:rPr lang="fi-FI" dirty="0"/>
              <a:t>Kokonaismuodonmuutos</a:t>
            </a:r>
            <a:br>
              <a:rPr lang="fi-FI" dirty="0"/>
            </a:br>
            <a:r>
              <a:rPr lang="fi-FI" sz="2400" dirty="0">
                <a:solidFill>
                  <a:srgbClr val="FF0000"/>
                </a:solidFill>
              </a:rPr>
              <a:t>Rakenteen osien ajasta riippuva toiminta on samanlaista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26</a:t>
            </a:fld>
            <a:endParaRPr lang="fi-FI" dirty="0"/>
          </a:p>
        </p:txBody>
      </p:sp>
      <p:graphicFrame>
        <p:nvGraphicFramePr>
          <p:cNvPr id="8" name="Objekti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555506"/>
              </p:ext>
            </p:extLst>
          </p:nvPr>
        </p:nvGraphicFramePr>
        <p:xfrm>
          <a:off x="9513330" y="2686647"/>
          <a:ext cx="909595" cy="166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880" imgH="698400" progId="Equation.DSMT4">
                  <p:embed/>
                </p:oleObj>
              </mc:Choice>
              <mc:Fallback>
                <p:oleObj name="Equation" r:id="rId3" imgW="380880" imgH="698400" progId="Equation.DSMT4">
                  <p:embed/>
                  <p:pic>
                    <p:nvPicPr>
                      <p:cNvPr id="8" name="Objekti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13330" y="2686647"/>
                        <a:ext cx="909595" cy="166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845" y="1984462"/>
            <a:ext cx="6370180" cy="3658920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41CCFAF-D317-ED43-9D02-16CF35D9C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410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5497" cy="1325563"/>
          </a:xfrm>
        </p:spPr>
        <p:txBody>
          <a:bodyPr>
            <a:normAutofit/>
          </a:bodyPr>
          <a:lstStyle/>
          <a:p>
            <a:r>
              <a:rPr lang="fi-FI" dirty="0"/>
              <a:t>Ominaisyhdistelmä (</a:t>
            </a:r>
            <a:r>
              <a:rPr lang="fi-FI" i="1" dirty="0" err="1"/>
              <a:t>w</a:t>
            </a:r>
            <a:r>
              <a:rPr lang="fi-FI" baseline="-25000" dirty="0" err="1"/>
              <a:t>inst</a:t>
            </a:r>
            <a:r>
              <a:rPr lang="fi-FI" dirty="0"/>
              <a:t>, </a:t>
            </a:r>
            <a:r>
              <a:rPr lang="fi-FI" i="1" dirty="0" err="1"/>
              <a:t>u</a:t>
            </a:r>
            <a:r>
              <a:rPr lang="fi-FI" baseline="-25000" dirty="0" err="1"/>
              <a:t>inst</a:t>
            </a:r>
            <a:r>
              <a:rPr lang="fi-FI" dirty="0"/>
              <a:t>)</a:t>
            </a:r>
            <a:br>
              <a:rPr lang="fi-FI" dirty="0"/>
            </a:br>
            <a:r>
              <a:rPr lang="fi-FI" sz="2400" dirty="0">
                <a:solidFill>
                  <a:srgbClr val="FF0000"/>
                </a:solidFill>
              </a:rPr>
              <a:t>Rakenteen osien ajasta riippuva toiminta on samanlaista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27</a:t>
            </a:fld>
            <a:endParaRPr lang="fi-FI" dirty="0"/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124125"/>
              </p:ext>
            </p:extLst>
          </p:nvPr>
        </p:nvGraphicFramePr>
        <p:xfrm>
          <a:off x="1116013" y="3600450"/>
          <a:ext cx="8583612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5880" imgH="1574640" progId="Equation.DSMT4">
                  <p:embed/>
                </p:oleObj>
              </mc:Choice>
              <mc:Fallback>
                <p:oleObj name="Equation" r:id="rId3" imgW="6095880" imgH="1574640" progId="Equation.DSMT4">
                  <p:embed/>
                  <p:pic>
                    <p:nvPicPr>
                      <p:cNvPr id="2" name="Objekti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6013" y="3600450"/>
                        <a:ext cx="8583612" cy="221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62692"/>
            <a:ext cx="10850218" cy="1856689"/>
          </a:xfrm>
        </p:spPr>
        <p:txBody>
          <a:bodyPr>
            <a:normAutofit/>
          </a:bodyPr>
          <a:lstStyle/>
          <a:p>
            <a:r>
              <a:rPr lang="fi-FI" dirty="0"/>
              <a:t>Rakenteen hetkellinen taipuma </a:t>
            </a:r>
            <a:r>
              <a:rPr lang="fi-FI" i="1" dirty="0" err="1"/>
              <a:t>w</a:t>
            </a:r>
            <a:r>
              <a:rPr lang="fi-FI" baseline="-25000" dirty="0" err="1"/>
              <a:t>inst</a:t>
            </a:r>
            <a:r>
              <a:rPr lang="fi-FI" dirty="0"/>
              <a:t> tai muodonmuutostila </a:t>
            </a:r>
            <a:r>
              <a:rPr lang="fi-FI" i="1" dirty="0" err="1"/>
              <a:t>u</a:t>
            </a:r>
            <a:r>
              <a:rPr lang="fi-FI" baseline="-25000" dirty="0" err="1"/>
              <a:t>inst</a:t>
            </a:r>
            <a:r>
              <a:rPr lang="fi-FI" dirty="0"/>
              <a:t> käyttörajatilassa</a:t>
            </a:r>
          </a:p>
          <a:p>
            <a:r>
              <a:rPr lang="fi-FI" dirty="0"/>
              <a:t>Samanlaisen virumisen omaavat materiaalit ja liitokset</a:t>
            </a:r>
          </a:p>
          <a:p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F746253-383B-2ABB-2551-66743E344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1580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0217" cy="1325563"/>
          </a:xfrm>
        </p:spPr>
        <p:txBody>
          <a:bodyPr/>
          <a:lstStyle/>
          <a:p>
            <a:r>
              <a:rPr lang="fi-FI" dirty="0"/>
              <a:t>Kokonaismuodonmuutos</a:t>
            </a:r>
            <a:br>
              <a:rPr lang="fi-FI" dirty="0"/>
            </a:br>
            <a:r>
              <a:rPr lang="fi-FI" sz="2400" dirty="0">
                <a:solidFill>
                  <a:srgbClr val="FF0000"/>
                </a:solidFill>
              </a:rPr>
              <a:t>Rakenteen osien ajasta riippuva toiminta on samanlaista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28</a:t>
            </a:fld>
            <a:endParaRPr lang="fi-FI" dirty="0"/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001658"/>
              </p:ext>
            </p:extLst>
          </p:nvPr>
        </p:nvGraphicFramePr>
        <p:xfrm>
          <a:off x="1154113" y="3238500"/>
          <a:ext cx="10158412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13320" imgH="2514600" progId="Equation.DSMT4">
                  <p:embed/>
                </p:oleObj>
              </mc:Choice>
              <mc:Fallback>
                <p:oleObj name="Equation" r:id="rId3" imgW="7213320" imgH="2514600" progId="Equation.DSMT4">
                  <p:embed/>
                  <p:pic>
                    <p:nvPicPr>
                      <p:cNvPr id="2" name="Objekti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4113" y="3238500"/>
                        <a:ext cx="10158412" cy="354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650" y="1674341"/>
            <a:ext cx="6070577" cy="1475416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7478671" y="1655807"/>
            <a:ext cx="42097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HUOMIO!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FF0000"/>
                </a:solidFill>
              </a:rPr>
              <a:t>Hetkellinen muodonmuutos määritetään arvoilla </a:t>
            </a:r>
            <a:r>
              <a:rPr lang="fi-FI" sz="1400" i="1" dirty="0" err="1">
                <a:solidFill>
                  <a:srgbClr val="FF0000"/>
                </a:solidFill>
              </a:rPr>
              <a:t>E</a:t>
            </a:r>
            <a:r>
              <a:rPr lang="fi-FI" sz="1400" baseline="-25000" dirty="0" err="1">
                <a:solidFill>
                  <a:srgbClr val="FF0000"/>
                </a:solidFill>
              </a:rPr>
              <a:t>mean</a:t>
            </a:r>
            <a:r>
              <a:rPr lang="fi-FI" sz="1400" dirty="0">
                <a:solidFill>
                  <a:srgbClr val="FF0000"/>
                </a:solidFill>
              </a:rPr>
              <a:t>, </a:t>
            </a:r>
            <a:r>
              <a:rPr lang="fi-FI" sz="1400" i="1" dirty="0" err="1">
                <a:solidFill>
                  <a:srgbClr val="FF0000"/>
                </a:solidFill>
              </a:rPr>
              <a:t>G</a:t>
            </a:r>
            <a:r>
              <a:rPr lang="fi-FI" sz="1400" baseline="-25000" dirty="0" err="1">
                <a:solidFill>
                  <a:srgbClr val="FF0000"/>
                </a:solidFill>
              </a:rPr>
              <a:t>mean</a:t>
            </a:r>
            <a:r>
              <a:rPr lang="fi-FI" sz="1400" dirty="0">
                <a:solidFill>
                  <a:srgbClr val="FF0000"/>
                </a:solidFill>
              </a:rPr>
              <a:t>, </a:t>
            </a:r>
            <a:r>
              <a:rPr lang="fi-FI" sz="1400" i="1" dirty="0" err="1">
                <a:solidFill>
                  <a:srgbClr val="FF0000"/>
                </a:solidFill>
              </a:rPr>
              <a:t>K</a:t>
            </a:r>
            <a:r>
              <a:rPr lang="fi-FI" sz="1400" baseline="-25000" dirty="0" err="1">
                <a:solidFill>
                  <a:srgbClr val="FF0000"/>
                </a:solidFill>
              </a:rPr>
              <a:t>ser</a:t>
            </a:r>
            <a:endParaRPr lang="fi-FI" sz="1400" baseline="-25000" dirty="0">
              <a:solidFill>
                <a:srgbClr val="FF0000"/>
              </a:solidFill>
            </a:endParaRPr>
          </a:p>
          <a:p>
            <a:pPr marL="179388" indent="-17938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FF0000"/>
                </a:solidFill>
              </a:rPr>
              <a:t>Viruman vaikutus huomioidaan lisäämällä </a:t>
            </a:r>
            <a:r>
              <a:rPr lang="fi-FI" sz="1400" dirty="0" err="1">
                <a:solidFill>
                  <a:srgbClr val="FF0000"/>
                </a:solidFill>
              </a:rPr>
              <a:t>hetkelli-seen</a:t>
            </a:r>
            <a:r>
              <a:rPr lang="fi-FI" sz="1400" dirty="0">
                <a:solidFill>
                  <a:srgbClr val="FF0000"/>
                </a:solidFill>
              </a:rPr>
              <a:t> muodonmuutokseen virumaluvulla </a:t>
            </a:r>
            <a:r>
              <a:rPr lang="fi-FI" sz="1400" i="1" dirty="0" err="1">
                <a:solidFill>
                  <a:srgbClr val="FF0000"/>
                </a:solidFill>
              </a:rPr>
              <a:t>k</a:t>
            </a:r>
            <a:r>
              <a:rPr lang="fi-FI" sz="1400" baseline="-25000" dirty="0" err="1">
                <a:solidFill>
                  <a:srgbClr val="FF0000"/>
                </a:solidFill>
              </a:rPr>
              <a:t>def</a:t>
            </a:r>
            <a:r>
              <a:rPr lang="fi-FI" sz="1400" dirty="0">
                <a:solidFill>
                  <a:srgbClr val="FF0000"/>
                </a:solidFill>
              </a:rPr>
              <a:t> määri-</a:t>
            </a:r>
            <a:r>
              <a:rPr lang="fi-FI" sz="1400" dirty="0" err="1">
                <a:solidFill>
                  <a:srgbClr val="FF0000"/>
                </a:solidFill>
              </a:rPr>
              <a:t>tetty</a:t>
            </a:r>
            <a:r>
              <a:rPr lang="fi-FI" sz="1400" dirty="0">
                <a:solidFill>
                  <a:srgbClr val="FF0000"/>
                </a:solidFill>
              </a:rPr>
              <a:t> lisämuodonmuutos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9AC03C5-AB22-68BB-15EF-3E350D594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1902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3076" cy="1325563"/>
          </a:xfrm>
        </p:spPr>
        <p:txBody>
          <a:bodyPr/>
          <a:lstStyle/>
          <a:p>
            <a:r>
              <a:rPr lang="fi-FI" dirty="0">
                <a:solidFill>
                  <a:srgbClr val="0D0D0D"/>
                </a:solidFill>
              </a:rPr>
              <a:t>Kokonaismuodonmuutos</a:t>
            </a:r>
            <a:br>
              <a:rPr lang="fi-FI" dirty="0">
                <a:solidFill>
                  <a:srgbClr val="0D0D0D"/>
                </a:solidFill>
              </a:rPr>
            </a:br>
            <a:r>
              <a:rPr lang="fi-FI" sz="2400" dirty="0">
                <a:solidFill>
                  <a:srgbClr val="FF0000"/>
                </a:solidFill>
              </a:rPr>
              <a:t>Rakenteen osien ajasta riippuva toiminta on erilaista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29</a:t>
            </a:fld>
            <a:endParaRPr lang="fi-FI" dirty="0"/>
          </a:p>
        </p:txBody>
      </p:sp>
      <p:sp>
        <p:nvSpPr>
          <p:cNvPr id="11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3"/>
            <a:ext cx="11067536" cy="4939701"/>
          </a:xfrm>
        </p:spPr>
        <p:txBody>
          <a:bodyPr>
            <a:normAutofit/>
          </a:bodyPr>
          <a:lstStyle/>
          <a:p>
            <a:r>
              <a:rPr lang="fi-FI" sz="2400" dirty="0"/>
              <a:t>Kokonaismuodonmuutos syntyy hetkellisestä muodonmuutoksesta ja viruman aiheuttamasta lisämuodonmuutoksesta</a:t>
            </a:r>
          </a:p>
          <a:p>
            <a:r>
              <a:rPr lang="fi-FI" sz="2400" dirty="0"/>
              <a:t>Hetkellinen muodonmuutos syntyy kuorman hetkellisestä osuudesta</a:t>
            </a:r>
          </a:p>
          <a:p>
            <a:r>
              <a:rPr lang="fi-FI" sz="2400" dirty="0"/>
              <a:t>Viruman aiheuttavat</a:t>
            </a:r>
          </a:p>
          <a:p>
            <a:pPr lvl="1"/>
            <a:r>
              <a:rPr lang="fi-FI" sz="2000" dirty="0"/>
              <a:t>Pysyvä kuorma</a:t>
            </a:r>
          </a:p>
          <a:p>
            <a:pPr lvl="1"/>
            <a:r>
              <a:rPr lang="fi-FI" sz="2000" dirty="0"/>
              <a:t>Muuttuvan kuorman pitkäaikaisosuus </a:t>
            </a:r>
            <a:r>
              <a:rPr lang="fi-FI" sz="2000" i="1" dirty="0"/>
              <a:t>c</a:t>
            </a:r>
            <a:r>
              <a:rPr lang="fi-FI" sz="2000" baseline="-25000" dirty="0"/>
              <a:t>2</a:t>
            </a:r>
          </a:p>
          <a:p>
            <a:pPr lvl="0"/>
            <a:r>
              <a:rPr lang="fi-FI" sz="2400" dirty="0">
                <a:solidFill>
                  <a:srgbClr val="0D0D0D"/>
                </a:solidFill>
              </a:rPr>
              <a:t>Kun rakenteessa on </a:t>
            </a:r>
            <a:r>
              <a:rPr lang="fi-FI" sz="2400" b="1" u="sng" dirty="0">
                <a:solidFill>
                  <a:srgbClr val="0D0D0D"/>
                </a:solidFill>
              </a:rPr>
              <a:t>erilaisen virumisen</a:t>
            </a:r>
            <a:r>
              <a:rPr lang="fi-FI" sz="2400" dirty="0">
                <a:solidFill>
                  <a:srgbClr val="0D0D0D"/>
                </a:solidFill>
              </a:rPr>
              <a:t> omaavat materiaalit ja liitokset, käytetään</a:t>
            </a:r>
          </a:p>
          <a:p>
            <a:pPr lvl="1"/>
            <a:r>
              <a:rPr lang="fi-FI" sz="2000" dirty="0">
                <a:solidFill>
                  <a:srgbClr val="0D0D0D"/>
                </a:solidFill>
              </a:rPr>
              <a:t>Muuttuvan kuorman hetkelliselle osuudelle</a:t>
            </a:r>
          </a:p>
          <a:p>
            <a:pPr lvl="2"/>
            <a:r>
              <a:rPr lang="fi-FI" sz="1800" dirty="0">
                <a:solidFill>
                  <a:srgbClr val="0D0D0D"/>
                </a:solidFill>
              </a:rPr>
              <a:t>Kimmomoduulin, liukumoduulin, siirtymäkertoimen</a:t>
            </a:r>
            <a:r>
              <a:rPr lang="fi-FI" sz="1800" baseline="-25000" dirty="0">
                <a:solidFill>
                  <a:srgbClr val="0D0D0D"/>
                </a:solidFill>
              </a:rPr>
              <a:t>  </a:t>
            </a:r>
            <a:r>
              <a:rPr lang="fi-FI" sz="1800" b="1" u="sng" dirty="0">
                <a:solidFill>
                  <a:srgbClr val="0D0D0D"/>
                </a:solidFill>
              </a:rPr>
              <a:t>keskiarvoja</a:t>
            </a:r>
            <a:r>
              <a:rPr lang="fi-FI" sz="1800" dirty="0">
                <a:solidFill>
                  <a:srgbClr val="0D0D0D"/>
                </a:solidFill>
              </a:rPr>
              <a:t> ja muuttuvan kuorman hetkellisen osuuden ominaisyhdistelmää</a:t>
            </a:r>
          </a:p>
          <a:p>
            <a:pPr lvl="1"/>
            <a:r>
              <a:rPr lang="fi-FI" sz="2000" dirty="0">
                <a:solidFill>
                  <a:srgbClr val="0D0D0D"/>
                </a:solidFill>
              </a:rPr>
              <a:t>Pysyvälle kuormalle ja muuttuvan kuorman pitkäaikaisosuudelle</a:t>
            </a:r>
          </a:p>
          <a:p>
            <a:pPr lvl="2"/>
            <a:r>
              <a:rPr lang="fi-FI" sz="1800" dirty="0">
                <a:solidFill>
                  <a:srgbClr val="0D0D0D"/>
                </a:solidFill>
              </a:rPr>
              <a:t>Kimmomoduulin, liukumoduulin, siirtymäkertoimen </a:t>
            </a:r>
            <a:r>
              <a:rPr lang="fi-FI" sz="1800" b="1" u="sng" dirty="0">
                <a:solidFill>
                  <a:srgbClr val="0D0D0D"/>
                </a:solidFill>
              </a:rPr>
              <a:t>lopputilan keskiarvoja</a:t>
            </a:r>
            <a:r>
              <a:rPr lang="fi-FI" sz="1800" dirty="0">
                <a:solidFill>
                  <a:srgbClr val="0D0D0D"/>
                </a:solidFill>
              </a:rPr>
              <a:t> ja kuormien pitkäaikaista yhdistelmää </a:t>
            </a:r>
          </a:p>
          <a:p>
            <a:pPr lvl="1"/>
            <a:endParaRPr lang="fi-FI" dirty="0">
              <a:solidFill>
                <a:srgbClr val="0D0D0D"/>
              </a:solidFill>
            </a:endParaRPr>
          </a:p>
          <a:p>
            <a:pPr lvl="2"/>
            <a:endParaRPr lang="fi-FI" baseline="-25000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977CD41-B18D-829F-4F3C-47CB171CE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Rakennesuunnittelu</a:t>
            </a:r>
          </a:p>
        </p:txBody>
      </p:sp>
    </p:spTree>
    <p:extLst>
      <p:ext uri="{BB962C8B-B14F-4D97-AF65-F5344CB8AC3E}">
        <p14:creationId xmlns:p14="http://schemas.microsoft.com/office/powerpoint/2010/main" val="163641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49BE660-37A2-4696-BA22-C0153E205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834E9640-83E1-4AC2-8C82-1860E4283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Rakennesuunnittelu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9DBF8041-FC16-42C7-B22D-1D466987E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083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727" y="2136593"/>
            <a:ext cx="8451814" cy="4212766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3076" cy="1325563"/>
          </a:xfrm>
        </p:spPr>
        <p:txBody>
          <a:bodyPr/>
          <a:lstStyle/>
          <a:p>
            <a:r>
              <a:rPr lang="fi-FI" dirty="0"/>
              <a:t>Kokonaismuodonmuutos</a:t>
            </a:r>
            <a:br>
              <a:rPr lang="fi-FI" dirty="0"/>
            </a:br>
            <a:r>
              <a:rPr lang="fi-FI" sz="2400" dirty="0">
                <a:solidFill>
                  <a:srgbClr val="FF0000"/>
                </a:solidFill>
              </a:rPr>
              <a:t>Rakenteen osien ajasta riippuva toiminta on erilaista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30</a:t>
            </a:fld>
            <a:endParaRPr lang="fi-FI" dirty="0"/>
          </a:p>
        </p:txBody>
      </p:sp>
      <p:graphicFrame>
        <p:nvGraphicFramePr>
          <p:cNvPr id="8" name="Objekti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109685"/>
              </p:ext>
            </p:extLst>
          </p:nvPr>
        </p:nvGraphicFramePr>
        <p:xfrm>
          <a:off x="3521677" y="2196535"/>
          <a:ext cx="1184110" cy="253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680" imgH="228600" progId="Equation.DSMT4">
                  <p:embed/>
                </p:oleObj>
              </mc:Choice>
              <mc:Fallback>
                <p:oleObj name="Equation" r:id="rId4" imgW="1066680" imgH="228600" progId="Equation.DSMT4">
                  <p:embed/>
                  <p:pic>
                    <p:nvPicPr>
                      <p:cNvPr id="8" name="Objekti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21677" y="2196535"/>
                        <a:ext cx="1184110" cy="253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i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531396"/>
              </p:ext>
            </p:extLst>
          </p:nvPr>
        </p:nvGraphicFramePr>
        <p:xfrm>
          <a:off x="6203568" y="1573495"/>
          <a:ext cx="40005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30520" imgH="444240" progId="Equation.DSMT4">
                  <p:embed/>
                </p:oleObj>
              </mc:Choice>
              <mc:Fallback>
                <p:oleObj name="Equation" r:id="rId6" imgW="3530520" imgH="444240" progId="Equation.DSMT4">
                  <p:embed/>
                  <p:pic>
                    <p:nvPicPr>
                      <p:cNvPr id="9" name="Objekti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03568" y="1573495"/>
                        <a:ext cx="4000500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nuoli 1"/>
          <p:cNvSpPr/>
          <p:nvPr/>
        </p:nvSpPr>
        <p:spPr>
          <a:xfrm>
            <a:off x="5288692" y="4145692"/>
            <a:ext cx="296563" cy="321276"/>
          </a:xfrm>
          <a:prstGeom prst="down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Alanuoli 12"/>
          <p:cNvSpPr/>
          <p:nvPr/>
        </p:nvSpPr>
        <p:spPr>
          <a:xfrm>
            <a:off x="6728254" y="4145692"/>
            <a:ext cx="296563" cy="321276"/>
          </a:xfrm>
          <a:prstGeom prst="down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0BA134F-D810-E910-8FAD-EE5CDC7B3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9385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7854" cy="1325563"/>
          </a:xfrm>
        </p:spPr>
        <p:txBody>
          <a:bodyPr>
            <a:normAutofit/>
          </a:bodyPr>
          <a:lstStyle/>
          <a:p>
            <a:r>
              <a:rPr lang="fi-FI" dirty="0"/>
              <a:t>Ominaisyhdistelmä (</a:t>
            </a:r>
            <a:r>
              <a:rPr lang="fi-FI" i="1" dirty="0" err="1"/>
              <a:t>w</a:t>
            </a:r>
            <a:r>
              <a:rPr lang="fi-FI" baseline="-25000" dirty="0" err="1"/>
              <a:t>inst</a:t>
            </a:r>
            <a:r>
              <a:rPr lang="fi-FI" dirty="0"/>
              <a:t>, </a:t>
            </a:r>
            <a:r>
              <a:rPr lang="fi-FI" i="1" dirty="0" err="1"/>
              <a:t>u</a:t>
            </a:r>
            <a:r>
              <a:rPr lang="fi-FI" baseline="-25000" dirty="0" err="1"/>
              <a:t>inst</a:t>
            </a:r>
            <a:r>
              <a:rPr lang="fi-FI" dirty="0"/>
              <a:t>)</a:t>
            </a:r>
            <a:br>
              <a:rPr lang="fi-FI" dirty="0">
                <a:solidFill>
                  <a:srgbClr val="0D0D0D"/>
                </a:solidFill>
              </a:rPr>
            </a:br>
            <a:r>
              <a:rPr lang="fi-FI" sz="2400" dirty="0">
                <a:solidFill>
                  <a:srgbClr val="FF0000"/>
                </a:solidFill>
              </a:rPr>
              <a:t>Rakenteen osien ajasta riippuva toiminta on erilaista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31</a:t>
            </a:fld>
            <a:endParaRPr lang="fi-FI" dirty="0"/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460187"/>
              </p:ext>
            </p:extLst>
          </p:nvPr>
        </p:nvGraphicFramePr>
        <p:xfrm>
          <a:off x="1144845" y="3601738"/>
          <a:ext cx="9191625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527520" imgH="1574640" progId="Equation.DSMT4">
                  <p:embed/>
                </p:oleObj>
              </mc:Choice>
              <mc:Fallback>
                <p:oleObj name="Equation" r:id="rId3" imgW="6527520" imgH="1574640" progId="Equation.DSMT4">
                  <p:embed/>
                  <p:pic>
                    <p:nvPicPr>
                      <p:cNvPr id="2" name="Objekti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4845" y="3601738"/>
                        <a:ext cx="9191625" cy="221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62692"/>
            <a:ext cx="10850218" cy="1665161"/>
          </a:xfrm>
        </p:spPr>
        <p:txBody>
          <a:bodyPr>
            <a:normAutofit/>
          </a:bodyPr>
          <a:lstStyle/>
          <a:p>
            <a:r>
              <a:rPr lang="fi-FI" dirty="0"/>
              <a:t>Rakenteen hetkellinen taipuma </a:t>
            </a:r>
            <a:r>
              <a:rPr lang="fi-FI" i="1" dirty="0" err="1"/>
              <a:t>w</a:t>
            </a:r>
            <a:r>
              <a:rPr lang="fi-FI" baseline="-25000" dirty="0" err="1"/>
              <a:t>inst</a:t>
            </a:r>
            <a:r>
              <a:rPr lang="fi-FI" dirty="0"/>
              <a:t> tai muodonmuutostila </a:t>
            </a:r>
            <a:r>
              <a:rPr lang="fi-FI" i="1" dirty="0" err="1"/>
              <a:t>u</a:t>
            </a:r>
            <a:r>
              <a:rPr lang="fi-FI" baseline="-25000" dirty="0" err="1"/>
              <a:t>inst</a:t>
            </a:r>
            <a:r>
              <a:rPr lang="fi-FI" dirty="0"/>
              <a:t> käyttörajatilassa</a:t>
            </a:r>
          </a:p>
          <a:p>
            <a:r>
              <a:rPr lang="fi-FI" dirty="0"/>
              <a:t>Muuttuvan kuorman hetkellisen osuuden ominaisyhdistelmä</a:t>
            </a:r>
          </a:p>
          <a:p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4C38FE4-802D-BFBC-90D7-7864C2F3C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9742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649" y="1684510"/>
            <a:ext cx="5881989" cy="145116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0217" cy="1325563"/>
          </a:xfrm>
        </p:spPr>
        <p:txBody>
          <a:bodyPr/>
          <a:lstStyle/>
          <a:p>
            <a:r>
              <a:rPr lang="fi-FI" dirty="0"/>
              <a:t>Hetkellinen muodonmuutos (</a:t>
            </a:r>
            <a:r>
              <a:rPr lang="fi-FI" i="1" dirty="0" err="1"/>
              <a:t>w</a:t>
            </a:r>
            <a:r>
              <a:rPr lang="fi-FI" baseline="-25000" dirty="0" err="1"/>
              <a:t>inst</a:t>
            </a:r>
            <a:r>
              <a:rPr lang="fi-FI" dirty="0"/>
              <a:t>, </a:t>
            </a:r>
            <a:r>
              <a:rPr lang="fi-FI" i="1" dirty="0" err="1"/>
              <a:t>u</a:t>
            </a:r>
            <a:r>
              <a:rPr lang="fi-FI" baseline="-25000" dirty="0" err="1"/>
              <a:t>inst</a:t>
            </a:r>
            <a:r>
              <a:rPr lang="fi-FI" dirty="0"/>
              <a:t>)</a:t>
            </a:r>
            <a:br>
              <a:rPr lang="fi-FI" dirty="0"/>
            </a:br>
            <a:r>
              <a:rPr lang="fi-FI" sz="2400" dirty="0">
                <a:solidFill>
                  <a:srgbClr val="FF0000"/>
                </a:solidFill>
              </a:rPr>
              <a:t>Rakenteen osien ajasta riippuva toiminta on erilaista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32</a:t>
            </a:fld>
            <a:endParaRPr lang="fi-FI" dirty="0"/>
          </a:p>
        </p:txBody>
      </p:sp>
      <p:graphicFrame>
        <p:nvGraphicFramePr>
          <p:cNvPr id="6" name="Objekti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439140"/>
              </p:ext>
            </p:extLst>
          </p:nvPr>
        </p:nvGraphicFramePr>
        <p:xfrm>
          <a:off x="1128713" y="3573463"/>
          <a:ext cx="8924925" cy="289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37080" imgH="2057400" progId="Equation.DSMT4">
                  <p:embed/>
                </p:oleObj>
              </mc:Choice>
              <mc:Fallback>
                <p:oleObj name="Equation" r:id="rId4" imgW="6337080" imgH="2057400" progId="Equation.DSMT4">
                  <p:embed/>
                  <p:pic>
                    <p:nvPicPr>
                      <p:cNvPr id="6" name="Objekti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8713" y="3573463"/>
                        <a:ext cx="8924925" cy="289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6E12B14-5E07-AA5B-7DAB-22BBC2413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811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43519" cy="1325563"/>
          </a:xfrm>
        </p:spPr>
        <p:txBody>
          <a:bodyPr>
            <a:normAutofit/>
          </a:bodyPr>
          <a:lstStyle/>
          <a:p>
            <a:r>
              <a:rPr lang="fi-FI" dirty="0"/>
              <a:t>Pitkäaikaisyhdistelmä (</a:t>
            </a:r>
            <a:r>
              <a:rPr lang="fi-FI" i="1" dirty="0" err="1"/>
              <a:t>w</a:t>
            </a:r>
            <a:r>
              <a:rPr lang="fi-FI" baseline="-25000" dirty="0" err="1"/>
              <a:t>perm,fin</a:t>
            </a:r>
            <a:r>
              <a:rPr lang="fi-FI" dirty="0"/>
              <a:t>, </a:t>
            </a:r>
            <a:r>
              <a:rPr lang="fi-FI" i="1" dirty="0" err="1"/>
              <a:t>u</a:t>
            </a:r>
            <a:r>
              <a:rPr lang="fi-FI" baseline="-25000" dirty="0" err="1"/>
              <a:t>perm,fin</a:t>
            </a:r>
            <a:r>
              <a:rPr lang="fi-FI" dirty="0"/>
              <a:t>)</a:t>
            </a:r>
            <a:br>
              <a:rPr lang="fi-FI" dirty="0">
                <a:solidFill>
                  <a:srgbClr val="0D0D0D"/>
                </a:solidFill>
              </a:rPr>
            </a:br>
            <a:r>
              <a:rPr lang="fi-FI" sz="2400" dirty="0">
                <a:solidFill>
                  <a:srgbClr val="FF0000"/>
                </a:solidFill>
              </a:rPr>
              <a:t>Rakenteen osien ajasta riippuva toiminta on erilaista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33</a:t>
            </a:fld>
            <a:endParaRPr lang="fi-FI" dirty="0"/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364426"/>
              </p:ext>
            </p:extLst>
          </p:nvPr>
        </p:nvGraphicFramePr>
        <p:xfrm>
          <a:off x="1101725" y="3601738"/>
          <a:ext cx="7977188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663880" imgH="1320480" progId="Equation.DSMT4">
                  <p:embed/>
                </p:oleObj>
              </mc:Choice>
              <mc:Fallback>
                <p:oleObj name="Equation" r:id="rId3" imgW="5663880" imgH="1320480" progId="Equation.DSMT4">
                  <p:embed/>
                  <p:pic>
                    <p:nvPicPr>
                      <p:cNvPr id="2" name="Objekti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1725" y="3601738"/>
                        <a:ext cx="7977188" cy="186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62692"/>
            <a:ext cx="10850218" cy="1683226"/>
          </a:xfrm>
        </p:spPr>
        <p:txBody>
          <a:bodyPr>
            <a:normAutofit/>
          </a:bodyPr>
          <a:lstStyle/>
          <a:p>
            <a:r>
              <a:rPr lang="fi-FI" dirty="0"/>
              <a:t>Rakenteen pitkäaikainen taipuma </a:t>
            </a:r>
            <a:r>
              <a:rPr lang="fi-FI" i="1" dirty="0" err="1"/>
              <a:t>w</a:t>
            </a:r>
            <a:r>
              <a:rPr lang="fi-FI" baseline="-25000" dirty="0" err="1"/>
              <a:t>perm,fin</a:t>
            </a:r>
            <a:r>
              <a:rPr lang="fi-FI" dirty="0"/>
              <a:t> tai muodonmuutostila </a:t>
            </a:r>
            <a:r>
              <a:rPr lang="fi-FI" i="1" dirty="0" err="1"/>
              <a:t>u</a:t>
            </a:r>
            <a:r>
              <a:rPr lang="fi-FI" baseline="-25000" dirty="0" err="1"/>
              <a:t>perm,fin</a:t>
            </a:r>
            <a:r>
              <a:rPr lang="fi-FI" dirty="0"/>
              <a:t> käyttörajatilassa (sisältää viruman)</a:t>
            </a:r>
          </a:p>
          <a:p>
            <a:r>
              <a:rPr lang="fi-FI" dirty="0"/>
              <a:t>Pitkäaikaisen kuorman yhdistelmä</a:t>
            </a:r>
          </a:p>
          <a:p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C7CC2C4-C7CF-953A-347E-C98EC0601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9433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827" y="1682961"/>
            <a:ext cx="5968486" cy="1446517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92250" cy="1325563"/>
          </a:xfrm>
        </p:spPr>
        <p:txBody>
          <a:bodyPr/>
          <a:lstStyle/>
          <a:p>
            <a:r>
              <a:rPr lang="fi-FI" dirty="0"/>
              <a:t>Pitkäaikainen muodonmuutos (</a:t>
            </a:r>
            <a:r>
              <a:rPr lang="fi-FI" i="1" dirty="0" err="1"/>
              <a:t>w</a:t>
            </a:r>
            <a:r>
              <a:rPr lang="fi-FI" baseline="-25000" dirty="0" err="1"/>
              <a:t>perm,fin</a:t>
            </a:r>
            <a:r>
              <a:rPr lang="fi-FI" dirty="0"/>
              <a:t>, </a:t>
            </a:r>
            <a:r>
              <a:rPr lang="fi-FI" i="1" dirty="0" err="1"/>
              <a:t>u</a:t>
            </a:r>
            <a:r>
              <a:rPr lang="fi-FI" baseline="-25000" dirty="0" err="1"/>
              <a:t>perm,fin</a:t>
            </a:r>
            <a:r>
              <a:rPr lang="fi-FI" dirty="0"/>
              <a:t>)</a:t>
            </a:r>
            <a:br>
              <a:rPr lang="fi-FI" dirty="0"/>
            </a:br>
            <a:r>
              <a:rPr lang="fi-FI" sz="2400" dirty="0">
                <a:solidFill>
                  <a:srgbClr val="FF0000"/>
                </a:solidFill>
              </a:rPr>
              <a:t>Rakenteen osien ajasta riippuva toiminta on erilaista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34</a:t>
            </a:fld>
            <a:endParaRPr lang="fi-FI" dirty="0"/>
          </a:p>
        </p:txBody>
      </p:sp>
      <p:graphicFrame>
        <p:nvGraphicFramePr>
          <p:cNvPr id="6" name="Objekti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500348"/>
              </p:ext>
            </p:extLst>
          </p:nvPr>
        </p:nvGraphicFramePr>
        <p:xfrm>
          <a:off x="1095375" y="3586163"/>
          <a:ext cx="9869488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010280" imgH="1803240" progId="Equation.DSMT4">
                  <p:embed/>
                </p:oleObj>
              </mc:Choice>
              <mc:Fallback>
                <p:oleObj name="Equation" r:id="rId4" imgW="7010280" imgH="1803240" progId="Equation.DSMT4">
                  <p:embed/>
                  <p:pic>
                    <p:nvPicPr>
                      <p:cNvPr id="6" name="Objekti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5375" y="3586163"/>
                        <a:ext cx="9869488" cy="254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kstiruutu 15"/>
          <p:cNvSpPr txBox="1"/>
          <p:nvPr/>
        </p:nvSpPr>
        <p:spPr>
          <a:xfrm>
            <a:off x="7478670" y="1651862"/>
            <a:ext cx="42619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HUOMIO!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FF0000"/>
                </a:solidFill>
              </a:rPr>
              <a:t>Muodonmuutos (sis. viruma) määritetään arvoilla </a:t>
            </a:r>
          </a:p>
          <a:p>
            <a:r>
              <a:rPr lang="fi-FI" sz="1400" i="1" dirty="0">
                <a:solidFill>
                  <a:srgbClr val="FF0000"/>
                </a:solidFill>
              </a:rPr>
              <a:t>     </a:t>
            </a:r>
            <a:r>
              <a:rPr lang="fi-FI" sz="1400" i="1" dirty="0" err="1">
                <a:solidFill>
                  <a:srgbClr val="FF0000"/>
                </a:solidFill>
              </a:rPr>
              <a:t>E</a:t>
            </a:r>
            <a:r>
              <a:rPr lang="fi-FI" sz="1400" baseline="-25000" dirty="0" err="1">
                <a:solidFill>
                  <a:srgbClr val="FF0000"/>
                </a:solidFill>
              </a:rPr>
              <a:t>mean,fin</a:t>
            </a:r>
            <a:r>
              <a:rPr lang="fi-FI" sz="1400" dirty="0">
                <a:solidFill>
                  <a:srgbClr val="FF0000"/>
                </a:solidFill>
              </a:rPr>
              <a:t>, </a:t>
            </a:r>
            <a:r>
              <a:rPr lang="fi-FI" sz="1400" i="1" dirty="0" err="1">
                <a:solidFill>
                  <a:srgbClr val="FF0000"/>
                </a:solidFill>
              </a:rPr>
              <a:t>G</a:t>
            </a:r>
            <a:r>
              <a:rPr lang="fi-FI" sz="1400" baseline="-25000" dirty="0" err="1">
                <a:solidFill>
                  <a:srgbClr val="FF0000"/>
                </a:solidFill>
              </a:rPr>
              <a:t>mean,fin</a:t>
            </a:r>
            <a:r>
              <a:rPr lang="fi-FI" sz="1400" dirty="0">
                <a:solidFill>
                  <a:srgbClr val="FF0000"/>
                </a:solidFill>
              </a:rPr>
              <a:t>, </a:t>
            </a:r>
            <a:r>
              <a:rPr lang="fi-FI" sz="1400" i="1" dirty="0" err="1">
                <a:solidFill>
                  <a:srgbClr val="FF0000"/>
                </a:solidFill>
              </a:rPr>
              <a:t>K</a:t>
            </a:r>
            <a:r>
              <a:rPr lang="fi-FI" sz="1400" baseline="-25000" dirty="0" err="1">
                <a:solidFill>
                  <a:srgbClr val="FF0000"/>
                </a:solidFill>
              </a:rPr>
              <a:t>ser,fin</a:t>
            </a:r>
            <a:endParaRPr lang="fi-FI" sz="1400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17" name="Objekti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992701"/>
              </p:ext>
            </p:extLst>
          </p:nvPr>
        </p:nvGraphicFramePr>
        <p:xfrm>
          <a:off x="7727154" y="2601986"/>
          <a:ext cx="3764994" cy="4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30520" imgH="444240" progId="Equation.DSMT4">
                  <p:embed/>
                </p:oleObj>
              </mc:Choice>
              <mc:Fallback>
                <p:oleObj name="Equation" r:id="rId6" imgW="3530520" imgH="444240" progId="Equation.DSMT4">
                  <p:embed/>
                  <p:pic>
                    <p:nvPicPr>
                      <p:cNvPr id="17" name="Objekti 1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27154" y="2601986"/>
                        <a:ext cx="3764994" cy="4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7478670" y="3099563"/>
            <a:ext cx="4261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FF0000"/>
                </a:solidFill>
              </a:rPr>
              <a:t>Kun liitin yhdistää puuosia, joiden ajasta riippuva toiminta on erilaista, määritetään lopputilan muodonmuutostila käyttämällä seuraavaa virumalukua</a:t>
            </a:r>
            <a:endParaRPr lang="fi-FI" sz="1400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kti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242733"/>
              </p:ext>
            </p:extLst>
          </p:nvPr>
        </p:nvGraphicFramePr>
        <p:xfrm>
          <a:off x="7733332" y="4049935"/>
          <a:ext cx="1395412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7880" imgH="279360" progId="Equation.DSMT4">
                  <p:embed/>
                </p:oleObj>
              </mc:Choice>
              <mc:Fallback>
                <p:oleObj name="Equation" r:id="rId8" imgW="1307880" imgH="279360" progId="Equation.DSMT4">
                  <p:embed/>
                  <p:pic>
                    <p:nvPicPr>
                      <p:cNvPr id="10" name="Objekti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33332" y="4049935"/>
                        <a:ext cx="1395412" cy="30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643547E-8DD3-9BD6-F4C1-710CA5277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4798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Sahatavara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4"/>
            <a:ext cx="10515601" cy="4803775"/>
          </a:xfrm>
        </p:spPr>
        <p:txBody>
          <a:bodyPr>
            <a:normAutofit/>
          </a:bodyPr>
          <a:lstStyle/>
          <a:p>
            <a:r>
              <a:rPr lang="fi-FI" dirty="0"/>
              <a:t>Sahatavaran tulee olla standardin EN 14081-1 mukaista</a:t>
            </a:r>
          </a:p>
          <a:p>
            <a:pPr lvl="1"/>
            <a:r>
              <a:rPr lang="fi-FI" dirty="0"/>
              <a:t>Lujuuslajiteltu rakennuspuutavara tulee CE-merkitä</a:t>
            </a:r>
          </a:p>
          <a:p>
            <a:r>
              <a:rPr lang="fi-FI" dirty="0"/>
              <a:t>Sormijatkosten tulee olla standardin EN 15497 mukaisia</a:t>
            </a:r>
          </a:p>
          <a:p>
            <a:r>
              <a:rPr lang="fi-FI" dirty="0"/>
              <a:t>Käyttöluokassa 1 leikkausmitoituksessa halkeilukerroin </a:t>
            </a:r>
            <a:r>
              <a:rPr lang="fi-FI" i="1" dirty="0" err="1"/>
              <a:t>k</a:t>
            </a:r>
            <a:r>
              <a:rPr lang="fi-FI" baseline="-25000" dirty="0" err="1"/>
              <a:t>cr</a:t>
            </a:r>
            <a:r>
              <a:rPr lang="fi-FI" dirty="0"/>
              <a:t> = 0,67</a:t>
            </a:r>
          </a:p>
          <a:p>
            <a:r>
              <a:rPr lang="fi-FI" dirty="0"/>
              <a:t>Kun taivutetun sahatavarapalkin korkeus</a:t>
            </a:r>
            <a:r>
              <a:rPr lang="fi-FI" i="1" dirty="0"/>
              <a:t> h</a:t>
            </a:r>
            <a:r>
              <a:rPr lang="fi-FI" dirty="0"/>
              <a:t> on alle 150 mm, voidaan taivutuslujuuden ominaisarvoa </a:t>
            </a:r>
            <a:r>
              <a:rPr lang="fi-FI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baseline="-25000" dirty="0" err="1"/>
              <a:t>m,k</a:t>
            </a:r>
            <a:r>
              <a:rPr lang="fi-FI" dirty="0"/>
              <a:t> suurentaa kertoimella </a:t>
            </a:r>
            <a:r>
              <a:rPr lang="fi-FI" i="1" dirty="0" err="1"/>
              <a:t>k</a:t>
            </a:r>
            <a:r>
              <a:rPr lang="fi-FI" baseline="-25000" dirty="0" err="1"/>
              <a:t>h</a:t>
            </a:r>
            <a:endParaRPr lang="fi-FI" baseline="-25000" dirty="0"/>
          </a:p>
          <a:p>
            <a:r>
              <a:rPr lang="fi-FI" dirty="0"/>
              <a:t>Kun vedetyn sahatavarasauvan suurempi sivumitta </a:t>
            </a:r>
            <a:r>
              <a:rPr lang="fi-FI" i="1" dirty="0"/>
              <a:t>h</a:t>
            </a:r>
            <a:r>
              <a:rPr lang="fi-FI" dirty="0"/>
              <a:t> on alle 150 mm, voidaan vetolujuuden ominaisarvoa 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baseline="-25000" dirty="0"/>
              <a:t>t,0,k</a:t>
            </a:r>
            <a:r>
              <a:rPr lang="fi-FI" dirty="0"/>
              <a:t> suurentaa kertoimella </a:t>
            </a:r>
            <a:r>
              <a:rPr lang="fi-FI" i="1" dirty="0" err="1"/>
              <a:t>k</a:t>
            </a:r>
            <a:r>
              <a:rPr lang="fi-FI" baseline="-25000" dirty="0" err="1"/>
              <a:t>h</a:t>
            </a:r>
            <a:endParaRPr lang="fi-FI" baseline="-25000" dirty="0"/>
          </a:p>
          <a:p>
            <a:endParaRPr lang="fi-FI" baseline="-25000" dirty="0"/>
          </a:p>
          <a:p>
            <a:endParaRPr lang="fi-FI" baseline="-25000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35</a:t>
            </a:fld>
            <a:endParaRPr lang="fi-FI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65197"/>
              </p:ext>
            </p:extLst>
          </p:nvPr>
        </p:nvGraphicFramePr>
        <p:xfrm>
          <a:off x="1111723" y="5713130"/>
          <a:ext cx="1989824" cy="761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30040" imgH="431640" progId="Equation.DSMT4">
                  <p:embed/>
                </p:oleObj>
              </mc:Choice>
              <mc:Fallback>
                <p:oleObj name="Equation" r:id="rId3" imgW="1130040" imgH="431640" progId="Equation.DSMT4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1723" y="5713130"/>
                        <a:ext cx="1989824" cy="761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58125AC-E8E3-C875-B433-C72FC13E1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5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Pohjoismainen sahauskäytäntö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36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693" y="1631873"/>
            <a:ext cx="6172614" cy="4321175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EDCA816-DCD7-8BF1-DDA4-CA99AA298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8582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Sahatavaran nimityksiä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37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346" y="788987"/>
            <a:ext cx="3808015" cy="537791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Ellipsi 6"/>
          <p:cNvSpPr/>
          <p:nvPr/>
        </p:nvSpPr>
        <p:spPr>
          <a:xfrm>
            <a:off x="8805311" y="3743373"/>
            <a:ext cx="198000" cy="1963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2" name="Tekstiruutu 11"/>
          <p:cNvSpPr txBox="1"/>
          <p:nvPr/>
        </p:nvSpPr>
        <p:spPr>
          <a:xfrm>
            <a:off x="9509994" y="5951456"/>
            <a:ext cx="15343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fi-FI" altLang="fi-FI" sz="800" dirty="0"/>
              <a:t>Lähde: RT 210.4 </a:t>
            </a:r>
            <a:endParaRPr lang="fi-FI" altLang="fi-FI" sz="800" b="1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462" y="1876473"/>
            <a:ext cx="5384909" cy="4126562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095D66-B44D-190E-2EE2-7C7F86F85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44835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Sahatavaratuotteita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38</a:t>
            </a:fld>
            <a:endParaRPr lang="fi-FI" dirty="0"/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842861"/>
              </p:ext>
            </p:extLst>
          </p:nvPr>
        </p:nvGraphicFramePr>
        <p:xfrm>
          <a:off x="503584" y="1604190"/>
          <a:ext cx="1118483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8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0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Sahatavara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Nimitys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Esimerkkejä</a:t>
                      </a:r>
                      <a:r>
                        <a:rPr lang="fi-FI" baseline="0" dirty="0"/>
                        <a:t> k</a:t>
                      </a:r>
                      <a:r>
                        <a:rPr lang="fi-FI" dirty="0"/>
                        <a:t>äyttökohteista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Lujuuslajittelu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Laatulajittelu</a:t>
                      </a:r>
                    </a:p>
                    <a:p>
                      <a:pPr algn="l"/>
                      <a:r>
                        <a:rPr lang="fi-FI" dirty="0"/>
                        <a:t>(ulkonäkö)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Sahapintainen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Rima, Lauta,</a:t>
                      </a:r>
                      <a:r>
                        <a:rPr lang="fi-FI" baseline="0" dirty="0"/>
                        <a:t> Soiro, Lankku, Piiru, Parru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Betonimuotit, ruoteet, tilapäiset rakenteet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Ei</a:t>
                      </a:r>
                      <a:r>
                        <a:rPr lang="fi-FI" baseline="0" dirty="0"/>
                        <a:t> yleensä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Kyllä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Karkeahöylätty</a:t>
                      </a:r>
                    </a:p>
                    <a:p>
                      <a:r>
                        <a:rPr lang="fi-FI" sz="1400" dirty="0"/>
                        <a:t>(</a:t>
                      </a:r>
                      <a:r>
                        <a:rPr lang="fi-FI" sz="1400" dirty="0" err="1"/>
                        <a:t>Mitallistettu</a:t>
                      </a:r>
                      <a:r>
                        <a:rPr lang="fi-FI" sz="1400" dirty="0"/>
                        <a:t>)</a:t>
                      </a:r>
                    </a:p>
                    <a:p>
                      <a:r>
                        <a:rPr lang="fi-FI" sz="1400" dirty="0"/>
                        <a:t>(Myös sormijatkettu)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Rima, Lauta,</a:t>
                      </a:r>
                      <a:r>
                        <a:rPr lang="fi-FI" baseline="0" dirty="0"/>
                        <a:t> Soiro, Lankku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Kantava runko, runkorakenteet yleisesti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Lujuusluokka</a:t>
                      </a:r>
                      <a:r>
                        <a:rPr lang="fi-FI" baseline="0" dirty="0"/>
                        <a:t> </a:t>
                      </a:r>
                      <a:r>
                        <a:rPr lang="fi-FI" dirty="0"/>
                        <a:t>C24 </a:t>
                      </a:r>
                      <a:r>
                        <a:rPr lang="fi-FI" sz="1400" dirty="0"/>
                        <a:t>48x98, 48x123,</a:t>
                      </a:r>
                      <a:r>
                        <a:rPr lang="fi-FI" sz="1400" baseline="0" dirty="0"/>
                        <a:t> 48x148, 48x173, 48x198, 48x223</a:t>
                      </a:r>
                    </a:p>
                    <a:p>
                      <a:r>
                        <a:rPr lang="fi-FI" sz="1800" dirty="0"/>
                        <a:t>Muut koot</a:t>
                      </a:r>
                    </a:p>
                    <a:p>
                      <a:r>
                        <a:rPr lang="fi-FI" sz="1400" dirty="0"/>
                        <a:t>Ei</a:t>
                      </a:r>
                      <a:r>
                        <a:rPr lang="fi-FI" sz="1400" baseline="0" dirty="0"/>
                        <a:t> yleensä 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Kyllä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Höylätty</a:t>
                      </a:r>
                    </a:p>
                    <a:p>
                      <a:r>
                        <a:rPr lang="fi-FI" sz="1400" dirty="0"/>
                        <a:t>(</a:t>
                      </a:r>
                      <a:r>
                        <a:rPr lang="fi-FI" sz="1400" dirty="0" err="1"/>
                        <a:t>Puhtaaksihöylätty</a:t>
                      </a:r>
                      <a:r>
                        <a:rPr lang="fi-FI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Rima, Lauta,</a:t>
                      </a:r>
                      <a:r>
                        <a:rPr lang="fi-FI" baseline="0" dirty="0"/>
                        <a:t> Soiro, Lankku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Sisustaminen, näkyvät rakenteet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Ei</a:t>
                      </a:r>
                      <a:r>
                        <a:rPr lang="fi-FI" baseline="0" dirty="0"/>
                        <a:t> yleensä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Kyllä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Painekyllästetty</a:t>
                      </a:r>
                    </a:p>
                    <a:p>
                      <a:r>
                        <a:rPr lang="fi-FI" sz="1400" dirty="0"/>
                        <a:t>(</a:t>
                      </a:r>
                      <a:r>
                        <a:rPr lang="fi-FI" sz="1400" dirty="0" err="1"/>
                        <a:t>Mitallistettu</a:t>
                      </a:r>
                      <a:r>
                        <a:rPr lang="fi-FI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Rima, Lauta,</a:t>
                      </a:r>
                      <a:r>
                        <a:rPr lang="fi-FI" baseline="0" dirty="0"/>
                        <a:t> Soiro, Lankku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Piharakentaminen, l</a:t>
                      </a:r>
                      <a:r>
                        <a:rPr lang="fi-FI" baseline="0" dirty="0"/>
                        <a:t>aiturit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Ei yleensä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Ei</a:t>
                      </a:r>
                      <a:r>
                        <a:rPr lang="fi-FI" baseline="0" dirty="0"/>
                        <a:t> yleensä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Lämpökäsitelty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Rima, Lauta,</a:t>
                      </a:r>
                      <a:r>
                        <a:rPr lang="fi-FI" baseline="0" dirty="0"/>
                        <a:t> Soiro 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Sisustaminen,</a:t>
                      </a:r>
                      <a:r>
                        <a:rPr lang="fi-FI" baseline="0" dirty="0"/>
                        <a:t> ulkoverhous, </a:t>
                      </a:r>
                      <a:r>
                        <a:rPr lang="fi-FI" dirty="0"/>
                        <a:t>piharakentaminen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Ei mahdollinen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Kyllä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159CEC9-5C54-4907-8C17-7BA55E49D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8842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Sahatavaran lujuuslajittelu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39</a:t>
            </a:fld>
            <a:endParaRPr lang="fi-FI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190683"/>
              </p:ext>
            </p:extLst>
          </p:nvPr>
        </p:nvGraphicFramePr>
        <p:xfrm>
          <a:off x="1636534" y="1393324"/>
          <a:ext cx="883517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090">
                <a:tc gridSpan="2">
                  <a:txBody>
                    <a:bodyPr/>
                    <a:lstStyle/>
                    <a:p>
                      <a:r>
                        <a:rPr lang="fi-FI" dirty="0"/>
                        <a:t>Havupuusahatavaran lujuusluokat EN 338 mukaan</a:t>
                      </a:r>
                    </a:p>
                    <a:p>
                      <a:r>
                        <a:rPr lang="fi-FI" dirty="0"/>
                        <a:t>(visuaalinen tai koneellinen lajittelu)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1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Kaikki lujuusluokat</a:t>
                      </a:r>
                      <a:endParaRPr kumimoji="0" lang="fi-FI" altLang="fi-FI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C14, C16, C18, C20, C22, C24, C27, C30, C35, C40, C45, C50</a:t>
                      </a:r>
                      <a:endParaRPr kumimoji="0" lang="fi-FI" altLang="fi-FI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Suomessa yleisimmät lujuusluokat</a:t>
                      </a:r>
                      <a:endParaRPr kumimoji="0" lang="fi-FI" altLang="fi-FI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C18, </a:t>
                      </a:r>
                      <a:r>
                        <a:rPr kumimoji="0" lang="fi-FI" altLang="fi-FI" sz="1600" b="1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C24</a:t>
                      </a:r>
                      <a:r>
                        <a:rPr kumimoji="0" lang="fi-FI" altLang="fi-FI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C30, C35, C40</a:t>
                      </a:r>
                      <a:endParaRPr kumimoji="0" lang="fi-FI" altLang="fi-FI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141501"/>
              </p:ext>
            </p:extLst>
          </p:nvPr>
        </p:nvGraphicFramePr>
        <p:xfrm>
          <a:off x="1636534" y="2878965"/>
          <a:ext cx="8835172" cy="1310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810">
                <a:tc gridSpan="2"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fi-FI" altLang="fi-FI" sz="1800" i="0" dirty="0">
                          <a:latin typeface="Calibri" panose="020F0502020204030204" pitchFamily="34" charset="0"/>
                        </a:rPr>
                        <a:t>Havupuusahatavaran lujuusluokat standardin INSTA 142 mukaan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altLang="fi-FI" sz="1800" i="0" dirty="0">
                          <a:latin typeface="Calibri" panose="020F0502020204030204" pitchFamily="34" charset="0"/>
                        </a:rPr>
                        <a:t>(visuaalinen lajittelu) </a:t>
                      </a:r>
                      <a:r>
                        <a:rPr lang="fi-FI" altLang="fi-FI" sz="1800" b="1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INSTA = </a:t>
                      </a:r>
                      <a:r>
                        <a:rPr lang="fi-FI" sz="1800" b="1" i="0" u="sng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fi-FI" sz="1800" b="1" i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ternordisk</a:t>
                      </a:r>
                      <a:r>
                        <a:rPr lang="fi-FI" sz="1800" b="1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800" b="1" i="0" u="sng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</a:t>
                      </a:r>
                      <a:r>
                        <a:rPr lang="fi-FI" sz="1800" b="1" i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ndardisering</a:t>
                      </a:r>
                      <a:endParaRPr lang="fi-FI" altLang="fi-FI" sz="1800" i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1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Kaikki lujuusluokat</a:t>
                      </a:r>
                    </a:p>
                  </a:txBody>
                  <a:tcPr marT="45698" marB="4569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T0, T1, T2, T3</a:t>
                      </a:r>
                    </a:p>
                  </a:txBody>
                  <a:tcPr marT="45698" marB="45698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1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Vastaavuus EN 338 kanssa</a:t>
                      </a:r>
                    </a:p>
                  </a:txBody>
                  <a:tcPr marT="45698" marB="4569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T0 = C14, T1 = C18, T2 = C24, T3 = C30</a:t>
                      </a:r>
                    </a:p>
                  </a:txBody>
                  <a:tcPr marT="45698" marB="45698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255290"/>
              </p:ext>
            </p:extLst>
          </p:nvPr>
        </p:nvGraphicFramePr>
        <p:xfrm>
          <a:off x="1636533" y="4361934"/>
          <a:ext cx="8835173" cy="1859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9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380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fi-FI" altLang="fi-FI" sz="1800" i="0" dirty="0">
                          <a:latin typeface="Calibri" panose="020F0502020204030204" pitchFamily="34" charset="0"/>
                        </a:rPr>
                        <a:t>Erikoistapaukset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fi-FI" altLang="fi-FI" sz="1800" i="0" dirty="0">
                          <a:latin typeface="Calibri" panose="020F0502020204030204" pitchFamily="34" charset="0"/>
                        </a:rPr>
                        <a:t>Lujuusluokka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7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indent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fi-FI" sz="1600" dirty="0" err="1">
                          <a:latin typeface="+mn-lt"/>
                        </a:rPr>
                        <a:t>Lujuuslajittelematon</a:t>
                      </a:r>
                      <a:r>
                        <a:rPr lang="en-US" altLang="fi-FI" sz="1600" dirty="0">
                          <a:latin typeface="+mn-lt"/>
                        </a:rPr>
                        <a:t> </a:t>
                      </a:r>
                      <a:r>
                        <a:rPr lang="en-US" altLang="fi-FI" sz="1600" dirty="0" err="1">
                          <a:latin typeface="+mn-lt"/>
                        </a:rPr>
                        <a:t>pyöreä</a:t>
                      </a:r>
                      <a:r>
                        <a:rPr lang="en-US" altLang="fi-FI" sz="1600" dirty="0">
                          <a:latin typeface="+mn-lt"/>
                        </a:rPr>
                        <a:t> </a:t>
                      </a:r>
                      <a:r>
                        <a:rPr lang="en-US" altLang="fi-FI" sz="1600" dirty="0" err="1">
                          <a:latin typeface="+mn-lt"/>
                        </a:rPr>
                        <a:t>puutavara</a:t>
                      </a:r>
                      <a:r>
                        <a:rPr lang="en-US" altLang="fi-FI" sz="1600" dirty="0">
                          <a:latin typeface="+mn-lt"/>
                        </a:rPr>
                        <a:t> </a:t>
                      </a:r>
                      <a:r>
                        <a:rPr lang="en-US" altLang="fi-FI" sz="1600" dirty="0" err="1">
                          <a:latin typeface="+mn-lt"/>
                        </a:rPr>
                        <a:t>sekä</a:t>
                      </a:r>
                      <a:r>
                        <a:rPr lang="en-US" altLang="fi-FI" sz="1600" dirty="0">
                          <a:latin typeface="+mn-lt"/>
                        </a:rPr>
                        <a:t> </a:t>
                      </a:r>
                      <a:r>
                        <a:rPr lang="en-US" altLang="fi-FI" sz="1600" dirty="0" err="1">
                          <a:latin typeface="+mn-lt"/>
                        </a:rPr>
                        <a:t>pyörö</a:t>
                      </a:r>
                      <a:r>
                        <a:rPr lang="en-US" altLang="fi-FI" sz="1600" dirty="0">
                          <a:latin typeface="+mn-lt"/>
                        </a:rPr>
                        <a:t>-, </a:t>
                      </a:r>
                      <a:r>
                        <a:rPr lang="en-US" altLang="fi-FI" sz="1600" dirty="0" err="1">
                          <a:latin typeface="+mn-lt"/>
                        </a:rPr>
                        <a:t>höylä</a:t>
                      </a:r>
                      <a:r>
                        <a:rPr lang="en-US" altLang="fi-FI" sz="1600" dirty="0">
                          <a:latin typeface="+mn-lt"/>
                        </a:rPr>
                        <a:t>- ja </a:t>
                      </a:r>
                      <a:r>
                        <a:rPr lang="en-US" altLang="fi-FI" sz="1600" dirty="0" err="1">
                          <a:latin typeface="+mn-lt"/>
                        </a:rPr>
                        <a:t>massiivipuuhirsi</a:t>
                      </a:r>
                      <a:r>
                        <a:rPr lang="en-US" altLang="fi-FI" sz="1600" dirty="0">
                          <a:latin typeface="+mn-lt"/>
                        </a:rPr>
                        <a:t> </a:t>
                      </a:r>
                    </a:p>
                  </a:txBody>
                  <a:tcPr marT="45698" marB="45698" horzOverflow="overflow"/>
                </a:tc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fi-FI" sz="1600" dirty="0">
                          <a:latin typeface="+mn-lt"/>
                        </a:rPr>
                        <a:t>C24 (</a:t>
                      </a:r>
                      <a:r>
                        <a:rPr lang="en-US" altLang="fi-FI" sz="1600" dirty="0" err="1">
                          <a:latin typeface="+mn-lt"/>
                        </a:rPr>
                        <a:t>oletetaan</a:t>
                      </a:r>
                      <a:r>
                        <a:rPr lang="en-US" altLang="fi-FI" sz="1600" dirty="0">
                          <a:latin typeface="+mn-lt"/>
                        </a:rPr>
                        <a:t>)</a:t>
                      </a:r>
                    </a:p>
                  </a:txBody>
                  <a:tcPr marT="45698" marB="4569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6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fi-FI" sz="1600" dirty="0" err="1">
                          <a:latin typeface="+mn-lt"/>
                        </a:rPr>
                        <a:t>Lujuuslajittelematon</a:t>
                      </a:r>
                      <a:r>
                        <a:rPr lang="en-US" altLang="fi-FI" sz="1600" dirty="0">
                          <a:latin typeface="+mn-lt"/>
                        </a:rPr>
                        <a:t> o</a:t>
                      </a:r>
                      <a:r>
                        <a:rPr kumimoji="0" lang="fi-FI" altLang="fi-F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maan käyttöön tulevaa pientaloa tai maatalousrakennusta varten hankittu sahatuottoinen sahatavara </a:t>
                      </a:r>
                    </a:p>
                  </a:txBody>
                  <a:tcPr marT="45698" marB="4569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C24 (oletetaan)</a:t>
                      </a:r>
                    </a:p>
                  </a:txBody>
                  <a:tcPr marT="45698" marB="4569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fi-FI" sz="1600" dirty="0" err="1">
                          <a:latin typeface="+mn-lt"/>
                        </a:rPr>
                        <a:t>Lujuuslajittelematon</a:t>
                      </a:r>
                      <a:r>
                        <a:rPr lang="en-US" altLang="fi-FI" sz="1600" dirty="0">
                          <a:latin typeface="+mn-lt"/>
                        </a:rPr>
                        <a:t>, p</a:t>
                      </a:r>
                      <a:r>
                        <a:rPr kumimoji="0" lang="fi-FI" altLang="fi-FI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aksuudeltaan</a:t>
                      </a:r>
                      <a:r>
                        <a:rPr kumimoji="0" lang="fi-FI" altLang="fi-F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alle 40 mm oleva, täysikanttinen sahatavara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Lujuuslajittelematon, sivumitoiltaan enintään 50 mm oleva, täysikanttinen sahatavara</a:t>
                      </a:r>
                    </a:p>
                  </a:txBody>
                  <a:tcPr marT="45698" marB="4569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altLang="fi-F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C18 (oletetaan)</a:t>
                      </a:r>
                      <a:endParaRPr lang="fi-FI" sz="1600" dirty="0">
                        <a:latin typeface="+mn-lt"/>
                      </a:endParaRPr>
                    </a:p>
                  </a:txBody>
                  <a:tcPr marT="45698" marB="4569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0758E76-154A-BA0A-F630-73F1DBA55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77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kstin paikkamerkki 40">
            <a:extLst>
              <a:ext uri="{FF2B5EF4-FFF2-40B4-BE49-F238E27FC236}">
                <a16:creationId xmlns:a16="http://schemas.microsoft.com/office/drawing/2014/main" id="{2D52FE4B-1BAF-42AF-A92E-E9C3C2B04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Tekijät</a:t>
            </a:r>
          </a:p>
        </p:txBody>
      </p:sp>
      <p:sp>
        <p:nvSpPr>
          <p:cNvPr id="42" name="Sisällön paikkamerkki 41">
            <a:extLst>
              <a:ext uri="{FF2B5EF4-FFF2-40B4-BE49-F238E27FC236}">
                <a16:creationId xmlns:a16="http://schemas.microsoft.com/office/drawing/2014/main" id="{0F03351A-45A8-4E38-8031-3419B30D11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Tero Lahtela,</a:t>
            </a:r>
            <a:br>
              <a:rPr lang="fi-FI" dirty="0"/>
            </a:br>
            <a:r>
              <a:rPr lang="fi-FI" dirty="0"/>
              <a:t>Insinööritoimisto Tero Lahtela Oy</a:t>
            </a:r>
          </a:p>
        </p:txBody>
      </p:sp>
      <p:sp>
        <p:nvSpPr>
          <p:cNvPr id="43" name="Sisällön paikkamerkki 42">
            <a:extLst>
              <a:ext uri="{FF2B5EF4-FFF2-40B4-BE49-F238E27FC236}">
                <a16:creationId xmlns:a16="http://schemas.microsoft.com/office/drawing/2014/main" id="{DD88DD0C-A6ED-4711-904E-C56B6E4F5D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Julkaisupäivä: 26.2.2022</a:t>
            </a:r>
          </a:p>
        </p:txBody>
      </p:sp>
      <p:sp>
        <p:nvSpPr>
          <p:cNvPr id="44" name="Tekstin paikkamerkki 43">
            <a:extLst>
              <a:ext uri="{FF2B5EF4-FFF2-40B4-BE49-F238E27FC236}">
                <a16:creationId xmlns:a16="http://schemas.microsoft.com/office/drawing/2014/main" id="{9E9806A0-4C88-46B7-9184-555A83A7FFC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7500" lnSpcReduction="20000"/>
          </a:bodyPr>
          <a:lstStyle/>
          <a:p>
            <a:endParaRPr lang="fi-FI" dirty="0"/>
          </a:p>
        </p:txBody>
      </p:sp>
      <p:sp>
        <p:nvSpPr>
          <p:cNvPr id="46" name="Dian numeron paikkamerkki 45">
            <a:extLst>
              <a:ext uri="{FF2B5EF4-FFF2-40B4-BE49-F238E27FC236}">
                <a16:creationId xmlns:a16="http://schemas.microsoft.com/office/drawing/2014/main" id="{A7160097-2269-4CFB-8D42-6091A3FA4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A8A0963-E6D9-D734-99D9-8D64345E7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03828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Sahatavaran lujuuslajittelu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40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674" y="1456078"/>
            <a:ext cx="7556157" cy="4811419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DA6828A-0B99-3DBF-F09E-54B51E10DB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29438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816" y="1414368"/>
            <a:ext cx="9572368" cy="4928701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Sahatavaran lujuusarvot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41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1A1ACEB-6B6A-B8A5-29D6-01B1230A7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50608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3"/>
          <a:srcRect l="31924" r="48419"/>
          <a:stretch/>
        </p:blipFill>
        <p:spPr>
          <a:xfrm>
            <a:off x="10002826" y="1210469"/>
            <a:ext cx="1267687" cy="2198778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 rotWithShape="1">
          <a:blip r:embed="rId3"/>
          <a:srcRect l="86866"/>
          <a:stretch/>
        </p:blipFill>
        <p:spPr>
          <a:xfrm>
            <a:off x="10185012" y="4109321"/>
            <a:ext cx="846994" cy="2198778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 rotWithShape="1">
          <a:blip r:embed="rId3"/>
          <a:srcRect r="77460"/>
          <a:stretch/>
        </p:blipFill>
        <p:spPr>
          <a:xfrm>
            <a:off x="7603746" y="1210469"/>
            <a:ext cx="1453636" cy="2198778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/>
        </p:nvPicPr>
        <p:blipFill rotWithShape="1">
          <a:blip r:embed="rId3"/>
          <a:srcRect l="58492" r="22163"/>
          <a:stretch/>
        </p:blipFill>
        <p:spPr>
          <a:xfrm>
            <a:off x="7727332" y="4109321"/>
            <a:ext cx="1247558" cy="2198778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Horisontaalinen liimapuu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42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6256111" cy="496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Horisontaalisessa liimapuussa</a:t>
            </a:r>
          </a:p>
          <a:p>
            <a:pPr lvl="1"/>
            <a:r>
              <a:rPr lang="fi-FI" sz="2000" dirty="0"/>
              <a:t>Lamellit ovat päällekkäin</a:t>
            </a:r>
          </a:p>
          <a:p>
            <a:pPr lvl="1"/>
            <a:r>
              <a:rPr lang="fi-FI" sz="2000" dirty="0"/>
              <a:t>Vähintään 2 lamellikerrosta</a:t>
            </a:r>
          </a:p>
          <a:p>
            <a:pPr lvl="1"/>
            <a:r>
              <a:rPr lang="fi-FI" sz="2000" dirty="0"/>
              <a:t>GL-lujuusluokat käytössä</a:t>
            </a:r>
          </a:p>
          <a:p>
            <a:pPr lvl="1"/>
            <a:r>
              <a:rPr lang="fi-FI" sz="2000" dirty="0"/>
              <a:t>Lamellipaksuus enintään 45 mm</a:t>
            </a:r>
          </a:p>
          <a:p>
            <a:pPr lvl="2"/>
            <a:r>
              <a:rPr lang="fi-FI" sz="1800" dirty="0"/>
              <a:t>Käyttöluokassa 3 enintään 35 mm</a:t>
            </a:r>
          </a:p>
          <a:p>
            <a:r>
              <a:rPr lang="fi-FI" sz="2400" dirty="0"/>
              <a:t>Kun lamellipaksuus alle 40 mm, voidaan taivutuslujuuden ominaisarvoa </a:t>
            </a:r>
            <a:r>
              <a:rPr lang="fi-FI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sz="2400" baseline="-25000" dirty="0" err="1"/>
              <a:t>m,k</a:t>
            </a:r>
            <a:r>
              <a:rPr lang="fi-FI" sz="2400" dirty="0"/>
              <a:t> suu-</a:t>
            </a:r>
            <a:r>
              <a:rPr lang="fi-FI" sz="2400" dirty="0" err="1"/>
              <a:t>rentaa</a:t>
            </a:r>
            <a:r>
              <a:rPr lang="fi-FI" sz="2400" dirty="0"/>
              <a:t> kertoimella </a:t>
            </a:r>
            <a:r>
              <a:rPr lang="fi-FI" sz="2400" i="1" dirty="0"/>
              <a:t>k</a:t>
            </a:r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r>
              <a:rPr lang="fi-FI" sz="2400" dirty="0"/>
              <a:t>Liimapuun halkaisu heikentää lujuutta</a:t>
            </a:r>
          </a:p>
          <a:p>
            <a:pPr lvl="1"/>
            <a:endParaRPr lang="fi-FI" sz="20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578912" y="747106"/>
            <a:ext cx="14665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fi-FI" sz="1200" dirty="0">
                <a:latin typeface="+mn-lt"/>
              </a:rPr>
              <a:t>Yhdistelmä liimapuu</a:t>
            </a:r>
          </a:p>
          <a:p>
            <a:pPr>
              <a:spcBef>
                <a:spcPts val="0"/>
              </a:spcBef>
              <a:buNone/>
            </a:pPr>
            <a:r>
              <a:rPr lang="fi-FI" sz="1200" dirty="0">
                <a:latin typeface="+mn-lt"/>
              </a:rPr>
              <a:t>GL24c, </a:t>
            </a:r>
            <a:r>
              <a:rPr lang="fi-FI" altLang="fi-FI" sz="1200" dirty="0">
                <a:latin typeface="+mn-lt"/>
              </a:rPr>
              <a:t>GL30c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607911" y="747106"/>
            <a:ext cx="17196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fi-FI" sz="1200" dirty="0">
                <a:latin typeface="+mn-lt"/>
              </a:rPr>
              <a:t>Homogeeninen liimapuu</a:t>
            </a:r>
          </a:p>
          <a:p>
            <a:pPr>
              <a:spcBef>
                <a:spcPts val="0"/>
              </a:spcBef>
              <a:buNone/>
            </a:pPr>
            <a:r>
              <a:rPr lang="fi-FI" sz="1200" dirty="0">
                <a:latin typeface="+mn-lt"/>
              </a:rPr>
              <a:t>GL24h, </a:t>
            </a:r>
            <a:r>
              <a:rPr lang="fi-FI" altLang="fi-FI" sz="1200" dirty="0">
                <a:latin typeface="+mn-lt"/>
              </a:rPr>
              <a:t>GL30h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9607911" y="3647656"/>
            <a:ext cx="17274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fi-FI" sz="1200" dirty="0">
                <a:latin typeface="+mn-lt"/>
              </a:rPr>
              <a:t>Halkaistu homogeeninen liimapuu </a:t>
            </a:r>
            <a:r>
              <a:rPr lang="fi-FI" altLang="fi-FI" sz="1200" dirty="0">
                <a:latin typeface="Calibri" panose="020F0502020204030204" pitchFamily="34" charset="0"/>
              </a:rPr>
              <a:t>GL30hs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578912" y="3647656"/>
            <a:ext cx="15837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fi-FI" sz="1200" dirty="0"/>
              <a:t>Halkaistu yhdistelmä liimapuu </a:t>
            </a:r>
            <a:r>
              <a:rPr lang="fi-FI" altLang="fi-FI" sz="1200" dirty="0">
                <a:latin typeface="Calibri" panose="020F0502020204030204" pitchFamily="34" charset="0"/>
              </a:rPr>
              <a:t>GL30cs</a:t>
            </a:r>
          </a:p>
        </p:txBody>
      </p:sp>
      <p:graphicFrame>
        <p:nvGraphicFramePr>
          <p:cNvPr id="19" name="Objekti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35438"/>
              </p:ext>
            </p:extLst>
          </p:nvPr>
        </p:nvGraphicFramePr>
        <p:xfrm>
          <a:off x="1079385" y="5067922"/>
          <a:ext cx="57737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76360" imgH="469800" progId="Equation.DSMT4">
                  <p:embed/>
                </p:oleObj>
              </mc:Choice>
              <mc:Fallback>
                <p:oleObj name="Equation" r:id="rId4" imgW="3276360" imgH="469800" progId="Equation.DSMT4">
                  <p:embed/>
                  <p:pic>
                    <p:nvPicPr>
                      <p:cNvPr id="19" name="Objekti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9385" y="5067922"/>
                        <a:ext cx="57737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BAE6E9B-CD9D-42F9-3501-E306440EB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79657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Horisontaalinen liimapuu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4"/>
            <a:ext cx="10515601" cy="4803775"/>
          </a:xfrm>
        </p:spPr>
        <p:txBody>
          <a:bodyPr>
            <a:normAutofit/>
          </a:bodyPr>
          <a:lstStyle/>
          <a:p>
            <a:r>
              <a:rPr lang="fi-FI" dirty="0"/>
              <a:t>Liimapuun tulee olla standardin EN 14080 mukaista</a:t>
            </a:r>
          </a:p>
          <a:p>
            <a:pPr lvl="1"/>
            <a:r>
              <a:rPr lang="fi-FI" dirty="0"/>
              <a:t>Liimapuu tulee CE-merkitä</a:t>
            </a:r>
          </a:p>
          <a:p>
            <a:r>
              <a:rPr lang="fi-FI" dirty="0"/>
              <a:t>Kun taivutetun liimapuupalkin korkeus</a:t>
            </a:r>
            <a:r>
              <a:rPr lang="fi-FI" i="1" dirty="0"/>
              <a:t> h</a:t>
            </a:r>
            <a:r>
              <a:rPr lang="fi-FI" dirty="0"/>
              <a:t> on alle 600 mm, voidaan taivutuslujuuden ominaisarvoa </a:t>
            </a:r>
            <a:r>
              <a:rPr lang="fi-FI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baseline="-25000" dirty="0" err="1"/>
              <a:t>m,k</a:t>
            </a:r>
            <a:r>
              <a:rPr lang="fi-FI" dirty="0"/>
              <a:t> suurentaa kertoimella </a:t>
            </a:r>
            <a:r>
              <a:rPr lang="fi-FI" i="1" dirty="0" err="1"/>
              <a:t>k</a:t>
            </a:r>
            <a:r>
              <a:rPr lang="fi-FI" baseline="-25000" dirty="0" err="1"/>
              <a:t>h</a:t>
            </a:r>
            <a:endParaRPr lang="fi-FI" baseline="-25000" dirty="0"/>
          </a:p>
          <a:p>
            <a:r>
              <a:rPr lang="fi-FI" dirty="0"/>
              <a:t>Kun vedetyn liimapuusauvan suurempi sivumitta </a:t>
            </a:r>
            <a:r>
              <a:rPr lang="fi-FI" i="1" dirty="0"/>
              <a:t>h</a:t>
            </a:r>
            <a:r>
              <a:rPr lang="fi-FI" dirty="0"/>
              <a:t> on alle 600 mm, voidaan vetolujuuden ominaisarvoa 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baseline="-25000" dirty="0"/>
              <a:t>t,0,k</a:t>
            </a:r>
            <a:r>
              <a:rPr lang="fi-FI" dirty="0"/>
              <a:t> suurentaa kertoimella </a:t>
            </a:r>
            <a:r>
              <a:rPr lang="fi-FI" i="1" dirty="0" err="1"/>
              <a:t>k</a:t>
            </a:r>
            <a:r>
              <a:rPr lang="fi-FI" baseline="-25000" dirty="0" err="1"/>
              <a:t>h</a:t>
            </a:r>
            <a:endParaRPr lang="fi-FI" baseline="-25000" dirty="0"/>
          </a:p>
          <a:p>
            <a:endParaRPr lang="fi-FI" baseline="-25000" dirty="0"/>
          </a:p>
          <a:p>
            <a:endParaRPr lang="fi-FI" baseline="-25000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43</a:t>
            </a:fld>
            <a:endParaRPr lang="fi-FI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047169"/>
              </p:ext>
            </p:extLst>
          </p:nvPr>
        </p:nvGraphicFramePr>
        <p:xfrm>
          <a:off x="1123434" y="4551836"/>
          <a:ext cx="586105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27120" imgH="469800" progId="Equation.DSMT4">
                  <p:embed/>
                </p:oleObj>
              </mc:Choice>
              <mc:Fallback>
                <p:oleObj name="Equation" r:id="rId3" imgW="3327120" imgH="469800" progId="Equation.DSMT4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3434" y="4551836"/>
                        <a:ext cx="5861050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B135B86-9636-3D05-FCF9-D77770D07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33275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 rotWithShape="1">
          <a:blip r:embed="rId3"/>
          <a:srcRect b="583"/>
          <a:stretch/>
        </p:blipFill>
        <p:spPr>
          <a:xfrm>
            <a:off x="1348946" y="1424534"/>
            <a:ext cx="9527060" cy="4887645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Horisontaalisen liimapuun lujuusarvot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78D244B-FB12-CD87-E0D1-B9EF0902E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73333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Liimattu sahatavara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45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5679990" cy="4927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Liimatun sahatavaran tulee olla standardin EN 14080 mukaista</a:t>
            </a:r>
          </a:p>
          <a:p>
            <a:pPr lvl="1"/>
            <a:r>
              <a:rPr lang="fi-FI" dirty="0"/>
              <a:t>Liimattu sahatavara tulee CE-merkitä</a:t>
            </a:r>
          </a:p>
          <a:p>
            <a:r>
              <a:rPr lang="fi-FI" dirty="0"/>
              <a:t>Lamellipaksuus saa olla enintään 45…85 mm </a:t>
            </a:r>
          </a:p>
          <a:p>
            <a:r>
              <a:rPr lang="fi-FI" dirty="0"/>
              <a:t>Lamellien määrä saa olla 2…5 kpl</a:t>
            </a:r>
          </a:p>
          <a:p>
            <a:pPr lvl="1"/>
            <a:r>
              <a:rPr lang="fi-FI" dirty="0"/>
              <a:t>Poikkileikkauksen koko tulee olla viereisten kuvien mukainen</a:t>
            </a:r>
          </a:p>
          <a:p>
            <a:r>
              <a:rPr lang="fi-FI" dirty="0"/>
              <a:t>Lujuus- ja jäykkyysominaisuudet</a:t>
            </a:r>
          </a:p>
          <a:p>
            <a:pPr lvl="1"/>
            <a:r>
              <a:rPr lang="fi-FI" dirty="0"/>
              <a:t>Lamellien luokan mukaan (esim. C24)</a:t>
            </a:r>
          </a:p>
          <a:p>
            <a:pPr lvl="1"/>
            <a:r>
              <a:rPr lang="fi-FI" dirty="0"/>
              <a:t>Tuotekohtainen luokitus mahdollinen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 rotWithShape="1">
          <a:blip r:embed="rId3"/>
          <a:srcRect l="43131"/>
          <a:stretch/>
        </p:blipFill>
        <p:spPr>
          <a:xfrm>
            <a:off x="7837513" y="3578551"/>
            <a:ext cx="2582833" cy="2531278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/>
        </p:nvPicPr>
        <p:blipFill rotWithShape="1">
          <a:blip r:embed="rId3"/>
          <a:srcRect r="68788"/>
          <a:stretch/>
        </p:blipFill>
        <p:spPr>
          <a:xfrm>
            <a:off x="8471184" y="870827"/>
            <a:ext cx="1417552" cy="2531278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C4F932F-7509-F9CB-1665-6BA6E8785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03085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LVL = </a:t>
            </a:r>
            <a:r>
              <a:rPr lang="fi-FI" dirty="0" err="1"/>
              <a:t>Laminated</a:t>
            </a:r>
            <a:r>
              <a:rPr lang="fi-FI" dirty="0"/>
              <a:t> </a:t>
            </a:r>
            <a:r>
              <a:rPr lang="fi-FI" dirty="0" err="1"/>
              <a:t>Veneer</a:t>
            </a:r>
            <a:r>
              <a:rPr lang="fi-FI" dirty="0"/>
              <a:t> </a:t>
            </a:r>
            <a:r>
              <a:rPr lang="fi-FI" dirty="0" err="1"/>
              <a:t>Lumber</a:t>
            </a:r>
            <a:endParaRPr lang="fi-FI" dirty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4"/>
            <a:ext cx="10515601" cy="4803775"/>
          </a:xfrm>
        </p:spPr>
        <p:txBody>
          <a:bodyPr>
            <a:normAutofit/>
          </a:bodyPr>
          <a:lstStyle/>
          <a:p>
            <a:r>
              <a:rPr lang="fi-FI" dirty="0" err="1"/>
              <a:t>LVL:n</a:t>
            </a:r>
            <a:r>
              <a:rPr lang="fi-FI" dirty="0"/>
              <a:t> tulee olla standardin EN 14374 mukaista</a:t>
            </a:r>
          </a:p>
          <a:p>
            <a:pPr lvl="1"/>
            <a:r>
              <a:rPr lang="fi-FI" dirty="0"/>
              <a:t>LVL tulee CE-merkitä</a:t>
            </a:r>
          </a:p>
          <a:p>
            <a:r>
              <a:rPr lang="fi-FI" dirty="0"/>
              <a:t>Kun LVL-palkin korkeus</a:t>
            </a:r>
            <a:r>
              <a:rPr lang="fi-FI" i="1" dirty="0"/>
              <a:t> h</a:t>
            </a:r>
            <a:r>
              <a:rPr lang="fi-FI" dirty="0"/>
              <a:t> on </a:t>
            </a:r>
            <a:r>
              <a:rPr lang="fi-FI" b="1" u="sng" dirty="0"/>
              <a:t>alle 300 mm</a:t>
            </a:r>
            <a:r>
              <a:rPr lang="fi-FI" dirty="0"/>
              <a:t>, voidaan syrjätaivutus-lujuuden ominaisarvoa </a:t>
            </a:r>
            <a:r>
              <a:rPr lang="fi-FI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baseline="-25000" dirty="0" err="1"/>
              <a:t>m,k</a:t>
            </a:r>
            <a:r>
              <a:rPr lang="fi-FI" dirty="0"/>
              <a:t> </a:t>
            </a:r>
            <a:r>
              <a:rPr lang="fi-FI" b="1" u="sng" dirty="0"/>
              <a:t>suurentaa</a:t>
            </a:r>
            <a:r>
              <a:rPr lang="fi-FI" dirty="0"/>
              <a:t> kertoimella </a:t>
            </a:r>
            <a:r>
              <a:rPr lang="fi-FI" i="1" dirty="0" err="1"/>
              <a:t>k</a:t>
            </a:r>
            <a:r>
              <a:rPr lang="fi-FI" baseline="-25000" dirty="0" err="1"/>
              <a:t>h</a:t>
            </a:r>
            <a:endParaRPr lang="fi-FI" baseline="-25000" dirty="0"/>
          </a:p>
          <a:p>
            <a:r>
              <a:rPr lang="fi-FI" dirty="0"/>
              <a:t>Kun LVL-palkin korkeus</a:t>
            </a:r>
            <a:r>
              <a:rPr lang="fi-FI" i="1" dirty="0"/>
              <a:t> h</a:t>
            </a:r>
            <a:r>
              <a:rPr lang="fi-FI" dirty="0"/>
              <a:t> on </a:t>
            </a:r>
            <a:r>
              <a:rPr lang="fi-FI" b="1" u="sng" dirty="0"/>
              <a:t>yli 300 mm</a:t>
            </a:r>
            <a:r>
              <a:rPr lang="fi-FI" dirty="0"/>
              <a:t>, tulee syrjätaivutuslujuuden ominaisarvoa </a:t>
            </a:r>
            <a:r>
              <a:rPr lang="fi-FI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baseline="-25000" dirty="0" err="1"/>
              <a:t>m,k</a:t>
            </a:r>
            <a:r>
              <a:rPr lang="fi-FI" dirty="0"/>
              <a:t> </a:t>
            </a:r>
            <a:r>
              <a:rPr lang="fi-FI" b="1" u="sng" dirty="0"/>
              <a:t>pienentää</a:t>
            </a:r>
            <a:r>
              <a:rPr lang="fi-FI" dirty="0"/>
              <a:t> kertoimella </a:t>
            </a:r>
            <a:r>
              <a:rPr lang="fi-FI" i="1" dirty="0" err="1"/>
              <a:t>k</a:t>
            </a:r>
            <a:r>
              <a:rPr lang="fi-FI" baseline="-25000" dirty="0" err="1"/>
              <a:t>h</a:t>
            </a:r>
            <a:endParaRPr lang="fi-FI" baseline="-25000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46</a:t>
            </a:fld>
            <a:endParaRPr lang="fi-FI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823247"/>
              </p:ext>
            </p:extLst>
          </p:nvPr>
        </p:nvGraphicFramePr>
        <p:xfrm>
          <a:off x="1132531" y="4609716"/>
          <a:ext cx="427355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25680" imgH="711000" progId="Equation.DSMT4">
                  <p:embed/>
                </p:oleObj>
              </mc:Choice>
              <mc:Fallback>
                <p:oleObj name="Equation" r:id="rId3" imgW="2425680" imgH="711000" progId="Equation.DSMT4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2531" y="4609716"/>
                        <a:ext cx="427355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0320CB3-669F-1DE3-8D29-D9E723666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71546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LVL = </a:t>
            </a:r>
            <a:r>
              <a:rPr lang="fi-FI" dirty="0" err="1"/>
              <a:t>Laminated</a:t>
            </a:r>
            <a:r>
              <a:rPr lang="fi-FI" dirty="0"/>
              <a:t> </a:t>
            </a:r>
            <a:r>
              <a:rPr lang="fi-FI" dirty="0" err="1"/>
              <a:t>Veneer</a:t>
            </a:r>
            <a:r>
              <a:rPr lang="fi-FI" dirty="0"/>
              <a:t> </a:t>
            </a:r>
            <a:r>
              <a:rPr lang="fi-FI" dirty="0" err="1"/>
              <a:t>Lumber</a:t>
            </a:r>
            <a:endParaRPr lang="fi-FI" dirty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4"/>
            <a:ext cx="10515601" cy="4803775"/>
          </a:xfrm>
        </p:spPr>
        <p:txBody>
          <a:bodyPr>
            <a:normAutofit/>
          </a:bodyPr>
          <a:lstStyle/>
          <a:p>
            <a:r>
              <a:rPr lang="fi-FI" dirty="0"/>
              <a:t>Kun vedetyn LVL-sauvan pituus on </a:t>
            </a:r>
            <a:r>
              <a:rPr lang="fi-FI" b="1" u="sng" dirty="0"/>
              <a:t>alle 3000 mm</a:t>
            </a:r>
            <a:r>
              <a:rPr lang="fi-FI" dirty="0"/>
              <a:t>, voidaan vetolujuuden ominaisarvoa 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baseline="-25000" dirty="0"/>
              <a:t>t,0,k</a:t>
            </a:r>
            <a:r>
              <a:rPr lang="fi-FI" dirty="0"/>
              <a:t> </a:t>
            </a:r>
            <a:r>
              <a:rPr lang="fi-FI" b="1" u="sng" dirty="0"/>
              <a:t>suurentaa</a:t>
            </a:r>
            <a:r>
              <a:rPr lang="fi-FI" dirty="0"/>
              <a:t> kertoimella </a:t>
            </a:r>
            <a:r>
              <a:rPr lang="fi-FI" i="1" dirty="0" err="1"/>
              <a:t>k</a:t>
            </a:r>
            <a:r>
              <a:rPr lang="fi-FI" baseline="-25000" dirty="0" err="1">
                <a:latin typeface="MT Extra" panose="05050102010205020202" pitchFamily="18" charset="2"/>
                <a:cs typeface="ScriptS" panose="00000400000000000000" pitchFamily="2" charset="0"/>
              </a:rPr>
              <a:t>l</a:t>
            </a:r>
            <a:endParaRPr lang="fi-FI" baseline="-25000" dirty="0">
              <a:latin typeface="MT Extra" panose="05050102010205020202" pitchFamily="18" charset="2"/>
              <a:cs typeface="ScriptS" panose="00000400000000000000" pitchFamily="2" charset="0"/>
            </a:endParaRPr>
          </a:p>
          <a:p>
            <a:r>
              <a:rPr lang="fi-FI" dirty="0"/>
              <a:t>Kun vedetyn LVL-sauvan pituus on </a:t>
            </a:r>
            <a:r>
              <a:rPr lang="fi-FI" b="1" u="sng" dirty="0"/>
              <a:t>yli 3000 mm</a:t>
            </a:r>
            <a:r>
              <a:rPr lang="fi-FI" dirty="0"/>
              <a:t>, tulee vetolujuuden ominaisarvoa 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baseline="-25000" dirty="0"/>
              <a:t>t,0,k</a:t>
            </a:r>
            <a:r>
              <a:rPr lang="fi-FI" dirty="0"/>
              <a:t> </a:t>
            </a:r>
            <a:r>
              <a:rPr lang="fi-FI" b="1" u="sng" dirty="0"/>
              <a:t>pienentää</a:t>
            </a:r>
            <a:r>
              <a:rPr lang="fi-FI" dirty="0"/>
              <a:t> kertoimella </a:t>
            </a:r>
            <a:r>
              <a:rPr lang="fi-FI" i="1" dirty="0" err="1"/>
              <a:t>k</a:t>
            </a:r>
            <a:r>
              <a:rPr lang="fi-FI" baseline="-25000" dirty="0" err="1">
                <a:latin typeface="MT Extra" panose="05050102010205020202" pitchFamily="18" charset="2"/>
                <a:cs typeface="ScriptS" panose="00000400000000000000" pitchFamily="2" charset="0"/>
              </a:rPr>
              <a:t>l</a:t>
            </a:r>
            <a:endParaRPr lang="fi-FI" baseline="-25000" dirty="0">
              <a:latin typeface="MT Extra" panose="05050102010205020202" pitchFamily="18" charset="2"/>
              <a:cs typeface="ScriptS" panose="00000400000000000000" pitchFamily="2" charset="0"/>
            </a:endParaRPr>
          </a:p>
          <a:p>
            <a:endParaRPr lang="fi-FI" baseline="-25000" dirty="0"/>
          </a:p>
          <a:p>
            <a:endParaRPr lang="fi-FI" baseline="-25000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47</a:t>
            </a:fld>
            <a:endParaRPr lang="fi-FI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428019"/>
              </p:ext>
            </p:extLst>
          </p:nvPr>
        </p:nvGraphicFramePr>
        <p:xfrm>
          <a:off x="1126352" y="3727066"/>
          <a:ext cx="4273550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25680" imgH="711000" progId="Equation.DSMT4">
                  <p:embed/>
                </p:oleObj>
              </mc:Choice>
              <mc:Fallback>
                <p:oleObj name="Equation" r:id="rId3" imgW="2425680" imgH="711000" progId="Equation.DSMT4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6352" y="3727066"/>
                        <a:ext cx="4273550" cy="1255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E5C5ECE-5B35-0C77-A4E7-086763749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15751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3"/>
          <a:srcRect b="790"/>
          <a:stretch/>
        </p:blipFill>
        <p:spPr>
          <a:xfrm>
            <a:off x="1272748" y="1407954"/>
            <a:ext cx="9765436" cy="4924884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LVL:n</a:t>
            </a:r>
            <a:r>
              <a:rPr lang="fi-FI" dirty="0"/>
              <a:t> lujuusarvot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48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FE512C2-5D3F-687D-47D0-DD865D1D0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30505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CLT = Cross </a:t>
            </a:r>
            <a:r>
              <a:rPr lang="fi-FI" dirty="0" err="1"/>
              <a:t>Laminated</a:t>
            </a:r>
            <a:r>
              <a:rPr lang="fi-FI" dirty="0"/>
              <a:t> </a:t>
            </a:r>
            <a:r>
              <a:rPr lang="fi-FI" dirty="0" err="1"/>
              <a:t>Timber</a:t>
            </a:r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49</a:t>
            </a:fld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178" y="1837981"/>
            <a:ext cx="4223471" cy="4262469"/>
          </a:xfrm>
          <a:prstGeom prst="rect">
            <a:avLst/>
          </a:prstGeom>
        </p:spPr>
      </p:pic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5358715" cy="4927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CLT-levy on lujuuslajitelluista lamelleista liimaamalla koottu massiivipuulevy</a:t>
            </a:r>
          </a:p>
          <a:p>
            <a:r>
              <a:rPr lang="fi-FI" dirty="0"/>
              <a:t>Lamellipaksuudet ovat tavallisesti 20 mm, 30 mm, 40 mm</a:t>
            </a:r>
          </a:p>
          <a:p>
            <a:pPr lvl="1"/>
            <a:r>
              <a:rPr lang="fi-FI" dirty="0"/>
              <a:t>CLT-levy voi sisältää eri paksuisia lamelleja</a:t>
            </a:r>
          </a:p>
          <a:p>
            <a:r>
              <a:rPr lang="fi-FI" dirty="0"/>
              <a:t>CLT-levylle ei ole tällä hetkellä harmonisoitua tuotestandardia</a:t>
            </a:r>
          </a:p>
          <a:p>
            <a:pPr lvl="1"/>
            <a:r>
              <a:rPr lang="fi-FI" dirty="0"/>
              <a:t>CE-merkintä voidaan tehdä ETA-menettelyllä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2D23E75-EE7B-BB13-6CE3-D77B665E5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661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Suunnitteluperusteet</a:t>
            </a:r>
          </a:p>
        </p:txBody>
      </p:sp>
    </p:spTree>
    <p:extLst>
      <p:ext uri="{BB962C8B-B14F-4D97-AF65-F5344CB8AC3E}">
        <p14:creationId xmlns:p14="http://schemas.microsoft.com/office/powerpoint/2010/main" val="21748132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999" y="3724719"/>
            <a:ext cx="5436972" cy="1716809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CLT = Cross </a:t>
            </a:r>
            <a:r>
              <a:rPr lang="fi-FI" dirty="0" err="1"/>
              <a:t>Laminated</a:t>
            </a:r>
            <a:r>
              <a:rPr lang="fi-FI" dirty="0"/>
              <a:t> </a:t>
            </a:r>
            <a:r>
              <a:rPr lang="fi-FI" dirty="0" err="1"/>
              <a:t>Timber</a:t>
            </a:r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50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5364893" cy="4927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600" dirty="0"/>
              <a:t>CLT-levy tarkastellaan kerroksellisena rakenteena</a:t>
            </a:r>
          </a:p>
          <a:p>
            <a:r>
              <a:rPr lang="fi-FI" sz="2600" dirty="0"/>
              <a:t>CLT-levyn tehollinen taivutusjäykkyys </a:t>
            </a:r>
            <a:r>
              <a:rPr lang="fi-FI" sz="2600" i="1" dirty="0" err="1"/>
              <a:t>EI</a:t>
            </a:r>
            <a:r>
              <a:rPr lang="fi-FI" sz="2600" baseline="-25000" dirty="0" err="1"/>
              <a:t>ef</a:t>
            </a:r>
            <a:r>
              <a:rPr lang="fi-FI" sz="2600" dirty="0"/>
              <a:t> voidaan määrittää eurokoodissa esitetyllä </a:t>
            </a:r>
            <a:br>
              <a:rPr lang="fi-FI" sz="2600" dirty="0"/>
            </a:br>
            <a:r>
              <a:rPr lang="fi-FI" sz="2600" dirty="0">
                <a:latin typeface="UniversalMath1 BT" panose="05050102010205020602" pitchFamily="18" charset="2"/>
              </a:rPr>
              <a:t>g</a:t>
            </a:r>
            <a:r>
              <a:rPr lang="fi-FI" sz="2600" dirty="0"/>
              <a:t>-menetelmällä (</a:t>
            </a:r>
            <a:r>
              <a:rPr lang="fi-FI" sz="2600" dirty="0" err="1"/>
              <a:t>max</a:t>
            </a:r>
            <a:r>
              <a:rPr lang="fi-FI" sz="2600" dirty="0"/>
              <a:t> 5-kerroslevy)</a:t>
            </a:r>
          </a:p>
          <a:p>
            <a:r>
              <a:rPr lang="fi-FI" sz="2600" dirty="0"/>
              <a:t>Joillakin valmistajilla on valmiiksi taulukoituja lujuusarvoja vakioiduille poikkileikkauksille</a:t>
            </a:r>
          </a:p>
          <a:p>
            <a:r>
              <a:rPr lang="fi-FI" sz="2600" dirty="0"/>
              <a:t>CLT-levyssä on ”vahva” ja ”heikko” suunta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4"/>
          <a:srcRect b="57126"/>
          <a:stretch/>
        </p:blipFill>
        <p:spPr>
          <a:xfrm>
            <a:off x="6827692" y="1873251"/>
            <a:ext cx="4727350" cy="1220420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6138E50-08D9-C0C3-D1D7-0897AF267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14701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Teollisesti valmistetut hirret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51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5358715" cy="4927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Teollisesti valmistettuja hirsiä ovat</a:t>
            </a:r>
          </a:p>
          <a:p>
            <a:pPr lvl="1"/>
            <a:r>
              <a:rPr lang="fi-FI" dirty="0"/>
              <a:t>Massiivipuuhirsi</a:t>
            </a:r>
          </a:p>
          <a:p>
            <a:pPr lvl="1"/>
            <a:r>
              <a:rPr lang="fi-FI" dirty="0"/>
              <a:t>Lamellihirsi</a:t>
            </a:r>
          </a:p>
          <a:p>
            <a:pPr lvl="1"/>
            <a:r>
              <a:rPr lang="fi-FI" dirty="0" err="1"/>
              <a:t>Ristiinlaminoitu</a:t>
            </a:r>
            <a:r>
              <a:rPr lang="fi-FI" dirty="0"/>
              <a:t> hirsi (painumaton)</a:t>
            </a:r>
          </a:p>
          <a:p>
            <a:r>
              <a:rPr lang="fi-FI" dirty="0"/>
              <a:t>Hirsille ei ole tällä hetkellä harmonisoitua tuotestandardia</a:t>
            </a:r>
          </a:p>
          <a:p>
            <a:pPr lvl="1"/>
            <a:r>
              <a:rPr lang="fi-FI" dirty="0"/>
              <a:t>CE-merkintä voidaan tehdä ETA-menettelyllä</a:t>
            </a:r>
          </a:p>
          <a:p>
            <a:r>
              <a:rPr lang="fi-FI" dirty="0"/>
              <a:t>Hirsien lujuus- ja jäykkyysominaisuudet esitetään valmistajan dokumenteissa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3"/>
          <a:srcRect r="77809"/>
          <a:stretch/>
        </p:blipFill>
        <p:spPr>
          <a:xfrm>
            <a:off x="10024783" y="2404870"/>
            <a:ext cx="1533888" cy="2494206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 rotWithShape="1">
          <a:blip r:embed="rId3"/>
          <a:srcRect l="36283" r="39624"/>
          <a:stretch/>
        </p:blipFill>
        <p:spPr>
          <a:xfrm>
            <a:off x="7741508" y="1219275"/>
            <a:ext cx="1665361" cy="2494206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 rotWithShape="1">
          <a:blip r:embed="rId3"/>
          <a:srcRect l="75652"/>
          <a:stretch/>
        </p:blipFill>
        <p:spPr>
          <a:xfrm>
            <a:off x="7740683" y="3800906"/>
            <a:ext cx="1683016" cy="2494206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C0C7273-F14C-8F94-010F-16D0D36F3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03547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Puulevyt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52</a:t>
            </a:fld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184" y="2163634"/>
            <a:ext cx="4598587" cy="306195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 descr="Kuvahaun tulos haulle osb egg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321" y="2163633"/>
            <a:ext cx="2835096" cy="305458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7623453" y="5010148"/>
            <a:ext cx="10003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800" dirty="0"/>
              <a:t>Kuva: Puuinfo</a:t>
            </a:r>
          </a:p>
        </p:txBody>
      </p:sp>
      <p:sp>
        <p:nvSpPr>
          <p:cNvPr id="7" name="Suorakulmio 6"/>
          <p:cNvSpPr/>
          <p:nvPr/>
        </p:nvSpPr>
        <p:spPr>
          <a:xfrm>
            <a:off x="10688099" y="5002776"/>
            <a:ext cx="10003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800" dirty="0"/>
              <a:t>Kuva: EGGER</a:t>
            </a:r>
          </a:p>
        </p:txBody>
      </p:sp>
      <p:pic>
        <p:nvPicPr>
          <p:cNvPr id="8" name="Picture 4" descr="Kuvahaun tulos haulle wisa-spruce vaner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8"/>
          <a:stretch/>
        </p:blipFill>
        <p:spPr bwMode="auto">
          <a:xfrm>
            <a:off x="477043" y="2163633"/>
            <a:ext cx="3318591" cy="305880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orakulmio 9"/>
          <p:cNvSpPr/>
          <p:nvPr/>
        </p:nvSpPr>
        <p:spPr>
          <a:xfrm>
            <a:off x="2354853" y="4996400"/>
            <a:ext cx="1440781" cy="221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800" dirty="0"/>
              <a:t>Kuva: UPM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371593" y="1820861"/>
            <a:ext cx="19832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/>
              <a:t>Kuusivanerilevy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3913440" y="1820861"/>
            <a:ext cx="16903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/>
              <a:t>Lastulevy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8741693" y="1820861"/>
            <a:ext cx="19746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/>
              <a:t>OSB-levy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60899A2-2450-E207-7A03-CAB93F0B2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74008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Vanerilevy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13774" cy="4351338"/>
          </a:xfrm>
        </p:spPr>
        <p:txBody>
          <a:bodyPr>
            <a:normAutofit/>
          </a:bodyPr>
          <a:lstStyle/>
          <a:p>
            <a:r>
              <a:rPr lang="fi-FI" dirty="0"/>
              <a:t>Rakentamisessa käytetään tavallisesti kuusivanerilevyä</a:t>
            </a:r>
          </a:p>
          <a:p>
            <a:pPr lvl="1"/>
            <a:r>
              <a:rPr lang="fi-FI" dirty="0"/>
              <a:t>Tapauskohtaisesti voidaan käyttää myös muita vanerilevytyyppejä</a:t>
            </a:r>
          </a:p>
          <a:p>
            <a:pPr lvl="1"/>
            <a:r>
              <a:rPr lang="fi-FI" dirty="0"/>
              <a:t>Kosteudenkestävyys tärkeä seikka levytyyppiä valittaessa</a:t>
            </a:r>
          </a:p>
          <a:p>
            <a:r>
              <a:rPr lang="fi-FI" dirty="0"/>
              <a:t>Vanerilevyn lujuus- ja jäykkyysarvot on taulukoitu		</a:t>
            </a:r>
          </a:p>
          <a:p>
            <a:pPr lvl="1"/>
            <a:r>
              <a:rPr lang="fi-FI" dirty="0"/>
              <a:t>Levyn paksuuden ja viilusuunnan mukaan</a:t>
            </a:r>
          </a:p>
          <a:p>
            <a:r>
              <a:rPr lang="fi-FI" dirty="0"/>
              <a:t>Vanerilevyn tulee olla standardin EN 13986 mukaista</a:t>
            </a:r>
          </a:p>
          <a:p>
            <a:pPr lvl="1"/>
            <a:r>
              <a:rPr lang="fi-FI" dirty="0"/>
              <a:t>Vanerilevy tulee CE-merkitä</a:t>
            </a:r>
          </a:p>
          <a:p>
            <a:r>
              <a:rPr lang="fi-FI" dirty="0"/>
              <a:t>Joissakin tapauksissa vanerilevy voidaan korvata LVL-levyllä</a:t>
            </a:r>
          </a:p>
          <a:p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53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38DDCAC-9BAF-C668-505E-5C049B457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3718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Vanerilevy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54</a:t>
            </a:fld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313" y="2815926"/>
            <a:ext cx="4472190" cy="3534032"/>
          </a:xfrm>
          <a:prstGeom prst="rect">
            <a:avLst/>
          </a:prstGeom>
        </p:spPr>
      </p:pic>
      <p:sp>
        <p:nvSpPr>
          <p:cNvPr id="8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5364893" cy="4476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Vanerilevyssä on ”vahva” ja ”heikko” suunta</a:t>
            </a:r>
          </a:p>
          <a:p>
            <a:pPr lvl="1"/>
            <a:r>
              <a:rPr lang="fi-FI" dirty="0"/>
              <a:t>Tulee huomioida mitoituksessa ja levyn asennuksessa</a:t>
            </a:r>
          </a:p>
          <a:p>
            <a:r>
              <a:rPr lang="fi-FI" dirty="0"/>
              <a:t>Pintaviilun syysuunta tulee olla kohtisuoraan kannattimia vastaan</a:t>
            </a:r>
          </a:p>
          <a:p>
            <a:r>
              <a:rPr lang="fi-FI" dirty="0"/>
              <a:t>Levyn kokomerkinnässä ensimmäinen luku ilmoittaa pintaviilun syysuunnan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775" y="716620"/>
            <a:ext cx="2712554" cy="1948136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8A5EBF3-318F-1089-95EF-FBB4FC826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3044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Kuvassa väärin toteutettu seinän levytys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55</a:t>
            </a:fld>
            <a:endParaRPr lang="fi-FI" dirty="0"/>
          </a:p>
        </p:txBody>
      </p:sp>
      <p:pic>
        <p:nvPicPr>
          <p:cNvPr id="7" name="Picture 4" descr="DSC02226"/>
          <p:cNvPicPr>
            <a:picLocks noChangeAspect="1" noChangeArrowheads="1"/>
          </p:cNvPicPr>
          <p:nvPr/>
        </p:nvPicPr>
        <p:blipFill rotWithShape="1">
          <a:blip r:embed="rId3" cstate="screen">
            <a:lum bright="18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337"/>
          <a:stretch/>
        </p:blipFill>
        <p:spPr bwMode="auto">
          <a:xfrm>
            <a:off x="2120212" y="1539619"/>
            <a:ext cx="7950543" cy="463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4278399" y="4436076"/>
            <a:ext cx="0" cy="115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dirty="0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>
            <a:off x="7226911" y="2740798"/>
            <a:ext cx="115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dirty="0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4278399" y="2164798"/>
            <a:ext cx="0" cy="115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dirty="0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7830967" y="4436076"/>
            <a:ext cx="0" cy="115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dirty="0"/>
          </a:p>
        </p:txBody>
      </p:sp>
      <p:sp>
        <p:nvSpPr>
          <p:cNvPr id="17" name="Suorakulmio 16"/>
          <p:cNvSpPr/>
          <p:nvPr/>
        </p:nvSpPr>
        <p:spPr>
          <a:xfrm>
            <a:off x="8149281" y="5956209"/>
            <a:ext cx="192147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800" dirty="0"/>
              <a:t>Kuva: Tero Lahtela</a:t>
            </a:r>
          </a:p>
        </p:txBody>
      </p:sp>
      <p:sp>
        <p:nvSpPr>
          <p:cNvPr id="19" name="Suorakulmio 18"/>
          <p:cNvSpPr/>
          <p:nvPr/>
        </p:nvSpPr>
        <p:spPr>
          <a:xfrm rot="16200000">
            <a:off x="3113903" y="4873576"/>
            <a:ext cx="19214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FF0000"/>
                </a:solidFill>
              </a:rPr>
              <a:t>Viilusuunta väärin</a:t>
            </a:r>
          </a:p>
        </p:txBody>
      </p:sp>
      <p:sp>
        <p:nvSpPr>
          <p:cNvPr id="20" name="Suorakulmio 19"/>
          <p:cNvSpPr/>
          <p:nvPr/>
        </p:nvSpPr>
        <p:spPr>
          <a:xfrm>
            <a:off x="6842174" y="2399827"/>
            <a:ext cx="19214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FF0000"/>
                </a:solidFill>
              </a:rPr>
              <a:t>Viilusuunta oikein</a:t>
            </a:r>
          </a:p>
        </p:txBody>
      </p:sp>
      <p:sp>
        <p:nvSpPr>
          <p:cNvPr id="21" name="Suorakulmio 20"/>
          <p:cNvSpPr/>
          <p:nvPr/>
        </p:nvSpPr>
        <p:spPr>
          <a:xfrm rot="16200000">
            <a:off x="3113904" y="2602298"/>
            <a:ext cx="19214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FF0000"/>
                </a:solidFill>
              </a:rPr>
              <a:t>Viilusuunta väärin</a:t>
            </a:r>
          </a:p>
        </p:txBody>
      </p:sp>
      <p:sp>
        <p:nvSpPr>
          <p:cNvPr id="23" name="Suorakulmio 22"/>
          <p:cNvSpPr/>
          <p:nvPr/>
        </p:nvSpPr>
        <p:spPr>
          <a:xfrm rot="16200000">
            <a:off x="6666471" y="4891617"/>
            <a:ext cx="19214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FF0000"/>
                </a:solidFill>
              </a:rPr>
              <a:t>Viilusuunta väärin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3252403" y="3774339"/>
            <a:ext cx="19214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FF0000"/>
                </a:solidFill>
              </a:rPr>
              <a:t>Tukematon levysauma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6870230" y="3774339"/>
            <a:ext cx="19214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FF0000"/>
                </a:solidFill>
              </a:rPr>
              <a:t>Tukematon levysauma</a:t>
            </a:r>
          </a:p>
        </p:txBody>
      </p:sp>
      <p:cxnSp>
        <p:nvCxnSpPr>
          <p:cNvPr id="5" name="Suora yhdysviiva 4"/>
          <p:cNvCxnSpPr/>
          <p:nvPr/>
        </p:nvCxnSpPr>
        <p:spPr>
          <a:xfrm>
            <a:off x="6048630" y="1721578"/>
            <a:ext cx="46854" cy="4480965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yhdysviiva 27"/>
          <p:cNvCxnSpPr/>
          <p:nvPr/>
        </p:nvCxnSpPr>
        <p:spPr>
          <a:xfrm flipH="1">
            <a:off x="2126391" y="1780060"/>
            <a:ext cx="758784" cy="4394536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29"/>
          <p:cNvCxnSpPr/>
          <p:nvPr/>
        </p:nvCxnSpPr>
        <p:spPr>
          <a:xfrm>
            <a:off x="9175277" y="1715400"/>
            <a:ext cx="891485" cy="4456253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uorakulmio 36"/>
          <p:cNvSpPr/>
          <p:nvPr/>
        </p:nvSpPr>
        <p:spPr>
          <a:xfrm rot="16778998">
            <a:off x="1505035" y="4720190"/>
            <a:ext cx="19214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FF0000"/>
                </a:solidFill>
              </a:rPr>
              <a:t>Seinäranka</a:t>
            </a:r>
          </a:p>
        </p:txBody>
      </p:sp>
      <p:sp>
        <p:nvSpPr>
          <p:cNvPr id="38" name="Suorakulmio 37"/>
          <p:cNvSpPr/>
          <p:nvPr/>
        </p:nvSpPr>
        <p:spPr>
          <a:xfrm rot="15525102">
            <a:off x="8721126" y="4727429"/>
            <a:ext cx="19214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FF0000"/>
                </a:solidFill>
              </a:rPr>
              <a:t>Seinäranka</a:t>
            </a:r>
          </a:p>
        </p:txBody>
      </p:sp>
      <p:sp>
        <p:nvSpPr>
          <p:cNvPr id="39" name="Suorakulmio 38"/>
          <p:cNvSpPr/>
          <p:nvPr/>
        </p:nvSpPr>
        <p:spPr>
          <a:xfrm rot="16200000">
            <a:off x="5000877" y="4723634"/>
            <a:ext cx="19214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 err="1">
                <a:solidFill>
                  <a:srgbClr val="FF0000"/>
                </a:solidFill>
              </a:rPr>
              <a:t>Seiinäranka</a:t>
            </a:r>
            <a:endParaRPr lang="fi-FI" sz="1200" dirty="0">
              <a:solidFill>
                <a:srgbClr val="FF0000"/>
              </a:solidFill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A86BD85-95BE-1078-3AB2-D1039A38D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01837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Lastulevy 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13774" cy="4351338"/>
          </a:xfrm>
        </p:spPr>
        <p:txBody>
          <a:bodyPr>
            <a:normAutofit/>
          </a:bodyPr>
          <a:lstStyle/>
          <a:p>
            <a:r>
              <a:rPr lang="fi-FI" dirty="0"/>
              <a:t>Lastulevyä voidaan käyttää vain käyttöluokissa 1 ja 2 </a:t>
            </a:r>
          </a:p>
          <a:p>
            <a:pPr lvl="1"/>
            <a:r>
              <a:rPr lang="fi-FI" dirty="0"/>
              <a:t>Joistakin lastulevytyyppejä vain käyttöluokassa 1</a:t>
            </a:r>
          </a:p>
          <a:p>
            <a:r>
              <a:rPr lang="fi-FI" dirty="0"/>
              <a:t>Lastulevyn lujuus- ja jäykkyysarvot on taulukoitu		</a:t>
            </a:r>
          </a:p>
          <a:p>
            <a:pPr lvl="1"/>
            <a:r>
              <a:rPr lang="fi-FI" dirty="0"/>
              <a:t>Levyn paksuuden ja lujuusluokan mukaan</a:t>
            </a:r>
          </a:p>
          <a:p>
            <a:pPr lvl="1"/>
            <a:r>
              <a:rPr lang="fi-FI" dirty="0"/>
              <a:t>Lastulevyn lujuusluokkia ovat P4, P5, P6, P7</a:t>
            </a:r>
          </a:p>
          <a:p>
            <a:r>
              <a:rPr lang="fi-FI" dirty="0"/>
              <a:t>Lastulevyn tulee olla standardin EN 13986 mukaista</a:t>
            </a:r>
          </a:p>
          <a:p>
            <a:pPr lvl="1"/>
            <a:r>
              <a:rPr lang="fi-FI" dirty="0"/>
              <a:t>Lastulevylevy tulee CE-merkitä</a:t>
            </a:r>
          </a:p>
          <a:p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56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5E3C7A9-1987-3CD7-30D8-60DF080ED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72333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OSB = </a:t>
            </a:r>
            <a:r>
              <a:rPr lang="fi-FI" dirty="0" err="1"/>
              <a:t>Oriented</a:t>
            </a:r>
            <a:r>
              <a:rPr lang="fi-FI" dirty="0"/>
              <a:t> Strand Board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313774" cy="4884095"/>
          </a:xfrm>
        </p:spPr>
        <p:txBody>
          <a:bodyPr>
            <a:normAutofit/>
          </a:bodyPr>
          <a:lstStyle/>
          <a:p>
            <a:r>
              <a:rPr lang="fi-FI" dirty="0"/>
              <a:t>OSB-levyä voidaan käyttää vain käyttöluokissa 1 ja 2 </a:t>
            </a:r>
          </a:p>
          <a:p>
            <a:pPr lvl="1"/>
            <a:r>
              <a:rPr lang="fi-FI" dirty="0"/>
              <a:t>Joistakin OSB-levytyyppejä vain käyttöluokassa 1</a:t>
            </a:r>
          </a:p>
          <a:p>
            <a:r>
              <a:rPr lang="fi-FI" dirty="0"/>
              <a:t>OSB-levyn lujuus- ja jäykkyysarvot on taulukoitu		</a:t>
            </a:r>
          </a:p>
          <a:p>
            <a:pPr lvl="1"/>
            <a:r>
              <a:rPr lang="fi-FI" dirty="0"/>
              <a:t>Levyn paksuuden ja lujuusluokan mukaan</a:t>
            </a:r>
          </a:p>
          <a:p>
            <a:pPr lvl="1"/>
            <a:r>
              <a:rPr lang="fi-FI" dirty="0"/>
              <a:t>OSB-levyn lujuusluokkia ovat OSB/2, OSB/3, OSB/4</a:t>
            </a:r>
          </a:p>
          <a:p>
            <a:r>
              <a:rPr lang="fi-FI" dirty="0"/>
              <a:t>OSB-levyssä on ”vahva” ja ”heikko” suunta</a:t>
            </a:r>
          </a:p>
          <a:p>
            <a:pPr lvl="1"/>
            <a:r>
              <a:rPr lang="fi-FI" dirty="0"/>
              <a:t>Tulee huomioida mitoituksessa ja levyn asennuksessa</a:t>
            </a:r>
          </a:p>
          <a:p>
            <a:r>
              <a:rPr lang="fi-FI" dirty="0"/>
              <a:t>Levyn pääsuunta tulee olla kohtisuoraan kannattimia vastaan</a:t>
            </a:r>
          </a:p>
          <a:p>
            <a:r>
              <a:rPr lang="fi-FI" dirty="0"/>
              <a:t>OSB-levyn tulee olla standardin EN 13986 mukaista</a:t>
            </a:r>
          </a:p>
          <a:p>
            <a:pPr lvl="1"/>
            <a:r>
              <a:rPr lang="fi-FI" dirty="0"/>
              <a:t>OSB-levy tulee CE-merkitä</a:t>
            </a:r>
          </a:p>
          <a:p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57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E3C4561-58B6-9550-E1B7-008337872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57508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07" y="3548070"/>
            <a:ext cx="11175610" cy="1681836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taivutusmurto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58</a:t>
            </a:fld>
            <a:endParaRPr lang="fi-FI" dirty="0"/>
          </a:p>
        </p:txBody>
      </p:sp>
      <p:sp>
        <p:nvSpPr>
          <p:cNvPr id="6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13774" cy="1133818"/>
          </a:xfrm>
        </p:spPr>
        <p:txBody>
          <a:bodyPr>
            <a:normAutofit/>
          </a:bodyPr>
          <a:lstStyle/>
          <a:p>
            <a:r>
              <a:rPr lang="fi-FI" dirty="0"/>
              <a:t>Taivutuslujuus ylittyy (</a:t>
            </a:r>
            <a:r>
              <a:rPr lang="fi-FI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baseline="-25000" dirty="0" err="1"/>
              <a:t>m,d</a:t>
            </a:r>
            <a:r>
              <a:rPr lang="fi-FI" dirty="0"/>
              <a:t>)</a:t>
            </a:r>
          </a:p>
          <a:p>
            <a:r>
              <a:rPr lang="fi-FI" dirty="0"/>
              <a:t>Oksat yms. viat heikentävät taivutuskestävyyttä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EBBA56A-375B-4AB0-F540-D0A5BB7F7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55284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taivutuksen aiheuttama leikkausmurto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59</a:t>
            </a:fld>
            <a:endParaRPr lang="fi-FI" dirty="0"/>
          </a:p>
        </p:txBody>
      </p:sp>
      <p:sp>
        <p:nvSpPr>
          <p:cNvPr id="6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13774" cy="1263564"/>
          </a:xfrm>
        </p:spPr>
        <p:txBody>
          <a:bodyPr>
            <a:normAutofit/>
          </a:bodyPr>
          <a:lstStyle/>
          <a:p>
            <a:r>
              <a:rPr lang="fi-FI" dirty="0"/>
              <a:t>Syysuuntainen leikkauslujuus ylittyy (</a:t>
            </a:r>
            <a:r>
              <a:rPr lang="fi-FI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baseline="-25000" dirty="0" err="1"/>
              <a:t>v,d</a:t>
            </a:r>
            <a:r>
              <a:rPr lang="fi-FI" dirty="0"/>
              <a:t>)</a:t>
            </a:r>
          </a:p>
          <a:p>
            <a:r>
              <a:rPr lang="fi-FI" dirty="0"/>
              <a:t>Halkeamat yms. viat heikentävät leikkauskestävyyttä</a:t>
            </a:r>
          </a:p>
          <a:p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27" y="3538057"/>
            <a:ext cx="11202789" cy="1620890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7CF0DB5-AD23-8F79-D506-192F8AAFA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3168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Kuorman keston ja kosteuden vaikutus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3"/>
            <a:ext cx="10850218" cy="4964415"/>
          </a:xfrm>
        </p:spPr>
        <p:txBody>
          <a:bodyPr>
            <a:normAutofit/>
          </a:bodyPr>
          <a:lstStyle/>
          <a:p>
            <a:r>
              <a:rPr lang="fi-FI" sz="2400" dirty="0"/>
              <a:t>Aika ja puun kosteus vaikuttavat puun lujuus- ja jäykkyysominaisuuksiin </a:t>
            </a:r>
          </a:p>
          <a:p>
            <a:r>
              <a:rPr lang="fi-FI" sz="2400" dirty="0"/>
              <a:t>Ominaislujuudet ja jäykkyysominaisuudet määritetään seuraavasti</a:t>
            </a:r>
          </a:p>
          <a:p>
            <a:pPr lvl="1"/>
            <a:r>
              <a:rPr lang="fi-FI" sz="2000" dirty="0"/>
              <a:t>5 minuutin kuormitusaika</a:t>
            </a:r>
          </a:p>
          <a:p>
            <a:pPr lvl="1"/>
            <a:r>
              <a:rPr lang="fi-FI" sz="2000" dirty="0"/>
              <a:t>Kosteusolosuhde RH 65 % (puun kosteus enintään 12 %)</a:t>
            </a:r>
          </a:p>
          <a:p>
            <a:r>
              <a:rPr lang="fi-FI" sz="2400" dirty="0"/>
              <a:t>Kuivan puun lujuusominaisuudet ovat paremmat kuin kostean puun </a:t>
            </a:r>
          </a:p>
          <a:p>
            <a:pPr lvl="1"/>
            <a:r>
              <a:rPr lang="fi-FI" sz="2000" dirty="0"/>
              <a:t>Muunnoskerroin </a:t>
            </a:r>
            <a:r>
              <a:rPr lang="fi-FI" sz="2000" i="1" dirty="0" err="1"/>
              <a:t>k</a:t>
            </a:r>
            <a:r>
              <a:rPr lang="fi-FI" sz="2000" baseline="-25000" dirty="0" err="1"/>
              <a:t>mod</a:t>
            </a:r>
            <a:r>
              <a:rPr lang="fi-FI" sz="2000" dirty="0"/>
              <a:t> huomioi kuorman keston ja puun kosteuden vaikutuksen</a:t>
            </a:r>
          </a:p>
          <a:p>
            <a:r>
              <a:rPr lang="fi-FI" sz="2400" dirty="0"/>
              <a:t>Kuivan puun jäykkyysominaisuudet ovat paremmat kuin kostean puun</a:t>
            </a:r>
          </a:p>
          <a:p>
            <a:pPr lvl="1"/>
            <a:r>
              <a:rPr lang="fi-FI" sz="2000" dirty="0"/>
              <a:t>Virumaluku </a:t>
            </a:r>
            <a:r>
              <a:rPr lang="fi-FI" sz="2000" i="1" dirty="0" err="1"/>
              <a:t>k</a:t>
            </a:r>
            <a:r>
              <a:rPr lang="fi-FI" sz="2000" baseline="-25000" dirty="0" err="1"/>
              <a:t>def</a:t>
            </a:r>
            <a:r>
              <a:rPr lang="fi-FI" sz="2000" dirty="0"/>
              <a:t> huomioi kosteuden vaikutuksen taipumaan ja muodonmuutostilaan</a:t>
            </a:r>
          </a:p>
          <a:p>
            <a:pPr lvl="1"/>
            <a:r>
              <a:rPr lang="fi-FI" sz="2000" dirty="0"/>
              <a:t>Yhdistelykerroin </a:t>
            </a:r>
            <a:r>
              <a:rPr lang="el-GR" sz="2000" i="1" dirty="0"/>
              <a:t>Ψ</a:t>
            </a:r>
            <a:r>
              <a:rPr lang="fi-FI" sz="2000" baseline="-25000" dirty="0"/>
              <a:t>2</a:t>
            </a:r>
            <a:r>
              <a:rPr lang="fi-FI" sz="2000" dirty="0"/>
              <a:t> huomioi muuttuvan kuorman pysyvän osan vaikutuksen taipumaan ja muodonmuutostilaan</a:t>
            </a:r>
          </a:p>
          <a:p>
            <a:pPr lvl="1"/>
            <a:endParaRPr lang="fi-FI" sz="2000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003A341-B3E2-C1FB-4B9F-727FA843C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05412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leikkausmurto (90° syysuuntaa vastaan)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60</a:t>
            </a:fld>
            <a:endParaRPr lang="fi-FI" dirty="0"/>
          </a:p>
        </p:txBody>
      </p:sp>
      <p:sp>
        <p:nvSpPr>
          <p:cNvPr id="10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 txBox="1">
            <a:spLocks/>
          </p:cNvSpPr>
          <p:nvPr/>
        </p:nvSpPr>
        <p:spPr>
          <a:xfrm>
            <a:off x="838198" y="1825625"/>
            <a:ext cx="5303110" cy="4779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Syysuuntaa vastaan kohtisuora tasoleikkauslujuus ylittyy (</a:t>
            </a:r>
            <a:r>
              <a:rPr lang="fi-FI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baseline="-25000" dirty="0" err="1"/>
              <a:t>r,d</a:t>
            </a:r>
            <a:r>
              <a:rPr lang="fi-FI" dirty="0"/>
              <a:t>) (”</a:t>
            </a:r>
            <a:r>
              <a:rPr lang="fi-FI" dirty="0" err="1"/>
              <a:t>rolling</a:t>
            </a:r>
            <a:r>
              <a:rPr lang="fi-FI" dirty="0"/>
              <a:t> </a:t>
            </a:r>
            <a:r>
              <a:rPr lang="fi-FI" dirty="0" err="1"/>
              <a:t>shear</a:t>
            </a:r>
            <a:r>
              <a:rPr lang="fi-FI" dirty="0"/>
              <a:t>”)</a:t>
            </a:r>
          </a:p>
          <a:p>
            <a:r>
              <a:rPr lang="fi-FI" dirty="0"/>
              <a:t>CLT-levyn mitoituksessa erittäin merkityksellinen ilmiö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086" y="2750240"/>
            <a:ext cx="5523471" cy="1623283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DC06C57-AEF1-992D-7F27-C1DC0D483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92831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puristusmurto (syysuuntaan)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61</a:t>
            </a:fld>
            <a:endParaRPr lang="fi-FI" dirty="0"/>
          </a:p>
        </p:txBody>
      </p:sp>
      <p:sp>
        <p:nvSpPr>
          <p:cNvPr id="10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 txBox="1">
            <a:spLocks/>
          </p:cNvSpPr>
          <p:nvPr/>
        </p:nvSpPr>
        <p:spPr>
          <a:xfrm>
            <a:off x="838198" y="1825625"/>
            <a:ext cx="6575856" cy="4779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Syysuuntainen puristuslujuus ylittyy (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baseline="-25000" dirty="0"/>
              <a:t>c,0,d</a:t>
            </a:r>
            <a:r>
              <a:rPr lang="fi-FI" dirty="0"/>
              <a:t>)</a:t>
            </a:r>
          </a:p>
          <a:p>
            <a:r>
              <a:rPr lang="fi-FI" dirty="0"/>
              <a:t>Puristusmurto tapahtuu, kun sauvan hoikkuusluku on niin pieni, ettei sauvan nurjahdusta tapahdu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384" y="1690688"/>
            <a:ext cx="1419081" cy="4275438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5AD9C4A-0FC0-2A5F-DA19-88C149B5E0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23269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181" y="1402491"/>
            <a:ext cx="3348557" cy="4916471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puristusmurto (90° syysuuntaa vastaan)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62</a:t>
            </a:fld>
            <a:endParaRPr lang="fi-FI" dirty="0"/>
          </a:p>
        </p:txBody>
      </p:sp>
      <p:sp>
        <p:nvSpPr>
          <p:cNvPr id="15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 txBox="1">
            <a:spLocks/>
          </p:cNvSpPr>
          <p:nvPr/>
        </p:nvSpPr>
        <p:spPr>
          <a:xfrm>
            <a:off x="838198" y="1825625"/>
            <a:ext cx="5972889" cy="441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Puristuslujuus syysuuntaa vastaan kohtisuoraan ylittyy (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baseline="-25000" dirty="0"/>
              <a:t>c,90,d</a:t>
            </a:r>
            <a:r>
              <a:rPr lang="fi-FI" dirty="0"/>
              <a:t>) </a:t>
            </a:r>
          </a:p>
          <a:p>
            <a:r>
              <a:rPr lang="fi-FI" dirty="0"/>
              <a:t>Mitoituksessa voidaan huomioida puristusjännityksen jakautuminen puun syiden vaikutuksesta (</a:t>
            </a:r>
            <a:r>
              <a:rPr lang="fi-FI" dirty="0">
                <a:latin typeface="MT Extra" panose="05050102010205020202" pitchFamily="18" charset="2"/>
                <a:cs typeface="ScriptS" panose="00000400000000000000" pitchFamily="2" charset="0"/>
              </a:rPr>
              <a:t>l</a:t>
            </a:r>
            <a:r>
              <a:rPr lang="fi-FI" baseline="-25000" dirty="0"/>
              <a:t>c,90,ef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Puun syyt toimivat ”köysinä”</a:t>
            </a:r>
          </a:p>
          <a:p>
            <a:r>
              <a:rPr lang="fi-FI" dirty="0"/>
              <a:t>Poikittainen puristus aiheuttaa suuren pystysuuntaisen </a:t>
            </a:r>
            <a:r>
              <a:rPr lang="fi-FI" dirty="0" err="1"/>
              <a:t>kokoonpuristuman</a:t>
            </a:r>
            <a:r>
              <a:rPr lang="fi-FI" dirty="0"/>
              <a:t> </a:t>
            </a:r>
          </a:p>
        </p:txBody>
      </p:sp>
      <p:graphicFrame>
        <p:nvGraphicFramePr>
          <p:cNvPr id="19" name="Objekti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359984"/>
              </p:ext>
            </p:extLst>
          </p:nvPr>
        </p:nvGraphicFramePr>
        <p:xfrm>
          <a:off x="9366249" y="1532559"/>
          <a:ext cx="2157384" cy="81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720" imgH="914400" progId="Equation.DSMT4">
                  <p:embed/>
                </p:oleObj>
              </mc:Choice>
              <mc:Fallback>
                <p:oleObj name="Equation" r:id="rId4" imgW="2412720" imgH="914400" progId="Equation.DSMT4">
                  <p:embed/>
                  <p:pic>
                    <p:nvPicPr>
                      <p:cNvPr id="19" name="Objekti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66249" y="1532559"/>
                        <a:ext cx="2157384" cy="81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i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554554"/>
              </p:ext>
            </p:extLst>
          </p:nvPr>
        </p:nvGraphicFramePr>
        <p:xfrm>
          <a:off x="9366249" y="4154488"/>
          <a:ext cx="23749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41320" imgH="1143000" progId="Equation.DSMT4">
                  <p:embed/>
                </p:oleObj>
              </mc:Choice>
              <mc:Fallback>
                <p:oleObj name="Equation" r:id="rId6" imgW="2641320" imgH="1143000" progId="Equation.DSMT4">
                  <p:embed/>
                  <p:pic>
                    <p:nvPicPr>
                      <p:cNvPr id="21" name="Objekti 2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66249" y="4154488"/>
                        <a:ext cx="2374900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437C9EA-2AF2-2CCB-10A4-2C4C076E2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08465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vetomurto (syysuuntaan)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63</a:t>
            </a:fld>
            <a:endParaRPr lang="fi-FI" dirty="0"/>
          </a:p>
        </p:txBody>
      </p:sp>
      <p:sp>
        <p:nvSpPr>
          <p:cNvPr id="6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206050" cy="3416194"/>
          </a:xfrm>
        </p:spPr>
        <p:txBody>
          <a:bodyPr>
            <a:normAutofit/>
          </a:bodyPr>
          <a:lstStyle/>
          <a:p>
            <a:r>
              <a:rPr lang="fi-FI" dirty="0"/>
              <a:t>Syysuuntainen vetolujuus ylittyy (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baseline="-25000" dirty="0"/>
              <a:t>t,0,d</a:t>
            </a:r>
            <a:r>
              <a:rPr lang="fi-FI" dirty="0"/>
              <a:t>)</a:t>
            </a:r>
          </a:p>
          <a:p>
            <a:r>
              <a:rPr lang="fi-FI" dirty="0"/>
              <a:t>Sauvan koko vaikuttaa vetolujuuteen</a:t>
            </a:r>
          </a:p>
          <a:p>
            <a:r>
              <a:rPr lang="fi-FI" dirty="0"/>
              <a:t>Oksat yms. viat heikentävät vetokestävyyttä</a:t>
            </a:r>
          </a:p>
          <a:p>
            <a:r>
              <a:rPr lang="fi-FI" dirty="0"/>
              <a:t>Syysuuntainen vetomurto voi tapahtua myös liitosalueella</a:t>
            </a:r>
          </a:p>
          <a:p>
            <a:pPr lvl="1"/>
            <a:r>
              <a:rPr lang="fi-FI" dirty="0"/>
              <a:t>Palalohkeaminen</a:t>
            </a:r>
          </a:p>
          <a:p>
            <a:pPr lvl="1"/>
            <a:r>
              <a:rPr lang="fi-FI" dirty="0"/>
              <a:t>Läpilohkeaminen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79" y="5130607"/>
            <a:ext cx="7014520" cy="806456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24955" r="11972" b="23514"/>
          <a:stretch/>
        </p:blipFill>
        <p:spPr>
          <a:xfrm>
            <a:off x="9253151" y="847814"/>
            <a:ext cx="2627871" cy="2468215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22613" r="6745" b="19640"/>
          <a:stretch/>
        </p:blipFill>
        <p:spPr>
          <a:xfrm>
            <a:off x="9260554" y="3734073"/>
            <a:ext cx="2595753" cy="2450484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678663" y="879847"/>
            <a:ext cx="16515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fi-FI" sz="1600" dirty="0">
                <a:latin typeface="+mn-lt"/>
              </a:rPr>
              <a:t>Palalohkeaminen</a:t>
            </a:r>
            <a:endParaRPr lang="fi-FI" altLang="fi-FI" sz="1200" dirty="0">
              <a:latin typeface="+mn-lt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678663" y="3726537"/>
            <a:ext cx="16515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fi-FI" sz="1600" dirty="0">
                <a:latin typeface="+mn-lt"/>
              </a:rPr>
              <a:t>Läpilohkeaminen</a:t>
            </a:r>
            <a:endParaRPr lang="fi-FI" altLang="fi-FI" sz="1200" dirty="0">
              <a:latin typeface="+mn-lt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E14374-311D-72DB-A5FC-FE2ED1FE9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73217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082" y="1421305"/>
            <a:ext cx="3882977" cy="4792862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vetomurto (90° syysuuntaa vastaan)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64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6748850" cy="4686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Syysuuntaa vastaan kohtisuora vetolujuus ylittyy (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baseline="-25000" dirty="0"/>
              <a:t>t,90,d</a:t>
            </a:r>
            <a:r>
              <a:rPr lang="fi-FI" dirty="0"/>
              <a:t>)</a:t>
            </a:r>
          </a:p>
          <a:p>
            <a:r>
              <a:rPr lang="fi-FI" dirty="0"/>
              <a:t>Sauvan koko vaikuttaa vetolujuuteen </a:t>
            </a:r>
          </a:p>
          <a:p>
            <a:r>
              <a:rPr lang="fi-FI" dirty="0"/>
              <a:t>Oksat yms. viat heikentävät vetokestävyyttä</a:t>
            </a:r>
          </a:p>
          <a:p>
            <a:r>
              <a:rPr lang="fi-FI" dirty="0"/>
              <a:t>Syysuuntaa vastaan kohtisuora vetomurto voi tapahtua esimerkiksi </a:t>
            </a:r>
          </a:p>
          <a:p>
            <a:pPr lvl="1"/>
            <a:r>
              <a:rPr lang="fi-FI" dirty="0"/>
              <a:t>Loven läheisyydessä</a:t>
            </a:r>
          </a:p>
          <a:p>
            <a:pPr lvl="1"/>
            <a:r>
              <a:rPr lang="fi-FI" dirty="0"/>
              <a:t>Reiän läheisyydessä</a:t>
            </a:r>
          </a:p>
          <a:p>
            <a:pPr lvl="1"/>
            <a:r>
              <a:rPr lang="fi-FI" dirty="0"/>
              <a:t>Liitosalueella</a:t>
            </a:r>
          </a:p>
          <a:p>
            <a:pPr lvl="1"/>
            <a:r>
              <a:rPr lang="fi-FI" dirty="0"/>
              <a:t>Palkin viistetyllä reunalla </a:t>
            </a:r>
            <a:r>
              <a:rPr lang="fi-FI" sz="1800" dirty="0"/>
              <a:t>(esim. harjapalkin yläreuna)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9EB116F-74B4-7651-05F7-A35A26B2D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41551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224" y="2122966"/>
            <a:ext cx="3036650" cy="2597895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Rakennuslevyn paneelileikkausmurto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65</a:t>
            </a:fld>
            <a:endParaRPr lang="fi-FI" dirty="0"/>
          </a:p>
        </p:txBody>
      </p:sp>
      <p:sp>
        <p:nvSpPr>
          <p:cNvPr id="10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 txBox="1">
            <a:spLocks/>
          </p:cNvSpPr>
          <p:nvPr/>
        </p:nvSpPr>
        <p:spPr>
          <a:xfrm>
            <a:off x="838197" y="1825625"/>
            <a:ext cx="5686171" cy="4779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600" dirty="0"/>
              <a:t>Rakennuslevyn paneelileikkauslujuus ylittyy (</a:t>
            </a:r>
            <a:r>
              <a:rPr lang="fi-FI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sz="2600" baseline="-25000" dirty="0" err="1"/>
              <a:t>v,d</a:t>
            </a:r>
            <a:r>
              <a:rPr lang="fi-FI" sz="2600" dirty="0"/>
              <a:t>)</a:t>
            </a:r>
          </a:p>
          <a:p>
            <a:r>
              <a:rPr lang="fi-FI" sz="2600" dirty="0"/>
              <a:t>Levyn paksuus vaikuttaa merkittävästi paneelileikkauskestävyyteen</a:t>
            </a:r>
          </a:p>
          <a:p>
            <a:r>
              <a:rPr lang="fi-FI" sz="2600" dirty="0"/>
              <a:t>Rakennuslevyn paneelileikkauslujuus ilmoitetaan levyn teknisissä tiedoissa</a:t>
            </a:r>
          </a:p>
          <a:p>
            <a:r>
              <a:rPr lang="fi-FI" sz="2600" dirty="0"/>
              <a:t>Erittäin merkityksellinen esimerkiksi</a:t>
            </a:r>
            <a:r>
              <a:rPr lang="fi-FI" dirty="0"/>
              <a:t>	</a:t>
            </a:r>
          </a:p>
          <a:p>
            <a:pPr lvl="1"/>
            <a:r>
              <a:rPr lang="fi-FI" dirty="0"/>
              <a:t>Jäykistävän levyn mitoituksessa</a:t>
            </a:r>
          </a:p>
          <a:p>
            <a:pPr lvl="1"/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i-FI" dirty="0"/>
              <a:t>-palkin uumalevyn mitoituksessa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730" y="2010781"/>
            <a:ext cx="2260761" cy="3198794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59B4195-8B30-E6C1-A69B-2B132DAF9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202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0217" cy="1325563"/>
          </a:xfrm>
        </p:spPr>
        <p:txBody>
          <a:bodyPr/>
          <a:lstStyle/>
          <a:p>
            <a:r>
              <a:rPr lang="fi-FI" dirty="0"/>
              <a:t>Kuorman keston vaikutus (aikaluokka)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</a:t>
            </a:fld>
            <a:endParaRPr lang="fi-FI" dirty="0"/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129478"/>
              </p:ext>
            </p:extLst>
          </p:nvPr>
        </p:nvGraphicFramePr>
        <p:xfrm>
          <a:off x="895252" y="1377777"/>
          <a:ext cx="10440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52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227">
                <a:tc>
                  <a:txBody>
                    <a:bodyPr/>
                    <a:lstStyle/>
                    <a:p>
                      <a:r>
                        <a:rPr lang="fi-FI" dirty="0"/>
                        <a:t>A</a:t>
                      </a:r>
                      <a:r>
                        <a:rPr lang="fi-FI" baseline="0" dirty="0"/>
                        <a:t>ikaluokka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Vaikutusajan suuruusluokka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Esimerkkejä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440">
                <a:tc>
                  <a:txBody>
                    <a:bodyPr/>
                    <a:lstStyle/>
                    <a:p>
                      <a:r>
                        <a:rPr lang="fi-FI" sz="1600" dirty="0"/>
                        <a:t>Pysyvä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Yli 10 vuotta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Omapaino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Pysyvästi rakenteeseen kiinnitetyt koneet,</a:t>
                      </a:r>
                      <a:r>
                        <a:rPr lang="fi-FI" sz="1600" baseline="0" dirty="0"/>
                        <a:t> laitteet, kevyet väliseinät</a:t>
                      </a:r>
                      <a:endParaRPr lang="fi-FI" sz="1600" dirty="0"/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Maanpaine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290">
                <a:tc>
                  <a:txBody>
                    <a:bodyPr/>
                    <a:lstStyle/>
                    <a:p>
                      <a:r>
                        <a:rPr lang="fi-FI" sz="1600" dirty="0"/>
                        <a:t>Pitkäaikainen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6…10 vuotta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Varastotilojen tavarakuorma</a:t>
                      </a:r>
                      <a:r>
                        <a:rPr lang="fi-FI" sz="1600" baseline="0" dirty="0"/>
                        <a:t> (luokka E), vesisäiliö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014">
                <a:tc>
                  <a:txBody>
                    <a:bodyPr/>
                    <a:lstStyle/>
                    <a:p>
                      <a:r>
                        <a:rPr lang="fi-FI" sz="1600" dirty="0"/>
                        <a:t>Keskipitkä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 viikko…6 kuukautta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Lumikuorma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Lattioiden</a:t>
                      </a:r>
                      <a:r>
                        <a:rPr lang="fi-FI" sz="1600" baseline="0" dirty="0"/>
                        <a:t> ja parvekkeiden hyötykuormat (luokat A…D)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baseline="0" dirty="0"/>
                        <a:t>Autotallien ja liikennöintialueiden hyötykuormat (luokat F ja G)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baseline="0" dirty="0"/>
                        <a:t>Kosteuden vaihtelun aiheuttamat kuormitukset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9164">
                <a:tc>
                  <a:txBody>
                    <a:bodyPr/>
                    <a:lstStyle/>
                    <a:p>
                      <a:r>
                        <a:rPr lang="fi-FI" sz="1600" dirty="0"/>
                        <a:t>Lyhytaikainen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Alle</a:t>
                      </a:r>
                      <a:r>
                        <a:rPr lang="fi-FI" sz="1600" baseline="0" dirty="0"/>
                        <a:t> 1 viikko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Portaiden hyötykuormat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Hyötykuorman pistekuorma (</a:t>
                      </a:r>
                      <a:r>
                        <a:rPr lang="fi-FI" sz="1600" i="1" dirty="0" err="1"/>
                        <a:t>Q</a:t>
                      </a:r>
                      <a:r>
                        <a:rPr lang="fi-FI" sz="1600" baseline="-25000" dirty="0" err="1"/>
                        <a:t>k</a:t>
                      </a:r>
                      <a:r>
                        <a:rPr lang="fi-FI" sz="1600" dirty="0"/>
                        <a:t>)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baseline="0" dirty="0"/>
                        <a:t>Väliseinien ja kaiteiden vaakakuormat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baseline="0" dirty="0"/>
                        <a:t>Kunnossapito- ja henkilökuorma katolla (luokka H)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baseline="0" dirty="0"/>
                        <a:t>Ajoneuvokuormat (luokka E) ja kuljetusvälinekuormat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baseline="0" dirty="0"/>
                        <a:t>Asennuskuormat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865">
                <a:tc>
                  <a:txBody>
                    <a:bodyPr/>
                    <a:lstStyle/>
                    <a:p>
                      <a:r>
                        <a:rPr lang="fi-FI" sz="1600" dirty="0"/>
                        <a:t>Hetkellinen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Tuulikuorma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Onnettomuuskuorma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92EAB46-0A59-A05C-67B0-659FFCE7F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3439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Kosteuden vaikutus (käyttöluokka)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</a:t>
            </a:fld>
            <a:endParaRPr lang="fi-FI" dirty="0"/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41270"/>
              </p:ext>
            </p:extLst>
          </p:nvPr>
        </p:nvGraphicFramePr>
        <p:xfrm>
          <a:off x="908236" y="1635104"/>
          <a:ext cx="10375529" cy="3587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7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313">
                <a:tc>
                  <a:txBody>
                    <a:bodyPr/>
                    <a:lstStyle/>
                    <a:p>
                      <a:r>
                        <a:rPr lang="fi-FI" dirty="0"/>
                        <a:t>Käyttöluokka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Puun kosteus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Esimerkkejä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855">
                <a:tc>
                  <a:txBody>
                    <a:bodyPr/>
                    <a:lstStyle/>
                    <a:p>
                      <a:r>
                        <a:rPr lang="fi-FI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Havupuun</a:t>
                      </a:r>
                      <a:r>
                        <a:rPr lang="fi-FI" sz="1600" baseline="0" dirty="0"/>
                        <a:t> kosteus ei ylitä arvoa 12 %</a:t>
                      </a:r>
                    </a:p>
                    <a:p>
                      <a:r>
                        <a:rPr lang="fi-FI" sz="1200" baseline="0" dirty="0"/>
                        <a:t>(Tulee kiinnittää huomiota puun halkeiluvaaraan)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Lämmitetyissä sisätiloissa</a:t>
                      </a:r>
                      <a:r>
                        <a:rPr lang="fi-FI" sz="1600" baseline="0" dirty="0"/>
                        <a:t> olevat puurakenteet</a:t>
                      </a:r>
                      <a:endParaRPr lang="fi-FI" sz="1600" dirty="0"/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Lämmöneristekerroksessa olevat puurakenteet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Lämmöneristekerroksessa olevat puupalkit, joiden vetopuoli</a:t>
                      </a:r>
                      <a:r>
                        <a:rPr lang="fi-FI" sz="1600" baseline="0" dirty="0"/>
                        <a:t> on lämmöneristeen sisällä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349">
                <a:tc>
                  <a:txBody>
                    <a:bodyPr/>
                    <a:lstStyle/>
                    <a:p>
                      <a:r>
                        <a:rPr lang="fi-FI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Havupuun</a:t>
                      </a:r>
                      <a:r>
                        <a:rPr lang="fi-FI" sz="1600" baseline="0" dirty="0"/>
                        <a:t> kosteus ei ylitä arvoa 20 %</a:t>
                      </a:r>
                      <a:endParaRPr lang="fi-FI" sz="1600" dirty="0"/>
                    </a:p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Ulkoilmassa kuivana olevat puurakenteet 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Tuuletetun alapohjan puurakenteet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Ullakkotilan</a:t>
                      </a:r>
                      <a:r>
                        <a:rPr lang="fi-FI" sz="1600" baseline="0" dirty="0"/>
                        <a:t> puurakenteet</a:t>
                      </a:r>
                      <a:endParaRPr lang="fi-FI" sz="16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i-FI" sz="1200" dirty="0"/>
                        <a:t>(Puurakenteen tulee olla katetussa ja tuuletetussa</a:t>
                      </a:r>
                      <a:r>
                        <a:rPr lang="fi-FI" sz="1200" baseline="0" dirty="0"/>
                        <a:t> tilassa sekä alta ja sivuilta kastumiselta suojattu)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831">
                <a:tc>
                  <a:txBody>
                    <a:bodyPr/>
                    <a:lstStyle/>
                    <a:p>
                      <a:r>
                        <a:rPr lang="fi-FI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Käyttöolosuhteet</a:t>
                      </a:r>
                      <a:r>
                        <a:rPr lang="fi-FI" sz="1600" baseline="0" dirty="0"/>
                        <a:t> johtavat suurempiin kosteusarvoihin kuin käyttöluokassa 2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Ulkona</a:t>
                      </a:r>
                      <a:r>
                        <a:rPr lang="fi-FI" sz="1600" baseline="0" dirty="0"/>
                        <a:t> säälle alttiit puurakenteet</a:t>
                      </a: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600" dirty="0"/>
                        <a:t>V</a:t>
                      </a:r>
                      <a:r>
                        <a:rPr lang="fi-FI" sz="1600" baseline="0" dirty="0"/>
                        <a:t>edelle alttiit puurakenteet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baseline="0" dirty="0"/>
                        <a:t>Kosteassa tilassa olevat puurakenteet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93A757-2389-C7E3-8CA2-9CF9E4C16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7537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Muunnoskerroin (</a:t>
            </a:r>
            <a:r>
              <a:rPr lang="fi-FI" i="1" dirty="0" err="1"/>
              <a:t>k</a:t>
            </a:r>
            <a:r>
              <a:rPr lang="fi-FI" baseline="-25000" dirty="0" err="1"/>
              <a:t>mod</a:t>
            </a:r>
            <a:r>
              <a:rPr lang="fi-FI" dirty="0"/>
              <a:t>)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9</a:t>
            </a:fld>
            <a:endParaRPr lang="fi-FI" dirty="0"/>
          </a:p>
        </p:txBody>
      </p:sp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537346"/>
              </p:ext>
            </p:extLst>
          </p:nvPr>
        </p:nvGraphicFramePr>
        <p:xfrm>
          <a:off x="775924" y="1873252"/>
          <a:ext cx="10640152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5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9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4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3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8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9584">
                <a:tc rowSpan="2">
                  <a:txBody>
                    <a:bodyPr/>
                    <a:lstStyle/>
                    <a:p>
                      <a:r>
                        <a:rPr lang="fi-FI" dirty="0"/>
                        <a:t>Tuote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i-FI" dirty="0"/>
                        <a:t>Käyttö-luokka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i-FI" dirty="0"/>
                        <a:t>Muunnoskerroin</a:t>
                      </a:r>
                      <a:r>
                        <a:rPr lang="fi-FI" baseline="0" dirty="0"/>
                        <a:t> </a:t>
                      </a:r>
                      <a:r>
                        <a:rPr lang="fi-FI" i="1" baseline="0" dirty="0" err="1"/>
                        <a:t>k</a:t>
                      </a:r>
                      <a:r>
                        <a:rPr lang="fi-FI" baseline="-25000" dirty="0" err="1"/>
                        <a:t>mod</a:t>
                      </a:r>
                      <a:r>
                        <a:rPr lang="fi-FI" baseline="0" dirty="0"/>
                        <a:t> aikaluokittain</a:t>
                      </a:r>
                      <a:endParaRPr lang="fi-FI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619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Pysyvä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Pitkäaikainen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Keskipitkä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Lyhytaikainen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Hetkellinen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064">
                <a:tc>
                  <a:txBody>
                    <a:bodyPr/>
                    <a:lstStyle/>
                    <a:p>
                      <a:r>
                        <a:rPr lang="fi-FI" sz="1600" dirty="0"/>
                        <a:t>Sahatavara, Pyöreä puutavara,</a:t>
                      </a:r>
                      <a:r>
                        <a:rPr lang="fi-FI" sz="1600" baseline="0" dirty="0"/>
                        <a:t> Liimapuu, LVL, Vaneri, CLT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</a:t>
                      </a:r>
                    </a:p>
                    <a:p>
                      <a:pPr algn="ctr"/>
                      <a:r>
                        <a:rPr lang="fi-FI" sz="1600" dirty="0"/>
                        <a:t>2</a:t>
                      </a:r>
                    </a:p>
                    <a:p>
                      <a:pPr algn="ctr"/>
                      <a:r>
                        <a:rPr lang="fi-FI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0,60</a:t>
                      </a:r>
                    </a:p>
                    <a:p>
                      <a:pPr algn="ctr"/>
                      <a:r>
                        <a:rPr lang="fi-FI" sz="1600" dirty="0"/>
                        <a:t>0,60</a:t>
                      </a:r>
                    </a:p>
                    <a:p>
                      <a:pPr algn="ctr"/>
                      <a:r>
                        <a:rPr lang="fi-FI" sz="1600" dirty="0"/>
                        <a:t>0,50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0,70</a:t>
                      </a:r>
                    </a:p>
                    <a:p>
                      <a:pPr algn="ctr"/>
                      <a:r>
                        <a:rPr lang="fi-FI" sz="1600" dirty="0"/>
                        <a:t>0,70</a:t>
                      </a:r>
                    </a:p>
                    <a:p>
                      <a:pPr algn="ctr"/>
                      <a:r>
                        <a:rPr lang="fi-FI" sz="1600" dirty="0"/>
                        <a:t>0,55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0,80</a:t>
                      </a:r>
                    </a:p>
                    <a:p>
                      <a:pPr algn="ctr"/>
                      <a:r>
                        <a:rPr lang="fi-FI" sz="1600" dirty="0"/>
                        <a:t>0,80</a:t>
                      </a:r>
                    </a:p>
                    <a:p>
                      <a:pPr algn="ctr"/>
                      <a:r>
                        <a:rPr lang="fi-FI" sz="1600" dirty="0"/>
                        <a:t>0,65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0,90</a:t>
                      </a:r>
                    </a:p>
                    <a:p>
                      <a:pPr algn="ctr"/>
                      <a:r>
                        <a:rPr lang="fi-FI" sz="1600" dirty="0"/>
                        <a:t>0,90</a:t>
                      </a:r>
                    </a:p>
                    <a:p>
                      <a:pPr algn="ctr"/>
                      <a:r>
                        <a:rPr lang="fi-FI" sz="1600" dirty="0"/>
                        <a:t>0,70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1,10</a:t>
                      </a:r>
                    </a:p>
                    <a:p>
                      <a:pPr algn="ctr"/>
                      <a:r>
                        <a:rPr lang="fi-FI" sz="1600" dirty="0"/>
                        <a:t>1,10</a:t>
                      </a:r>
                    </a:p>
                    <a:p>
                      <a:pPr algn="ctr"/>
                      <a:r>
                        <a:rPr lang="fi-FI" sz="1600" dirty="0"/>
                        <a:t>0,90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342">
                <a:tc>
                  <a:txBody>
                    <a:bodyPr/>
                    <a:lstStyle/>
                    <a:p>
                      <a:r>
                        <a:rPr lang="fi-FI" sz="1600" dirty="0"/>
                        <a:t>Lastulevy</a:t>
                      </a:r>
                      <a:r>
                        <a:rPr lang="fi-FI" sz="1600" baseline="0" dirty="0"/>
                        <a:t> P4</a:t>
                      </a:r>
                      <a:r>
                        <a:rPr lang="fi-FI" sz="1600" baseline="30000" dirty="0"/>
                        <a:t>1)</a:t>
                      </a:r>
                      <a:r>
                        <a:rPr lang="fi-FI" sz="1600" baseline="0" dirty="0"/>
                        <a:t>, Lastulevy P5, </a:t>
                      </a:r>
                    </a:p>
                    <a:p>
                      <a:r>
                        <a:rPr lang="fi-FI" sz="1600" baseline="0" dirty="0"/>
                        <a:t>OSB/2</a:t>
                      </a:r>
                      <a:r>
                        <a:rPr lang="fi-FI" sz="1600" baseline="30000" dirty="0"/>
                        <a:t>1)</a:t>
                      </a:r>
                      <a:r>
                        <a:rPr lang="fi-FI" sz="1600" baseline="0" dirty="0"/>
                        <a:t>, </a:t>
                      </a:r>
                      <a:r>
                        <a:rPr lang="fi-FI" sz="1600" dirty="0"/>
                        <a:t>Kova kuitulevy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</a:t>
                      </a:r>
                    </a:p>
                    <a:p>
                      <a:pPr algn="ctr"/>
                      <a:r>
                        <a:rPr lang="fi-FI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0,30</a:t>
                      </a:r>
                    </a:p>
                    <a:p>
                      <a:pPr algn="ctr"/>
                      <a:r>
                        <a:rPr lang="fi-FI" sz="1600" dirty="0"/>
                        <a:t>0,20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0,45</a:t>
                      </a:r>
                    </a:p>
                    <a:p>
                      <a:pPr algn="ctr"/>
                      <a:r>
                        <a:rPr lang="fi-FI" sz="1600" dirty="0"/>
                        <a:t>0,30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0,65</a:t>
                      </a:r>
                    </a:p>
                    <a:p>
                      <a:pPr algn="ctr"/>
                      <a:r>
                        <a:rPr lang="fi-FI" sz="1600" dirty="0"/>
                        <a:t>0,45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0,85</a:t>
                      </a:r>
                    </a:p>
                    <a:p>
                      <a:pPr algn="ctr"/>
                      <a:r>
                        <a:rPr lang="fi-FI" sz="1600" dirty="0"/>
                        <a:t>0,60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1,10</a:t>
                      </a:r>
                    </a:p>
                    <a:p>
                      <a:pPr algn="ctr"/>
                      <a:r>
                        <a:rPr lang="fi-FI" sz="1600" dirty="0"/>
                        <a:t>0,80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342">
                <a:tc>
                  <a:txBody>
                    <a:bodyPr/>
                    <a:lstStyle/>
                    <a:p>
                      <a:r>
                        <a:rPr lang="fi-FI" sz="1600" dirty="0"/>
                        <a:t>Lastulevy</a:t>
                      </a:r>
                      <a:r>
                        <a:rPr lang="fi-FI" sz="1600" baseline="0" dirty="0"/>
                        <a:t> P6</a:t>
                      </a:r>
                      <a:r>
                        <a:rPr lang="fi-FI" sz="1600" baseline="30000" dirty="0"/>
                        <a:t>1)</a:t>
                      </a:r>
                      <a:r>
                        <a:rPr lang="fi-FI" sz="1600" baseline="0" dirty="0"/>
                        <a:t>, Lastulevy P7, OSB/3, OSB/4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</a:t>
                      </a:r>
                    </a:p>
                    <a:p>
                      <a:pPr algn="ctr"/>
                      <a:r>
                        <a:rPr lang="fi-FI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0,40</a:t>
                      </a:r>
                    </a:p>
                    <a:p>
                      <a:pPr algn="ctr"/>
                      <a:r>
                        <a:rPr lang="fi-FI" sz="1600" dirty="0"/>
                        <a:t>0,30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0,50</a:t>
                      </a:r>
                    </a:p>
                    <a:p>
                      <a:pPr algn="ctr"/>
                      <a:r>
                        <a:rPr lang="fi-FI" sz="1600" dirty="0"/>
                        <a:t>0,40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0,70</a:t>
                      </a:r>
                    </a:p>
                    <a:p>
                      <a:pPr algn="ctr"/>
                      <a:r>
                        <a:rPr lang="fi-FI" sz="1600" dirty="0"/>
                        <a:t>0,55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0,90</a:t>
                      </a:r>
                    </a:p>
                    <a:p>
                      <a:pPr algn="ctr"/>
                      <a:r>
                        <a:rPr lang="fi-FI" sz="1600" dirty="0"/>
                        <a:t>0,70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1,10</a:t>
                      </a:r>
                    </a:p>
                    <a:p>
                      <a:pPr algn="ctr"/>
                      <a:r>
                        <a:rPr lang="fi-FI" sz="1600" dirty="0"/>
                        <a:t>0,90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064">
                <a:tc>
                  <a:txBody>
                    <a:bodyPr/>
                    <a:lstStyle/>
                    <a:p>
                      <a:r>
                        <a:rPr lang="fi-FI" sz="1600" dirty="0"/>
                        <a:t>Puolikovat kuitulevyt:</a:t>
                      </a:r>
                    </a:p>
                    <a:p>
                      <a:r>
                        <a:rPr lang="fi-FI" sz="1600" dirty="0"/>
                        <a:t>MBH.LA</a:t>
                      </a:r>
                      <a:r>
                        <a:rPr lang="fi-FI" sz="1600" baseline="30000" dirty="0"/>
                        <a:t>1)</a:t>
                      </a:r>
                      <a:r>
                        <a:rPr lang="fi-FI" sz="1600" baseline="0" dirty="0"/>
                        <a:t>, MBH.HLS, </a:t>
                      </a:r>
                      <a:r>
                        <a:rPr lang="fi-FI" sz="1600" dirty="0"/>
                        <a:t>MDF.LA</a:t>
                      </a:r>
                      <a:r>
                        <a:rPr lang="fi-FI" sz="1600" baseline="30000" dirty="0"/>
                        <a:t>1)</a:t>
                      </a:r>
                      <a:r>
                        <a:rPr lang="fi-FI" sz="1600" baseline="0" dirty="0"/>
                        <a:t>, MDF.HLS 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</a:t>
                      </a:r>
                    </a:p>
                    <a:p>
                      <a:pPr algn="ctr"/>
                      <a:r>
                        <a:rPr lang="fi-FI" sz="1600" dirty="0"/>
                        <a:t>2</a:t>
                      </a:r>
                    </a:p>
                    <a:p>
                      <a:pPr algn="ctr"/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0,20</a:t>
                      </a:r>
                    </a:p>
                    <a:p>
                      <a:pPr algn="ctr"/>
                      <a:r>
                        <a:rPr lang="fi-FI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0,40</a:t>
                      </a:r>
                    </a:p>
                    <a:p>
                      <a:pPr algn="ctr"/>
                      <a:r>
                        <a:rPr lang="fi-FI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0,60</a:t>
                      </a:r>
                    </a:p>
                    <a:p>
                      <a:pPr algn="ctr"/>
                      <a:r>
                        <a:rPr lang="fi-FI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0,80</a:t>
                      </a:r>
                    </a:p>
                    <a:p>
                      <a:pPr algn="ctr"/>
                      <a:r>
                        <a:rPr lang="fi-FI" sz="1600" dirty="0"/>
                        <a:t>0,45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1,10</a:t>
                      </a:r>
                    </a:p>
                    <a:p>
                      <a:pPr algn="ctr"/>
                      <a:r>
                        <a:rPr lang="fi-FI" sz="1600" dirty="0"/>
                        <a:t>0,80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652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aseline="30000" dirty="0"/>
                        <a:t>1)</a:t>
                      </a:r>
                      <a:r>
                        <a:rPr lang="fi-FI" sz="1200" dirty="0"/>
                        <a:t> Saa käyttää vain käyttöluokassa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60E8B98-D670-C8FE-C463-0EADC0CC2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5269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34099FDC849BF42B9A9874AAD308C6B" ma:contentTypeVersion="2" ma:contentTypeDescription="Luo uusi asiakirja." ma:contentTypeScope="" ma:versionID="0a691ec51fae5bb8b16a5a797879ef8c">
  <xsd:schema xmlns:xsd="http://www.w3.org/2001/XMLSchema" xmlns:xs="http://www.w3.org/2001/XMLSchema" xmlns:p="http://schemas.microsoft.com/office/2006/metadata/properties" xmlns:ns2="93e2402c-36e9-4cdd-8de8-0cb185c44caf" targetNamespace="http://schemas.microsoft.com/office/2006/metadata/properties" ma:root="true" ma:fieldsID="06a6acec830bdf0c269bd37151a3fa05" ns2:_="">
    <xsd:import namespace="93e2402c-36e9-4cdd-8de8-0cb185c44c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e2402c-36e9-4cdd-8de8-0cb185c44c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E05F82-0E33-4891-B5A1-A24B4B333825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93e2402c-36e9-4cdd-8de8-0cb185c44caf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3BEBF01-7451-40F0-BB34-B819057D6D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e2402c-36e9-4cdd-8de8-0cb185c44c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09304B-B091-4694-BECD-82F31CC160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8701</TotalTime>
  <Words>2795</Words>
  <Application>Microsoft Office PowerPoint</Application>
  <PresentationFormat>Laajakuva</PresentationFormat>
  <Paragraphs>763</Paragraphs>
  <Slides>65</Slides>
  <Notes>63</Notes>
  <HiddenSlides>0</HiddenSlides>
  <MMClips>0</MMClips>
  <ScaleCrop>false</ScaleCrop>
  <HeadingPairs>
    <vt:vector size="8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65</vt:i4>
      </vt:variant>
    </vt:vector>
  </HeadingPairs>
  <TitlesOfParts>
    <vt:vector size="73" baseType="lpstr">
      <vt:lpstr>Arial</vt:lpstr>
      <vt:lpstr>Calibri</vt:lpstr>
      <vt:lpstr>Calibri Light</vt:lpstr>
      <vt:lpstr>MT Extra</vt:lpstr>
      <vt:lpstr>Times New Roman</vt:lpstr>
      <vt:lpstr>UniversalMath1 BT</vt:lpstr>
      <vt:lpstr>Office-teema</vt:lpstr>
      <vt:lpstr>Equation</vt:lpstr>
      <vt:lpstr>Teollinen puurakentaminen</vt:lpstr>
      <vt:lpstr>PowerPoint-esitys</vt:lpstr>
      <vt:lpstr>Rakennesuunnittelu</vt:lpstr>
      <vt:lpstr>PowerPoint-esitys</vt:lpstr>
      <vt:lpstr>Suunnitteluperusteet</vt:lpstr>
      <vt:lpstr>Kuorman keston ja kosteuden vaikutus</vt:lpstr>
      <vt:lpstr>Kuorman keston vaikutus (aikaluokka)</vt:lpstr>
      <vt:lpstr>Kosteuden vaikutus (käyttöluokka)</vt:lpstr>
      <vt:lpstr>Muunnoskerroin (kmod)</vt:lpstr>
      <vt:lpstr>Virumaluku (kdef)</vt:lpstr>
      <vt:lpstr>Materiaalin osavarmuusluku</vt:lpstr>
      <vt:lpstr>Liittimen siirtymäkerroin käyttörajatilassa</vt:lpstr>
      <vt:lpstr>Liittimen siirtymäkerroin murtorajatilassa</vt:lpstr>
      <vt:lpstr>Liitoksen virumaluku (kdef)</vt:lpstr>
      <vt:lpstr>Lujuusominaisuuden mitoitusarvo</vt:lpstr>
      <vt:lpstr>Jäykkyysominaisuudet (E, G)</vt:lpstr>
      <vt:lpstr>Jäykkyysominaisuudet murto- ja käyttörajatilassa</vt:lpstr>
      <vt:lpstr>Jäykkyysominaisuudet murtorajatilassa</vt:lpstr>
      <vt:lpstr>Jäykkyysominaisuudet käyttörajatilassa</vt:lpstr>
      <vt:lpstr>Mitoituskuorma</vt:lpstr>
      <vt:lpstr>Mitoituskuorma</vt:lpstr>
      <vt:lpstr>Mitoituskuorma</vt:lpstr>
      <vt:lpstr>Mitoituskuorma</vt:lpstr>
      <vt:lpstr>Mitoituskuorma</vt:lpstr>
      <vt:lpstr>Kokonaismuodonmuutos Rakenteen osien ajasta riippuva toiminta on samanlaista </vt:lpstr>
      <vt:lpstr>Kokonaismuodonmuutos Rakenteen osien ajasta riippuva toiminta on samanlaista</vt:lpstr>
      <vt:lpstr>Ominaisyhdistelmä (winst, uinst) Rakenteen osien ajasta riippuva toiminta on samanlaista</vt:lpstr>
      <vt:lpstr>Kokonaismuodonmuutos Rakenteen osien ajasta riippuva toiminta on samanlaista</vt:lpstr>
      <vt:lpstr>Kokonaismuodonmuutos Rakenteen osien ajasta riippuva toiminta on erilaista</vt:lpstr>
      <vt:lpstr>Kokonaismuodonmuutos Rakenteen osien ajasta riippuva toiminta on erilaista</vt:lpstr>
      <vt:lpstr>Ominaisyhdistelmä (winst, uinst) Rakenteen osien ajasta riippuva toiminta on erilaista</vt:lpstr>
      <vt:lpstr>Hetkellinen muodonmuutos (winst, uinst) Rakenteen osien ajasta riippuva toiminta on erilaista</vt:lpstr>
      <vt:lpstr>Pitkäaikaisyhdistelmä (wperm,fin, uperm,fin) Rakenteen osien ajasta riippuva toiminta on erilaista</vt:lpstr>
      <vt:lpstr>Pitkäaikainen muodonmuutos (wperm,fin, uperm,fin) Rakenteen osien ajasta riippuva toiminta on erilaista</vt:lpstr>
      <vt:lpstr>Sahatavara</vt:lpstr>
      <vt:lpstr>Pohjoismainen sahauskäytäntö</vt:lpstr>
      <vt:lpstr>Sahatavaran nimityksiä</vt:lpstr>
      <vt:lpstr>Sahatavaratuotteita</vt:lpstr>
      <vt:lpstr>Sahatavaran lujuuslajittelu</vt:lpstr>
      <vt:lpstr>Sahatavaran lujuuslajittelu</vt:lpstr>
      <vt:lpstr>Sahatavaran lujuusarvot</vt:lpstr>
      <vt:lpstr>Horisontaalinen liimapuu</vt:lpstr>
      <vt:lpstr>Horisontaalinen liimapuu</vt:lpstr>
      <vt:lpstr>Horisontaalisen liimapuun lujuusarvot</vt:lpstr>
      <vt:lpstr>Liimattu sahatavara</vt:lpstr>
      <vt:lpstr>LVL = Laminated Veneer Lumber</vt:lpstr>
      <vt:lpstr>LVL = Laminated Veneer Lumber</vt:lpstr>
      <vt:lpstr>LVL:n lujuusarvot</vt:lpstr>
      <vt:lpstr>CLT = Cross Laminated Timber</vt:lpstr>
      <vt:lpstr>CLT = Cross Laminated Timber</vt:lpstr>
      <vt:lpstr>Teollisesti valmistetut hirret</vt:lpstr>
      <vt:lpstr>Puulevyt</vt:lpstr>
      <vt:lpstr>Vanerilevy</vt:lpstr>
      <vt:lpstr>Vanerilevy</vt:lpstr>
      <vt:lpstr>Kuvassa väärin toteutettu seinän levytys</vt:lpstr>
      <vt:lpstr>Lastulevy </vt:lpstr>
      <vt:lpstr>OSB = Oriented Strand Board</vt:lpstr>
      <vt:lpstr>Puun taivutusmurto</vt:lpstr>
      <vt:lpstr>Puun taivutuksen aiheuttama leikkausmurto</vt:lpstr>
      <vt:lpstr>Puun leikkausmurto (90° syysuuntaa vastaan)</vt:lpstr>
      <vt:lpstr>Puun puristusmurto (syysuuntaan)</vt:lpstr>
      <vt:lpstr>Puun puristusmurto (90° syysuuntaa vastaan)</vt:lpstr>
      <vt:lpstr>Puun vetomurto (syysuuntaan)</vt:lpstr>
      <vt:lpstr>Puun vetomurto (90° syysuuntaa vastaan)</vt:lpstr>
      <vt:lpstr>Rakennuslevyn paneelileikkausmurto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728</cp:revision>
  <cp:lastPrinted>2021-05-26T11:58:08Z</cp:lastPrinted>
  <dcterms:created xsi:type="dcterms:W3CDTF">2021-05-03T10:20:21Z</dcterms:created>
  <dcterms:modified xsi:type="dcterms:W3CDTF">2022-06-20T12:19:49Z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0x010100234099FDC849BF42B9A9874AAD308C6B</vt:lpwstr>
  </property>
</Properties>
</file>