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65"/>
  </p:notesMasterIdLst>
  <p:handoutMasterIdLst>
    <p:handoutMasterId r:id="rId66"/>
  </p:handoutMasterIdLst>
  <p:sldIdLst>
    <p:sldId id="256" r:id="rId5"/>
    <p:sldId id="294" r:id="rId6"/>
    <p:sldId id="517" r:id="rId7"/>
    <p:sldId id="258" r:id="rId8"/>
    <p:sldId id="518" r:id="rId9"/>
    <p:sldId id="404" r:id="rId10"/>
    <p:sldId id="454" r:id="rId11"/>
    <p:sldId id="406" r:id="rId12"/>
    <p:sldId id="447" r:id="rId13"/>
    <p:sldId id="448" r:id="rId14"/>
    <p:sldId id="449" r:id="rId15"/>
    <p:sldId id="468" r:id="rId16"/>
    <p:sldId id="453" r:id="rId17"/>
    <p:sldId id="470" r:id="rId18"/>
    <p:sldId id="450" r:id="rId19"/>
    <p:sldId id="451" r:id="rId20"/>
    <p:sldId id="452" r:id="rId21"/>
    <p:sldId id="409" r:id="rId22"/>
    <p:sldId id="473" r:id="rId23"/>
    <p:sldId id="455" r:id="rId24"/>
    <p:sldId id="457" r:id="rId25"/>
    <p:sldId id="466" r:id="rId26"/>
    <p:sldId id="465" r:id="rId27"/>
    <p:sldId id="462" r:id="rId28"/>
    <p:sldId id="461" r:id="rId29"/>
    <p:sldId id="459" r:id="rId30"/>
    <p:sldId id="469" r:id="rId31"/>
    <p:sldId id="471" r:id="rId32"/>
    <p:sldId id="460" r:id="rId33"/>
    <p:sldId id="472" r:id="rId34"/>
    <p:sldId id="474" r:id="rId35"/>
    <p:sldId id="475" r:id="rId36"/>
    <p:sldId id="479" r:id="rId37"/>
    <p:sldId id="495" r:id="rId38"/>
    <p:sldId id="482" r:id="rId39"/>
    <p:sldId id="483" r:id="rId40"/>
    <p:sldId id="484" r:id="rId41"/>
    <p:sldId id="485" r:id="rId42"/>
    <p:sldId id="486" r:id="rId43"/>
    <p:sldId id="487" r:id="rId44"/>
    <p:sldId id="488" r:id="rId45"/>
    <p:sldId id="496" r:id="rId46"/>
    <p:sldId id="489" r:id="rId47"/>
    <p:sldId id="497" r:id="rId48"/>
    <p:sldId id="498" r:id="rId49"/>
    <p:sldId id="499" r:id="rId50"/>
    <p:sldId id="500" r:id="rId51"/>
    <p:sldId id="501" r:id="rId52"/>
    <p:sldId id="503" r:id="rId53"/>
    <p:sldId id="504" r:id="rId54"/>
    <p:sldId id="513" r:id="rId55"/>
    <p:sldId id="506" r:id="rId56"/>
    <p:sldId id="508" r:id="rId57"/>
    <p:sldId id="509" r:id="rId58"/>
    <p:sldId id="510" r:id="rId59"/>
    <p:sldId id="512" r:id="rId60"/>
    <p:sldId id="437" r:id="rId61"/>
    <p:sldId id="514" r:id="rId62"/>
    <p:sldId id="515" r:id="rId63"/>
    <p:sldId id="516" r:id="rId64"/>
  </p:sldIdLst>
  <p:sldSz cx="12192000" cy="6858000"/>
  <p:notesSz cx="6400800" cy="1172845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AA93B7B-2541-413F-9072-9279268C2A51}" v="1" dt="2022-06-18T16:51:46.5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34" autoAdjust="0"/>
    <p:restoredTop sz="94660"/>
  </p:normalViewPr>
  <p:slideViewPr>
    <p:cSldViewPr snapToGrid="0">
      <p:cViewPr varScale="1">
        <p:scale>
          <a:sx n="157" d="100"/>
          <a:sy n="157" d="100"/>
        </p:scale>
        <p:origin x="156" y="21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viewProps" Target="viewProps.xml"/><Relationship Id="rId7" Type="http://schemas.openxmlformats.org/officeDocument/2006/relationships/slide" Target="slides/slide3.xml"/><Relationship Id="rId71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theme" Target="theme/theme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presProps" Target="presProp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5AA93B7B-2541-413F-9072-9279268C2A51}"/>
    <pc:docChg chg="custSel modSld sldOrd">
      <pc:chgData name="Hilppa Iittiläinen" userId="f7572432-e0f1-4abb-81ed-7836843e2f2b" providerId="ADAL" clId="{5AA93B7B-2541-413F-9072-9279268C2A51}" dt="2022-06-18T16:53:07.461" v="9" actId="404"/>
      <pc:docMkLst>
        <pc:docMk/>
      </pc:docMkLst>
      <pc:sldChg chg="ord">
        <pc:chgData name="Hilppa Iittiläinen" userId="f7572432-e0f1-4abb-81ed-7836843e2f2b" providerId="ADAL" clId="{5AA93B7B-2541-413F-9072-9279268C2A51}" dt="2022-06-18T16:52:04.002" v="2"/>
        <pc:sldMkLst>
          <pc:docMk/>
          <pc:sldMk cId="0" sldId="258"/>
        </pc:sldMkLst>
      </pc:sldChg>
      <pc:sldChg chg="delSp mod">
        <pc:chgData name="Hilppa Iittiläinen" userId="f7572432-e0f1-4abb-81ed-7836843e2f2b" providerId="ADAL" clId="{5AA93B7B-2541-413F-9072-9279268C2A51}" dt="2022-06-18T16:51:50.490" v="0" actId="478"/>
        <pc:sldMkLst>
          <pc:docMk/>
          <pc:sldMk cId="0" sldId="294"/>
        </pc:sldMkLst>
        <pc:spChg chg="del">
          <ac:chgData name="Hilppa Iittiläinen" userId="f7572432-e0f1-4abb-81ed-7836843e2f2b" providerId="ADAL" clId="{5AA93B7B-2541-413F-9072-9279268C2A51}" dt="2022-06-18T16:51:50.490" v="0" actId="478"/>
          <ac:spMkLst>
            <pc:docMk/>
            <pc:sldMk cId="0" sldId="294"/>
            <ac:spMk id="2" creationId="{3BECA1C8-B8CD-F9F7-A26A-7E899C317211}"/>
          </ac:spMkLst>
        </pc:spChg>
      </pc:sldChg>
      <pc:sldChg chg="modSp mod">
        <pc:chgData name="Hilppa Iittiläinen" userId="f7572432-e0f1-4abb-81ed-7836843e2f2b" providerId="ADAL" clId="{5AA93B7B-2541-413F-9072-9279268C2A51}" dt="2022-06-18T16:53:07.461" v="9" actId="404"/>
        <pc:sldMkLst>
          <pc:docMk/>
          <pc:sldMk cId="1489733882" sldId="437"/>
        </pc:sldMkLst>
        <pc:spChg chg="mod">
          <ac:chgData name="Hilppa Iittiläinen" userId="f7572432-e0f1-4abb-81ed-7836843e2f2b" providerId="ADAL" clId="{5AA93B7B-2541-413F-9072-9279268C2A51}" dt="2022-06-18T16:53:07.461" v="9" actId="404"/>
          <ac:spMkLst>
            <pc:docMk/>
            <pc:sldMk cId="1489733882" sldId="437"/>
            <ac:spMk id="9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32.727" v="3" actId="404"/>
        <pc:sldMkLst>
          <pc:docMk/>
          <pc:sldMk cId="3686584758" sldId="475"/>
        </pc:sldMkLst>
        <pc:spChg chg="mod">
          <ac:chgData name="Hilppa Iittiläinen" userId="f7572432-e0f1-4abb-81ed-7836843e2f2b" providerId="ADAL" clId="{5AA93B7B-2541-413F-9072-9279268C2A51}" dt="2022-06-18T16:52:32.727" v="3" actId="404"/>
          <ac:spMkLst>
            <pc:docMk/>
            <pc:sldMk cId="3686584758" sldId="475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38.898" v="4" actId="404"/>
        <pc:sldMkLst>
          <pc:docMk/>
          <pc:sldMk cId="2891087890" sldId="483"/>
        </pc:sldMkLst>
        <pc:spChg chg="mod">
          <ac:chgData name="Hilppa Iittiläinen" userId="f7572432-e0f1-4abb-81ed-7836843e2f2b" providerId="ADAL" clId="{5AA93B7B-2541-413F-9072-9279268C2A51}" dt="2022-06-18T16:52:38.898" v="4" actId="404"/>
          <ac:spMkLst>
            <pc:docMk/>
            <pc:sldMk cId="2891087890" sldId="48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43.489" v="5" actId="404"/>
        <pc:sldMkLst>
          <pc:docMk/>
          <pc:sldMk cId="834022029" sldId="484"/>
        </pc:sldMkLst>
        <pc:spChg chg="mod">
          <ac:chgData name="Hilppa Iittiläinen" userId="f7572432-e0f1-4abb-81ed-7836843e2f2b" providerId="ADAL" clId="{5AA93B7B-2541-413F-9072-9279268C2A51}" dt="2022-06-18T16:52:43.489" v="5" actId="404"/>
          <ac:spMkLst>
            <pc:docMk/>
            <pc:sldMk cId="834022029" sldId="48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48.805" v="6" actId="404"/>
        <pc:sldMkLst>
          <pc:docMk/>
          <pc:sldMk cId="1866190175" sldId="487"/>
        </pc:sldMkLst>
        <pc:spChg chg="mod">
          <ac:chgData name="Hilppa Iittiläinen" userId="f7572432-e0f1-4abb-81ed-7836843e2f2b" providerId="ADAL" clId="{5AA93B7B-2541-413F-9072-9279268C2A51}" dt="2022-06-18T16:52:48.805" v="6" actId="404"/>
          <ac:spMkLst>
            <pc:docMk/>
            <pc:sldMk cId="1866190175" sldId="48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5AA93B7B-2541-413F-9072-9279268C2A51}" dt="2022-06-18T16:52:53.620" v="8" actId="27636"/>
        <pc:sldMkLst>
          <pc:docMk/>
          <pc:sldMk cId="4012361887" sldId="496"/>
        </pc:sldMkLst>
        <pc:spChg chg="mod">
          <ac:chgData name="Hilppa Iittiläinen" userId="f7572432-e0f1-4abb-81ed-7836843e2f2b" providerId="ADAL" clId="{5AA93B7B-2541-413F-9072-9279268C2A51}" dt="2022-06-18T16:52:53.620" v="8" actId="27636"/>
          <ac:spMkLst>
            <pc:docMk/>
            <pc:sldMk cId="4012361887" sldId="496"/>
            <ac:spMk id="7" creationId="{C1F58099-9B24-4C58-826E-511BF2433727}"/>
          </ac:spMkLst>
        </pc:spChg>
      </pc:sldChg>
    </pc:docChg>
  </pc:docChgLst>
  <pc:docChgLst>
    <pc:chgData name="Hilppa Iittiläinen" userId="f7572432-e0f1-4abb-81ed-7836843e2f2b" providerId="ADAL" clId="{6ADC0F74-95DF-4741-B96A-B7990E5CE757}"/>
    <pc:docChg chg="undo custSel addSld delSld modSld sldOrd">
      <pc:chgData name="Hilppa Iittiläinen" userId="f7572432-e0f1-4abb-81ed-7836843e2f2b" providerId="ADAL" clId="{6ADC0F74-95DF-4741-B96A-B7990E5CE757}" dt="2022-05-27T07:50:23.046" v="100" actId="6549"/>
      <pc:docMkLst>
        <pc:docMk/>
      </pc:docMkLst>
      <pc:sldChg chg="add ord">
        <pc:chgData name="Hilppa Iittiläinen" userId="f7572432-e0f1-4abb-81ed-7836843e2f2b" providerId="ADAL" clId="{6ADC0F74-95DF-4741-B96A-B7990E5CE757}" dt="2022-05-27T07:40:52.642" v="9"/>
        <pc:sldMkLst>
          <pc:docMk/>
          <pc:sldMk cId="0" sldId="256"/>
        </pc:sldMkLst>
      </pc:sldChg>
      <pc:sldChg chg="modSp add mod ord">
        <pc:chgData name="Hilppa Iittiläinen" userId="f7572432-e0f1-4abb-81ed-7836843e2f2b" providerId="ADAL" clId="{6ADC0F74-95DF-4741-B96A-B7990E5CE757}" dt="2022-05-27T07:41:18.128" v="21" actId="20577"/>
        <pc:sldMkLst>
          <pc:docMk/>
          <pc:sldMk cId="0" sldId="258"/>
        </pc:sldMkLst>
        <pc:spChg chg="mod">
          <ac:chgData name="Hilppa Iittiläinen" userId="f7572432-e0f1-4abb-81ed-7836843e2f2b" providerId="ADAL" clId="{6ADC0F74-95DF-4741-B96A-B7990E5CE757}" dt="2022-05-27T07:41:18.128" v="21" actId="20577"/>
          <ac:spMkLst>
            <pc:docMk/>
            <pc:sldMk cId="0" sldId="258"/>
            <ac:spMk id="105" creationId="{00000000-0000-0000-0000-000000000000}"/>
          </ac:spMkLst>
        </pc:spChg>
      </pc:sldChg>
      <pc:sldChg chg="modSp del mod">
        <pc:chgData name="Hilppa Iittiläinen" userId="f7572432-e0f1-4abb-81ed-7836843e2f2b" providerId="ADAL" clId="{6ADC0F74-95DF-4741-B96A-B7990E5CE757}" dt="2022-05-27T07:40:41.033" v="7" actId="47"/>
        <pc:sldMkLst>
          <pc:docMk/>
          <pc:sldMk cId="3870382826" sldId="292"/>
        </pc:sldMkLst>
        <pc:spChg chg="mod">
          <ac:chgData name="Hilppa Iittiläinen" userId="f7572432-e0f1-4abb-81ed-7836843e2f2b" providerId="ADAL" clId="{6ADC0F74-95DF-4741-B96A-B7990E5CE757}" dt="2022-05-27T07:40:29.448" v="1" actId="27636"/>
          <ac:spMkLst>
            <pc:docMk/>
            <pc:sldMk cId="3870382826" sldId="292"/>
            <ac:spMk id="41" creationId="{2D52FE4B-1BAF-42AF-A92E-E9C3C2B044EF}"/>
          </ac:spMkLst>
        </pc:spChg>
        <pc:spChg chg="mod">
          <ac:chgData name="Hilppa Iittiläinen" userId="f7572432-e0f1-4abb-81ed-7836843e2f2b" providerId="ADAL" clId="{6ADC0F74-95DF-4741-B96A-B7990E5CE757}" dt="2022-05-27T07:40:29.451" v="2" actId="27636"/>
          <ac:spMkLst>
            <pc:docMk/>
            <pc:sldMk cId="3870382826" sldId="292"/>
            <ac:spMk id="44" creationId="{9E9806A0-4C88-46B7-9184-555A83A7FFC8}"/>
          </ac:spMkLst>
        </pc:spChg>
      </pc:sldChg>
      <pc:sldChg chg="add ord">
        <pc:chgData name="Hilppa Iittiläinen" userId="f7572432-e0f1-4abb-81ed-7836843e2f2b" providerId="ADAL" clId="{6ADC0F74-95DF-4741-B96A-B7990E5CE757}" dt="2022-05-27T07:40:55.405" v="11"/>
        <pc:sldMkLst>
          <pc:docMk/>
          <pc:sldMk cId="0" sldId="294"/>
        </pc:sldMkLst>
      </pc:sldChg>
      <pc:sldChg chg="modSp mod">
        <pc:chgData name="Hilppa Iittiläinen" userId="f7572432-e0f1-4abb-81ed-7836843e2f2b" providerId="ADAL" clId="{6ADC0F74-95DF-4741-B96A-B7990E5CE757}" dt="2022-05-27T07:41:47.415" v="22" actId="6549"/>
        <pc:sldMkLst>
          <pc:docMk/>
          <pc:sldMk cId="1513376411" sldId="404"/>
        </pc:sldMkLst>
        <pc:spChg chg="mod">
          <ac:chgData name="Hilppa Iittiläinen" userId="f7572432-e0f1-4abb-81ed-7836843e2f2b" providerId="ADAL" clId="{6ADC0F74-95DF-4741-B96A-B7990E5CE757}" dt="2022-05-27T07:41:47.415" v="22" actId="6549"/>
          <ac:spMkLst>
            <pc:docMk/>
            <pc:sldMk cId="1513376411" sldId="40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07.588" v="26" actId="20577"/>
        <pc:sldMkLst>
          <pc:docMk/>
          <pc:sldMk cId="3240362616" sldId="406"/>
        </pc:sldMkLst>
        <pc:spChg chg="mod">
          <ac:chgData name="Hilppa Iittiläinen" userId="f7572432-e0f1-4abb-81ed-7836843e2f2b" providerId="ADAL" clId="{6ADC0F74-95DF-4741-B96A-B7990E5CE757}" dt="2022-05-27T07:42:07.588" v="26" actId="20577"/>
          <ac:spMkLst>
            <pc:docMk/>
            <pc:sldMk cId="3240362616" sldId="406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05.301" v="37" actId="6549"/>
        <pc:sldMkLst>
          <pc:docMk/>
          <pc:sldMk cId="3794893381" sldId="409"/>
        </pc:sldMkLst>
        <pc:spChg chg="mod">
          <ac:chgData name="Hilppa Iittiläinen" userId="f7572432-e0f1-4abb-81ed-7836843e2f2b" providerId="ADAL" clId="{6ADC0F74-95DF-4741-B96A-B7990E5CE757}" dt="2022-05-27T07:43:05.301" v="37" actId="6549"/>
          <ac:spMkLst>
            <pc:docMk/>
            <pc:sldMk cId="3794893381" sldId="4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50:14.110" v="99" actId="6549"/>
        <pc:sldMkLst>
          <pc:docMk/>
          <pc:sldMk cId="1489733882" sldId="437"/>
        </pc:sldMkLst>
        <pc:spChg chg="mod">
          <ac:chgData name="Hilppa Iittiläinen" userId="f7572432-e0f1-4abb-81ed-7836843e2f2b" providerId="ADAL" clId="{6ADC0F74-95DF-4741-B96A-B7990E5CE757}" dt="2022-05-27T07:50:14.110" v="99" actId="6549"/>
          <ac:spMkLst>
            <pc:docMk/>
            <pc:sldMk cId="1489733882" sldId="437"/>
            <ac:spMk id="9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25.951" v="27" actId="6549"/>
        <pc:sldMkLst>
          <pc:docMk/>
          <pc:sldMk cId="3656845388" sldId="450"/>
        </pc:sldMkLst>
        <pc:spChg chg="mod">
          <ac:chgData name="Hilppa Iittiläinen" userId="f7572432-e0f1-4abb-81ed-7836843e2f2b" providerId="ADAL" clId="{6ADC0F74-95DF-4741-B96A-B7990E5CE757}" dt="2022-05-27T07:42:25.951" v="27" actId="6549"/>
          <ac:spMkLst>
            <pc:docMk/>
            <pc:sldMk cId="3656845388" sldId="45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42.409" v="32" actId="1036"/>
        <pc:sldMkLst>
          <pc:docMk/>
          <pc:sldMk cId="1796757025" sldId="451"/>
        </pc:sldMkLst>
        <pc:spChg chg="mod">
          <ac:chgData name="Hilppa Iittiläinen" userId="f7572432-e0f1-4abb-81ed-7836843e2f2b" providerId="ADAL" clId="{6ADC0F74-95DF-4741-B96A-B7990E5CE757}" dt="2022-05-27T07:42:42.409" v="32" actId="1036"/>
          <ac:spMkLst>
            <pc:docMk/>
            <pc:sldMk cId="1796757025" sldId="451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2:54.976" v="34" actId="6549"/>
        <pc:sldMkLst>
          <pc:docMk/>
          <pc:sldMk cId="2693965391" sldId="452"/>
        </pc:sldMkLst>
        <pc:spChg chg="mod">
          <ac:chgData name="Hilppa Iittiläinen" userId="f7572432-e0f1-4abb-81ed-7836843e2f2b" providerId="ADAL" clId="{6ADC0F74-95DF-4741-B96A-B7990E5CE757}" dt="2022-05-27T07:42:54.976" v="34" actId="6549"/>
          <ac:spMkLst>
            <pc:docMk/>
            <pc:sldMk cId="2693965391" sldId="45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16.945" v="39" actId="6549"/>
        <pc:sldMkLst>
          <pc:docMk/>
          <pc:sldMk cId="1254344202" sldId="455"/>
        </pc:sldMkLst>
        <pc:spChg chg="mod">
          <ac:chgData name="Hilppa Iittiläinen" userId="f7572432-e0f1-4abb-81ed-7836843e2f2b" providerId="ADAL" clId="{6ADC0F74-95DF-4741-B96A-B7990E5CE757}" dt="2022-05-27T07:43:16.945" v="39" actId="6549"/>
          <ac:spMkLst>
            <pc:docMk/>
            <pc:sldMk cId="1254344202" sldId="45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26.997" v="43" actId="6549"/>
        <pc:sldMkLst>
          <pc:docMk/>
          <pc:sldMk cId="2260308411" sldId="457"/>
        </pc:sldMkLst>
        <pc:spChg chg="mod">
          <ac:chgData name="Hilppa Iittiläinen" userId="f7572432-e0f1-4abb-81ed-7836843e2f2b" providerId="ADAL" clId="{6ADC0F74-95DF-4741-B96A-B7990E5CE757}" dt="2022-05-27T07:43:26.997" v="43" actId="6549"/>
          <ac:spMkLst>
            <pc:docMk/>
            <pc:sldMk cId="2260308411" sldId="45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02.734" v="54" actId="20577"/>
        <pc:sldMkLst>
          <pc:docMk/>
          <pc:sldMk cId="4116802291" sldId="459"/>
        </pc:sldMkLst>
        <pc:spChg chg="mod">
          <ac:chgData name="Hilppa Iittiläinen" userId="f7572432-e0f1-4abb-81ed-7836843e2f2b" providerId="ADAL" clId="{6ADC0F74-95DF-4741-B96A-B7990E5CE757}" dt="2022-05-27T07:44:02.734" v="54" actId="20577"/>
          <ac:spMkLst>
            <pc:docMk/>
            <pc:sldMk cId="4116802291" sldId="45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11.094" v="55" actId="6549"/>
        <pc:sldMkLst>
          <pc:docMk/>
          <pc:sldMk cId="1896566509" sldId="460"/>
        </pc:sldMkLst>
        <pc:spChg chg="mod">
          <ac:chgData name="Hilppa Iittiläinen" userId="f7572432-e0f1-4abb-81ed-7836843e2f2b" providerId="ADAL" clId="{6ADC0F74-95DF-4741-B96A-B7990E5CE757}" dt="2022-05-27T07:44:11.094" v="55" actId="6549"/>
          <ac:spMkLst>
            <pc:docMk/>
            <pc:sldMk cId="1896566509" sldId="46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3:53.429" v="52" actId="20577"/>
        <pc:sldMkLst>
          <pc:docMk/>
          <pc:sldMk cId="1354226638" sldId="462"/>
        </pc:sldMkLst>
        <pc:spChg chg="mod">
          <ac:chgData name="Hilppa Iittiläinen" userId="f7572432-e0f1-4abb-81ed-7836843e2f2b" providerId="ADAL" clId="{6ADC0F74-95DF-4741-B96A-B7990E5CE757}" dt="2022-05-27T07:43:53.429" v="52" actId="20577"/>
          <ac:spMkLst>
            <pc:docMk/>
            <pc:sldMk cId="1354226638" sldId="46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16.235" v="56" actId="6549"/>
        <pc:sldMkLst>
          <pc:docMk/>
          <pc:sldMk cId="3799525307" sldId="472"/>
        </pc:sldMkLst>
        <pc:spChg chg="mod">
          <ac:chgData name="Hilppa Iittiläinen" userId="f7572432-e0f1-4abb-81ed-7836843e2f2b" providerId="ADAL" clId="{6ADC0F74-95DF-4741-B96A-B7990E5CE757}" dt="2022-05-27T07:44:16.235" v="56" actId="6549"/>
          <ac:spMkLst>
            <pc:docMk/>
            <pc:sldMk cId="3799525307" sldId="47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27.534" v="59" actId="6549"/>
        <pc:sldMkLst>
          <pc:docMk/>
          <pc:sldMk cId="3686584758" sldId="475"/>
        </pc:sldMkLst>
        <pc:spChg chg="mod">
          <ac:chgData name="Hilppa Iittiläinen" userId="f7572432-e0f1-4abb-81ed-7836843e2f2b" providerId="ADAL" clId="{6ADC0F74-95DF-4741-B96A-B7990E5CE757}" dt="2022-05-27T07:44:27.534" v="59" actId="6549"/>
          <ac:spMkLst>
            <pc:docMk/>
            <pc:sldMk cId="3686584758" sldId="475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38.086" v="60" actId="6549"/>
        <pc:sldMkLst>
          <pc:docMk/>
          <pc:sldMk cId="2656044704" sldId="482"/>
        </pc:sldMkLst>
        <pc:spChg chg="mod">
          <ac:chgData name="Hilppa Iittiläinen" userId="f7572432-e0f1-4abb-81ed-7836843e2f2b" providerId="ADAL" clId="{6ADC0F74-95DF-4741-B96A-B7990E5CE757}" dt="2022-05-27T07:44:38.086" v="60" actId="6549"/>
          <ac:spMkLst>
            <pc:docMk/>
            <pc:sldMk cId="2656044704" sldId="482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46.895" v="62" actId="6549"/>
        <pc:sldMkLst>
          <pc:docMk/>
          <pc:sldMk cId="2891087890" sldId="483"/>
        </pc:sldMkLst>
        <pc:spChg chg="mod">
          <ac:chgData name="Hilppa Iittiläinen" userId="f7572432-e0f1-4abb-81ed-7836843e2f2b" providerId="ADAL" clId="{6ADC0F74-95DF-4741-B96A-B7990E5CE757}" dt="2022-05-27T07:44:46.895" v="62" actId="6549"/>
          <ac:spMkLst>
            <pc:docMk/>
            <pc:sldMk cId="2891087890" sldId="48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4:57.775" v="65" actId="20577"/>
        <pc:sldMkLst>
          <pc:docMk/>
          <pc:sldMk cId="834022029" sldId="484"/>
        </pc:sldMkLst>
        <pc:spChg chg="mod">
          <ac:chgData name="Hilppa Iittiläinen" userId="f7572432-e0f1-4abb-81ed-7836843e2f2b" providerId="ADAL" clId="{6ADC0F74-95DF-4741-B96A-B7990E5CE757}" dt="2022-05-27T07:44:57.775" v="65" actId="20577"/>
          <ac:spMkLst>
            <pc:docMk/>
            <pc:sldMk cId="834022029" sldId="484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5:03.559" v="67" actId="6549"/>
        <pc:sldMkLst>
          <pc:docMk/>
          <pc:sldMk cId="1845409572" sldId="485"/>
        </pc:sldMkLst>
        <pc:spChg chg="mod">
          <ac:chgData name="Hilppa Iittiläinen" userId="f7572432-e0f1-4abb-81ed-7836843e2f2b" providerId="ADAL" clId="{6ADC0F74-95DF-4741-B96A-B7990E5CE757}" dt="2022-05-27T07:45:03.559" v="67" actId="6549"/>
          <ac:spMkLst>
            <pc:docMk/>
            <pc:sldMk cId="1845409572" sldId="485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5:09.141" v="68" actId="6549"/>
        <pc:sldMkLst>
          <pc:docMk/>
          <pc:sldMk cId="49386097" sldId="486"/>
        </pc:sldMkLst>
        <pc:spChg chg="mod">
          <ac:chgData name="Hilppa Iittiläinen" userId="f7572432-e0f1-4abb-81ed-7836843e2f2b" providerId="ADAL" clId="{6ADC0F74-95DF-4741-B96A-B7990E5CE757}" dt="2022-05-27T07:45:09.141" v="68" actId="6549"/>
          <ac:spMkLst>
            <pc:docMk/>
            <pc:sldMk cId="49386097" sldId="48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5:18.734" v="71" actId="6549"/>
        <pc:sldMkLst>
          <pc:docMk/>
          <pc:sldMk cId="1866190175" sldId="487"/>
        </pc:sldMkLst>
        <pc:spChg chg="mod">
          <ac:chgData name="Hilppa Iittiläinen" userId="f7572432-e0f1-4abb-81ed-7836843e2f2b" providerId="ADAL" clId="{6ADC0F74-95DF-4741-B96A-B7990E5CE757}" dt="2022-05-27T07:45:18.734" v="71" actId="6549"/>
          <ac:spMkLst>
            <pc:docMk/>
            <pc:sldMk cId="1866190175" sldId="487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6:22.369" v="75" actId="6549"/>
        <pc:sldMkLst>
          <pc:docMk/>
          <pc:sldMk cId="2153614842" sldId="488"/>
        </pc:sldMkLst>
        <pc:spChg chg="mod">
          <ac:chgData name="Hilppa Iittiläinen" userId="f7572432-e0f1-4abb-81ed-7836843e2f2b" providerId="ADAL" clId="{6ADC0F74-95DF-4741-B96A-B7990E5CE757}" dt="2022-05-27T07:46:22.369" v="75" actId="6549"/>
          <ac:spMkLst>
            <pc:docMk/>
            <pc:sldMk cId="2153614842" sldId="48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6:35.335" v="79" actId="6549"/>
        <pc:sldMkLst>
          <pc:docMk/>
          <pc:sldMk cId="4012361887" sldId="496"/>
        </pc:sldMkLst>
        <pc:spChg chg="mod">
          <ac:chgData name="Hilppa Iittiläinen" userId="f7572432-e0f1-4abb-81ed-7836843e2f2b" providerId="ADAL" clId="{6ADC0F74-95DF-4741-B96A-B7990E5CE757}" dt="2022-05-27T07:46:35.335" v="79" actId="6549"/>
          <ac:spMkLst>
            <pc:docMk/>
            <pc:sldMk cId="4012361887" sldId="49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6:59.014" v="80" actId="6549"/>
        <pc:sldMkLst>
          <pc:docMk/>
          <pc:sldMk cId="2714422267" sldId="498"/>
        </pc:sldMkLst>
        <pc:spChg chg="mod">
          <ac:chgData name="Hilppa Iittiläinen" userId="f7572432-e0f1-4abb-81ed-7836843e2f2b" providerId="ADAL" clId="{6ADC0F74-95DF-4741-B96A-B7990E5CE757}" dt="2022-05-27T07:46:59.014" v="80" actId="6549"/>
          <ac:spMkLst>
            <pc:docMk/>
            <pc:sldMk cId="2714422267" sldId="49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7:11.213" v="83" actId="20577"/>
        <pc:sldMkLst>
          <pc:docMk/>
          <pc:sldMk cId="1458990053" sldId="500"/>
        </pc:sldMkLst>
        <pc:spChg chg="mod">
          <ac:chgData name="Hilppa Iittiläinen" userId="f7572432-e0f1-4abb-81ed-7836843e2f2b" providerId="ADAL" clId="{6ADC0F74-95DF-4741-B96A-B7990E5CE757}" dt="2022-05-27T07:47:11.213" v="83" actId="20577"/>
          <ac:spMkLst>
            <pc:docMk/>
            <pc:sldMk cId="1458990053" sldId="500"/>
            <ac:spMk id="8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7:24.648" v="84" actId="6549"/>
        <pc:sldMkLst>
          <pc:docMk/>
          <pc:sldMk cId="1979319266" sldId="503"/>
        </pc:sldMkLst>
        <pc:spChg chg="mod">
          <ac:chgData name="Hilppa Iittiläinen" userId="f7572432-e0f1-4abb-81ed-7836843e2f2b" providerId="ADAL" clId="{6ADC0F74-95DF-4741-B96A-B7990E5CE757}" dt="2022-05-27T07:47:24.648" v="84" actId="6549"/>
          <ac:spMkLst>
            <pc:docMk/>
            <pc:sldMk cId="1979319266" sldId="503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7:35.121" v="85" actId="6549"/>
        <pc:sldMkLst>
          <pc:docMk/>
          <pc:sldMk cId="3758122145" sldId="506"/>
        </pc:sldMkLst>
        <pc:spChg chg="mod">
          <ac:chgData name="Hilppa Iittiläinen" userId="f7572432-e0f1-4abb-81ed-7836843e2f2b" providerId="ADAL" clId="{6ADC0F74-95DF-4741-B96A-B7990E5CE757}" dt="2022-05-27T07:47:35.121" v="85" actId="6549"/>
          <ac:spMkLst>
            <pc:docMk/>
            <pc:sldMk cId="3758122145" sldId="506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8:18.079" v="88" actId="20577"/>
        <pc:sldMkLst>
          <pc:docMk/>
          <pc:sldMk cId="2542615894" sldId="508"/>
        </pc:sldMkLst>
        <pc:spChg chg="mod">
          <ac:chgData name="Hilppa Iittiläinen" userId="f7572432-e0f1-4abb-81ed-7836843e2f2b" providerId="ADAL" clId="{6ADC0F74-95DF-4741-B96A-B7990E5CE757}" dt="2022-05-27T07:48:18.079" v="88" actId="20577"/>
          <ac:spMkLst>
            <pc:docMk/>
            <pc:sldMk cId="2542615894" sldId="508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9:26.465" v="92" actId="6549"/>
        <pc:sldMkLst>
          <pc:docMk/>
          <pc:sldMk cId="4201519352" sldId="509"/>
        </pc:sldMkLst>
        <pc:spChg chg="mod">
          <ac:chgData name="Hilppa Iittiläinen" userId="f7572432-e0f1-4abb-81ed-7836843e2f2b" providerId="ADAL" clId="{6ADC0F74-95DF-4741-B96A-B7990E5CE757}" dt="2022-05-27T07:49:26.465" v="92" actId="6549"/>
          <ac:spMkLst>
            <pc:docMk/>
            <pc:sldMk cId="4201519352" sldId="509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49:43.511" v="98" actId="6549"/>
        <pc:sldMkLst>
          <pc:docMk/>
          <pc:sldMk cId="831758833" sldId="510"/>
        </pc:sldMkLst>
        <pc:spChg chg="mod">
          <ac:chgData name="Hilppa Iittiläinen" userId="f7572432-e0f1-4abb-81ed-7836843e2f2b" providerId="ADAL" clId="{6ADC0F74-95DF-4741-B96A-B7990E5CE757}" dt="2022-05-27T07:49:43.511" v="98" actId="6549"/>
          <ac:spMkLst>
            <pc:docMk/>
            <pc:sldMk cId="831758833" sldId="510"/>
            <ac:spMk id="7" creationId="{C1F58099-9B24-4C58-826E-511BF2433727}"/>
          </ac:spMkLst>
        </pc:spChg>
      </pc:sldChg>
      <pc:sldChg chg="modSp mod">
        <pc:chgData name="Hilppa Iittiläinen" userId="f7572432-e0f1-4abb-81ed-7836843e2f2b" providerId="ADAL" clId="{6ADC0F74-95DF-4741-B96A-B7990E5CE757}" dt="2022-05-27T07:50:23.046" v="100" actId="6549"/>
        <pc:sldMkLst>
          <pc:docMk/>
          <pc:sldMk cId="588194221" sldId="516"/>
        </pc:sldMkLst>
        <pc:spChg chg="mod">
          <ac:chgData name="Hilppa Iittiläinen" userId="f7572432-e0f1-4abb-81ed-7836843e2f2b" providerId="ADAL" clId="{6ADC0F74-95DF-4741-B96A-B7990E5CE757}" dt="2022-05-27T07:50:23.046" v="100" actId="6549"/>
          <ac:spMkLst>
            <pc:docMk/>
            <pc:sldMk cId="588194221" sldId="516"/>
            <ac:spMk id="7" creationId="{C1F58099-9B24-4C58-826E-511BF2433727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EEA080-1C04-4D49-9169-DE53E8619FEC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625639" y="0"/>
            <a:ext cx="2773680" cy="588459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51F00A7-F681-42B1-969F-0E5F86B66BBE}" type="datetimeFigureOut">
              <a:rPr lang="fi-FI" smtClean="0"/>
              <a:t>18.6.2022</a:t>
            </a:fld>
            <a:endParaRPr lang="fi-FI" dirty="0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i-FI" dirty="0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i-FI" dirty="0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622468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0708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8732837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78807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3814372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99124860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686582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8733206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775645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406153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13188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3260679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19339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281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9877431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414777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58380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29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00297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0833203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0032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-317500" y="1466850"/>
            <a:ext cx="7035800" cy="395763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0" name="Google Shape;100;p3:notes"/>
          <p:cNvSpPr txBox="1">
            <a:spLocks noGrp="1"/>
          </p:cNvSpPr>
          <p:nvPr>
            <p:ph type="body" idx="1"/>
          </p:nvPr>
        </p:nvSpPr>
        <p:spPr>
          <a:xfrm>
            <a:off x="640080" y="5644317"/>
            <a:ext cx="5120640" cy="4618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3:notes"/>
          <p:cNvSpPr txBox="1">
            <a:spLocks noGrp="1"/>
          </p:cNvSpPr>
          <p:nvPr>
            <p:ph type="sldNum" idx="12"/>
          </p:nvPr>
        </p:nvSpPr>
        <p:spPr>
          <a:xfrm>
            <a:off x="3625639" y="11139994"/>
            <a:ext cx="2773680" cy="588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9025" tIns="49500" rIns="99025" bIns="495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029141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2922497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38497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9564295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930770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37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3619944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07849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39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710416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5432656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032246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1675769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2378021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968688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4033190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4716025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75548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8851097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516634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49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6229218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4026690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110510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7387126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52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150608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53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221755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54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548939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55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7691809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56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62749483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57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010085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36805868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59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5127791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60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47296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8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2554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9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925346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10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52764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8328E5-66FA-4DD6-A089-E9039BCA9F63}" type="slidenum">
              <a:rPr lang="fi-FI" smtClean="0"/>
              <a:t>11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361108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haluaamasi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valikosto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g12a037aa8e9_0_8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1" cy="6858669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g12a037aa8e9_0_8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0" name="Google Shape;60;g12a037aa8e9_0_8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g12a037aa8e9_0_8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g12a037aa8e9_0_8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63" name="Google Shape;63;g12a037aa8e9_0_8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g12a037aa8e9_0_85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g12a037aa8e9_0_8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 rtl="0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66" name="Google Shape;66;g12a037aa8e9_0_85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Teolliset rakennusjärjestelmät - Kehä- ja kaarirungot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31903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 dirty="0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Teolliset rakennusjärjestelmät - Kehä- ja kaarirungot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6" Type="http://schemas.microsoft.com/office/2007/relationships/hdphoto" Target="../media/hdphoto2.wdp"/><Relationship Id="rId5" Type="http://schemas.openxmlformats.org/officeDocument/2006/relationships/image" Target="../media/image36.png"/><Relationship Id="rId4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microsoft.com/office/2007/relationships/hdphoto" Target="../media/hdphoto4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5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9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5.xml"/><Relationship Id="rId5" Type="http://schemas.microsoft.com/office/2007/relationships/hdphoto" Target="../media/hdphoto6.wdp"/><Relationship Id="rId4" Type="http://schemas.openxmlformats.org/officeDocument/2006/relationships/image" Target="../media/image6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281" y="1991373"/>
            <a:ext cx="11905452" cy="3238762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Erikoispääkannattimet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3C3C68-47DB-D17B-81EB-8BADC73352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123461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876" y="1755180"/>
            <a:ext cx="10818967" cy="39900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Muita erikoispääkannattimia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B6137B6-26AB-EBCB-48E2-DCCD033370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775055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0" t="45" r="1" b="14355"/>
          <a:stretch/>
        </p:blipFill>
        <p:spPr>
          <a:xfrm>
            <a:off x="6178378" y="1692876"/>
            <a:ext cx="5673046" cy="4242858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Erikoispääkannattimia </a:t>
            </a:r>
          </a:p>
        </p:txBody>
      </p:sp>
      <p:pic>
        <p:nvPicPr>
          <p:cNvPr id="5" name="Picture 4" descr="Aiheeseen liittyvÃ¤ kuv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26" r="11174" b="106"/>
          <a:stretch/>
        </p:blipFill>
        <p:spPr bwMode="auto">
          <a:xfrm>
            <a:off x="340577" y="1690688"/>
            <a:ext cx="5666059" cy="4245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4338474" y="5720291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Binderholz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2" name="Tekstiruutu 11"/>
          <p:cNvSpPr txBox="1"/>
          <p:nvPr/>
        </p:nvSpPr>
        <p:spPr>
          <a:xfrm>
            <a:off x="10183262" y="572029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8EB8319-9FE1-55B6-1856-19C603D68F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850587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376" y="1501324"/>
            <a:ext cx="10758863" cy="4787911"/>
          </a:xfrm>
          <a:prstGeom prst="rect">
            <a:avLst/>
          </a:prstGeom>
        </p:spPr>
      </p:pic>
      <p:pic>
        <p:nvPicPr>
          <p:cNvPr id="3" name="Kuva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40" y="1547518"/>
            <a:ext cx="10624519" cy="46987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Monilaivainen mastopilarihalli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A156BB-686B-317E-FA52-95E54D4365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063539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09" r="3934"/>
          <a:stretch/>
        </p:blipFill>
        <p:spPr>
          <a:xfrm>
            <a:off x="6187601" y="1690688"/>
            <a:ext cx="5663822" cy="4249450"/>
          </a:xfrm>
          <a:prstGeom prst="rect">
            <a:avLst/>
          </a:prstGeom>
        </p:spPr>
      </p:pic>
      <p:pic>
        <p:nvPicPr>
          <p:cNvPr id="13" name="Kuva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4"/>
          <a:stretch/>
        </p:blipFill>
        <p:spPr>
          <a:xfrm>
            <a:off x="340577" y="1690688"/>
            <a:ext cx="5660063" cy="42494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Mastopilarihalleja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7781606" y="6642556"/>
            <a:ext cx="136239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Binderholz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6" name="Tekstiruutu 15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17" name="Tekstiruutu 16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26A2F35-B3B2-E12B-599D-AB3AD7656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21896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Mastopilarihallin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890272"/>
          </a:xfrm>
        </p:spPr>
        <p:txBody>
          <a:bodyPr>
            <a:normAutofit/>
          </a:bodyPr>
          <a:lstStyle/>
          <a:p>
            <a:r>
              <a:rPr lang="fi-FI" dirty="0"/>
              <a:t>Mastopilarien anturoista tulee suhteellisen suuria, mikäli pystykuormaa on vähän</a:t>
            </a:r>
          </a:p>
          <a:p>
            <a:r>
              <a:rPr lang="fi-FI" dirty="0"/>
              <a:t>Perusmuurit toteutetaan tavallisesti sokkelipalkeilla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Pilarin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  <a:p>
            <a:pPr lvl="1"/>
            <a:r>
              <a:rPr lang="fi-FI" dirty="0"/>
              <a:t>Peruspulttien sijainnin mittatarkkuus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27" t="8839" r="16182" b="10825"/>
          <a:stretch/>
        </p:blipFill>
        <p:spPr>
          <a:xfrm>
            <a:off x="6221627" y="1616547"/>
            <a:ext cx="5788013" cy="414427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CE673FC-E173-8D80-736F-6F27B8E5FE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68453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3" t="18948" r="42737" b="13262"/>
          <a:stretch/>
        </p:blipFill>
        <p:spPr>
          <a:xfrm>
            <a:off x="6882714" y="1271093"/>
            <a:ext cx="2395151" cy="433435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31720"/>
            <a:ext cx="5181600" cy="4902629"/>
          </a:xfrm>
        </p:spPr>
        <p:txBody>
          <a:bodyPr>
            <a:normAutofit/>
          </a:bodyPr>
          <a:lstStyle/>
          <a:p>
            <a:r>
              <a:rPr lang="fi-FI" dirty="0"/>
              <a:t>Mastopilarin liitos perustukseen toteutetaan esimerkiksi pilarikengillä, jotka kiinnitetään pilariin liimatankoliitoksella</a:t>
            </a:r>
          </a:p>
          <a:p>
            <a:r>
              <a:rPr lang="fi-FI" dirty="0"/>
              <a:t>Puupilarin ja peruspilarin väli täytetään juotosvalulla</a:t>
            </a:r>
          </a:p>
          <a:p>
            <a:r>
              <a:rPr lang="fi-FI" dirty="0"/>
              <a:t>Puun ja betonin välissä kosteuseristys</a:t>
            </a:r>
          </a:p>
          <a:p>
            <a:r>
              <a:rPr lang="fi-FI" dirty="0"/>
              <a:t>Pilari vahvistetaan tarvittaessa kuivumishalkeilun estämiseksi 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15" name="Kuva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94" t="19581" r="43293" b="13172"/>
          <a:stretch/>
        </p:blipFill>
        <p:spPr>
          <a:xfrm>
            <a:off x="9602401" y="1318421"/>
            <a:ext cx="2238462" cy="42870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984C98-9B83-78B3-4A06-91521B145B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967570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Puupilarin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181600" cy="4809954"/>
          </a:xfrm>
        </p:spPr>
        <p:txBody>
          <a:bodyPr>
            <a:normAutofit/>
          </a:bodyPr>
          <a:lstStyle/>
          <a:p>
            <a:r>
              <a:rPr lang="fi-FI" dirty="0"/>
              <a:t>Ainakin tuotanto- ja varastorakennuksissa on suositeltavaa, että puupilarin alareuna on lattiapintaa korkeammalla (kosteusrasitus)</a:t>
            </a:r>
          </a:p>
          <a:p>
            <a:r>
              <a:rPr lang="fi-FI" dirty="0"/>
              <a:t>Pilarikenkien korkeusasema vaikuttaa maanvaraisen laatan valuhetkeen (asennettavuus)</a:t>
            </a:r>
          </a:p>
          <a:p>
            <a:r>
              <a:rPr lang="fi-FI" dirty="0"/>
              <a:t>Liitosten juotosvalu vaikuttaa työjärjestykseen ja työaikatauluun </a:t>
            </a:r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8" t="27832" r="21554" b="11990"/>
          <a:stretch/>
        </p:blipFill>
        <p:spPr>
          <a:xfrm>
            <a:off x="6491953" y="1338465"/>
            <a:ext cx="5029156" cy="495239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F8BDC3-FA18-5515-0C7C-F1F57AF0D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939653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1" t="9741" r="17905" b="9741"/>
          <a:stretch/>
        </p:blipFill>
        <p:spPr>
          <a:xfrm>
            <a:off x="6352149" y="1933834"/>
            <a:ext cx="5757473" cy="392935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Pääpilarin ja pääkannattimen liitoksen tukipainekestävyys on usein haasteena </a:t>
            </a:r>
          </a:p>
          <a:p>
            <a:r>
              <a:rPr lang="fi-FI" dirty="0"/>
              <a:t>Pääpilarin suuri pystykuorma on eduksi anturan stabiliteetin näkökulmasta</a:t>
            </a:r>
          </a:p>
          <a:p>
            <a:r>
              <a:rPr lang="fi-FI" dirty="0"/>
              <a:t>Päätyseinän tuulipilarit ja nurkkapilarit vievät päätypalkin pystykuorman perustuksille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D435CB2-6E1F-7EC9-FB1A-7D0ED0B204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48933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39" t="4686" r="13852" b="3242"/>
          <a:stretch/>
        </p:blipFill>
        <p:spPr>
          <a:xfrm>
            <a:off x="6376323" y="1295930"/>
            <a:ext cx="5604865" cy="477209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3362" cy="4674029"/>
          </a:xfrm>
        </p:spPr>
        <p:txBody>
          <a:bodyPr>
            <a:normAutofit/>
          </a:bodyPr>
          <a:lstStyle/>
          <a:p>
            <a:r>
              <a:rPr lang="fi-FI" dirty="0"/>
              <a:t>Päätyseinä voidaan toteuttaa myös suorilla palkeilla, jotka seuraavat kattokaltevuutta</a:t>
            </a:r>
          </a:p>
          <a:p>
            <a:r>
              <a:rPr lang="fi-FI" dirty="0"/>
              <a:t>Mikäli keskellä päätyseinää on esimerkiksi leveä oviaukko, tulee aukon päällä olla tarvittaessa erillinen palkki, koska tuulipilari ei voi sijaita aukon keskellä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5F9480E-735F-BB63-25E9-F40E35616A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904563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Kuva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9921" r="18513" b="10464"/>
          <a:stretch/>
        </p:blipFill>
        <p:spPr>
          <a:xfrm>
            <a:off x="6368199" y="1943055"/>
            <a:ext cx="5688303" cy="388620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jäykistys poikkisuunnassa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Poikittaissuunnassa halli jäykistetään sivuseinien mastopilareilla</a:t>
            </a:r>
          </a:p>
          <a:p>
            <a:r>
              <a:rPr lang="fi-FI" dirty="0"/>
              <a:t>Hallin pituus ei vaikuta poikittaissuunnan jäykistykseen, koska mastopilarikehä on tasossaan jäykistävä rakennekokonaisuus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87B0646-FC5B-2E40-C9BE-B0484EA5DA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543442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67" t="9921" r="18665" b="10464"/>
          <a:stretch/>
        </p:blipFill>
        <p:spPr>
          <a:xfrm>
            <a:off x="6388080" y="1952368"/>
            <a:ext cx="5641223" cy="3875045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Kehärungon jäykistäminen rakennuksen pituussuunnassa on haasteellisempi tehtävä kuin poikittaissuunnassa</a:t>
            </a:r>
          </a:p>
          <a:p>
            <a:r>
              <a:rPr lang="fi-FI" dirty="0"/>
              <a:t>Pituussuuntaisiin jäykisteisiin syntyy voimia</a:t>
            </a:r>
          </a:p>
          <a:p>
            <a:pPr lvl="1"/>
            <a:r>
              <a:rPr lang="fi-FI" dirty="0"/>
              <a:t>Päädyn tuulikuormasta</a:t>
            </a:r>
          </a:p>
          <a:p>
            <a:pPr lvl="1"/>
            <a:r>
              <a:rPr lang="fi-FI" dirty="0"/>
              <a:t>Kantavien rakenteiden sivuttaistuennasta</a:t>
            </a:r>
          </a:p>
          <a:p>
            <a:pPr lvl="1"/>
            <a:r>
              <a:rPr lang="fi-FI" dirty="0"/>
              <a:t>Lisävaakavoimasta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89153CD-61F5-A74C-7BA6-0F6926D6F8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603084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01" y="1690688"/>
            <a:ext cx="5663822" cy="4247867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7" y="1690688"/>
            <a:ext cx="5665972" cy="424947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jäykisteitä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Tero Lahtela</a:t>
            </a: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36138779-2F1A-DA34-88CD-ED0353F818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97841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jäykisteitä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7601" y="1690757"/>
            <a:ext cx="5663822" cy="4247867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577" y="1690689"/>
            <a:ext cx="5665972" cy="4249480"/>
          </a:xfrm>
          <a:prstGeom prst="rect">
            <a:avLst/>
          </a:prstGeom>
        </p:spPr>
      </p:pic>
      <p:sp>
        <p:nvSpPr>
          <p:cNvPr id="11" name="Tekstiruutu 10"/>
          <p:cNvSpPr txBox="1"/>
          <p:nvPr/>
        </p:nvSpPr>
        <p:spPr>
          <a:xfrm>
            <a:off x="4338387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12" name="Tekstiruutu 11"/>
          <p:cNvSpPr txBox="1"/>
          <p:nvPr/>
        </p:nvSpPr>
        <p:spPr>
          <a:xfrm>
            <a:off x="10183261" y="57231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9D39FF2-3A6D-778A-2985-0F4DE235A84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37437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75" t="9471" r="13953" b="10102"/>
          <a:stretch/>
        </p:blipFill>
        <p:spPr>
          <a:xfrm>
            <a:off x="6317917" y="2001966"/>
            <a:ext cx="5658341" cy="369346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 lnSpcReduction="10000"/>
          </a:bodyPr>
          <a:lstStyle/>
          <a:p>
            <a:r>
              <a:rPr lang="fi-FI" dirty="0"/>
              <a:t>Jäykistävistä kattoelementeistä voidaan suunnitella levyjäykisteenä toimiva yläpohjarakenne</a:t>
            </a:r>
          </a:p>
          <a:p>
            <a:r>
              <a:rPr lang="fi-FI" dirty="0"/>
              <a:t>Tällöin saadaan seuraavia etuja</a:t>
            </a:r>
          </a:p>
          <a:p>
            <a:pPr lvl="1"/>
            <a:r>
              <a:rPr lang="fi-FI" dirty="0"/>
              <a:t>Levyjäykiste voidaan suunnitella pääkannattimen kiepahdustuentarakenteeksi, jolloin erillisiä yläpohjan jäykisteitä ei tarvita</a:t>
            </a:r>
          </a:p>
          <a:p>
            <a:pPr lvl="1"/>
            <a:r>
              <a:rPr lang="fi-FI" dirty="0"/>
              <a:t>Levyjäykiste välittää päädyn tuulikuorman ja lisävaakavoiman sivuseinien jäykisteille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A38CB21-12CE-5E13-CA75-076C69A5FB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5422663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4" t="11275" r="10912" b="9290"/>
          <a:stretch/>
        </p:blipFill>
        <p:spPr>
          <a:xfrm>
            <a:off x="1655805" y="1414201"/>
            <a:ext cx="8785394" cy="482292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Katon levyjäykiste 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0BA31DD-27EC-0B65-922D-6F823F105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404841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81833" cy="4674029"/>
          </a:xfrm>
        </p:spPr>
        <p:txBody>
          <a:bodyPr>
            <a:normAutofit/>
          </a:bodyPr>
          <a:lstStyle/>
          <a:p>
            <a:r>
              <a:rPr lang="fi-FI" dirty="0"/>
              <a:t>Kattoelementit valmistetaan tilauksesta kohdekohtaisilla ominaisuuksilla ja mitoilla</a:t>
            </a:r>
          </a:p>
          <a:p>
            <a:r>
              <a:rPr lang="fi-FI" dirty="0"/>
              <a:t>Palkkirakenteinen kattoelementti on perinteinen kattoelementtityyppi</a:t>
            </a:r>
          </a:p>
          <a:p>
            <a:r>
              <a:rPr lang="fi-FI" dirty="0"/>
              <a:t>Kattoelementit suunnitellaan tavallisesti moniaukkoisiksi</a:t>
            </a:r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010"/>
          <a:stretch/>
        </p:blipFill>
        <p:spPr>
          <a:xfrm>
            <a:off x="5993026" y="994718"/>
            <a:ext cx="6018771" cy="46770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4122AC8-20E4-CB47-6FE3-FAA675518B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16802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Kattoelementti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981833" cy="4674029"/>
          </a:xfrm>
        </p:spPr>
        <p:txBody>
          <a:bodyPr>
            <a:normAutofit/>
          </a:bodyPr>
          <a:lstStyle/>
          <a:p>
            <a:r>
              <a:rPr lang="fi-FI" dirty="0"/>
              <a:t>Palkkirakenteinen elementti</a:t>
            </a:r>
          </a:p>
          <a:p>
            <a:pPr lvl="1"/>
            <a:r>
              <a:rPr lang="fi-FI" dirty="0"/>
              <a:t>Pituus ≤ 24 m</a:t>
            </a:r>
          </a:p>
          <a:p>
            <a:pPr lvl="1"/>
            <a:r>
              <a:rPr lang="fi-FI" dirty="0"/>
              <a:t>Jänneväli 4…9 m</a:t>
            </a:r>
          </a:p>
          <a:p>
            <a:pPr lvl="1"/>
            <a:r>
              <a:rPr lang="fi-FI" dirty="0"/>
              <a:t>R 15, R 30, R 60</a:t>
            </a:r>
          </a:p>
          <a:p>
            <a:r>
              <a:rPr lang="fi-FI" dirty="0"/>
              <a:t>Kerto-Ripa-kotelolaatta </a:t>
            </a:r>
          </a:p>
          <a:p>
            <a:pPr lvl="1"/>
            <a:r>
              <a:rPr lang="fi-FI" dirty="0"/>
              <a:t>Pituus ≤ 25 m</a:t>
            </a:r>
          </a:p>
          <a:p>
            <a:pPr lvl="1"/>
            <a:r>
              <a:rPr lang="fi-FI" dirty="0"/>
              <a:t>Jänneväli ≤ 18 m</a:t>
            </a:r>
          </a:p>
          <a:p>
            <a:pPr lvl="1"/>
            <a:r>
              <a:rPr lang="fi-FI" dirty="0"/>
              <a:t>R 15, R 30, R 60</a:t>
            </a:r>
          </a:p>
          <a:p>
            <a:pPr lvl="1"/>
            <a:endParaRPr lang="fi-FI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/>
          <a:srcRect l="1010"/>
          <a:stretch/>
        </p:blipFill>
        <p:spPr>
          <a:xfrm>
            <a:off x="5993026" y="994718"/>
            <a:ext cx="6018771" cy="467703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4FEAEBA-EE27-4DA7-5F8F-43AFD56AE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0621785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Kattoelementtien asennusta</a:t>
            </a:r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1540" y="1357055"/>
            <a:ext cx="7797115" cy="4843462"/>
          </a:xfrm>
          <a:prstGeom prst="rect">
            <a:avLst/>
          </a:prstGeom>
        </p:spPr>
      </p:pic>
      <p:sp>
        <p:nvSpPr>
          <p:cNvPr id="14" name="Tekstiruutu 13"/>
          <p:cNvSpPr txBox="1"/>
          <p:nvPr/>
        </p:nvSpPr>
        <p:spPr>
          <a:xfrm>
            <a:off x="8248137" y="5963964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Kuvat: Metsä Wood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106BABB-165E-602C-B1C4-9EFB2375A4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60207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Mastopilarihallin ulkoseinät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Kehärunkoisten hallirakennusten ulkoseinät toteutetaan tavallisesti</a:t>
            </a:r>
          </a:p>
          <a:p>
            <a:pPr lvl="1"/>
            <a:r>
              <a:rPr lang="fi-FI" dirty="0"/>
              <a:t>Puurakenteisilla elementeillä</a:t>
            </a:r>
          </a:p>
          <a:p>
            <a:pPr lvl="1"/>
            <a:r>
              <a:rPr lang="fi-FI" dirty="0"/>
              <a:t>Metallirakenteisina sandwich-elementeillä</a:t>
            </a:r>
          </a:p>
          <a:p>
            <a:r>
              <a:rPr lang="fi-FI" dirty="0"/>
              <a:t>Kehärunkoisten hallirakennusten ulkoseinät ovat ei-kantavia rakennusosia</a:t>
            </a:r>
          </a:p>
          <a:p>
            <a:pPr lvl="1"/>
            <a:endParaRPr lang="fi-FI" dirty="0"/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176" r="28028"/>
          <a:stretch/>
        </p:blipFill>
        <p:spPr>
          <a:xfrm>
            <a:off x="7116416" y="1396314"/>
            <a:ext cx="4746070" cy="4838110"/>
          </a:xfrm>
          <a:prstGeom prst="rect">
            <a:avLst/>
          </a:prstGeom>
        </p:spPr>
      </p:pic>
      <p:sp>
        <p:nvSpPr>
          <p:cNvPr id="8" name="Tekstiruutu 7"/>
          <p:cNvSpPr txBox="1"/>
          <p:nvPr/>
        </p:nvSpPr>
        <p:spPr>
          <a:xfrm>
            <a:off x="10194324" y="601898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B44FCD2-60D1-AAA1-E712-CFD7DD633F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965665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Teolliset rakennusjärjestelmät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66455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Kolminivelkehärunko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Perinteinen hallien rakennusjärjestelmä</a:t>
            </a:r>
          </a:p>
          <a:p>
            <a:r>
              <a:rPr lang="fi-FI" dirty="0"/>
              <a:t>Mahdollistaa </a:t>
            </a:r>
          </a:p>
          <a:p>
            <a:pPr lvl="1"/>
            <a:r>
              <a:rPr lang="fi-FI" dirty="0"/>
              <a:t>Korkean tilan</a:t>
            </a:r>
          </a:p>
          <a:p>
            <a:pPr lvl="1"/>
            <a:r>
              <a:rPr lang="fi-FI" dirty="0"/>
              <a:t>Leveän yhtenäisen tilan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Maatalousrakennukset</a:t>
            </a:r>
          </a:p>
          <a:p>
            <a:pPr lvl="1"/>
            <a:r>
              <a:rPr lang="fi-FI" dirty="0"/>
              <a:t>Tuotantotilat</a:t>
            </a:r>
          </a:p>
          <a:p>
            <a:pPr lvl="1"/>
            <a:r>
              <a:rPr lang="fi-FI" dirty="0"/>
              <a:t>Liikuntatilat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62" t="7033" r="14105" b="9741"/>
          <a:stretch/>
        </p:blipFill>
        <p:spPr>
          <a:xfrm>
            <a:off x="5835198" y="1421027"/>
            <a:ext cx="6150858" cy="410353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E8F86D-FE11-7BE1-7015-3EABF2ABEA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995253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00" t="8839" r="24747" b="11908"/>
          <a:stretch/>
        </p:blipFill>
        <p:spPr>
          <a:xfrm>
            <a:off x="6134625" y="1175054"/>
            <a:ext cx="5877411" cy="495712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Kolminivelkehärugon</a:t>
            </a:r>
            <a:r>
              <a:rPr lang="fi-FI" dirty="0"/>
              <a:t> osat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i-FI" dirty="0"/>
              <a:t>Kolminivelkehä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Päätypalkki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Nurkkapilari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Tuulipilari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Jäykisteet</a:t>
            </a:r>
          </a:p>
          <a:p>
            <a:pPr lvl="1"/>
            <a:r>
              <a:rPr lang="fi-FI" dirty="0"/>
              <a:t>Kolminivelkehän sivuttaistuenta</a:t>
            </a:r>
          </a:p>
          <a:p>
            <a:pPr lvl="1"/>
            <a:r>
              <a:rPr lang="fi-FI" dirty="0"/>
              <a:t>Päädyn tuulikuorma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839993" y="3497649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9073330" y="3700849"/>
            <a:ext cx="163352" cy="1066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iruutu 17"/>
          <p:cNvSpPr txBox="1"/>
          <p:nvPr/>
        </p:nvSpPr>
        <p:spPr>
          <a:xfrm>
            <a:off x="6845651" y="1237932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</a:p>
        </p:txBody>
      </p:sp>
      <p:cxnSp>
        <p:nvCxnSpPr>
          <p:cNvPr id="19" name="Suora nuoliyhdysviiva 18"/>
          <p:cNvCxnSpPr/>
          <p:nvPr/>
        </p:nvCxnSpPr>
        <p:spPr>
          <a:xfrm>
            <a:off x="7092778" y="1439562"/>
            <a:ext cx="148290" cy="11827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>
            <a:off x="5985838" y="2692446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cxnSp>
        <p:nvCxnSpPr>
          <p:cNvPr id="24" name="Suora nuoliyhdysviiva 23"/>
          <p:cNvCxnSpPr/>
          <p:nvPr/>
        </p:nvCxnSpPr>
        <p:spPr>
          <a:xfrm flipV="1">
            <a:off x="6226288" y="2748126"/>
            <a:ext cx="207970" cy="11999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7311327" y="1745316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</a:t>
            </a:r>
          </a:p>
        </p:txBody>
      </p:sp>
      <p:cxnSp>
        <p:nvCxnSpPr>
          <p:cNvPr id="31" name="Suora nuoliyhdysviiva 30"/>
          <p:cNvCxnSpPr/>
          <p:nvPr/>
        </p:nvCxnSpPr>
        <p:spPr>
          <a:xfrm>
            <a:off x="7551414" y="1930042"/>
            <a:ext cx="2184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V="1">
            <a:off x="7852719" y="2584834"/>
            <a:ext cx="118439" cy="163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621744" y="2595411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</a:t>
            </a:r>
          </a:p>
        </p:txBody>
      </p:sp>
      <p:cxnSp>
        <p:nvCxnSpPr>
          <p:cNvPr id="36" name="Suora nuoliyhdysviiva 35"/>
          <p:cNvCxnSpPr/>
          <p:nvPr/>
        </p:nvCxnSpPr>
        <p:spPr>
          <a:xfrm flipH="1">
            <a:off x="8477329" y="2499516"/>
            <a:ext cx="190936" cy="6633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kstiruutu 33"/>
          <p:cNvSpPr txBox="1"/>
          <p:nvPr/>
        </p:nvSpPr>
        <p:spPr>
          <a:xfrm>
            <a:off x="8603899" y="2309773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0D47D86-B65D-0BD8-55A1-E52B68957A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58836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6279" y="1089578"/>
            <a:ext cx="5368883" cy="472416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Kolminivelkehärunko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66038" cy="4871737"/>
          </a:xfrm>
        </p:spPr>
        <p:txBody>
          <a:bodyPr>
            <a:normAutofit/>
          </a:bodyPr>
          <a:lstStyle/>
          <a:p>
            <a:r>
              <a:rPr lang="fi-FI" sz="2400" dirty="0"/>
              <a:t>Kolminivelkehä toteutetaan</a:t>
            </a:r>
          </a:p>
          <a:p>
            <a:pPr lvl="1"/>
            <a:r>
              <a:rPr lang="fi-FI" sz="2000" dirty="0"/>
              <a:t>Kaarevanurkkaisena</a:t>
            </a:r>
          </a:p>
          <a:p>
            <a:pPr lvl="1"/>
            <a:r>
              <a:rPr lang="fi-FI" sz="2000" dirty="0"/>
              <a:t>Terävänurkkainen</a:t>
            </a:r>
          </a:p>
          <a:p>
            <a:r>
              <a:rPr lang="fi-FI" sz="2400" dirty="0"/>
              <a:t>Kolminivelkehä on jäykkä kehän tasossa, joten rakennuksen pituus ei vaikuta rakennuksen poikittaiseen jäykistykseen </a:t>
            </a:r>
          </a:p>
          <a:p>
            <a:r>
              <a:rPr lang="fi-FI" sz="2400" dirty="0"/>
              <a:t>Kehärungon jäykistys rakennuksen pituussuunnassa on haasteellista (tuulikuorma + kolminivelkehän sivuttaistuenta)</a:t>
            </a:r>
          </a:p>
          <a:p>
            <a:pPr lvl="1"/>
            <a:endParaRPr lang="fi-FI" sz="20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89BC9C-D948-9036-9330-104AF42447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865847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Kaarevanurkkainen kolminivelkehä</a:t>
            </a:r>
          </a:p>
        </p:txBody>
      </p:sp>
      <p:pic>
        <p:nvPicPr>
          <p:cNvPr id="8" name="Picture 2" descr="https://www.versowood.fi/application/files/4114/9449/3217/liimapuu-pihatto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987" y="1465823"/>
            <a:ext cx="8157297" cy="4758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8417122" y="600880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Versowood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37B992E-390D-C624-69B9-4608A17937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492447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s://puuinfo.fi/wp-content/uploads/2020/07/Kosken_Kartano3_43361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4" b="7794"/>
          <a:stretch/>
        </p:blipFill>
        <p:spPr bwMode="auto">
          <a:xfrm>
            <a:off x="1927985" y="1451918"/>
            <a:ext cx="8157298" cy="47723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Terävänurkkainen kolminivelkehä</a:t>
            </a:r>
          </a:p>
        </p:txBody>
      </p:sp>
      <p:sp>
        <p:nvSpPr>
          <p:cNvPr id="7" name="Tekstiruutu 6"/>
          <p:cNvSpPr txBox="1"/>
          <p:nvPr/>
        </p:nvSpPr>
        <p:spPr>
          <a:xfrm>
            <a:off x="8417122" y="600880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Puuinfo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7815697-5BDF-67BC-1676-E405CF85A8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2309345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t="17504" r="29307" b="21296"/>
          <a:stretch/>
        </p:blipFill>
        <p:spPr>
          <a:xfrm>
            <a:off x="6139249" y="1592826"/>
            <a:ext cx="5788013" cy="430292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Kolminivelkehähallin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80686" cy="4964413"/>
          </a:xfrm>
        </p:spPr>
        <p:txBody>
          <a:bodyPr>
            <a:normAutofit/>
          </a:bodyPr>
          <a:lstStyle/>
          <a:p>
            <a:r>
              <a:rPr lang="fi-FI" dirty="0"/>
              <a:t>Kolminivelkehä aiheuttaa perustukseen vaakavoiman </a:t>
            </a:r>
          </a:p>
          <a:p>
            <a:r>
              <a:rPr lang="fi-FI" dirty="0"/>
              <a:t>Perusmuurit toteutetaan tavallisesti sokkelipalkeilla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Kolminivelkehän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  <a:p>
            <a:pPr lvl="1"/>
            <a:r>
              <a:rPr lang="fi-FI" dirty="0"/>
              <a:t>Liitososien sijainnin mittatarkkuus</a:t>
            </a:r>
          </a:p>
          <a:p>
            <a:pPr lvl="1"/>
            <a:r>
              <a:rPr lang="fi-FI" dirty="0"/>
              <a:t>Perustuksen vaakavoima 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BF3E2D8-F2D2-9603-D0D6-7031D7434D2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5604470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438848" cy="4970592"/>
          </a:xfrm>
        </p:spPr>
        <p:txBody>
          <a:bodyPr>
            <a:normAutofit/>
          </a:bodyPr>
          <a:lstStyle/>
          <a:p>
            <a:r>
              <a:rPr lang="fi-FI" sz="2400" dirty="0"/>
              <a:t>Vaakavoimalle suositellaan kontaktiliitosta</a:t>
            </a:r>
          </a:p>
          <a:p>
            <a:r>
              <a:rPr lang="fi-FI" sz="2400" dirty="0"/>
              <a:t>Vaakavoima voidaan kumota lattian alla olevalla vetotangolla, joka yhdistää kehän perustukset </a:t>
            </a:r>
          </a:p>
          <a:p>
            <a:r>
              <a:rPr lang="fi-FI" sz="2400" dirty="0"/>
              <a:t>Teräsosassa tulisi olla korkeussäätö</a:t>
            </a:r>
          </a:p>
          <a:p>
            <a:r>
              <a:rPr lang="fi-FI" sz="2400" dirty="0"/>
              <a:t>Tukipinta pystyvoimalle tulisi toteuttaa juotosvalulla</a:t>
            </a:r>
          </a:p>
          <a:p>
            <a:r>
              <a:rPr lang="fi-FI" sz="2400" dirty="0"/>
              <a:t>Puun ja betonin välissä kosteuseristys</a:t>
            </a:r>
          </a:p>
          <a:p>
            <a:endParaRPr lang="fi-FI" sz="2400" dirty="0"/>
          </a:p>
          <a:p>
            <a:endParaRPr lang="fi-FI" sz="2400" dirty="0"/>
          </a:p>
        </p:txBody>
      </p:sp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74" t="15879" r="41267" b="16963"/>
          <a:stretch/>
        </p:blipFill>
        <p:spPr>
          <a:xfrm>
            <a:off x="6469571" y="1873251"/>
            <a:ext cx="2865142" cy="3523415"/>
          </a:xfrm>
          <a:prstGeom prst="rect">
            <a:avLst/>
          </a:prstGeom>
        </p:spPr>
      </p:pic>
      <p:pic>
        <p:nvPicPr>
          <p:cNvPr id="8" name="Kuva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33" t="42869" r="43446" b="17052"/>
          <a:stretch/>
        </p:blipFill>
        <p:spPr>
          <a:xfrm>
            <a:off x="9186432" y="3276375"/>
            <a:ext cx="2621712" cy="212029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2E6A04A-7514-5CA2-8B3E-255A8CE0A4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10878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099222" cy="4809954"/>
          </a:xfrm>
        </p:spPr>
        <p:txBody>
          <a:bodyPr>
            <a:normAutofit/>
          </a:bodyPr>
          <a:lstStyle/>
          <a:p>
            <a:r>
              <a:rPr lang="fi-FI" sz="2400" dirty="0"/>
              <a:t>Ainakin tuotanto- ja varastorakennuksissa on suositeltavaa, että kehän jalka on lattiapintaa korkeammalla (kosteusrasitus)</a:t>
            </a:r>
          </a:p>
          <a:p>
            <a:r>
              <a:rPr lang="fi-FI" sz="2400" dirty="0"/>
              <a:t>Teräsosien korkeusasema vaikuttaa maanvaraisen laatan valuhetkeen (asennettavuus)</a:t>
            </a:r>
          </a:p>
          <a:p>
            <a:r>
              <a:rPr lang="fi-FI" sz="2400" dirty="0"/>
              <a:t>Liitosten juotosvalu vaikuttaa työjärjestykseen ja työaikatauluun </a:t>
            </a:r>
          </a:p>
          <a:p>
            <a:endParaRPr lang="fi-FI" sz="2400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30" t="11367" r="23125" b="11998"/>
          <a:stretch/>
        </p:blipFill>
        <p:spPr>
          <a:xfrm>
            <a:off x="7017517" y="1595775"/>
            <a:ext cx="4503592" cy="474385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CCE49BC-F15B-1BD9-E595-E5A3C39989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40220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Kolminivelkehä vie pystykuorman suoraan perustukselle</a:t>
            </a:r>
          </a:p>
          <a:p>
            <a:r>
              <a:rPr lang="fi-FI" dirty="0"/>
              <a:t>Päätyseinän tuulipilarit ja nurkkapilarit vievät päätypalkin pystykuorman perustuksille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98" t="20664" r="28294" b="24003"/>
          <a:stretch/>
        </p:blipFill>
        <p:spPr>
          <a:xfrm>
            <a:off x="6339792" y="1770020"/>
            <a:ext cx="5708046" cy="388781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938893D-08E8-661A-171C-F646F43074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454095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73362" cy="4674029"/>
          </a:xfrm>
        </p:spPr>
        <p:txBody>
          <a:bodyPr>
            <a:normAutofit/>
          </a:bodyPr>
          <a:lstStyle/>
          <a:p>
            <a:r>
              <a:rPr lang="fi-FI" dirty="0"/>
              <a:t>Päätyseinä toteutetaan tavallisesti suorilla palkeilla, jotka seuraavat kattokaltevuutta</a:t>
            </a:r>
          </a:p>
          <a:p>
            <a:r>
              <a:rPr lang="fi-FI" dirty="0"/>
              <a:t>Mikäli keskellä päätyseinää on esimerkiksi leveä oviaukko, tulee aukon päällä olla tarvittaessa erillinen palkki, koska tuulipilari ei voi sijaita aukon keskellä</a:t>
            </a:r>
          </a:p>
          <a:p>
            <a:pPr lvl="1"/>
            <a:endParaRPr lang="fi-FI" dirty="0"/>
          </a:p>
        </p:txBody>
      </p:sp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2" t="15789" r="31182" b="22017"/>
          <a:stretch/>
        </p:blipFill>
        <p:spPr>
          <a:xfrm>
            <a:off x="6729030" y="1248033"/>
            <a:ext cx="5151992" cy="4937028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3D1A18-8D18-5555-1B3E-3B42BA83DF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93860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3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104" name="Google Shape;104;p3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Tero Lahtela, </a:t>
            </a:r>
            <a:br>
              <a:rPr lang="fi-FI" dirty="0"/>
            </a:br>
            <a:r>
              <a:rPr lang="fi-FI" dirty="0"/>
              <a:t>Insinööritoimisto Tero Lahtela Oy</a:t>
            </a:r>
          </a:p>
        </p:txBody>
      </p:sp>
      <p:sp>
        <p:nvSpPr>
          <p:cNvPr id="105" name="Google Shape;105;p3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dirty="0"/>
              <a:t>Julkaisupäivä: 22.10.2021 </a:t>
            </a:r>
            <a:endParaRPr dirty="0"/>
          </a:p>
        </p:txBody>
      </p:sp>
      <p:sp>
        <p:nvSpPr>
          <p:cNvPr id="106" name="Google Shape;106;p3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076D860-C760-A38F-0876-31D19568DAE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6389" cy="1325563"/>
          </a:xfrm>
        </p:spPr>
        <p:txBody>
          <a:bodyPr/>
          <a:lstStyle/>
          <a:p>
            <a:r>
              <a:rPr lang="fi-FI" dirty="0"/>
              <a:t>Kolminivelkehärungon jäykistys poikkisuunnassa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sz="2400" dirty="0"/>
              <a:t>Poikittaissuunnassa halli jäykistetään kolminivelkehillä ja päätyseinien mastopilareilla </a:t>
            </a:r>
          </a:p>
          <a:p>
            <a:r>
              <a:rPr lang="fi-FI" sz="2400" dirty="0"/>
              <a:t>Päätyseinä voidaan jäykistää myös vinojäykisteillä, jolloin ei tarvita mastopilareita</a:t>
            </a:r>
          </a:p>
          <a:p>
            <a:r>
              <a:rPr lang="fi-FI" sz="2400" dirty="0"/>
              <a:t>Hallin pituus ei vaikuta poikittaissuunnan jäykistykseen, koska kolminivelkehä on tasossaan jäykistävä rakennekokonaisuus</a:t>
            </a:r>
          </a:p>
          <a:p>
            <a:pPr lvl="1"/>
            <a:endParaRPr lang="fi-FI" sz="2000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t="10374" r="17246" b="9651"/>
          <a:stretch/>
        </p:blipFill>
        <p:spPr>
          <a:xfrm>
            <a:off x="6483176" y="1782376"/>
            <a:ext cx="5521412" cy="3957905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AB5BC81-3796-19E0-24B3-4E18B574DD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6619017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Kolminivelkehärungon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Kehärungon jäykistäminen rakennuksen pituussuunnassa on haasteellisempi tehtävä kuin poikittaissuunnassa</a:t>
            </a:r>
          </a:p>
          <a:p>
            <a:r>
              <a:rPr lang="fi-FI" dirty="0"/>
              <a:t>Pituussuuntaisiin jäykisteisiin syntyy voimia</a:t>
            </a:r>
          </a:p>
          <a:p>
            <a:pPr lvl="1"/>
            <a:r>
              <a:rPr lang="fi-FI" dirty="0"/>
              <a:t>Päädyn tuulikuormasta</a:t>
            </a:r>
          </a:p>
          <a:p>
            <a:pPr lvl="1"/>
            <a:r>
              <a:rPr lang="fi-FI" dirty="0"/>
              <a:t>Kantavien rakenteiden sivuttaistuennasta</a:t>
            </a:r>
          </a:p>
          <a:p>
            <a:pPr lvl="1"/>
            <a:r>
              <a:rPr lang="fi-FI" dirty="0"/>
              <a:t>Lisävaakavoimasta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38" t="14616" r="27534" b="15519"/>
          <a:stretch/>
        </p:blipFill>
        <p:spPr>
          <a:xfrm>
            <a:off x="6444047" y="1589638"/>
            <a:ext cx="5498757" cy="4576384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C25B7C50-6E6E-51F7-B65F-52F78388FA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15361484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Kolminivelkehän sivuttaistuenta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97628" cy="4674029"/>
          </a:xfrm>
        </p:spPr>
        <p:txBody>
          <a:bodyPr>
            <a:normAutofit/>
          </a:bodyPr>
          <a:lstStyle/>
          <a:p>
            <a:r>
              <a:rPr lang="fi-FI" sz="2400" dirty="0"/>
              <a:t>Kolminivelkehän rakenneosissa puristettu reuna voi olla ulko- tai sisäreunassa</a:t>
            </a:r>
          </a:p>
          <a:p>
            <a:r>
              <a:rPr lang="fi-FI" sz="2400" dirty="0"/>
              <a:t>Sivuttaistuentaa saatetaan tarvita myös kolminivelkehän sisäreunassa</a:t>
            </a:r>
          </a:p>
          <a:p>
            <a:r>
              <a:rPr lang="fi-FI" sz="2400" dirty="0"/>
              <a:t>Kolminivelkehän poikkileikkauksen leveys tulisi olla niin suuri, että sisäreunan sivuttaistuenta voidaan välttää</a:t>
            </a:r>
          </a:p>
        </p:txBody>
      </p:sp>
      <p:pic>
        <p:nvPicPr>
          <p:cNvPr id="5124" name="Picture 4" descr="Open Source Wood - Idea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2"/>
          <a:stretch/>
        </p:blipFill>
        <p:spPr bwMode="auto">
          <a:xfrm>
            <a:off x="6335890" y="1690688"/>
            <a:ext cx="5521633" cy="4285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kstiruutu 7"/>
          <p:cNvSpPr txBox="1"/>
          <p:nvPr/>
        </p:nvSpPr>
        <p:spPr>
          <a:xfrm>
            <a:off x="10189361" y="5760250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/>
              <a:t>Kuva: Metsä Wood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6761279" y="2143897"/>
            <a:ext cx="2335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Sisäreuna sivuttaistuki</a:t>
            </a:r>
          </a:p>
        </p:txBody>
      </p:sp>
      <p:cxnSp>
        <p:nvCxnSpPr>
          <p:cNvPr id="9" name="Suora nuoliyhdysviiva 8"/>
          <p:cNvCxnSpPr/>
          <p:nvPr/>
        </p:nvCxnSpPr>
        <p:spPr>
          <a:xfrm>
            <a:off x="8414951" y="2389661"/>
            <a:ext cx="0" cy="126793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1450E5B-C682-62B8-4353-2778C7921E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123618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/>
          <a:srcRect r="4273"/>
          <a:stretch/>
        </p:blipFill>
        <p:spPr>
          <a:xfrm>
            <a:off x="6172200" y="1691428"/>
            <a:ext cx="5684109" cy="4256601"/>
          </a:xfrm>
          <a:prstGeom prst="rect">
            <a:avLst/>
          </a:prstGeom>
        </p:spPr>
      </p:pic>
      <p:pic>
        <p:nvPicPr>
          <p:cNvPr id="2" name="Kuva 1"/>
          <p:cNvPicPr>
            <a:picLocks noChangeAspect="1"/>
          </p:cNvPicPr>
          <p:nvPr/>
        </p:nvPicPr>
        <p:blipFill rotWithShape="1">
          <a:blip r:embed="rId4"/>
          <a:srcRect l="4084"/>
          <a:stretch/>
        </p:blipFill>
        <p:spPr>
          <a:xfrm>
            <a:off x="339811" y="1698983"/>
            <a:ext cx="5659394" cy="423843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Kolminivelkehärungon jäykisteitä</a:t>
            </a:r>
          </a:p>
        </p:txBody>
      </p:sp>
      <p:sp>
        <p:nvSpPr>
          <p:cNvPr id="11" name="Tekstiruutu 10"/>
          <p:cNvSpPr txBox="1"/>
          <p:nvPr/>
        </p:nvSpPr>
        <p:spPr>
          <a:xfrm>
            <a:off x="4331043" y="5723180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Ligna-systems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3" name="Tekstiruutu 12"/>
          <p:cNvSpPr txBox="1"/>
          <p:nvPr/>
        </p:nvSpPr>
        <p:spPr>
          <a:xfrm>
            <a:off x="10188147" y="5732585"/>
            <a:ext cx="1668162" cy="21544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Ligna-systems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E1061270-FB29-2FED-541B-A14F9B50B7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44263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Kolminivelkehähallin ulkovaippa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Kolminivelkehähallissa voidaan käyttää kattoelementtejä kuten mastopilarihallissa</a:t>
            </a:r>
          </a:p>
          <a:p>
            <a:r>
              <a:rPr lang="fi-FI" dirty="0"/>
              <a:t>Jäykistäviä kattoelementtejä voidaan hyödyntää jäykistämisessä kuten mastopilarihallissa</a:t>
            </a:r>
          </a:p>
          <a:p>
            <a:r>
              <a:rPr lang="fi-FI" dirty="0"/>
              <a:t>Ulkoseinät voidaan toteuttaa puurakenteisina tai metallirakenteisina kuten mastopilarihallissa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26DF52B-4522-E114-B727-328219B6AEA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1060424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Kolminivelkaarirunko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Perinteinen hallien rakennusjärjestelmä</a:t>
            </a:r>
          </a:p>
          <a:p>
            <a:r>
              <a:rPr lang="fi-FI" dirty="0"/>
              <a:t>Mahdollistaa </a:t>
            </a:r>
          </a:p>
          <a:p>
            <a:pPr lvl="1"/>
            <a:r>
              <a:rPr lang="fi-FI" dirty="0"/>
              <a:t>Korkean tilan</a:t>
            </a:r>
          </a:p>
          <a:p>
            <a:pPr lvl="1"/>
            <a:r>
              <a:rPr lang="fi-FI" dirty="0"/>
              <a:t>Leveän yhtenäisen tilan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Liikuntatilat</a:t>
            </a:r>
          </a:p>
          <a:p>
            <a:pPr lvl="1"/>
            <a:r>
              <a:rPr lang="fi-FI" dirty="0"/>
              <a:t>Messutilat </a:t>
            </a:r>
          </a:p>
          <a:p>
            <a:pPr lvl="1"/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04" t="9290" r="9290" b="10283"/>
          <a:stretch/>
        </p:blipFill>
        <p:spPr>
          <a:xfrm>
            <a:off x="5631364" y="1532238"/>
            <a:ext cx="6319679" cy="3784164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F11A8736-37C6-B892-1E6A-F1CA6884FC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7144222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4" t="5499" r="16791" b="4687"/>
          <a:stretch/>
        </p:blipFill>
        <p:spPr>
          <a:xfrm>
            <a:off x="5896623" y="1207658"/>
            <a:ext cx="6094507" cy="502822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Kolminivelkaarirugon</a:t>
            </a:r>
            <a:r>
              <a:rPr lang="fi-FI" dirty="0"/>
              <a:t> osat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i-FI" dirty="0"/>
              <a:t>Kolminivelkaari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Tuulipilari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Jäykisteet</a:t>
            </a:r>
          </a:p>
          <a:p>
            <a:pPr lvl="1"/>
            <a:r>
              <a:rPr lang="fi-FI" dirty="0"/>
              <a:t>Kolminivelkaaren sivuttaistuenta</a:t>
            </a:r>
          </a:p>
          <a:p>
            <a:pPr lvl="1"/>
            <a:r>
              <a:rPr lang="fi-FI" dirty="0"/>
              <a:t>Päädyn tuulikuorma</a:t>
            </a:r>
          </a:p>
        </p:txBody>
      </p:sp>
      <p:sp>
        <p:nvSpPr>
          <p:cNvPr id="14" name="Tekstiruutu 13"/>
          <p:cNvSpPr txBox="1"/>
          <p:nvPr/>
        </p:nvSpPr>
        <p:spPr>
          <a:xfrm>
            <a:off x="8808254" y="3515073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9038968" y="3700848"/>
            <a:ext cx="185358" cy="10665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7284092" y="1907569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</a:p>
        </p:txBody>
      </p:sp>
      <p:cxnSp>
        <p:nvCxnSpPr>
          <p:cNvPr id="31" name="Suora nuoliyhdysviiva 30"/>
          <p:cNvCxnSpPr/>
          <p:nvPr/>
        </p:nvCxnSpPr>
        <p:spPr>
          <a:xfrm>
            <a:off x="7524179" y="2098473"/>
            <a:ext cx="2184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V="1">
            <a:off x="7945422" y="2859967"/>
            <a:ext cx="118439" cy="16329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711691" y="2875590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sp>
        <p:nvSpPr>
          <p:cNvPr id="28" name="Tekstiruutu 27"/>
          <p:cNvSpPr txBox="1"/>
          <p:nvPr/>
        </p:nvSpPr>
        <p:spPr>
          <a:xfrm>
            <a:off x="7920882" y="3318051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cxnSp>
        <p:nvCxnSpPr>
          <p:cNvPr id="29" name="Suora nuoliyhdysviiva 28"/>
          <p:cNvCxnSpPr/>
          <p:nvPr/>
        </p:nvCxnSpPr>
        <p:spPr>
          <a:xfrm flipH="1" flipV="1">
            <a:off x="8036780" y="3199807"/>
            <a:ext cx="22168" cy="19643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C95089-B321-16B4-4A0C-460BF001D2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6873187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Kolminivelkaarirunko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4"/>
            <a:ext cx="5266038" cy="4871737"/>
          </a:xfrm>
        </p:spPr>
        <p:txBody>
          <a:bodyPr>
            <a:normAutofit/>
          </a:bodyPr>
          <a:lstStyle/>
          <a:p>
            <a:r>
              <a:rPr lang="fi-FI" dirty="0"/>
              <a:t>Kolminivelkaari on jäykkä kaaren tasossa, joten rakennuksen pituus ei vaikuta rakennuksen poikittaiseen jäykistykseen </a:t>
            </a:r>
          </a:p>
          <a:p>
            <a:r>
              <a:rPr lang="fi-FI" dirty="0"/>
              <a:t>Kaarirungon jäykistys rakennuksen pituussuunnassa on haasteellista (tuulikuorma + kolminivelkaaren sivuttaistuenta)</a:t>
            </a:r>
          </a:p>
          <a:p>
            <a:pPr lvl="1"/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8125" y="2237765"/>
            <a:ext cx="5655276" cy="2393675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A7A192F-7FDD-E6F4-7919-BEE68BC521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5899005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Kolminivelkaaren asennusta</a:t>
            </a:r>
          </a:p>
        </p:txBody>
      </p:sp>
      <p:pic>
        <p:nvPicPr>
          <p:cNvPr id="4098" name="Picture 2" descr="https://www.fgpconstruction.com/wp-content/uploads/2019/09/Stade-PEPS-StephaneGroleau-47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6285" y="1519881"/>
            <a:ext cx="5470247" cy="4565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www.fgpconstruction.com/wp-content/uploads/2019/09/PEPS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0641" y="1519914"/>
            <a:ext cx="5931007" cy="4567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kstiruutu 6"/>
          <p:cNvSpPr txBox="1"/>
          <p:nvPr/>
        </p:nvSpPr>
        <p:spPr>
          <a:xfrm>
            <a:off x="4158370" y="586988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Stéphane</a:t>
            </a:r>
            <a:r>
              <a:rPr lang="fi-FI" sz="800" dirty="0">
                <a:solidFill>
                  <a:schemeClr val="bg1"/>
                </a:solidFill>
              </a:rPr>
              <a:t> </a:t>
            </a:r>
            <a:r>
              <a:rPr lang="fi-FI" sz="800" dirty="0" err="1">
                <a:solidFill>
                  <a:schemeClr val="bg1"/>
                </a:solidFill>
              </a:rPr>
              <a:t>Groleau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11" name="Tekstiruutu 10"/>
          <p:cNvSpPr txBox="1"/>
          <p:nvPr/>
        </p:nvSpPr>
        <p:spPr>
          <a:xfrm>
            <a:off x="10193486" y="586988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FGP Construction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6369EAF-F33A-1737-C3A7-EAF76B570A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1084202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Kolminivelkehähallin perustus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80686" cy="4890272"/>
          </a:xfrm>
        </p:spPr>
        <p:txBody>
          <a:bodyPr>
            <a:normAutofit/>
          </a:bodyPr>
          <a:lstStyle/>
          <a:p>
            <a:r>
              <a:rPr lang="fi-FI" dirty="0"/>
              <a:t>Kolminivelkaari aiheuttaa perustukseen vaakavoiman </a:t>
            </a:r>
          </a:p>
          <a:p>
            <a:r>
              <a:rPr lang="fi-FI" dirty="0"/>
              <a:t>Perusmuurit toteutetaan tavallisesti sokkelipalkeilla</a:t>
            </a:r>
          </a:p>
          <a:p>
            <a:r>
              <a:rPr lang="fi-FI" dirty="0"/>
              <a:t>Haasteita	</a:t>
            </a:r>
          </a:p>
          <a:p>
            <a:pPr lvl="1"/>
            <a:r>
              <a:rPr lang="fi-FI" dirty="0"/>
              <a:t>Kolminivelkaaren liittymä perustukseen</a:t>
            </a:r>
          </a:p>
          <a:p>
            <a:pPr lvl="1"/>
            <a:r>
              <a:rPr lang="fi-FI" dirty="0"/>
              <a:t>Perustuksen pystysuunnan mittatarkkuus</a:t>
            </a:r>
          </a:p>
          <a:p>
            <a:pPr lvl="1"/>
            <a:r>
              <a:rPr lang="fi-FI" dirty="0"/>
              <a:t>Liitososien sijainnin mittatarkkuus</a:t>
            </a:r>
          </a:p>
          <a:p>
            <a:pPr lvl="1"/>
            <a:r>
              <a:rPr lang="fi-FI" dirty="0"/>
              <a:t>Perustuksen vaakavoima </a:t>
            </a:r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9" t="10824" r="9239" b="10824"/>
          <a:stretch/>
        </p:blipFill>
        <p:spPr>
          <a:xfrm>
            <a:off x="5565435" y="1873251"/>
            <a:ext cx="6386541" cy="3700612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3F6F09C8-8EA3-83FA-4236-5057B01058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793192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i-FI" dirty="0"/>
              <a:t>Kehä- ja kaarirungot</a:t>
            </a:r>
            <a:br>
              <a:rPr lang="fi-FI" dirty="0"/>
            </a:br>
            <a:r>
              <a:rPr lang="fi-FI" dirty="0"/>
              <a:t>Hallirakentaminen</a:t>
            </a:r>
          </a:p>
        </p:txBody>
      </p:sp>
    </p:spTree>
    <p:extLst>
      <p:ext uri="{BB962C8B-B14F-4D97-AF65-F5344CB8AC3E}">
        <p14:creationId xmlns:p14="http://schemas.microsoft.com/office/powerpoint/2010/main" val="18818067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Kolminivelkaaren liitos perustukseen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477463" cy="4902629"/>
          </a:xfrm>
        </p:spPr>
        <p:txBody>
          <a:bodyPr>
            <a:normAutofit/>
          </a:bodyPr>
          <a:lstStyle/>
          <a:p>
            <a:r>
              <a:rPr lang="fi-FI" dirty="0"/>
              <a:t>Vaakavoima voidaan kumota lattian alla olevalla vetotangolla, joka yhdistää kaaren perustukset </a:t>
            </a:r>
          </a:p>
          <a:p>
            <a:r>
              <a:rPr lang="fi-FI" dirty="0"/>
              <a:t>Liitososan tulisi olla sellainen, että työmaalla tehdään vain teräsosien liittäminen pultilla tai tapilla</a:t>
            </a:r>
          </a:p>
          <a:p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07" t="13713" r="35743" b="23191"/>
          <a:stretch/>
        </p:blipFill>
        <p:spPr>
          <a:xfrm>
            <a:off x="7300262" y="1439562"/>
            <a:ext cx="3973218" cy="4683436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C741B1D-52C2-575A-ECE4-D2134BC91F6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142876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Kolminivelkaaren liitoksia</a:t>
            </a:r>
          </a:p>
        </p:txBody>
      </p:sp>
      <p:pic>
        <p:nvPicPr>
          <p:cNvPr id="1028" name="Picture 4" descr="https://www.fgpconstruction.com/wp-content/uploads/2019/09/PEPS_mod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71" r="5372"/>
          <a:stretch/>
        </p:blipFill>
        <p:spPr bwMode="auto">
          <a:xfrm>
            <a:off x="1357015" y="1873050"/>
            <a:ext cx="4512444" cy="4275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iruutu 4"/>
          <p:cNvSpPr txBox="1"/>
          <p:nvPr/>
        </p:nvSpPr>
        <p:spPr>
          <a:xfrm>
            <a:off x="4201297" y="5932929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FGP Construction</a:t>
            </a:r>
          </a:p>
        </p:txBody>
      </p:sp>
      <p:pic>
        <p:nvPicPr>
          <p:cNvPr id="2050" name="Picture 2" descr="Chauveau soccer stadium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8"/>
          <a:stretch/>
        </p:blipFill>
        <p:spPr bwMode="auto">
          <a:xfrm>
            <a:off x="6330614" y="1873251"/>
            <a:ext cx="4503445" cy="4277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kstiruutu 10"/>
          <p:cNvSpPr txBox="1"/>
          <p:nvPr/>
        </p:nvSpPr>
        <p:spPr>
          <a:xfrm>
            <a:off x="8625016" y="5932929"/>
            <a:ext cx="220904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ABCP </a:t>
            </a:r>
            <a:r>
              <a:rPr lang="fi-FI" sz="800" dirty="0" err="1">
                <a:solidFill>
                  <a:schemeClr val="bg1"/>
                </a:solidFill>
              </a:rPr>
              <a:t>architecture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8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48950" y="1523886"/>
            <a:ext cx="298941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Harjaliitos</a:t>
            </a:r>
          </a:p>
        </p:txBody>
      </p:sp>
      <p:sp>
        <p:nvSpPr>
          <p:cNvPr id="9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27235" y="1523886"/>
            <a:ext cx="2989419" cy="3491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2000" dirty="0"/>
              <a:t>Perustusliitos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54B433B-29F3-7046-6927-05432996AD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8683597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17" t="12179" r="14662" b="9199"/>
          <a:stretch/>
        </p:blipFill>
        <p:spPr>
          <a:xfrm>
            <a:off x="6242997" y="1873251"/>
            <a:ext cx="5784780" cy="3506294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Pystykuormien </a:t>
            </a:r>
            <a:r>
              <a:rPr lang="fi-FI" dirty="0" err="1"/>
              <a:t>alastuonti</a:t>
            </a:r>
            <a:endParaRPr lang="fi-FI" dirty="0"/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Kolminivelkaari vie pystykuorman suoraan perustukselle</a:t>
            </a:r>
          </a:p>
          <a:p>
            <a:r>
              <a:rPr lang="fi-FI" dirty="0"/>
              <a:t>Päätyseinän tuulipilarit vievät päätykaaren pystykuorman perustuksille</a:t>
            </a:r>
          </a:p>
          <a:p>
            <a:r>
              <a:rPr lang="fi-FI" dirty="0"/>
              <a:t>Päätykaari voidaan korvata myös pilarilta toiselle ulottuvilla erillisillä palkeilla</a:t>
            </a:r>
          </a:p>
          <a:p>
            <a:endParaRPr lang="fi-FI" dirty="0"/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490B9C7-ADD2-31DF-B443-E282235106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75812214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25" t="11909" r="14561" b="8838"/>
          <a:stretch/>
        </p:blipFill>
        <p:spPr>
          <a:xfrm>
            <a:off x="6290292" y="1867072"/>
            <a:ext cx="5731308" cy="352634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66389" cy="1325563"/>
          </a:xfrm>
        </p:spPr>
        <p:txBody>
          <a:bodyPr/>
          <a:lstStyle/>
          <a:p>
            <a:r>
              <a:rPr lang="fi-FI" dirty="0"/>
              <a:t>Kolminivelkaarirungon jäykistys poikkisuunnassa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Poikittaissuunnassa halli jäykistetään kolminivelkaarilla </a:t>
            </a:r>
          </a:p>
          <a:p>
            <a:r>
              <a:rPr lang="fi-FI" dirty="0"/>
              <a:t>Mikäli päätykaari korvataan pilaripalkkirungolla, tulee päätyseinä jäykistää vinojäykisteillä</a:t>
            </a:r>
          </a:p>
          <a:p>
            <a:r>
              <a:rPr lang="fi-FI" dirty="0"/>
              <a:t>Hallin pituus ei vaikuta poikittaissuunnan jäykistykseen, koska kolminivelkaari on tasossaan jäykistävä rakennekokonaisuus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213960-1841-DF38-DE30-01F0B42615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4261589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Kolminivelkaarirungon jäykistys pituussuunnassa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309287" cy="4674029"/>
          </a:xfrm>
        </p:spPr>
        <p:txBody>
          <a:bodyPr>
            <a:normAutofit/>
          </a:bodyPr>
          <a:lstStyle/>
          <a:p>
            <a:r>
              <a:rPr lang="fi-FI" dirty="0"/>
              <a:t>Kehärungon jäykistäminen rakennuksen pituussuunnassa on haasteellisempi tehtävä kuin poikittaissuunnassa</a:t>
            </a:r>
          </a:p>
          <a:p>
            <a:r>
              <a:rPr lang="fi-FI" dirty="0"/>
              <a:t>Pituussuuntaisiin jäykisteisiin syntyy voimia</a:t>
            </a:r>
          </a:p>
          <a:p>
            <a:pPr lvl="1"/>
            <a:r>
              <a:rPr lang="fi-FI" dirty="0"/>
              <a:t>Päädyn tuulikuormasta</a:t>
            </a:r>
          </a:p>
          <a:p>
            <a:pPr lvl="1"/>
            <a:r>
              <a:rPr lang="fi-FI" dirty="0"/>
              <a:t>Kantavien rakenteiden sivuttaistuennasta</a:t>
            </a:r>
          </a:p>
          <a:p>
            <a:pPr lvl="1"/>
            <a:r>
              <a:rPr lang="fi-FI" dirty="0"/>
              <a:t>Lisävaakavoimasta</a:t>
            </a:r>
          </a:p>
          <a:p>
            <a:pPr lvl="1"/>
            <a:endParaRPr lang="fi-FI" dirty="0"/>
          </a:p>
        </p:txBody>
      </p:sp>
      <p:pic>
        <p:nvPicPr>
          <p:cNvPr id="3" name="Kuva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9" t="4325" r="13345" b="4145"/>
          <a:stretch/>
        </p:blipFill>
        <p:spPr>
          <a:xfrm>
            <a:off x="6427814" y="1935034"/>
            <a:ext cx="5496456" cy="3983851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E98E1D9-FB43-73A4-7D8E-0537E32F0D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015193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https://www.fgpconstruction.com/wp-content/uploads/2019/09/Stade_Telus_Int-Stephane_Groleau-28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3942" y="2080682"/>
            <a:ext cx="5773581" cy="38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1104605" cy="1325563"/>
          </a:xfrm>
        </p:spPr>
        <p:txBody>
          <a:bodyPr/>
          <a:lstStyle/>
          <a:p>
            <a:r>
              <a:rPr lang="fi-FI" dirty="0"/>
              <a:t>Kolminivelkaaren sivuttaistuenta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4697628" cy="4674029"/>
          </a:xfrm>
        </p:spPr>
        <p:txBody>
          <a:bodyPr>
            <a:normAutofit fontScale="92500"/>
          </a:bodyPr>
          <a:lstStyle/>
          <a:p>
            <a:r>
              <a:rPr lang="fi-FI" dirty="0"/>
              <a:t>Kolminivelkaaren rakenneosissa puristettu reuna voi olla ulko- tai sisäreunassa</a:t>
            </a:r>
          </a:p>
          <a:p>
            <a:r>
              <a:rPr lang="fi-FI" dirty="0"/>
              <a:t>Sivuttaistuentaa saatetaan tarvita myös kolminivelkaaren sisäreunassa</a:t>
            </a:r>
          </a:p>
          <a:p>
            <a:r>
              <a:rPr lang="fi-FI" dirty="0"/>
              <a:t>Kolminivelkaaren poikkileikkauksen leveys tulisi olla niin suuri, että sisäreunan sivuttaistuenta voidaan välttää</a:t>
            </a:r>
          </a:p>
        </p:txBody>
      </p:sp>
      <p:sp>
        <p:nvSpPr>
          <p:cNvPr id="8" name="Tekstiruutu 7"/>
          <p:cNvSpPr txBox="1"/>
          <p:nvPr/>
        </p:nvSpPr>
        <p:spPr>
          <a:xfrm>
            <a:off x="10189361" y="5714292"/>
            <a:ext cx="166816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</a:t>
            </a:r>
            <a:r>
              <a:rPr lang="fi-FI" sz="800" dirty="0" err="1">
                <a:solidFill>
                  <a:schemeClr val="bg1"/>
                </a:solidFill>
              </a:rPr>
              <a:t>Stéphane</a:t>
            </a:r>
            <a:r>
              <a:rPr lang="fi-FI" sz="800" dirty="0">
                <a:solidFill>
                  <a:schemeClr val="bg1"/>
                </a:solidFill>
              </a:rPr>
              <a:t> </a:t>
            </a:r>
            <a:r>
              <a:rPr lang="fi-FI" sz="800" dirty="0" err="1">
                <a:solidFill>
                  <a:schemeClr val="bg1"/>
                </a:solidFill>
              </a:rPr>
              <a:t>Groleau</a:t>
            </a:r>
            <a:endParaRPr lang="fi-FI" sz="800" dirty="0">
              <a:solidFill>
                <a:schemeClr val="bg1"/>
              </a:solidFill>
            </a:endParaRPr>
          </a:p>
        </p:txBody>
      </p:sp>
      <p:sp>
        <p:nvSpPr>
          <p:cNvPr id="4" name="Tekstiruutu 3"/>
          <p:cNvSpPr txBox="1"/>
          <p:nvPr/>
        </p:nvSpPr>
        <p:spPr>
          <a:xfrm>
            <a:off x="7045485" y="1438985"/>
            <a:ext cx="23354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1400" dirty="0"/>
              <a:t>Sisäreuna sivuttaistuki</a:t>
            </a:r>
          </a:p>
        </p:txBody>
      </p:sp>
      <p:cxnSp>
        <p:nvCxnSpPr>
          <p:cNvPr id="9" name="Suora nuoliyhdysviiva 8"/>
          <p:cNvCxnSpPr/>
          <p:nvPr/>
        </p:nvCxnSpPr>
        <p:spPr>
          <a:xfrm>
            <a:off x="8699157" y="1746762"/>
            <a:ext cx="0" cy="96016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35AC5E8-7912-A8C8-B17F-6D173582FD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831758833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tsikko 8">
            <a:extLst>
              <a:ext uri="{FF2B5EF4-FFF2-40B4-BE49-F238E27FC236}">
                <a16:creationId xmlns:a16="http://schemas.microsoft.com/office/drawing/2014/main" id="{5804DD3A-C212-42DE-A498-22C07A8888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Kolminivelkaarihallin ulkovaippa</a:t>
            </a:r>
          </a:p>
        </p:txBody>
      </p:sp>
      <p:sp>
        <p:nvSpPr>
          <p:cNvPr id="10" name="Sisällön paikkamerkki 9">
            <a:extLst>
              <a:ext uri="{FF2B5EF4-FFF2-40B4-BE49-F238E27FC236}">
                <a16:creationId xmlns:a16="http://schemas.microsoft.com/office/drawing/2014/main" id="{BCB0EF8D-B7C6-43C5-A8BA-C7A43D5F5F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41874" cy="4351338"/>
          </a:xfrm>
        </p:spPr>
        <p:txBody>
          <a:bodyPr>
            <a:normAutofit/>
          </a:bodyPr>
          <a:lstStyle/>
          <a:p>
            <a:r>
              <a:rPr lang="fi-FI" dirty="0"/>
              <a:t>Kolminivelkaarihallissa lähes koko ulkovaippa on kattorakennetta</a:t>
            </a:r>
          </a:p>
          <a:p>
            <a:r>
              <a:rPr lang="fi-FI" dirty="0"/>
              <a:t>Kolminivelkaarihallissa voidaan käyttää kattoelementtejä kuten mastopilarihallissa </a:t>
            </a:r>
          </a:p>
          <a:p>
            <a:r>
              <a:rPr lang="fi-FI" dirty="0"/>
              <a:t>Jäykistäviä kattoelementtejä voidaan hyödyntää jäykistämisessä kuten mastopilarihallissa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07DCD89-D951-9DCF-1B63-B1625814E8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8520199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22" t="8207" r="8074" b="5589"/>
          <a:stretch/>
        </p:blipFill>
        <p:spPr>
          <a:xfrm>
            <a:off x="6190202" y="1938191"/>
            <a:ext cx="5814177" cy="3398127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9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sz="2400" dirty="0"/>
              <a:t>Hallimaisissa rakennuksissa sallitaan paikallinen vaurio</a:t>
            </a:r>
          </a:p>
          <a:p>
            <a:r>
              <a:rPr lang="fi-FI" sz="2400" dirty="0"/>
              <a:t>Yksilaivaisessa mastopilarihallissa sallitun sortuma-alueen laajuus saa olla L x 2K</a:t>
            </a:r>
          </a:p>
          <a:p>
            <a:r>
              <a:rPr lang="fi-FI" sz="2400" dirty="0"/>
              <a:t>Monilaivaisessa mastopilarihallissa sallitun sortuma-alueen laajuus saa olla</a:t>
            </a:r>
          </a:p>
          <a:p>
            <a:pPr lvl="1"/>
            <a:r>
              <a:rPr lang="fi-FI" sz="2000" dirty="0"/>
              <a:t>L x 2K, kun reunapilari menetetään</a:t>
            </a:r>
          </a:p>
          <a:p>
            <a:pPr lvl="1"/>
            <a:r>
              <a:rPr lang="fi-FI" sz="2000" dirty="0"/>
              <a:t>2L x 2K, kun keskipilari menetetään</a:t>
            </a:r>
          </a:p>
          <a:p>
            <a:r>
              <a:rPr lang="fi-FI" sz="2400" dirty="0"/>
              <a:t>Hallin stabiliteetin tulee säilyä</a:t>
            </a:r>
          </a:p>
          <a:p>
            <a:pPr marL="0" indent="0">
              <a:buNone/>
            </a:pPr>
            <a:endParaRPr lang="fi-FI" sz="2400" dirty="0"/>
          </a:p>
          <a:p>
            <a:pPr marL="0" indent="0">
              <a:buNone/>
            </a:pPr>
            <a:endParaRPr lang="fi-FI" sz="2400" dirty="0"/>
          </a:p>
          <a:p>
            <a:endParaRPr lang="fi-FI" sz="2400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EEE148E-4624-3D26-029A-4F9FCD601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8973388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9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Kolminivelkehähallissa sallitun sortuma-alueen laajuus saa olla   L x 2K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4" name="Kuva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32" t="9019" r="22112" b="10644"/>
          <a:stretch/>
        </p:blipFill>
        <p:spPr>
          <a:xfrm>
            <a:off x="6035102" y="1604191"/>
            <a:ext cx="5944774" cy="4172593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15BDAE1-28B5-5BD4-5612-D1A103D420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2611368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9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271169" cy="4884094"/>
          </a:xfrm>
        </p:spPr>
        <p:txBody>
          <a:bodyPr>
            <a:normAutofit/>
          </a:bodyPr>
          <a:lstStyle/>
          <a:p>
            <a:r>
              <a:rPr lang="fi-FI" dirty="0"/>
              <a:t>Hallimaisissa rakennuksissa sallitaan paikallinen vaurio</a:t>
            </a:r>
          </a:p>
          <a:p>
            <a:r>
              <a:rPr lang="fi-FI" dirty="0"/>
              <a:t>Kolminivelkaarihallissa sallitun sortuma-alueen laajuus saa olla   L x 2K</a:t>
            </a:r>
          </a:p>
          <a:p>
            <a:r>
              <a:rPr lang="fi-FI" dirty="0"/>
              <a:t>Hallin stabiliteetin tulee säilyä</a:t>
            </a:r>
          </a:p>
          <a:p>
            <a:pPr marL="0" indent="0">
              <a:buNone/>
            </a:pPr>
            <a:endParaRPr lang="fi-FI" dirty="0"/>
          </a:p>
          <a:p>
            <a:pPr marL="0" indent="0">
              <a:buNone/>
            </a:pPr>
            <a:endParaRPr lang="fi-FI" dirty="0"/>
          </a:p>
          <a:p>
            <a:endParaRPr lang="fi-FI" dirty="0"/>
          </a:p>
        </p:txBody>
      </p:sp>
      <p:pic>
        <p:nvPicPr>
          <p:cNvPr id="2" name="Kuva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02" t="13352" r="23378" b="15699"/>
          <a:stretch/>
        </p:blipFill>
        <p:spPr>
          <a:xfrm>
            <a:off x="6109369" y="1414736"/>
            <a:ext cx="5907578" cy="4355869"/>
          </a:xfrm>
          <a:prstGeom prst="rect">
            <a:avLst/>
          </a:prstGeom>
        </p:spPr>
      </p:pic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97DDADD5-D42F-7660-B238-39DCF1C7AE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04385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Kuva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5769" r="12788" b="6672"/>
          <a:stretch/>
        </p:blipFill>
        <p:spPr>
          <a:xfrm>
            <a:off x="5918885" y="1355842"/>
            <a:ext cx="6090099" cy="4372610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Mastopilarirunko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fi-FI" dirty="0"/>
              <a:t>Perinteinen hallien rakennusjärjestelmä</a:t>
            </a:r>
          </a:p>
          <a:p>
            <a:r>
              <a:rPr lang="fi-FI" dirty="0"/>
              <a:t>Mahdollistaa erilaisten pääkannattimien käytön</a:t>
            </a:r>
          </a:p>
          <a:p>
            <a:r>
              <a:rPr lang="fi-FI" dirty="0"/>
              <a:t>Tyypillisiä kohteita</a:t>
            </a:r>
          </a:p>
          <a:p>
            <a:pPr lvl="1"/>
            <a:r>
              <a:rPr lang="fi-FI" dirty="0"/>
              <a:t>Tuotantorakennukset</a:t>
            </a:r>
          </a:p>
          <a:p>
            <a:pPr lvl="1"/>
            <a:r>
              <a:rPr lang="fi-FI" dirty="0"/>
              <a:t>Varastorakennukset</a:t>
            </a:r>
          </a:p>
          <a:p>
            <a:pPr lvl="1"/>
            <a:r>
              <a:rPr lang="fi-FI" dirty="0"/>
              <a:t>Liiketilat</a:t>
            </a:r>
          </a:p>
          <a:p>
            <a:pPr lvl="1"/>
            <a:r>
              <a:rPr lang="fi-FI" dirty="0"/>
              <a:t>Maatalousrakennukset</a:t>
            </a:r>
          </a:p>
          <a:p>
            <a:pPr lvl="1"/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88F618-ACA4-F24D-0329-3CD1C17A8A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1337641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Jatkuvan sortuman estäminen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fi-FI" dirty="0"/>
              <a:t>Suositeltava menetelmä jatkuvan sortuman estämiseen on </a:t>
            </a:r>
            <a:r>
              <a:rPr lang="fi-FI" i="1"/>
              <a:t>vaihtoehtoinen kuormansiirtoreitti</a:t>
            </a:r>
            <a:endParaRPr lang="fi-FI" i="1" dirty="0"/>
          </a:p>
          <a:p>
            <a:r>
              <a:rPr lang="fi-FI" dirty="0"/>
              <a:t>Hyödynnetään</a:t>
            </a:r>
          </a:p>
          <a:p>
            <a:pPr lvl="1"/>
            <a:r>
              <a:rPr lang="fi-FI" dirty="0"/>
              <a:t>Vaakarakenteiden jatkuvuutta</a:t>
            </a:r>
          </a:p>
          <a:p>
            <a:pPr lvl="1"/>
            <a:r>
              <a:rPr lang="fi-FI" dirty="0"/>
              <a:t>Primääripalkkien jatkuvuutta </a:t>
            </a:r>
          </a:p>
          <a:p>
            <a:pPr lvl="1"/>
            <a:r>
              <a:rPr lang="fi-FI" dirty="0"/>
              <a:t>Elementtien välisiä liitoselimiä</a:t>
            </a:r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  <a:p>
            <a:endParaRPr lang="fi-FI" dirty="0"/>
          </a:p>
        </p:txBody>
      </p:sp>
      <p:sp>
        <p:nvSpPr>
          <p:cNvPr id="8" name="Tekstiruutu 7"/>
          <p:cNvSpPr txBox="1"/>
          <p:nvPr/>
        </p:nvSpPr>
        <p:spPr>
          <a:xfrm>
            <a:off x="10352833" y="5816948"/>
            <a:ext cx="1534367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i-FI" sz="800" dirty="0">
                <a:solidFill>
                  <a:schemeClr val="bg1"/>
                </a:solidFill>
              </a:rPr>
              <a:t>Kuva: Tero Lahtela</a:t>
            </a:r>
          </a:p>
        </p:txBody>
      </p:sp>
      <p:pic>
        <p:nvPicPr>
          <p:cNvPr id="9" name="Kuva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12" t="9109" r="14713" b="9019"/>
          <a:stretch/>
        </p:blipFill>
        <p:spPr>
          <a:xfrm>
            <a:off x="6032156" y="1684510"/>
            <a:ext cx="5947720" cy="4418167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E106F35-F112-498B-241C-32C8C4150D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8194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Kuva 4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3" t="4685" r="22568" b="5951"/>
          <a:stretch/>
        </p:blipFill>
        <p:spPr>
          <a:xfrm>
            <a:off x="6217285" y="961468"/>
            <a:ext cx="5712092" cy="5390821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Mastopilarirungon osat </a:t>
            </a: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5052891" cy="4351338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arenR"/>
            </a:pPr>
            <a:r>
              <a:rPr lang="fi-FI" dirty="0"/>
              <a:t>Pääkannatin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Pääpilari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Päätypalkki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Nurkkapilari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Tuulipilari</a:t>
            </a:r>
          </a:p>
          <a:p>
            <a:pPr marL="514350" indent="-514350">
              <a:buFont typeface="+mj-lt"/>
              <a:buAutoNum type="arabicParenR"/>
            </a:pPr>
            <a:r>
              <a:rPr lang="fi-FI" dirty="0"/>
              <a:t>Jäykisteet</a:t>
            </a:r>
          </a:p>
          <a:p>
            <a:pPr lvl="1"/>
            <a:r>
              <a:rPr lang="fi-FI" dirty="0"/>
              <a:t>Pääkannattimien sivuttaistuenta</a:t>
            </a:r>
          </a:p>
          <a:p>
            <a:pPr lvl="1"/>
            <a:r>
              <a:rPr lang="fi-FI" dirty="0"/>
              <a:t>Päädyn tuulikuorma</a:t>
            </a:r>
          </a:p>
        </p:txBody>
      </p:sp>
      <p:sp>
        <p:nvSpPr>
          <p:cNvPr id="4" name="Tekstiruutu 3"/>
          <p:cNvSpPr txBox="1"/>
          <p:nvPr/>
        </p:nvSpPr>
        <p:spPr>
          <a:xfrm>
            <a:off x="7265780" y="4124448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2</a:t>
            </a:r>
          </a:p>
        </p:txBody>
      </p:sp>
      <p:cxnSp>
        <p:nvCxnSpPr>
          <p:cNvPr id="9" name="Suora nuoliyhdysviiva 8"/>
          <p:cNvCxnSpPr/>
          <p:nvPr/>
        </p:nvCxnSpPr>
        <p:spPr>
          <a:xfrm flipV="1">
            <a:off x="7499768" y="3936390"/>
            <a:ext cx="434706" cy="33904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kstiruutu 13"/>
          <p:cNvSpPr txBox="1"/>
          <p:nvPr/>
        </p:nvSpPr>
        <p:spPr>
          <a:xfrm>
            <a:off x="8847437" y="3653618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1</a:t>
            </a:r>
          </a:p>
        </p:txBody>
      </p:sp>
      <p:cxnSp>
        <p:nvCxnSpPr>
          <p:cNvPr id="15" name="Suora nuoliyhdysviiva 14"/>
          <p:cNvCxnSpPr/>
          <p:nvPr/>
        </p:nvCxnSpPr>
        <p:spPr>
          <a:xfrm>
            <a:off x="9076038" y="3849130"/>
            <a:ext cx="173002" cy="14910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kstiruutu 17"/>
          <p:cNvSpPr txBox="1"/>
          <p:nvPr/>
        </p:nvSpPr>
        <p:spPr>
          <a:xfrm>
            <a:off x="6907432" y="1147900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3</a:t>
            </a:r>
          </a:p>
        </p:txBody>
      </p:sp>
      <p:cxnSp>
        <p:nvCxnSpPr>
          <p:cNvPr id="19" name="Suora nuoliyhdysviiva 18"/>
          <p:cNvCxnSpPr/>
          <p:nvPr/>
        </p:nvCxnSpPr>
        <p:spPr>
          <a:xfrm>
            <a:off x="7136027" y="1414849"/>
            <a:ext cx="135931" cy="15534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kstiruutu 22"/>
          <p:cNvSpPr txBox="1"/>
          <p:nvPr/>
        </p:nvSpPr>
        <p:spPr>
          <a:xfrm>
            <a:off x="5968909" y="2484858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4</a:t>
            </a:r>
          </a:p>
        </p:txBody>
      </p:sp>
      <p:cxnSp>
        <p:nvCxnSpPr>
          <p:cNvPr id="24" name="Suora nuoliyhdysviiva 23"/>
          <p:cNvCxnSpPr/>
          <p:nvPr/>
        </p:nvCxnSpPr>
        <p:spPr>
          <a:xfrm flipV="1">
            <a:off x="6213675" y="2568420"/>
            <a:ext cx="226787" cy="788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kstiruutu 29"/>
          <p:cNvSpPr txBox="1"/>
          <p:nvPr/>
        </p:nvSpPr>
        <p:spPr>
          <a:xfrm>
            <a:off x="7499768" y="1744556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5</a:t>
            </a:r>
          </a:p>
        </p:txBody>
      </p:sp>
      <p:cxnSp>
        <p:nvCxnSpPr>
          <p:cNvPr id="31" name="Suora nuoliyhdysviiva 30"/>
          <p:cNvCxnSpPr/>
          <p:nvPr/>
        </p:nvCxnSpPr>
        <p:spPr>
          <a:xfrm>
            <a:off x="7739855" y="1923104"/>
            <a:ext cx="218402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uora nuoliyhdysviiva 32"/>
          <p:cNvCxnSpPr/>
          <p:nvPr/>
        </p:nvCxnSpPr>
        <p:spPr>
          <a:xfrm flipV="1">
            <a:off x="7797623" y="2638449"/>
            <a:ext cx="137992" cy="11157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kstiruutu 34"/>
          <p:cNvSpPr txBox="1"/>
          <p:nvPr/>
        </p:nvSpPr>
        <p:spPr>
          <a:xfrm>
            <a:off x="7551414" y="2602903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</a:t>
            </a:r>
          </a:p>
        </p:txBody>
      </p:sp>
      <p:cxnSp>
        <p:nvCxnSpPr>
          <p:cNvPr id="36" name="Suora nuoliyhdysviiva 35"/>
          <p:cNvCxnSpPr/>
          <p:nvPr/>
        </p:nvCxnSpPr>
        <p:spPr>
          <a:xfrm flipH="1">
            <a:off x="8425402" y="2588633"/>
            <a:ext cx="173077" cy="4517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kstiruutu 36"/>
          <p:cNvSpPr txBox="1"/>
          <p:nvPr/>
        </p:nvSpPr>
        <p:spPr>
          <a:xfrm>
            <a:off x="8558090" y="2397789"/>
            <a:ext cx="3768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6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D27E30-9EA9-9C51-1DC1-33A5353BBD1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92267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638" y="2154780"/>
            <a:ext cx="5741773" cy="2721706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Mastopilarirunko</a:t>
            </a:r>
          </a:p>
        </p:txBody>
      </p:sp>
      <p:sp>
        <p:nvSpPr>
          <p:cNvPr id="8" name="Sisällön paikkamerkki 6">
            <a:extLst>
              <a:ext uri="{FF2B5EF4-FFF2-40B4-BE49-F238E27FC236}">
                <a16:creationId xmlns:a16="http://schemas.microsoft.com/office/drawing/2014/main" id="{C1F58099-9B24-4C58-826E-511BF24337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352535" cy="4871737"/>
          </a:xfrm>
        </p:spPr>
        <p:txBody>
          <a:bodyPr>
            <a:normAutofit/>
          </a:bodyPr>
          <a:lstStyle/>
          <a:p>
            <a:r>
              <a:rPr lang="fi-FI" dirty="0"/>
              <a:t>Mastopilarirunko on kehärunko</a:t>
            </a:r>
          </a:p>
          <a:p>
            <a:r>
              <a:rPr lang="fi-FI" dirty="0"/>
              <a:t>Mastopilarikehä on jäykkä kehän tasossa, joten rakennuksen pituus ei vaikuta rakennuksen poikittaiseen jäykistykseen </a:t>
            </a:r>
          </a:p>
          <a:p>
            <a:r>
              <a:rPr lang="fi-FI" dirty="0"/>
              <a:t>Kehärungon jäykistys rakennuksen pituussuunnassa on haasteellista (tuulikuorma + pääkannattimien sivuttaistuenta)</a:t>
            </a:r>
          </a:p>
          <a:p>
            <a:pPr lvl="1"/>
            <a:endParaRPr lang="fi-FI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4524889B-CAC5-35CD-8B09-FE4F89A38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036261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801" y="2088277"/>
            <a:ext cx="11903110" cy="3017969"/>
          </a:xfrm>
          <a:prstGeom prst="rect">
            <a:avLst/>
          </a:prstGeom>
        </p:spPr>
      </p:pic>
      <p:sp>
        <p:nvSpPr>
          <p:cNvPr id="6" name="Otsikko 5">
            <a:extLst>
              <a:ext uri="{FF2B5EF4-FFF2-40B4-BE49-F238E27FC236}">
                <a16:creationId xmlns:a16="http://schemas.microsoft.com/office/drawing/2014/main" id="{9AEB256F-77CD-4DFF-865B-2A2734842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Tyypillisimmät pääkannattimet</a:t>
            </a: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81286BE9-AC5E-944D-47F6-0396BFE638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Teolliset rakennusjärjestelmät - Kehä- ja kaarirungot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12516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34099FDC849BF42B9A9874AAD308C6B" ma:contentTypeVersion="2" ma:contentTypeDescription="Luo uusi asiakirja." ma:contentTypeScope="" ma:versionID="0a691ec51fae5bb8b16a5a797879ef8c">
  <xsd:schema xmlns:xsd="http://www.w3.org/2001/XMLSchema" xmlns:xs="http://www.w3.org/2001/XMLSchema" xmlns:p="http://schemas.microsoft.com/office/2006/metadata/properties" xmlns:ns2="93e2402c-36e9-4cdd-8de8-0cb185c44caf" targetNamespace="http://schemas.microsoft.com/office/2006/metadata/properties" ma:root="true" ma:fieldsID="06a6acec830bdf0c269bd37151a3fa05" ns2:_="">
    <xsd:import namespace="93e2402c-36e9-4cdd-8de8-0cb185c44ca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e2402c-36e9-4cdd-8de8-0cb185c44c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109304B-B091-4694-BECD-82F31CC1606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3BEBF01-7451-40F0-BB34-B819057D6D20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3e2402c-36e9-4cdd-8de8-0cb185c44c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EE05F82-0E33-4891-B5A1-A24B4B333825}">
  <ds:schemaRefs>
    <ds:schemaRef ds:uri="http://schemas.microsoft.com/office/2006/documentManagement/types"/>
    <ds:schemaRef ds:uri="http://schemas.openxmlformats.org/package/2006/metadata/core-properties"/>
    <ds:schemaRef ds:uri="93e2402c-36e9-4cdd-8de8-0cb185c44caf"/>
    <ds:schemaRef ds:uri="http://purl.org/dc/terms/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http://schemas.microsoft.com/office/2006/metadata/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5676</TotalTime>
  <Words>1637</Words>
  <Application>Microsoft Office PowerPoint</Application>
  <PresentationFormat>Laajakuva</PresentationFormat>
  <Paragraphs>413</Paragraphs>
  <Slides>60</Slides>
  <Notes>58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60</vt:i4>
      </vt:variant>
    </vt:vector>
  </HeadingPairs>
  <TitlesOfParts>
    <vt:vector size="64" baseType="lpstr">
      <vt:lpstr>Arial</vt:lpstr>
      <vt:lpstr>Calibri</vt:lpstr>
      <vt:lpstr>Calibri Light</vt:lpstr>
      <vt:lpstr>Office-teema</vt:lpstr>
      <vt:lpstr>Teollinen puurakentaminen</vt:lpstr>
      <vt:lpstr>PowerPoint-esitys</vt:lpstr>
      <vt:lpstr>Teolliset rakennusjärjestelmät</vt:lpstr>
      <vt:lpstr>PowerPoint-esitys</vt:lpstr>
      <vt:lpstr>Kehä- ja kaarirungot Hallirakentaminen</vt:lpstr>
      <vt:lpstr>Mastopilarirunko </vt:lpstr>
      <vt:lpstr>Mastopilarirungon osat </vt:lpstr>
      <vt:lpstr>Mastopilarirunko</vt:lpstr>
      <vt:lpstr>Tyypillisimmät pääkannattimet</vt:lpstr>
      <vt:lpstr>Erikoispääkannattimet </vt:lpstr>
      <vt:lpstr>Muita erikoispääkannattimia </vt:lpstr>
      <vt:lpstr>Erikoispääkannattimia </vt:lpstr>
      <vt:lpstr>Monilaivainen mastopilarihalli</vt:lpstr>
      <vt:lpstr>Mastopilarihalleja</vt:lpstr>
      <vt:lpstr>Mastopilarihallin perustus</vt:lpstr>
      <vt:lpstr>Mastopilarin liitos perustukseen</vt:lpstr>
      <vt:lpstr>Puupilarin liitos perustukseen</vt:lpstr>
      <vt:lpstr>Pystykuormien alastuonti</vt:lpstr>
      <vt:lpstr>Pystykuormien alastuonti</vt:lpstr>
      <vt:lpstr>Mastopilarirungon jäykistys poikkisuunnassa</vt:lpstr>
      <vt:lpstr>Mastopilarirungon jäykistys pituussuunnassa</vt:lpstr>
      <vt:lpstr>Mastopilarirungon jäykisteitä</vt:lpstr>
      <vt:lpstr>Mastopilarirungon jäykisteitä</vt:lpstr>
      <vt:lpstr>Mastopilarirungon jäykistys pituussuunnassa</vt:lpstr>
      <vt:lpstr>Katon levyjäykiste </vt:lpstr>
      <vt:lpstr>Kattoelementti</vt:lpstr>
      <vt:lpstr>Kattoelementti</vt:lpstr>
      <vt:lpstr>Kattoelementtien asennusta</vt:lpstr>
      <vt:lpstr>Mastopilarihallin ulkoseinät</vt:lpstr>
      <vt:lpstr>Kolminivelkehärunko</vt:lpstr>
      <vt:lpstr>Kolminivelkehärugon osat </vt:lpstr>
      <vt:lpstr>Kolminivelkehärunko</vt:lpstr>
      <vt:lpstr>Kaarevanurkkainen kolminivelkehä</vt:lpstr>
      <vt:lpstr>Terävänurkkainen kolminivelkehä</vt:lpstr>
      <vt:lpstr>Kolminivelkehähallin perustus</vt:lpstr>
      <vt:lpstr>Kolminivelkehän liitos perustukseen</vt:lpstr>
      <vt:lpstr>Kolminivelkehän liitos perustukseen</vt:lpstr>
      <vt:lpstr>Pystykuormien alastuonti</vt:lpstr>
      <vt:lpstr>Pystykuormien alastuonti</vt:lpstr>
      <vt:lpstr>Kolminivelkehärungon jäykistys poikkisuunnassa</vt:lpstr>
      <vt:lpstr>Kolminivelkehärungon jäykistys pituussuunnassa</vt:lpstr>
      <vt:lpstr>Kolminivelkehän sivuttaistuenta</vt:lpstr>
      <vt:lpstr>Kolminivelkehärungon jäykisteitä</vt:lpstr>
      <vt:lpstr>Kolminivelkehähallin ulkovaippa</vt:lpstr>
      <vt:lpstr>Kolminivelkaarirunko</vt:lpstr>
      <vt:lpstr>Kolminivelkaarirugon osat </vt:lpstr>
      <vt:lpstr>Kolminivelkaarirunko</vt:lpstr>
      <vt:lpstr>Kolminivelkaaren asennusta</vt:lpstr>
      <vt:lpstr>Kolminivelkehähallin perustus</vt:lpstr>
      <vt:lpstr>Kolminivelkaaren liitos perustukseen</vt:lpstr>
      <vt:lpstr>Kolminivelkaaren liitoksia</vt:lpstr>
      <vt:lpstr>Pystykuormien alastuonti</vt:lpstr>
      <vt:lpstr>Kolminivelkaarirungon jäykistys poikkisuunnassa</vt:lpstr>
      <vt:lpstr>Kolminivelkaarirungon jäykistys pituussuunnassa</vt:lpstr>
      <vt:lpstr>Kolminivelkaaren sivuttaistuenta</vt:lpstr>
      <vt:lpstr>Kolminivelkaarihallin ulkovaippa</vt:lpstr>
      <vt:lpstr>Jatkuvan sortuman estäminen</vt:lpstr>
      <vt:lpstr>Jatkuvan sortuman estäminen</vt:lpstr>
      <vt:lpstr>Jatkuvan sortuman estäminen</vt:lpstr>
      <vt:lpstr>Jatkuvan sortuman estäminen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382</cp:revision>
  <cp:lastPrinted>2021-05-26T11:58:08Z</cp:lastPrinted>
  <dcterms:created xsi:type="dcterms:W3CDTF">2021-05-03T10:20:21Z</dcterms:created>
  <dcterms:modified xsi:type="dcterms:W3CDTF">2022-06-18T16:53:12Z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0x010100234099FDC849BF42B9A9874AAD308C6B</vt:lpwstr>
  </property>
</Properties>
</file>