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63" r:id="rId2"/>
  </p:sldMasterIdLst>
  <p:notesMasterIdLst>
    <p:notesMasterId r:id="rId37"/>
  </p:notesMasterIdLst>
  <p:sldIdLst>
    <p:sldId id="290" r:id="rId3"/>
    <p:sldId id="289" r:id="rId4"/>
    <p:sldId id="256" r:id="rId5"/>
    <p:sldId id="258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x="12192000" cy="6858000"/>
  <p:notesSz cx="6400800" cy="117284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gVEAbqWm2BLQlZh5hRtImePZ1x9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B10A01-0C05-4C5A-952B-BC932226CF5B}" v="1" dt="2022-06-18T16:44:36.0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65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customschemas.google.com/relationships/presentationmetadata" Target="meta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E0B10A01-0C05-4C5A-952B-BC932226CF5B}"/>
    <pc:docChg chg="custSel modSld sldOrd">
      <pc:chgData name="Hilppa Iittiläinen" userId="f7572432-e0f1-4abb-81ed-7836843e2f2b" providerId="ADAL" clId="{E0B10A01-0C05-4C5A-952B-BC932226CF5B}" dt="2022-06-18T16:45:16.190" v="12" actId="404"/>
      <pc:docMkLst>
        <pc:docMk/>
      </pc:docMkLst>
      <pc:sldChg chg="modSp mod ord">
        <pc:chgData name="Hilppa Iittiläinen" userId="f7572432-e0f1-4abb-81ed-7836843e2f2b" providerId="ADAL" clId="{E0B10A01-0C05-4C5A-952B-BC932226CF5B}" dt="2022-06-16T09:37:38.679" v="8" actId="20577"/>
        <pc:sldMkLst>
          <pc:docMk/>
          <pc:sldMk cId="0" sldId="258"/>
        </pc:sldMkLst>
        <pc:spChg chg="mod">
          <ac:chgData name="Hilppa Iittiläinen" userId="f7572432-e0f1-4abb-81ed-7836843e2f2b" providerId="ADAL" clId="{E0B10A01-0C05-4C5A-952B-BC932226CF5B}" dt="2022-06-16T09:37:38.679" v="8" actId="20577"/>
          <ac:spMkLst>
            <pc:docMk/>
            <pc:sldMk cId="0" sldId="258"/>
            <ac:spMk id="103" creationId="{00000000-0000-0000-0000-000000000000}"/>
          </ac:spMkLst>
        </pc:spChg>
      </pc:sldChg>
      <pc:sldChg chg="modSp mod">
        <pc:chgData name="Hilppa Iittiläinen" userId="f7572432-e0f1-4abb-81ed-7836843e2f2b" providerId="ADAL" clId="{E0B10A01-0C05-4C5A-952B-BC932226CF5B}" dt="2022-06-18T16:44:50.053" v="10" actId="404"/>
        <pc:sldMkLst>
          <pc:docMk/>
          <pc:sldMk cId="0" sldId="259"/>
        </pc:sldMkLst>
        <pc:spChg chg="mod">
          <ac:chgData name="Hilppa Iittiläinen" userId="f7572432-e0f1-4abb-81ed-7836843e2f2b" providerId="ADAL" clId="{E0B10A01-0C05-4C5A-952B-BC932226CF5B}" dt="2022-06-18T16:44:50.053" v="10" actId="404"/>
          <ac:spMkLst>
            <pc:docMk/>
            <pc:sldMk cId="0" sldId="259"/>
            <ac:spMk id="114" creationId="{00000000-0000-0000-0000-000000000000}"/>
          </ac:spMkLst>
        </pc:spChg>
      </pc:sldChg>
      <pc:sldChg chg="modSp mod">
        <pc:chgData name="Hilppa Iittiläinen" userId="f7572432-e0f1-4abb-81ed-7836843e2f2b" providerId="ADAL" clId="{E0B10A01-0C05-4C5A-952B-BC932226CF5B}" dt="2022-06-18T16:45:09.587" v="11" actId="404"/>
        <pc:sldMkLst>
          <pc:docMk/>
          <pc:sldMk cId="0" sldId="280"/>
        </pc:sldMkLst>
        <pc:spChg chg="mod">
          <ac:chgData name="Hilppa Iittiläinen" userId="f7572432-e0f1-4abb-81ed-7836843e2f2b" providerId="ADAL" clId="{E0B10A01-0C05-4C5A-952B-BC932226CF5B}" dt="2022-06-18T16:45:09.587" v="11" actId="404"/>
          <ac:spMkLst>
            <pc:docMk/>
            <pc:sldMk cId="0" sldId="280"/>
            <ac:spMk id="319" creationId="{00000000-0000-0000-0000-000000000000}"/>
          </ac:spMkLst>
        </pc:spChg>
      </pc:sldChg>
      <pc:sldChg chg="modSp mod">
        <pc:chgData name="Hilppa Iittiläinen" userId="f7572432-e0f1-4abb-81ed-7836843e2f2b" providerId="ADAL" clId="{E0B10A01-0C05-4C5A-952B-BC932226CF5B}" dt="2022-06-18T16:45:16.190" v="12" actId="404"/>
        <pc:sldMkLst>
          <pc:docMk/>
          <pc:sldMk cId="0" sldId="284"/>
        </pc:sldMkLst>
        <pc:spChg chg="mod">
          <ac:chgData name="Hilppa Iittiläinen" userId="f7572432-e0f1-4abb-81ed-7836843e2f2b" providerId="ADAL" clId="{E0B10A01-0C05-4C5A-952B-BC932226CF5B}" dt="2022-06-18T16:45:16.190" v="12" actId="404"/>
          <ac:spMkLst>
            <pc:docMk/>
            <pc:sldMk cId="0" sldId="284"/>
            <ac:spMk id="355" creationId="{00000000-0000-0000-0000-000000000000}"/>
          </ac:spMkLst>
        </pc:spChg>
      </pc:sldChg>
      <pc:sldChg chg="delSp mod">
        <pc:chgData name="Hilppa Iittiläinen" userId="f7572432-e0f1-4abb-81ed-7836843e2f2b" providerId="ADAL" clId="{E0B10A01-0C05-4C5A-952B-BC932226CF5B}" dt="2022-06-18T16:44:40.289" v="9" actId="478"/>
        <pc:sldMkLst>
          <pc:docMk/>
          <pc:sldMk cId="0" sldId="289"/>
        </pc:sldMkLst>
        <pc:spChg chg="del">
          <ac:chgData name="Hilppa Iittiläinen" userId="f7572432-e0f1-4abb-81ed-7836843e2f2b" providerId="ADAL" clId="{E0B10A01-0C05-4C5A-952B-BC932226CF5B}" dt="2022-06-18T16:44:40.289" v="9" actId="478"/>
          <ac:spMkLst>
            <pc:docMk/>
            <pc:sldMk cId="0" sldId="289"/>
            <ac:spMk id="2" creationId="{C5CC7C6B-DF40-7CDA-E717-CA6E19F30D17}"/>
          </ac:spMkLst>
        </pc:spChg>
      </pc:sldChg>
    </pc:docChg>
  </pc:docChgLst>
  <pc:docChgLst>
    <pc:chgData name="Hilppa Iittiläinen" userId="f7572432-e0f1-4abb-81ed-7836843e2f2b" providerId="ADAL" clId="{B9BEB0CD-F6BE-4DAA-A8F8-79E440BB94FF}"/>
    <pc:docChg chg="custSel addSld delSld modSld sldOrd">
      <pc:chgData name="Hilppa Iittiläinen" userId="f7572432-e0f1-4abb-81ed-7836843e2f2b" providerId="ADAL" clId="{B9BEB0CD-F6BE-4DAA-A8F8-79E440BB94FF}" dt="2022-05-27T07:20:59.221" v="119"/>
      <pc:docMkLst>
        <pc:docMk/>
      </pc:docMkLst>
      <pc:sldChg chg="modSp mod ord">
        <pc:chgData name="Hilppa Iittiläinen" userId="f7572432-e0f1-4abb-81ed-7836843e2f2b" providerId="ADAL" clId="{B9BEB0CD-F6BE-4DAA-A8F8-79E440BB94FF}" dt="2022-05-27T07:19:54.360" v="116" actId="20577"/>
        <pc:sldMkLst>
          <pc:docMk/>
          <pc:sldMk cId="0" sldId="258"/>
        </pc:sldMkLst>
        <pc:spChg chg="mod">
          <ac:chgData name="Hilppa Iittiläinen" userId="f7572432-e0f1-4abb-81ed-7836843e2f2b" providerId="ADAL" clId="{B9BEB0CD-F6BE-4DAA-A8F8-79E440BB94FF}" dt="2022-05-27T07:19:54.360" v="116" actId="20577"/>
          <ac:spMkLst>
            <pc:docMk/>
            <pc:sldMk cId="0" sldId="258"/>
            <ac:spMk id="104" creationId="{00000000-0000-0000-0000-000000000000}"/>
          </ac:spMkLst>
        </pc:spChg>
        <pc:spChg chg="mod">
          <ac:chgData name="Hilppa Iittiläinen" userId="f7572432-e0f1-4abb-81ed-7836843e2f2b" providerId="ADAL" clId="{B9BEB0CD-F6BE-4DAA-A8F8-79E440BB94FF}" dt="2022-05-27T07:07:59.489" v="100" actId="20577"/>
          <ac:spMkLst>
            <pc:docMk/>
            <pc:sldMk cId="0" sldId="258"/>
            <ac:spMk id="105" creationId="{00000000-0000-0000-0000-000000000000}"/>
          </ac:spMkLst>
        </pc:spChg>
      </pc:sldChg>
      <pc:sldChg chg="modSp mod">
        <pc:chgData name="Hilppa Iittiläinen" userId="f7572432-e0f1-4abb-81ed-7836843e2f2b" providerId="ADAL" clId="{B9BEB0CD-F6BE-4DAA-A8F8-79E440BB94FF}" dt="2022-05-27T06:56:54.983" v="2" actId="27636"/>
        <pc:sldMkLst>
          <pc:docMk/>
          <pc:sldMk cId="0" sldId="284"/>
        </pc:sldMkLst>
        <pc:spChg chg="mod">
          <ac:chgData name="Hilppa Iittiläinen" userId="f7572432-e0f1-4abb-81ed-7836843e2f2b" providerId="ADAL" clId="{B9BEB0CD-F6BE-4DAA-A8F8-79E440BB94FF}" dt="2022-05-27T06:56:54.983" v="2" actId="27636"/>
          <ac:spMkLst>
            <pc:docMk/>
            <pc:sldMk cId="0" sldId="284"/>
            <ac:spMk id="355" creationId="{00000000-0000-0000-0000-000000000000}"/>
          </ac:spMkLst>
        </pc:spChg>
      </pc:sldChg>
      <pc:sldChg chg="del">
        <pc:chgData name="Hilppa Iittiläinen" userId="f7572432-e0f1-4abb-81ed-7836843e2f2b" providerId="ADAL" clId="{B9BEB0CD-F6BE-4DAA-A8F8-79E440BB94FF}" dt="2022-05-27T06:58:52.204" v="44" actId="47"/>
        <pc:sldMkLst>
          <pc:docMk/>
          <pc:sldMk cId="0" sldId="288"/>
        </pc:sldMkLst>
      </pc:sldChg>
      <pc:sldChg chg="modSp mod ord">
        <pc:chgData name="Hilppa Iittiläinen" userId="f7572432-e0f1-4abb-81ed-7836843e2f2b" providerId="ADAL" clId="{B9BEB0CD-F6BE-4DAA-A8F8-79E440BB94FF}" dt="2022-05-27T07:20:59.221" v="119"/>
        <pc:sldMkLst>
          <pc:docMk/>
          <pc:sldMk cId="0" sldId="289"/>
        </pc:sldMkLst>
        <pc:spChg chg="mod">
          <ac:chgData name="Hilppa Iittiläinen" userId="f7572432-e0f1-4abb-81ed-7836843e2f2b" providerId="ADAL" clId="{B9BEB0CD-F6BE-4DAA-A8F8-79E440BB94FF}" dt="2022-05-27T07:08:08.702" v="115" actId="20577"/>
          <ac:spMkLst>
            <pc:docMk/>
            <pc:sldMk cId="0" sldId="289"/>
            <ac:spMk id="79" creationId="{00000000-0000-0000-0000-000000000000}"/>
          </ac:spMkLst>
        </pc:spChg>
      </pc:sldChg>
      <pc:sldChg chg="add">
        <pc:chgData name="Hilppa Iittiläinen" userId="f7572432-e0f1-4abb-81ed-7836843e2f2b" providerId="ADAL" clId="{B9BEB0CD-F6BE-4DAA-A8F8-79E440BB94FF}" dt="2022-05-27T07:20:34.852" v="117"/>
        <pc:sldMkLst>
          <pc:docMk/>
          <pc:sldMk cId="0" sldId="29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625639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1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1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1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1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2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2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2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p2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p2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2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2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2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p2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3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3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p3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p3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4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sz="6000" b="1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4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>
  <p:cSld name="Vain otsikko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43"/>
          <p:cNvSpPr txBox="1"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3"/>
          <p:cNvSpPr txBox="1">
            <a:spLocks noGrp="1"/>
          </p:cNvSpPr>
          <p:nvPr>
            <p:ph type="body" idx="1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4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9" name="Google Shape;69;p43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>
  <p:cSld name="Tyhjä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44"/>
          <p:cNvSpPr txBox="1">
            <a:spLocks noGrp="1"/>
          </p:cNvSpPr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4"/>
          <p:cNvSpPr txBox="1">
            <a:spLocks noGrp="1"/>
          </p:cNvSpPr>
          <p:nvPr>
            <p:ph type="body" idx="1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>
  <p:cSld name="Kuvatekstillinen sisältö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45"/>
          <p:cNvSpPr txBox="1">
            <a:spLocks noGrp="1"/>
          </p:cNvSpPr>
          <p:nvPr>
            <p:ph type="title"/>
          </p:nvPr>
        </p:nvSpPr>
        <p:spPr>
          <a:xfrm>
            <a:off x="347253" y="1073426"/>
            <a:ext cx="11497493" cy="137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Mukautettu asettelu">
  <p:cSld name="5_Mukautettu asettelu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46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/>
          <p:nvPr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ylävalikosta ”Lisää” -&gt; ”Ylä- ja alatunniste”</a:t>
            </a:r>
            <a:endParaRPr/>
          </a:p>
        </p:txBody>
      </p:sp>
      <p:sp>
        <p:nvSpPr>
          <p:cNvPr id="81" name="Google Shape;81;p46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avautuvasta valikosta alatunniste-kohtaa.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Kirjoita kenttään esityksen otsikko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lopuksi ”Käytä kaikissa”.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Mukautettu asettelu">
  <p:cSld name="6_Mukautettu asettelu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47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haluaamasi diaa hiiren oikealla näppäimellä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valikosto ”Asettelu”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haluamasi diapohja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Otsikkodi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sz="6000" b="1">
                <a:solidFill>
                  <a:srgbClr val="F2F2F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95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ukautettu asettelu">
  <p:cSld name="1_Mukautettu asettelu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3" name="Google Shape;23;p33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9657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272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Mukautettu asettelu">
  <p:cSld name="2_Mukautettu asettelu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4133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Mukautettu asettelu">
  <p:cSld name="3_Mukautettu asettelu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" name="Google Shape;37;p3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8" name="Google Shape;38;p3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53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5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>
  <p:cSld name="Vain otsikko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37"/>
          <p:cNvSpPr txBox="1"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body" idx="1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9140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ukautettu asettelu">
  <p:cSld name="4_Mukautettu asettelu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4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2" name="Google Shape;52;p42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4526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>
  <p:cSld name="Tyhjä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43"/>
          <p:cNvSpPr txBox="1">
            <a:spLocks noGrp="1"/>
          </p:cNvSpPr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3"/>
          <p:cNvSpPr txBox="1">
            <a:spLocks noGrp="1"/>
          </p:cNvSpPr>
          <p:nvPr>
            <p:ph type="body" idx="1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260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Mukautettu asettelu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12a037aa8e9_0_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12a037aa8e9_0_8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g12a037aa8e9_0_8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g12a037aa8e9_0_8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g12a037aa8e9_0_8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3" name="Google Shape;63;g12a037aa8e9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12a037aa8e9_0_85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12a037aa8e9_0_8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6" name="Google Shape;66;g12a037aa8e9_0_8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1647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6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36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6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6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6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3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ukautettu asettelu">
  <p:cSld name="1_Mukautettu asettelu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6" name="Google Shape;36;p3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Mukautettu asettelu">
  <p:cSld name="2_Mukautettu asettelu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2" name="Google Shape;42;p38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ukautettu asettelu">
  <p:cSld name="4_Mukautettu asettelu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3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0" name="Google Shape;50;p39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Mukautettu asettelu">
  <p:cSld name="3_Mukautettu asettelu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4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" name="Google Shape;55;p4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>
  <p:cSld name="Osan ylätunnist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9" name="Google Shape;59;p41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>
  <p:cSld name="Kaksi sisältökohdetta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2"/>
          <p:cNvSpPr>
            <a:spLocks noGrp="1"/>
          </p:cNvSpPr>
          <p:nvPr>
            <p:ph type="pic" idx="2"/>
          </p:nvPr>
        </p:nvSpPr>
        <p:spPr>
          <a:xfrm>
            <a:off x="838199" y="992187"/>
            <a:ext cx="10595777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4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3" name="Google Shape;63;p42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i-FI"/>
              <a:t>Teolliset rakennusjärjestelmät - Hybridirungot</a:t>
            </a:r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3681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8"/>
          <p:cNvPicPr preferRelativeResize="0"/>
          <p:nvPr/>
        </p:nvPicPr>
        <p:blipFill rotWithShape="1">
          <a:blip r:embed="rId3">
            <a:alphaModFix/>
          </a:blip>
          <a:srcRect l="22602" t="4686" r="23225" b="3782"/>
          <a:stretch/>
        </p:blipFill>
        <p:spPr>
          <a:xfrm>
            <a:off x="6520827" y="948547"/>
            <a:ext cx="5415799" cy="513715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Esimerkki hybridirungosta</a:t>
            </a:r>
            <a:endParaRPr/>
          </a:p>
        </p:txBody>
      </p:sp>
      <p:sp>
        <p:nvSpPr>
          <p:cNvPr id="149" name="Google Shape;149;p8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30114" cy="4735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Jatkuvan sortuman estäminen on yksinkertaista toteuttaa betoni- ja teräsrakenteisella palkilla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Vaihtoehtoinen kuormansiirtoreitti toteutetaan tässä esimerkissä palkin jatkuvuudella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CECA830-D8F1-213C-8B5B-FB67B586BC8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Betonirakenteinen leukapalkki</a:t>
            </a:r>
            <a:endParaRPr/>
          </a:p>
        </p:txBody>
      </p:sp>
      <p:pic>
        <p:nvPicPr>
          <p:cNvPr id="158" name="Google Shape;15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8535" y="1413926"/>
            <a:ext cx="6498225" cy="4873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8716" y="1414848"/>
            <a:ext cx="3654560" cy="4872747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9"/>
          <p:cNvSpPr txBox="1"/>
          <p:nvPr/>
        </p:nvSpPr>
        <p:spPr>
          <a:xfrm>
            <a:off x="9548598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9"/>
          <p:cNvSpPr txBox="1"/>
          <p:nvPr/>
        </p:nvSpPr>
        <p:spPr>
          <a:xfrm>
            <a:off x="2954522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3302EA9-20F7-A1B4-C093-DC2869DCB64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0"/>
          <p:cNvPicPr preferRelativeResize="0"/>
          <p:nvPr/>
        </p:nvPicPr>
        <p:blipFill rotWithShape="1">
          <a:blip r:embed="rId3">
            <a:alphaModFix/>
          </a:blip>
          <a:srcRect l="22091" r="382"/>
          <a:stretch/>
        </p:blipFill>
        <p:spPr>
          <a:xfrm>
            <a:off x="6167279" y="1416263"/>
            <a:ext cx="5052656" cy="488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0" descr="Aiheeseen liittyvä kuva"/>
          <p:cNvPicPr preferRelativeResize="0"/>
          <p:nvPr/>
        </p:nvPicPr>
        <p:blipFill rotWithShape="1">
          <a:blip r:embed="rId4">
            <a:alphaModFix/>
          </a:blip>
          <a:srcRect r="30966"/>
          <a:stretch/>
        </p:blipFill>
        <p:spPr>
          <a:xfrm>
            <a:off x="926757" y="1416263"/>
            <a:ext cx="5047735" cy="487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Betonirakenteinen liittolaatan päätypalkki</a:t>
            </a:r>
            <a:endParaRPr/>
          </a:p>
        </p:txBody>
      </p:sp>
      <p:sp>
        <p:nvSpPr>
          <p:cNvPr id="171" name="Google Shape;171;p10"/>
          <p:cNvSpPr txBox="1"/>
          <p:nvPr/>
        </p:nvSpPr>
        <p:spPr>
          <a:xfrm>
            <a:off x="9553031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0"/>
          <p:cNvSpPr txBox="1"/>
          <p:nvPr/>
        </p:nvSpPr>
        <p:spPr>
          <a:xfrm>
            <a:off x="4306330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CREE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7B4D21D-9676-585B-FE59-F990B3DC89F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Esimerkki hybridirungosta</a:t>
            </a:r>
            <a:endParaRPr/>
          </a:p>
        </p:txBody>
      </p:sp>
      <p:sp>
        <p:nvSpPr>
          <p:cNvPr id="179" name="Google Shape;179;p11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30114" cy="4964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Kuvan esimerkissä puurakenteinen primääripalkki on korvattu teräsrakenteisella leukapalkilla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Saavutettavia etuja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Pilarilla suuri tukipainekestävyys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Pilarilinjastolla ei ole painumaa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Matala palkkikorkeus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Yksinkertainen pilarin ja palkin liitos (esim. tappivaarnat)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81" name="Google Shape;181;p11"/>
          <p:cNvPicPr preferRelativeResize="0"/>
          <p:nvPr/>
        </p:nvPicPr>
        <p:blipFill rotWithShape="1">
          <a:blip r:embed="rId3">
            <a:alphaModFix/>
          </a:blip>
          <a:srcRect l="12315" t="4867" r="10962" b="4505"/>
          <a:stretch/>
        </p:blipFill>
        <p:spPr>
          <a:xfrm>
            <a:off x="6221627" y="1825624"/>
            <a:ext cx="5708821" cy="37857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F80BE9C-7BE3-FF6E-D8DD-75BF36F94CB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2" descr="image001"/>
          <p:cNvPicPr preferRelativeResize="0"/>
          <p:nvPr/>
        </p:nvPicPr>
        <p:blipFill rotWithShape="1">
          <a:blip r:embed="rId3">
            <a:alphaModFix/>
          </a:blip>
          <a:srcRect r="34605"/>
          <a:stretch/>
        </p:blipFill>
        <p:spPr>
          <a:xfrm>
            <a:off x="6167279" y="1413926"/>
            <a:ext cx="5049481" cy="487366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Teräsrakenteinen leukapalkki</a:t>
            </a:r>
            <a:endParaRPr/>
          </a:p>
        </p:txBody>
      </p:sp>
      <p:sp>
        <p:nvSpPr>
          <p:cNvPr id="190" name="Google Shape;190;p12"/>
          <p:cNvSpPr txBox="1"/>
          <p:nvPr/>
        </p:nvSpPr>
        <p:spPr>
          <a:xfrm>
            <a:off x="9548598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Peikko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12" descr="DELTABEAM-wood kopiëren"/>
          <p:cNvPicPr preferRelativeResize="0"/>
          <p:nvPr/>
        </p:nvPicPr>
        <p:blipFill rotWithShape="1">
          <a:blip r:embed="rId4">
            <a:alphaModFix/>
          </a:blip>
          <a:srcRect r="22254"/>
          <a:stretch/>
        </p:blipFill>
        <p:spPr>
          <a:xfrm>
            <a:off x="930876" y="1415204"/>
            <a:ext cx="5050779" cy="487239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2"/>
          <p:cNvSpPr txBox="1"/>
          <p:nvPr/>
        </p:nvSpPr>
        <p:spPr>
          <a:xfrm>
            <a:off x="4313493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Peikko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C392069-2D65-3B8E-6D55-CE7C1A4FFE2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Esimerkki hybridirungosta</a:t>
            </a:r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296930" cy="4717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Kuvan esimerkissä puurakenteinen mastopilari on korvattu betonirakenteisella mastopilarilla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Saavutettavia etuja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Korkeampi rakennus, koska suurempi jäykistyskapasiteetti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Pieni vaakasiirtymä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Yksinkertaisempi perustusliitos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Yksinkertainen nosturikonsoli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Nostokyvyltään suurempi nosturi</a:t>
            </a:r>
            <a:endParaRPr/>
          </a:p>
        </p:txBody>
      </p:sp>
      <p:pic>
        <p:nvPicPr>
          <p:cNvPr id="201" name="Google Shape;201;p13"/>
          <p:cNvPicPr preferRelativeResize="0"/>
          <p:nvPr/>
        </p:nvPicPr>
        <p:blipFill rotWithShape="1">
          <a:blip r:embed="rId3">
            <a:alphaModFix/>
          </a:blip>
          <a:srcRect l="20929" t="11455" r="16233" b="6311"/>
          <a:stretch/>
        </p:blipFill>
        <p:spPr>
          <a:xfrm>
            <a:off x="6376086" y="1825624"/>
            <a:ext cx="5512144" cy="40496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54E2947-2037-8A8F-05FD-E931A2ECC90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4"/>
          <p:cNvPicPr preferRelativeResize="0"/>
          <p:nvPr/>
        </p:nvPicPr>
        <p:blipFill rotWithShape="1">
          <a:blip r:embed="rId3">
            <a:alphaModFix/>
          </a:blip>
          <a:srcRect l="20269" t="6131" r="15625" b="5860"/>
          <a:stretch/>
        </p:blipFill>
        <p:spPr>
          <a:xfrm>
            <a:off x="6334382" y="1632275"/>
            <a:ext cx="5595552" cy="4312777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Esimerkki hybridirungosta</a:t>
            </a:r>
            <a:endParaRPr/>
          </a:p>
        </p:txBody>
      </p:sp>
      <p:sp>
        <p:nvSpPr>
          <p:cNvPr id="209" name="Google Shape;209;p14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303108" cy="4717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Kuvan esimerkissä puurakenteinen mastopilari on korvattu betonirakenteisella mastopilarilla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Saavutettavia etuja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Korkeampi rakennus, koska suurempi jäykistyskapasiteetti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Pieni vaakasiirtymä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Yksinkertaisempi perustusliitos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Yksinkertainen nosturikonsoli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Nostokyvyltään suurempi nosturi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85D579B-20C2-DA07-A2C8-E4B4ABC7870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5"/>
          <p:cNvPicPr preferRelativeResize="0"/>
          <p:nvPr/>
        </p:nvPicPr>
        <p:blipFill rotWithShape="1">
          <a:blip r:embed="rId3">
            <a:alphaModFix/>
          </a:blip>
          <a:srcRect l="21914" r="20315" b="25495"/>
          <a:stretch/>
        </p:blipFill>
        <p:spPr>
          <a:xfrm>
            <a:off x="930855" y="1408702"/>
            <a:ext cx="5050800" cy="4885393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5"/>
          <p:cNvSpPr txBox="1"/>
          <p:nvPr/>
        </p:nvSpPr>
        <p:spPr>
          <a:xfrm>
            <a:off x="4313493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Betonirakenteiset pilarit</a:t>
            </a:r>
            <a:endParaRPr/>
          </a:p>
        </p:txBody>
      </p:sp>
      <p:pic>
        <p:nvPicPr>
          <p:cNvPr id="220" name="Google Shape;220;p15"/>
          <p:cNvPicPr preferRelativeResize="0"/>
          <p:nvPr/>
        </p:nvPicPr>
        <p:blipFill rotWithShape="1">
          <a:blip r:embed="rId4">
            <a:alphaModFix/>
          </a:blip>
          <a:srcRect l="20006" r="2494"/>
          <a:stretch/>
        </p:blipFill>
        <p:spPr>
          <a:xfrm>
            <a:off x="6167279" y="1408702"/>
            <a:ext cx="5053914" cy="489096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5"/>
          <p:cNvSpPr txBox="1"/>
          <p:nvPr/>
        </p:nvSpPr>
        <p:spPr>
          <a:xfrm>
            <a:off x="9553031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9355C5F-D2FE-646B-9C8A-DFE72A2A01D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6"/>
          <p:cNvPicPr preferRelativeResize="0"/>
          <p:nvPr/>
        </p:nvPicPr>
        <p:blipFill rotWithShape="1">
          <a:blip r:embed="rId3">
            <a:alphaModFix/>
          </a:blip>
          <a:srcRect l="27138" t="24596" r="33484" b="24666"/>
          <a:stretch/>
        </p:blipFill>
        <p:spPr>
          <a:xfrm>
            <a:off x="930855" y="1408670"/>
            <a:ext cx="5050800" cy="488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6"/>
          <p:cNvPicPr preferRelativeResize="0"/>
          <p:nvPr/>
        </p:nvPicPr>
        <p:blipFill rotWithShape="1">
          <a:blip r:embed="rId4">
            <a:alphaModFix/>
          </a:blip>
          <a:srcRect l="24884" t="22319" r="14846"/>
          <a:stretch/>
        </p:blipFill>
        <p:spPr>
          <a:xfrm>
            <a:off x="6167279" y="1408670"/>
            <a:ext cx="5053914" cy="4885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6"/>
          <p:cNvSpPr txBox="1"/>
          <p:nvPr/>
        </p:nvSpPr>
        <p:spPr>
          <a:xfrm>
            <a:off x="4313493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6"/>
          <p:cNvSpPr txBox="1"/>
          <p:nvPr/>
        </p:nvSpPr>
        <p:spPr>
          <a:xfrm>
            <a:off x="9553031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Betonirakenteiset pilarit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A3CDAF7-9D07-5C30-DFD6-52FF9381F02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7"/>
          <p:cNvPicPr preferRelativeResize="0"/>
          <p:nvPr/>
        </p:nvPicPr>
        <p:blipFill rotWithShape="1">
          <a:blip r:embed="rId3">
            <a:alphaModFix/>
          </a:blip>
          <a:srcRect l="8343" r="14044"/>
          <a:stretch/>
        </p:blipFill>
        <p:spPr>
          <a:xfrm>
            <a:off x="926757" y="1416264"/>
            <a:ext cx="5047735" cy="4877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7"/>
          <p:cNvPicPr preferRelativeResize="0"/>
          <p:nvPr/>
        </p:nvPicPr>
        <p:blipFill rotWithShape="1">
          <a:blip r:embed="rId4">
            <a:alphaModFix/>
          </a:blip>
          <a:srcRect r="22828"/>
          <a:stretch/>
        </p:blipFill>
        <p:spPr>
          <a:xfrm>
            <a:off x="6173457" y="1398582"/>
            <a:ext cx="5047736" cy="4905632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7"/>
          <p:cNvSpPr txBox="1"/>
          <p:nvPr/>
        </p:nvSpPr>
        <p:spPr>
          <a:xfrm>
            <a:off x="4313493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Teräsrakenteiset pilarit</a:t>
            </a:r>
            <a:endParaRPr/>
          </a:p>
        </p:txBody>
      </p:sp>
      <p:sp>
        <p:nvSpPr>
          <p:cNvPr id="243" name="Google Shape;243;p17"/>
          <p:cNvSpPr txBox="1"/>
          <p:nvPr/>
        </p:nvSpPr>
        <p:spPr>
          <a:xfrm>
            <a:off x="9553031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B12DB69-AB2B-2852-9377-D9B5E51C8C2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Esimerkki hybridirungosta</a:t>
            </a:r>
            <a:endParaRPr/>
          </a:p>
        </p:txBody>
      </p:sp>
      <p:sp>
        <p:nvSpPr>
          <p:cNvPr id="250" name="Google Shape;250;p18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30114" cy="4964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Kuvan esimerkissä betoniraken-teista hissikuilua ja betonirakenteista seinää käytetään rakennuksen jäykistämiseen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Saavutettavia etuja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Korkeampi rakennus, koska suurempi jäykistyskapasiteetti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Pieni vaakasiirtymä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Yksinkertaisempi jäykistävän kokonaisuuden rakennemalli</a:t>
            </a:r>
            <a:endParaRPr/>
          </a:p>
        </p:txBody>
      </p:sp>
      <p:pic>
        <p:nvPicPr>
          <p:cNvPr id="252" name="Google Shape;252;p18"/>
          <p:cNvPicPr preferRelativeResize="0"/>
          <p:nvPr/>
        </p:nvPicPr>
        <p:blipFill rotWithShape="1">
          <a:blip r:embed="rId3">
            <a:alphaModFix/>
          </a:blip>
          <a:srcRect l="16874" t="6039" r="14713" b="7033"/>
          <a:stretch/>
        </p:blipFill>
        <p:spPr>
          <a:xfrm>
            <a:off x="6301946" y="1825624"/>
            <a:ext cx="5665574" cy="40414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68F5CFD-3A93-563B-9728-0542E73A6E0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Betonirakenteinen porrastorni jäykisteenä</a:t>
            </a:r>
            <a:endParaRPr/>
          </a:p>
        </p:txBody>
      </p:sp>
      <p:pic>
        <p:nvPicPr>
          <p:cNvPr id="260" name="Google Shape;260;p19" descr="https://www.naturallywood.com/wp-content/uploads/2020/08/Construction-of-Brock-Commons-Phase-1_KK-Law-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6757" y="1416263"/>
            <a:ext cx="3250535" cy="487783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9"/>
          <p:cNvSpPr txBox="1"/>
          <p:nvPr/>
        </p:nvSpPr>
        <p:spPr>
          <a:xfrm>
            <a:off x="2509130" y="6078650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KK LAW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p19" descr="https://naturallywood.com/wp-content/uploads/2020/08/IMG_0546_13464-1600x1200-884f984.jpg"/>
          <p:cNvPicPr preferRelativeResize="0"/>
          <p:nvPr/>
        </p:nvPicPr>
        <p:blipFill rotWithShape="1">
          <a:blip r:embed="rId4">
            <a:alphaModFix/>
          </a:blip>
          <a:srcRect l="12001" b="17051"/>
          <a:stretch/>
        </p:blipFill>
        <p:spPr>
          <a:xfrm>
            <a:off x="4427838" y="1416263"/>
            <a:ext cx="6899683" cy="487783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9"/>
          <p:cNvSpPr txBox="1"/>
          <p:nvPr/>
        </p:nvSpPr>
        <p:spPr>
          <a:xfrm>
            <a:off x="9659359" y="6078650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Tim Herron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CDAE49F-AE80-9797-ADC3-BCD0CD6E4DB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20" descr="https://inspiration.detail.de/_uploads/5/8/b/58b58704ca65a/20121213080246cd504a8e1cd0beb854ea258ed2a9a9f786537c7b.jpg"/>
          <p:cNvPicPr preferRelativeResize="0"/>
          <p:nvPr/>
        </p:nvPicPr>
        <p:blipFill rotWithShape="1">
          <a:blip r:embed="rId3">
            <a:alphaModFix/>
          </a:blip>
          <a:srcRect l="6217" r="25048"/>
          <a:stretch/>
        </p:blipFill>
        <p:spPr>
          <a:xfrm>
            <a:off x="6173457" y="1409991"/>
            <a:ext cx="5040300" cy="4891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0" descr="https://www.bauhandwerk.de/imgs/100645557_64acfe7eab.jpg"/>
          <p:cNvPicPr preferRelativeResize="0"/>
          <p:nvPr/>
        </p:nvPicPr>
        <p:blipFill rotWithShape="1">
          <a:blip r:embed="rId4">
            <a:alphaModFix/>
          </a:blip>
          <a:srcRect t="5907" r="32390" b="6868"/>
          <a:stretch/>
        </p:blipFill>
        <p:spPr>
          <a:xfrm>
            <a:off x="926756" y="1409991"/>
            <a:ext cx="5047735" cy="4884104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Betonirakenteinen porrastorni jäykisteenä</a:t>
            </a:r>
            <a:endParaRPr/>
          </a:p>
        </p:txBody>
      </p:sp>
      <p:sp>
        <p:nvSpPr>
          <p:cNvPr id="273" name="Google Shape;273;p20"/>
          <p:cNvSpPr txBox="1"/>
          <p:nvPr/>
        </p:nvSpPr>
        <p:spPr>
          <a:xfrm>
            <a:off x="4306330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CREE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0"/>
          <p:cNvSpPr txBox="1"/>
          <p:nvPr/>
        </p:nvSpPr>
        <p:spPr>
          <a:xfrm>
            <a:off x="9545595" y="60786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CREE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0B29FB3-C90D-2D6F-1AA6-C50B52AF686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21" descr="https://www.bauart-ingenieure.de/wp-content/uploads/2018/11/20180816_Heilbronn_BuGa_Drohne-031_1120.jpg"/>
          <p:cNvPicPr preferRelativeResize="0"/>
          <p:nvPr/>
        </p:nvPicPr>
        <p:blipFill rotWithShape="1">
          <a:blip r:embed="rId3">
            <a:alphaModFix/>
          </a:blip>
          <a:srcRect l="24574" t="15458" r="24920" b="6524"/>
          <a:stretch/>
        </p:blipFill>
        <p:spPr>
          <a:xfrm>
            <a:off x="926757" y="1409991"/>
            <a:ext cx="5047735" cy="487342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Betonirakenteinen porrastorni jäykisteenä</a:t>
            </a:r>
            <a:endParaRPr/>
          </a:p>
        </p:txBody>
      </p:sp>
      <p:sp>
        <p:nvSpPr>
          <p:cNvPr id="283" name="Google Shape;283;p21"/>
          <p:cNvSpPr txBox="1"/>
          <p:nvPr/>
        </p:nvSpPr>
        <p:spPr>
          <a:xfrm>
            <a:off x="4306330" y="607215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bauart Konstruktions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Google Shape;284;p21" descr="https://www.zueblin-timber.com/fileadmin/bilder/03_Referenzen/03_Mehrgeschossiges_Bauen/Stadtsiedlung_Heilbronn/14_Mehrgeschossiges_Bauen_Stadtquartier_Heilbronn.jpg"/>
          <p:cNvPicPr preferRelativeResize="0"/>
          <p:nvPr/>
        </p:nvPicPr>
        <p:blipFill rotWithShape="1">
          <a:blip r:embed="rId4">
            <a:alphaModFix/>
          </a:blip>
          <a:srcRect l="23533" r="11884"/>
          <a:stretch/>
        </p:blipFill>
        <p:spPr>
          <a:xfrm>
            <a:off x="6178379" y="1405807"/>
            <a:ext cx="5035378" cy="487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1"/>
          <p:cNvSpPr txBox="1"/>
          <p:nvPr/>
        </p:nvSpPr>
        <p:spPr>
          <a:xfrm>
            <a:off x="9545595" y="6063559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Tom Philippi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48D6B05-DF68-B207-E87F-DF769B85406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Hybridirakenteiden suunnittelu</a:t>
            </a:r>
            <a:endParaRPr/>
          </a:p>
        </p:txBody>
      </p:sp>
      <p:sp>
        <p:nvSpPr>
          <p:cNvPr id="292" name="Google Shape;292;p22"/>
          <p:cNvSpPr txBox="1">
            <a:spLocks noGrp="1"/>
          </p:cNvSpPr>
          <p:nvPr>
            <p:ph type="body" idx="1"/>
          </p:nvPr>
        </p:nvSpPr>
        <p:spPr>
          <a:xfrm>
            <a:off x="838199" y="1825624"/>
            <a:ext cx="10741874" cy="4463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Materiaalien erilainen käyttäytyminen tulee ottaa huomioon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Rakennusosien liittymädetaljeissa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Rakennusosien liitoksissa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Rakennuksen rungossa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Kantavissa komposiittirakenteissa materiaalien erilaiset ominaisuudet vaikuttavat rakenteen lujuuteen ja muodonmuutoksiin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Uudet suunnitteluratkaisut tulisi testata täyden mittakaavan prototyypillä, jotta eri materiaalien yhteistoiminnasta saadaan todellinen käsitys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EC6CE2C-B2C6-82AE-7E81-94A492952BA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Hybridirakenteiden suunnittelu</a:t>
            </a:r>
            <a:endParaRPr/>
          </a:p>
        </p:txBody>
      </p:sp>
      <p:sp>
        <p:nvSpPr>
          <p:cNvPr id="300" name="Google Shape;300;p23"/>
          <p:cNvSpPr txBox="1">
            <a:spLocks noGrp="1"/>
          </p:cNvSpPr>
          <p:nvPr>
            <p:ph type="body" idx="1"/>
          </p:nvPr>
        </p:nvSpPr>
        <p:spPr>
          <a:xfrm>
            <a:off x="838198" y="1825623"/>
            <a:ext cx="5809737" cy="479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Puu elää kosteuden vaihtelusta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Materiaaliominaisuuden vaikutusta hybridirakenteessa voidaan vähentää seuraavilla tekijöillä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Puutuotteen kosteus rakennusvai-heessa mahdollisimman lähellä rakenteen loppukäytön kosteutta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Suunnitteluratkaisussa puun kosteus-vaihtelu minimoitu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Ristiinlaminoitujen puutuotteiden käyttö (CLT, LVL, vaneri)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02" name="Google Shape;30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8195" y="1309816"/>
            <a:ext cx="3473032" cy="48132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656A5A0-B8CF-09E0-2CB9-27A4D1FA317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Hybridirakenteiden suunnittelu</a:t>
            </a:r>
            <a:endParaRPr/>
          </a:p>
        </p:txBody>
      </p:sp>
      <p:sp>
        <p:nvSpPr>
          <p:cNvPr id="309" name="Google Shape;309;p24"/>
          <p:cNvSpPr txBox="1">
            <a:spLocks noGrp="1"/>
          </p:cNvSpPr>
          <p:nvPr>
            <p:ph type="body" idx="1"/>
          </p:nvPr>
        </p:nvSpPr>
        <p:spPr>
          <a:xfrm>
            <a:off x="838197" y="1825623"/>
            <a:ext cx="5772667" cy="479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Teräs elää lämpötilan vaihtelusta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Materiaaliominaisuuden vaikutusta hybridirakenteessa voidaan vähentää seuraavilla tekijöillä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Teräksen lämpötila rakennusvaiheessa mahdollisimman lähellä rakenteen loppukäytön lämpötilaa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Suunnitteluratkaisussa teräksen lämpötilavaihtelu minimoitu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11" name="Google Shape;31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3901" y="2075934"/>
            <a:ext cx="4232488" cy="27234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D64430C-36CF-985F-4F9A-A1659ADBA3F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13326" y="1291026"/>
            <a:ext cx="3547901" cy="4832087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Hybridirakenteiden suunnittelu</a:t>
            </a:r>
            <a:endParaRPr/>
          </a:p>
        </p:txBody>
      </p:sp>
      <p:sp>
        <p:nvSpPr>
          <p:cNvPr id="319" name="Google Shape;319;p25"/>
          <p:cNvSpPr txBox="1">
            <a:spLocks noGrp="1"/>
          </p:cNvSpPr>
          <p:nvPr>
            <p:ph type="body" idx="1"/>
          </p:nvPr>
        </p:nvSpPr>
        <p:spPr>
          <a:xfrm>
            <a:off x="838198" y="1825623"/>
            <a:ext cx="5778845" cy="496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Betoni elää lämpötilan vaihtelusta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Betoni kutistuu valun jälkeen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Materiaaliominaisuuden vaikutusta hybridirakenteessa voidaan vähentää seuraavilla tekijöillä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Betonin lämpötila rakennusvaiheessa mahdollisimman lähellä rakenteen loppukäytön lämpötilaa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Suunnitteluratkaisussa betonin lämpötilavaihtelu minimoitu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Betoni on kuivunut riittävästi ennen muiden materiaalien liittämistä</a:t>
            </a:r>
            <a:endParaRPr sz="2000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5C2A235-0DF7-0E13-6D03-F510EE407C4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4178" y="1331535"/>
            <a:ext cx="5103340" cy="458124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Detaljisuunnittelu</a:t>
            </a:r>
            <a:endParaRPr/>
          </a:p>
        </p:txBody>
      </p:sp>
      <p:sp>
        <p:nvSpPr>
          <p:cNvPr id="328" name="Google Shape;328;p26"/>
          <p:cNvSpPr txBox="1">
            <a:spLocks noGrp="1"/>
          </p:cNvSpPr>
          <p:nvPr>
            <p:ph type="body" idx="1"/>
          </p:nvPr>
        </p:nvSpPr>
        <p:spPr>
          <a:xfrm>
            <a:off x="838198" y="1825624"/>
            <a:ext cx="5074510" cy="478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Kuvassa on väärin suunniteltu liitosratkaisu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Liimapuupalkin reunoilla olevat liittimet ja jäykkä betoni- tai teräsrakenne estävät liimapuupalkin kutistumisen, jolloin palkkiin syntyy halkeamia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7C42972-F0A9-D04F-6227-16EBEB3F061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Detaljisuunnittelu</a:t>
            </a:r>
            <a:endParaRPr/>
          </a:p>
        </p:txBody>
      </p:sp>
      <p:sp>
        <p:nvSpPr>
          <p:cNvPr id="336" name="Google Shape;336;p27"/>
          <p:cNvSpPr txBox="1">
            <a:spLocks noGrp="1"/>
          </p:cNvSpPr>
          <p:nvPr>
            <p:ph type="body" idx="1"/>
          </p:nvPr>
        </p:nvSpPr>
        <p:spPr>
          <a:xfrm>
            <a:off x="838198" y="1825624"/>
            <a:ext cx="5346359" cy="478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Kuvassa on väärin suunniteltu liitosratkaisu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Liitoksen yli suunniteltu betoni- tai teräsrakenne alkaa kantamaan, kun CLT-levyvälipohja kutistuu pystysuunnassa kantavien CLT-seinien välissä</a:t>
            </a:r>
            <a:endParaRPr/>
          </a:p>
        </p:txBody>
      </p:sp>
      <p:pic>
        <p:nvPicPr>
          <p:cNvPr id="338" name="Google Shape;33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6222" y="1256543"/>
            <a:ext cx="3391930" cy="46128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8522900-F484-2984-7803-6D413260D8B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Teolliset rakennusjärjestelmät</a:t>
            </a:r>
            <a:endParaRPr/>
          </a:p>
        </p:txBody>
      </p:sp>
      <p:sp>
        <p:nvSpPr>
          <p:cNvPr id="92" name="Google Shape;92;p1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Detaljisuunnittelu</a:t>
            </a:r>
            <a:endParaRPr/>
          </a:p>
        </p:txBody>
      </p:sp>
      <p:sp>
        <p:nvSpPr>
          <p:cNvPr id="345" name="Google Shape;345;p28"/>
          <p:cNvSpPr txBox="1">
            <a:spLocks noGrp="1"/>
          </p:cNvSpPr>
          <p:nvPr>
            <p:ph type="body" idx="1"/>
          </p:nvPr>
        </p:nvSpPr>
        <p:spPr>
          <a:xfrm>
            <a:off x="838198" y="1825624"/>
            <a:ext cx="5074510" cy="478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Komposiittirakenteissa tulee ottaa huomioon materiaalien erilainen käyttäytyminen ajan kuluessa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Esimerkiksi liittorakenne saattaa käyristyä materiaalien erilaisista ominaisuuksista johtuen</a:t>
            </a:r>
            <a:endParaRPr/>
          </a:p>
        </p:txBody>
      </p:sp>
      <p:pic>
        <p:nvPicPr>
          <p:cNvPr id="347" name="Google Shape;34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9844" y="2148560"/>
            <a:ext cx="5735593" cy="24340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F363AEF-6635-5C42-AD59-3A6F98425FA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87391" y="1052618"/>
            <a:ext cx="3932258" cy="4996014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Runkosuunnittelu</a:t>
            </a:r>
            <a:endParaRPr/>
          </a:p>
        </p:txBody>
      </p:sp>
      <p:sp>
        <p:nvSpPr>
          <p:cNvPr id="355" name="Google Shape;355;p29"/>
          <p:cNvSpPr txBox="1">
            <a:spLocks noGrp="1"/>
          </p:cNvSpPr>
          <p:nvPr>
            <p:ph type="body" idx="1"/>
          </p:nvPr>
        </p:nvSpPr>
        <p:spPr>
          <a:xfrm>
            <a:off x="838198" y="1825624"/>
            <a:ext cx="5198078" cy="4952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Erilaisista materiaaleista </a:t>
            </a:r>
            <a:r>
              <a:rPr lang="fi-FI" sz="2400" dirty="0" err="1"/>
              <a:t>toteu-tettujen</a:t>
            </a:r>
            <a:r>
              <a:rPr lang="fi-FI" sz="2400" dirty="0"/>
              <a:t> rungon osien erilainen pystysuuntainen liike tulee ottaa huomioon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Liitososissa tulee olla pystysuuntainen liikevara</a:t>
            </a: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 err="1"/>
              <a:t>Metetelmiä</a:t>
            </a:r>
            <a:r>
              <a:rPr lang="fi-FI" sz="2400" dirty="0"/>
              <a:t> pystysuuntaisen liikkeen minimointiin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Puurungon painuman minimointi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Betonirakenteen annetaan kuivua ennen puurungon asennusta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Kuivat betonielementit</a:t>
            </a:r>
            <a:endParaRPr sz="2000" dirty="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0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A5F4A4E-D999-EEAE-477B-2F2B8A410B6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Runkosuunnittelu</a:t>
            </a:r>
            <a:endParaRPr/>
          </a:p>
        </p:txBody>
      </p:sp>
      <p:sp>
        <p:nvSpPr>
          <p:cNvPr id="363" name="Google Shape;363;p30"/>
          <p:cNvSpPr txBox="1">
            <a:spLocks noGrp="1"/>
          </p:cNvSpPr>
          <p:nvPr>
            <p:ph type="body" idx="1"/>
          </p:nvPr>
        </p:nvSpPr>
        <p:spPr>
          <a:xfrm>
            <a:off x="838198" y="1825624"/>
            <a:ext cx="5235148" cy="478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Erilaisista materiaaleista toteutettujen rungon osien erilainen pystysuuntainen liike tulee ottaa huomioon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Liitososissa tulee olla pystysuuntainen liikevara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Metetelmiä pystysuuntaisen liikkeen minimointiin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Puurungon painuman minimointi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Lämpölaajenevan osan lämpötila-vaihtelun minimointi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365" name="Google Shape;36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7659" y="1013253"/>
            <a:ext cx="3996703" cy="51153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DAAF747-7BF7-6610-454E-049AF202C1E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8857" y="1052618"/>
            <a:ext cx="3977278" cy="5008424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Runkosuunnittelu</a:t>
            </a:r>
            <a:endParaRPr/>
          </a:p>
        </p:txBody>
      </p:sp>
      <p:sp>
        <p:nvSpPr>
          <p:cNvPr id="373" name="Google Shape;373;p31"/>
          <p:cNvSpPr txBox="1">
            <a:spLocks noGrp="1"/>
          </p:cNvSpPr>
          <p:nvPr>
            <p:ph type="body" idx="1"/>
          </p:nvPr>
        </p:nvSpPr>
        <p:spPr>
          <a:xfrm>
            <a:off x="838198" y="1825624"/>
            <a:ext cx="5235148" cy="490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Erilaisista materiaaleista toteutettujen rungon osien erilainen pystysuuntainen liike tulee ottaa huomioon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Metetelmiä pystysuuntaisen liikkeen minimointiin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Betonirakenteen annetaan kuivua ennen puurungon asennusta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Kuivat betonielementit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671DDAF-BDCD-3AD6-CA98-9019FCA817B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3651" y="1007075"/>
            <a:ext cx="3974533" cy="5057673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Runkosuunnittelu</a:t>
            </a:r>
            <a:endParaRPr/>
          </a:p>
        </p:txBody>
      </p:sp>
      <p:sp>
        <p:nvSpPr>
          <p:cNvPr id="382" name="Google Shape;382;p32"/>
          <p:cNvSpPr txBox="1">
            <a:spLocks noGrp="1"/>
          </p:cNvSpPr>
          <p:nvPr>
            <p:ph type="body" idx="1"/>
          </p:nvPr>
        </p:nvSpPr>
        <p:spPr>
          <a:xfrm>
            <a:off x="838198" y="1825624"/>
            <a:ext cx="5235148" cy="478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Erilaisista materiaaleista toteutettujen rungon osien erilainen pystysuuntainen liike tulee ottaa huomioon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Metetelmiä pystysuuntaisen liikkeen minimointiin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Lämpölaajenevan osan lämpötilavaihtelun minimointi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08635B3-3137-A4A9-91D8-EE4B6A13FFF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 dirty="0"/>
              <a:t>Tekijät</a:t>
            </a:r>
            <a:endParaRPr dirty="0"/>
          </a:p>
        </p:txBody>
      </p:sp>
      <p:sp>
        <p:nvSpPr>
          <p:cNvPr id="104" name="Google Shape;104;p3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Tero Lahtela, </a:t>
            </a:r>
            <a:br>
              <a:rPr lang="fi-FI" dirty="0"/>
            </a:br>
            <a:r>
              <a:rPr lang="fi-FI" dirty="0"/>
              <a:t>Insinööritoimisto Tero Lahtela Oy</a:t>
            </a:r>
            <a:endParaRPr dirty="0"/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Julkaisupäivä: 7.12.2021</a:t>
            </a:r>
            <a:endParaRPr dirty="0"/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D5D11DA-E692-CAC7-55B1-81149904590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fi-FI"/>
              <a:t>Hybridirungot</a:t>
            </a:r>
            <a:br>
              <a:rPr lang="fi-FI"/>
            </a:br>
            <a:r>
              <a:rPr lang="fi-FI"/>
              <a:t>Asuin- ja toimitilarakentaminen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Hybridirunko</a:t>
            </a: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741874" cy="4859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Hybridirungolla tarkoitetaan kantavaa runkojärjestelmää, jossa käytetään eri runkomateriaaleja siten, että syntyy optimaalinen kokonaisuus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Eri runkomateriaalit muodostavat kantavan ja jäykistävän rungon 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Hybridirungon käyttöön johtavat tekijä voi olla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Lujuustekninen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Liitostekninen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Valmistustekninen 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Palotekninen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Akustinen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Kustannustekninen</a:t>
            </a:r>
            <a:endParaRPr sz="2000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E75D7AE-B36E-4F48-2085-5D3AEE95C86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Järjestelmän käyttökohteet</a:t>
            </a:r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74187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Hybridirunko voidaan toteuttaa periaatteessa mistä tahansa rakennusjärjestelmästä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Tyypillisesti hybridirunkoja muodostetaan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Tasoelementtijärjestelmästä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Pilari-palkki-järjestelmästä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Hybridirunkoja voidaan käyttää periaatteessa kaikissa rakennustyypeissä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4C41A98-BABE-D98F-F55B-AAA0C2B500C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76479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Hybridirungon vahvuudet ja haasteet</a:t>
            </a:r>
            <a:endParaRPr/>
          </a:p>
        </p:txBody>
      </p:sp>
      <p:sp>
        <p:nvSpPr>
          <p:cNvPr id="130" name="Google Shape;130;p6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519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b="1"/>
              <a:t>Vahvuudet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Jäykistyksen yksinkertaistaminen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Liitosten yksinkertaistaminen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Pidempi jänneväli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Korkeammat rakennukset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Rakennuksen painumattomuus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Talotekniikan reititysten yksin-kertaistaminen (rei’ittäminen)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31" name="Google Shape;131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b="1"/>
              <a:t>Haasteet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Materiaalien erilainen lämpö- ja kosteustekninen käyttäytyminen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Mittatarkkuus (betonirakenteet)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Eri toimittajien käytäntöjen yhteensovittaminen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034630E-8B2A-B7C9-15F1-2F2F3E5B8BA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 dirty="0"/>
              <a:t>Esimerkki hybridirungosta</a:t>
            </a:r>
            <a:endParaRPr dirty="0"/>
          </a:p>
        </p:txBody>
      </p:sp>
      <p:sp>
        <p:nvSpPr>
          <p:cNvPr id="139" name="Google Shape;139;p7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30114" cy="4964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Kuvan esimerkissä puurakenteinen primääripalkki on korvattu betonirakenteisella leukapalkilla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Saavutettavia etuja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Pilarilla suuri tukipainekestävyys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Pilarilinjastolla ei ole painumaa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Palkilla pitkä jänneväli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Matala palkkikorkeus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Yksinkertainen pilarin ja palkin liitos (juotosvalu)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41" name="Google Shape;141;p7"/>
          <p:cNvPicPr preferRelativeResize="0"/>
          <p:nvPr/>
        </p:nvPicPr>
        <p:blipFill rotWithShape="1">
          <a:blip r:embed="rId3">
            <a:alphaModFix/>
          </a:blip>
          <a:srcRect l="20322" t="3873" r="16536" b="5950"/>
          <a:stretch/>
        </p:blipFill>
        <p:spPr>
          <a:xfrm>
            <a:off x="6012337" y="1285102"/>
            <a:ext cx="5949003" cy="47697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6F4598D-9ED0-F963-D844-C7488C8DBC2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Hybridirungot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925</Words>
  <Application>Microsoft Office PowerPoint</Application>
  <PresentationFormat>Laajakuva</PresentationFormat>
  <Paragraphs>238</Paragraphs>
  <Slides>34</Slides>
  <Notes>34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34</vt:i4>
      </vt:variant>
    </vt:vector>
  </HeadingPairs>
  <TitlesOfParts>
    <vt:vector size="38" baseType="lpstr">
      <vt:lpstr>Arial</vt:lpstr>
      <vt:lpstr>Calibri</vt:lpstr>
      <vt:lpstr>Office-teema</vt:lpstr>
      <vt:lpstr>1_Office-teema</vt:lpstr>
      <vt:lpstr>Teollinen puurakentaminen</vt:lpstr>
      <vt:lpstr>PowerPoint-esitys</vt:lpstr>
      <vt:lpstr>Teolliset rakennusjärjestelmät</vt:lpstr>
      <vt:lpstr>PowerPoint-esitys</vt:lpstr>
      <vt:lpstr>Hybridirungot Asuin- ja toimitilarakentaminen</vt:lpstr>
      <vt:lpstr>Hybridirunko</vt:lpstr>
      <vt:lpstr>Järjestelmän käyttökohteet</vt:lpstr>
      <vt:lpstr>Hybridirungon vahvuudet ja haasteet</vt:lpstr>
      <vt:lpstr>Esimerkki hybridirungosta</vt:lpstr>
      <vt:lpstr>Esimerkki hybridirungosta</vt:lpstr>
      <vt:lpstr>Betonirakenteinen leukapalkki</vt:lpstr>
      <vt:lpstr>Betonirakenteinen liittolaatan päätypalkki</vt:lpstr>
      <vt:lpstr>Esimerkki hybridirungosta</vt:lpstr>
      <vt:lpstr>Teräsrakenteinen leukapalkki</vt:lpstr>
      <vt:lpstr>Esimerkki hybridirungosta</vt:lpstr>
      <vt:lpstr>Esimerkki hybridirungosta</vt:lpstr>
      <vt:lpstr>Betonirakenteiset pilarit</vt:lpstr>
      <vt:lpstr>Betonirakenteiset pilarit</vt:lpstr>
      <vt:lpstr>Teräsrakenteiset pilarit</vt:lpstr>
      <vt:lpstr>Esimerkki hybridirungosta</vt:lpstr>
      <vt:lpstr>Betonirakenteinen porrastorni jäykisteenä</vt:lpstr>
      <vt:lpstr>Betonirakenteinen porrastorni jäykisteenä</vt:lpstr>
      <vt:lpstr>Betonirakenteinen porrastorni jäykisteenä</vt:lpstr>
      <vt:lpstr>Hybridirakenteiden suunnittelu</vt:lpstr>
      <vt:lpstr>Hybridirakenteiden suunnittelu</vt:lpstr>
      <vt:lpstr>Hybridirakenteiden suunnittelu</vt:lpstr>
      <vt:lpstr>Hybridirakenteiden suunnittelu</vt:lpstr>
      <vt:lpstr>Detaljisuunnittelu</vt:lpstr>
      <vt:lpstr>Detaljisuunnittelu</vt:lpstr>
      <vt:lpstr>Detaljisuunnittelu</vt:lpstr>
      <vt:lpstr>Runkosuunnittelu</vt:lpstr>
      <vt:lpstr>Runkosuunnittelu</vt:lpstr>
      <vt:lpstr>Runkosuunnittelu</vt:lpstr>
      <vt:lpstr>Runkosuunnittelu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Teollinen puurakentaminen</dc:title>
  <dc:creator>atte Kalke</dc:creator>
  <cp:lastModifiedBy>Hilppa Iittiläinen</cp:lastModifiedBy>
  <cp:revision>1</cp:revision>
  <dcterms:created xsi:type="dcterms:W3CDTF">2021-05-03T10:20:21Z</dcterms:created>
  <dcterms:modified xsi:type="dcterms:W3CDTF">2022-06-18T16:45:18Z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