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43"/>
  </p:notesMasterIdLst>
  <p:sldIdLst>
    <p:sldId id="295" r:id="rId3"/>
    <p:sldId id="294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61bjOA341gWQwg2dl4zkjJ7gD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4C355-7591-4A01-8FF3-2339FF5C47AA}" v="1" dt="2022-06-18T16:43:07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D172C0BB-76DE-430C-9AF1-03F18110AA6B}"/>
    <pc:docChg chg="addSld modSld sldOrd">
      <pc:chgData name="Hilppa Iittiläinen" userId="f7572432-e0f1-4abb-81ed-7836843e2f2b" providerId="ADAL" clId="{D172C0BB-76DE-430C-9AF1-03F18110AA6B}" dt="2022-05-27T07:20:55.516" v="57"/>
      <pc:docMkLst>
        <pc:docMk/>
      </pc:docMkLst>
      <pc:sldChg chg="modSp mod">
        <pc:chgData name="Hilppa Iittiläinen" userId="f7572432-e0f1-4abb-81ed-7836843e2f2b" providerId="ADAL" clId="{D172C0BB-76DE-430C-9AF1-03F18110AA6B}" dt="2022-05-27T07:19:49.818" v="54" actId="20577"/>
        <pc:sldMkLst>
          <pc:docMk/>
          <pc:sldMk cId="0" sldId="258"/>
        </pc:sldMkLst>
        <pc:spChg chg="mod">
          <ac:chgData name="Hilppa Iittiläinen" userId="f7572432-e0f1-4abb-81ed-7836843e2f2b" providerId="ADAL" clId="{D172C0BB-76DE-430C-9AF1-03F18110AA6B}" dt="2022-05-27T07:19:49.818" v="54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D172C0BB-76DE-430C-9AF1-03F18110AA6B}" dt="2022-05-27T07:09:48.413" v="37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01.664" v="40" actId="20577"/>
        <pc:sldMkLst>
          <pc:docMk/>
          <pc:sldMk cId="0" sldId="282"/>
        </pc:sldMkLst>
        <pc:spChg chg="mod">
          <ac:chgData name="Hilppa Iittiläinen" userId="f7572432-e0f1-4abb-81ed-7836843e2f2b" providerId="ADAL" clId="{D172C0BB-76DE-430C-9AF1-03F18110AA6B}" dt="2022-05-27T07:15:01.664" v="40" actId="20577"/>
          <ac:spMkLst>
            <pc:docMk/>
            <pc:sldMk cId="0" sldId="282"/>
            <ac:spMk id="343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25.420" v="44" actId="6549"/>
        <pc:sldMkLst>
          <pc:docMk/>
          <pc:sldMk cId="0" sldId="283"/>
        </pc:sldMkLst>
        <pc:spChg chg="mod">
          <ac:chgData name="Hilppa Iittiläinen" userId="f7572432-e0f1-4abb-81ed-7836843e2f2b" providerId="ADAL" clId="{D172C0BB-76DE-430C-9AF1-03F18110AA6B}" dt="2022-05-27T07:15:25.420" v="44" actId="6549"/>
          <ac:spMkLst>
            <pc:docMk/>
            <pc:sldMk cId="0" sldId="283"/>
            <ac:spMk id="352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53.945" v="46" actId="14100"/>
        <pc:sldMkLst>
          <pc:docMk/>
          <pc:sldMk cId="0" sldId="288"/>
        </pc:sldMkLst>
        <pc:spChg chg="mod">
          <ac:chgData name="Hilppa Iittiläinen" userId="f7572432-e0f1-4abb-81ed-7836843e2f2b" providerId="ADAL" clId="{D172C0BB-76DE-430C-9AF1-03F18110AA6B}" dt="2022-05-27T07:15:53.945" v="46" actId="14100"/>
          <ac:spMkLst>
            <pc:docMk/>
            <pc:sldMk cId="0" sldId="288"/>
            <ac:spMk id="397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6:07.941" v="48" actId="6549"/>
        <pc:sldMkLst>
          <pc:docMk/>
          <pc:sldMk cId="0" sldId="289"/>
        </pc:sldMkLst>
        <pc:spChg chg="mod">
          <ac:chgData name="Hilppa Iittiläinen" userId="f7572432-e0f1-4abb-81ed-7836843e2f2b" providerId="ADAL" clId="{D172C0BB-76DE-430C-9AF1-03F18110AA6B}" dt="2022-05-27T07:16:07.941" v="48" actId="6549"/>
          <ac:spMkLst>
            <pc:docMk/>
            <pc:sldMk cId="0" sldId="289"/>
            <ac:spMk id="407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7:16.878" v="49" actId="6549"/>
        <pc:sldMkLst>
          <pc:docMk/>
          <pc:sldMk cId="0" sldId="292"/>
        </pc:sldMkLst>
        <pc:spChg chg="mod">
          <ac:chgData name="Hilppa Iittiläinen" userId="f7572432-e0f1-4abb-81ed-7836843e2f2b" providerId="ADAL" clId="{D172C0BB-76DE-430C-9AF1-03F18110AA6B}" dt="2022-05-27T07:17:16.878" v="49" actId="6549"/>
          <ac:spMkLst>
            <pc:docMk/>
            <pc:sldMk cId="0" sldId="292"/>
            <ac:spMk id="434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9:16.371" v="52" actId="6549"/>
        <pc:sldMkLst>
          <pc:docMk/>
          <pc:sldMk cId="0" sldId="293"/>
        </pc:sldMkLst>
        <pc:spChg chg="mod">
          <ac:chgData name="Hilppa Iittiläinen" userId="f7572432-e0f1-4abb-81ed-7836843e2f2b" providerId="ADAL" clId="{D172C0BB-76DE-430C-9AF1-03F18110AA6B}" dt="2022-05-27T07:19:16.371" v="52" actId="6549"/>
          <ac:spMkLst>
            <pc:docMk/>
            <pc:sldMk cId="0" sldId="293"/>
            <ac:spMk id="442" creationId="{00000000-0000-0000-0000-000000000000}"/>
          </ac:spMkLst>
        </pc:spChg>
      </pc:sldChg>
      <pc:sldChg chg="ord">
        <pc:chgData name="Hilppa Iittiläinen" userId="f7572432-e0f1-4abb-81ed-7836843e2f2b" providerId="ADAL" clId="{D172C0BB-76DE-430C-9AF1-03F18110AA6B}" dt="2022-05-27T07:20:55.516" v="57"/>
        <pc:sldMkLst>
          <pc:docMk/>
          <pc:sldMk cId="0" sldId="294"/>
        </pc:sldMkLst>
      </pc:sldChg>
      <pc:sldChg chg="add">
        <pc:chgData name="Hilppa Iittiläinen" userId="f7572432-e0f1-4abb-81ed-7836843e2f2b" providerId="ADAL" clId="{D172C0BB-76DE-430C-9AF1-03F18110AA6B}" dt="2022-05-27T07:20:47.013" v="55"/>
        <pc:sldMkLst>
          <pc:docMk/>
          <pc:sldMk cId="0" sldId="295"/>
        </pc:sldMkLst>
      </pc:sldChg>
    </pc:docChg>
  </pc:docChgLst>
  <pc:docChgLst>
    <pc:chgData name="Hilppa Iittiläinen" userId="f7572432-e0f1-4abb-81ed-7836843e2f2b" providerId="ADAL" clId="{C434C355-7591-4A01-8FF3-2339FF5C47AA}"/>
    <pc:docChg chg="custSel modSld sldOrd">
      <pc:chgData name="Hilppa Iittiläinen" userId="f7572432-e0f1-4abb-81ed-7836843e2f2b" providerId="ADAL" clId="{C434C355-7591-4A01-8FF3-2339FF5C47AA}" dt="2022-06-18T16:43:57.649" v="14" actId="404"/>
      <pc:docMkLst>
        <pc:docMk/>
      </pc:docMkLst>
      <pc:sldChg chg="modSp mod ord">
        <pc:chgData name="Hilppa Iittiläinen" userId="f7572432-e0f1-4abb-81ed-7836843e2f2b" providerId="ADAL" clId="{C434C355-7591-4A01-8FF3-2339FF5C47AA}" dt="2022-06-16T09:37:19.043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C434C355-7591-4A01-8FF3-2339FF5C47AA}" dt="2022-06-16T09:37:19.043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7.649" v="14" actId="404"/>
        <pc:sldMkLst>
          <pc:docMk/>
          <pc:sldMk cId="0" sldId="289"/>
        </pc:sldMkLst>
        <pc:spChg chg="mod">
          <ac:chgData name="Hilppa Iittiläinen" userId="f7572432-e0f1-4abb-81ed-7836843e2f2b" providerId="ADAL" clId="{C434C355-7591-4A01-8FF3-2339FF5C47AA}" dt="2022-06-18T16:43:57.649" v="14" actId="404"/>
          <ac:spMkLst>
            <pc:docMk/>
            <pc:sldMk cId="0" sldId="289"/>
            <ac:spMk id="407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4.428" v="13" actId="404"/>
        <pc:sldMkLst>
          <pc:docMk/>
          <pc:sldMk cId="0" sldId="290"/>
        </pc:sldMkLst>
        <pc:spChg chg="mod">
          <ac:chgData name="Hilppa Iittiläinen" userId="f7572432-e0f1-4abb-81ed-7836843e2f2b" providerId="ADAL" clId="{C434C355-7591-4A01-8FF3-2339FF5C47AA}" dt="2022-06-18T16:43:54.428" v="13" actId="404"/>
          <ac:spMkLst>
            <pc:docMk/>
            <pc:sldMk cId="0" sldId="290"/>
            <ac:spMk id="415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0.430" v="12" actId="404"/>
        <pc:sldMkLst>
          <pc:docMk/>
          <pc:sldMk cId="0" sldId="291"/>
        </pc:sldMkLst>
        <pc:spChg chg="mod">
          <ac:chgData name="Hilppa Iittiläinen" userId="f7572432-e0f1-4abb-81ed-7836843e2f2b" providerId="ADAL" clId="{C434C355-7591-4A01-8FF3-2339FF5C47AA}" dt="2022-06-18T16:43:50.430" v="12" actId="404"/>
          <ac:spMkLst>
            <pc:docMk/>
            <pc:sldMk cId="0" sldId="291"/>
            <ac:spMk id="425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47.214" v="11" actId="404"/>
        <pc:sldMkLst>
          <pc:docMk/>
          <pc:sldMk cId="0" sldId="292"/>
        </pc:sldMkLst>
        <pc:spChg chg="mod">
          <ac:chgData name="Hilppa Iittiläinen" userId="f7572432-e0f1-4abb-81ed-7836843e2f2b" providerId="ADAL" clId="{C434C355-7591-4A01-8FF3-2339FF5C47AA}" dt="2022-06-18T16:43:47.214" v="11" actId="404"/>
          <ac:spMkLst>
            <pc:docMk/>
            <pc:sldMk cId="0" sldId="292"/>
            <ac:spMk id="434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42.057" v="10" actId="404"/>
        <pc:sldMkLst>
          <pc:docMk/>
          <pc:sldMk cId="0" sldId="293"/>
        </pc:sldMkLst>
        <pc:spChg chg="mod">
          <ac:chgData name="Hilppa Iittiläinen" userId="f7572432-e0f1-4abb-81ed-7836843e2f2b" providerId="ADAL" clId="{C434C355-7591-4A01-8FF3-2339FF5C47AA}" dt="2022-06-18T16:43:42.057" v="10" actId="404"/>
          <ac:spMkLst>
            <pc:docMk/>
            <pc:sldMk cId="0" sldId="293"/>
            <ac:spMk id="442" creationId="{00000000-0000-0000-0000-000000000000}"/>
          </ac:spMkLst>
        </pc:spChg>
      </pc:sldChg>
      <pc:sldChg chg="delSp mod">
        <pc:chgData name="Hilppa Iittiläinen" userId="f7572432-e0f1-4abb-81ed-7836843e2f2b" providerId="ADAL" clId="{C434C355-7591-4A01-8FF3-2339FF5C47AA}" dt="2022-06-18T16:43:12.105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C434C355-7591-4A01-8FF3-2339FF5C47AA}" dt="2022-06-18T16:43:12.105" v="9" actId="478"/>
          <ac:spMkLst>
            <pc:docMk/>
            <pc:sldMk cId="0" sldId="294"/>
            <ac:spMk id="2" creationId="{1F050C74-09F9-63EA-DF5C-D55F44A1F6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1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1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51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1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06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36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58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0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4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66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3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Massiivipuuhirsiä</a:t>
            </a:r>
            <a:endParaRPr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2395" y="2064783"/>
            <a:ext cx="9257270" cy="334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9101A6-8973-DC45-6D21-0BCD994AC2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Painumaton hirsi</a:t>
            </a:r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482281" cy="485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Painumattomalla hirrellä tarkoitetaan ristiinlaminoitua hirsituotetta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Painumattomuus saadaan aikaan pystysuuntaisilla lamelleilla, jotka toimivat kuormaa kantavana osana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Painumattomasta hirrestä muo-dostuu CLT-levyseinää muistuttava rakennusosa</a:t>
            </a:r>
            <a:endParaRPr/>
          </a:p>
        </p:txBody>
      </p:sp>
      <p:pic>
        <p:nvPicPr>
          <p:cNvPr id="159" name="Google Shape;159;p9" descr="Kuvahaun tulos haulle lamellihirsi tiivistys"/>
          <p:cNvPicPr preferRelativeResize="0"/>
          <p:nvPr/>
        </p:nvPicPr>
        <p:blipFill rotWithShape="1">
          <a:blip r:embed="rId3">
            <a:alphaModFix/>
          </a:blip>
          <a:srcRect l="22231" r="19293"/>
          <a:stretch/>
        </p:blipFill>
        <p:spPr>
          <a:xfrm>
            <a:off x="7500493" y="743104"/>
            <a:ext cx="1540335" cy="261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 descr="Kuvahaun tulos haulle lamellihirsi tiivistys"/>
          <p:cNvPicPr preferRelativeResize="0"/>
          <p:nvPr/>
        </p:nvPicPr>
        <p:blipFill rotWithShape="1">
          <a:blip r:embed="rId4">
            <a:alphaModFix/>
          </a:blip>
          <a:srcRect l="11509" r="12805"/>
          <a:stretch/>
        </p:blipFill>
        <p:spPr>
          <a:xfrm>
            <a:off x="9040828" y="739401"/>
            <a:ext cx="1995538" cy="26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 descr="Aiheeseen liittyvÃ¤ kuv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0554" y="3549430"/>
            <a:ext cx="2640524" cy="26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Kontiotuote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128B65-838D-F931-AF0C-36DABE74D5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Massiivihirsirungon esivalmistusaste</a:t>
            </a: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73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Hirsirungon perustoimitus sisältää tyypillisesti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Hirsiseinät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Mahdolliset hirsipalkit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Hirsien asennustarvikkeet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Hirsirunkoa täydentävät osat ovat tapauskohtaisesti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Välipohjaelementit (palkki-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Yläpohjaelementit (palkki-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NR-ristikot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Muut palkit (liimapuu tai LVL)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Väliseinäelementit (ranka-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Ikkunat ja ovet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DBB772A-D80D-AFD3-91B0-EE71095353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Nurkkavaihtoehdot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Massiivihirsiseinien nurkat voidaan toteuttaa useammalla tavalla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Ristinurkka (1)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Lohenpyrstönurkka (2)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Jiirinurkka (3)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City-nurkka (4)</a:t>
            </a:r>
            <a:endParaRPr/>
          </a:p>
        </p:txBody>
      </p:sp>
      <p:pic>
        <p:nvPicPr>
          <p:cNvPr id="179" name="Google Shape;179;p11" descr="Kontio Ristikkonurkka T-profiilin hirrellÃ¤"/>
          <p:cNvPicPr preferRelativeResize="0"/>
          <p:nvPr/>
        </p:nvPicPr>
        <p:blipFill rotWithShape="1">
          <a:blip r:embed="rId3">
            <a:alphaModFix/>
          </a:blip>
          <a:srcRect l="10126" t="19055" r="11652" b="5495"/>
          <a:stretch/>
        </p:blipFill>
        <p:spPr>
          <a:xfrm>
            <a:off x="6098105" y="1418900"/>
            <a:ext cx="2823140" cy="192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 descr="Kontio LohenpyrstÃ¶nurkka M-profiilin hirrellÃ¤"/>
          <p:cNvPicPr preferRelativeResize="0"/>
          <p:nvPr/>
        </p:nvPicPr>
        <p:blipFill rotWithShape="1">
          <a:blip r:embed="rId4">
            <a:alphaModFix/>
          </a:blip>
          <a:srcRect l="7826" t="17373" r="11242" b="178"/>
          <a:stretch/>
        </p:blipFill>
        <p:spPr>
          <a:xfrm>
            <a:off x="9118682" y="1418900"/>
            <a:ext cx="2826127" cy="20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 descr="Kontio Jiirinurkka M-profiilin hirrellÃ¤"/>
          <p:cNvPicPr preferRelativeResize="0"/>
          <p:nvPr/>
        </p:nvPicPr>
        <p:blipFill rotWithShape="1">
          <a:blip r:embed="rId5">
            <a:alphaModFix/>
          </a:blip>
          <a:srcRect l="6072" t="9769" r="12970" b="3877"/>
          <a:stretch/>
        </p:blipFill>
        <p:spPr>
          <a:xfrm>
            <a:off x="6265255" y="4113995"/>
            <a:ext cx="2565456" cy="19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 descr="Kontio Citynurkka"/>
          <p:cNvPicPr preferRelativeResize="0"/>
          <p:nvPr/>
        </p:nvPicPr>
        <p:blipFill rotWithShape="1">
          <a:blip r:embed="rId6">
            <a:alphaModFix/>
          </a:blip>
          <a:srcRect l="10699" t="22226" r="11470" b="8073"/>
          <a:stretch/>
        </p:blipFill>
        <p:spPr>
          <a:xfrm>
            <a:off x="9101167" y="4199002"/>
            <a:ext cx="2846742" cy="18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6098105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9118682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622780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911713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10295181" y="610423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Kontiotuote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55AD05-545A-CB09-8911-B602B3F081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Ulkoseinän rakenne</a:t>
            </a:r>
            <a:endParaRPr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Massiivihirsirakenteinen ulkoseinä on yksinkertainen, koska siinä on vain yksi samaa materiaalia oleva rakennekerros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Massiivihirsiseinän U-arvo on suhteellisen korkea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Hirsiseinän kantavuus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Nurjahduskestävyys</a:t>
            </a:r>
            <a:endParaRPr/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9575" y="1147540"/>
            <a:ext cx="2167689" cy="41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987EA3-9306-F605-D0C3-45A3DC5EAC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Massiivihirsirakenteinen väliseinä on yksinkertainen, koska siinä on vain yksi samaa materiaalia oleva rakennekerros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Massiivihirsiseinän ääneneristä-vyys on suhteellisen alhainen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40 dB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Hirsiseinän kantavuus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Nurjahduskestävyys</a:t>
            </a:r>
            <a:endParaRPr/>
          </a:p>
        </p:txBody>
      </p:sp>
      <p:pic>
        <p:nvPicPr>
          <p:cNvPr id="205" name="Google Shape;2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4604" y="1159896"/>
            <a:ext cx="1972840" cy="41103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350918-E485-CDDD-6CDF-272BADFE70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77249" cy="48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Massiivihirsirakenteisen väliseinä ääneneristävyyttä voidaan paran-taa tekemällä siitä akustisesti kaksinkertainen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Kaksoisrunko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Mahdollistaa tilojen välisen ilma-ääneneristävyyden </a:t>
            </a: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55 dB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Kipsilevypintaista rankaseinää käytettäessä menetetään hirsi-seinän ulkonäkö seinän toiselta puolelta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644" y="938351"/>
            <a:ext cx="2514954" cy="50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B749931-57E9-3789-E6BB-EC73051A4E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Massiivihirsirakenteisen väliseinä ääneneristävyyttä voidaan paran-taa tekemällä siitä akustisesti kaksinkertainen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Kaksoisrunko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Mahdollistaa tilojen välisen ilma-ääneneristävyyden </a:t>
            </a: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55 dB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2957" y="931519"/>
            <a:ext cx="2480121" cy="4752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F3C174-A1E6-FDBF-3699-0DB30CC021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8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 voidaan toteuttaa tasoelementtijärjestelmän välipohjatyypeillä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Ripalaatat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Massiivipuulevyt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Hirsirungossa välipohjan kannatus toteutetaan tavallisesti seiniin kiinnitetyn konsolin avulla, koska hirsiseinät jatkuvat yhtenäisenä välipohjan ohi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 l="21688" t="3874" r="17500" b="3422"/>
          <a:stretch/>
        </p:blipFill>
        <p:spPr>
          <a:xfrm>
            <a:off x="6604686" y="1248032"/>
            <a:ext cx="5349380" cy="457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43AEEE-4452-2674-9864-D16D34B8B2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7"/>
          <p:cNvPicPr preferRelativeResize="0"/>
          <p:nvPr/>
        </p:nvPicPr>
        <p:blipFill rotWithShape="1">
          <a:blip r:embed="rId3">
            <a:alphaModFix/>
          </a:blip>
          <a:srcRect l="24780" t="6491" r="22161" b="8386"/>
          <a:stretch/>
        </p:blipFill>
        <p:spPr>
          <a:xfrm>
            <a:off x="6641022" y="1124465"/>
            <a:ext cx="5326495" cy="479740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40" name="Google Shape;2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voidaan toteuttaa taso-elementtijärjestelmän yläpohja-tyypeillä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NR-ristikot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Palkkirakenteiset kattoelementit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NR-ristikoiden kannatus voidaan toteuttaa tasoelementtijärjestel-män menetelmillä</a:t>
            </a:r>
            <a:endParaRPr>
              <a:solidFill>
                <a:srgbClr val="0D0D0D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94D0A2-01D3-973B-8CF1-5C7CE66EE1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Hirsien valmistus</a:t>
            </a: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Teollisten hirsien valmistus ja työstö tapahtuvat tietokone-ohjatuilla valmistuslinjoilla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CNC-tekniikan ansiosta hirsiin voidaan toteuttaa mittatarkkoja työstöjä, kuten CLT- ja LVL-levyn tapauksessa </a:t>
            </a:r>
            <a:endParaRPr/>
          </a:p>
        </p:txBody>
      </p:sp>
      <p:pic>
        <p:nvPicPr>
          <p:cNvPr id="250" name="Google Shape;250;p18" descr="Kuvahaun tulos haulle hirsivalmistus makron"/>
          <p:cNvPicPr preferRelativeResize="0"/>
          <p:nvPr/>
        </p:nvPicPr>
        <p:blipFill rotWithShape="1">
          <a:blip r:embed="rId3">
            <a:alphaModFix/>
          </a:blip>
          <a:srcRect l="5534" r="5714"/>
          <a:stretch/>
        </p:blipFill>
        <p:spPr>
          <a:xfrm>
            <a:off x="6194001" y="1427205"/>
            <a:ext cx="5679820" cy="426199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 txBox="1"/>
          <p:nvPr/>
        </p:nvSpPr>
        <p:spPr>
          <a:xfrm>
            <a:off x="10205659" y="547375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Makron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D3AD03-E687-BDA4-8DE1-B3AF0405C0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Hirsien kuljetus</a:t>
            </a:r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Hirsien kuljetus on tehokasta, koska ne voidaan paketoida tiiviiksi nipuiksi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Katetun kuljetuskaluston avulla voidaan vähentää hirsien suoja-muovin kertymistä työmaalle</a:t>
            </a:r>
            <a:endParaRPr/>
          </a:p>
        </p:txBody>
      </p:sp>
      <p:pic>
        <p:nvPicPr>
          <p:cNvPr id="260" name="Google Shape;260;p19"/>
          <p:cNvPicPr preferRelativeResize="0"/>
          <p:nvPr/>
        </p:nvPicPr>
        <p:blipFill rotWithShape="1">
          <a:blip r:embed="rId3">
            <a:alphaModFix/>
          </a:blip>
          <a:srcRect l="30381" t="5858" r="12947" b="10987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p19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3" name="Google Shape;263;p19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19"/>
          <p:cNvCxnSpPr/>
          <p:nvPr/>
        </p:nvCxnSpPr>
        <p:spPr>
          <a:xfrm rot="10800000" flipH="1">
            <a:off x="7577782" y="1367575"/>
            <a:ext cx="2579471" cy="115974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5" name="Google Shape;265;p19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19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9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9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19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19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71" name="Google Shape;271;p19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19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4F5A5E-63FA-58EB-D6A8-C716618A82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0"/>
          <p:cNvPicPr preferRelativeResize="0"/>
          <p:nvPr/>
        </p:nvPicPr>
        <p:blipFill rotWithShape="1">
          <a:blip r:embed="rId3">
            <a:alphaModFix/>
          </a:blip>
          <a:srcRect l="17939" t="13262" r="11114" b="8025"/>
          <a:stretch/>
        </p:blipFill>
        <p:spPr>
          <a:xfrm>
            <a:off x="6697361" y="2152071"/>
            <a:ext cx="5121875" cy="3190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Massiivihirsirungon perustus </a:t>
            </a: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Kantavien hirsiseinien alla tulee olla jatkuva perustus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Perustustyypit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Maanvarainen matalaperustus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Tuuletettu alapohja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Kellari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Haasteita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Seinän liittymä perustukseen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Perustuksen pystysuunnan mittatarkkuus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DC88AD-57DF-5914-0A63-2F9006297F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1"/>
          <p:cNvPicPr preferRelativeResize="0"/>
          <p:nvPr/>
        </p:nvPicPr>
        <p:blipFill rotWithShape="1">
          <a:blip r:embed="rId3">
            <a:alphaModFix/>
          </a:blip>
          <a:srcRect l="22500" t="4505" r="20591" b="3783"/>
          <a:stretch/>
        </p:blipFill>
        <p:spPr>
          <a:xfrm>
            <a:off x="6377473" y="1056504"/>
            <a:ext cx="5551600" cy="502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Pystykuormien alastuonti</a:t>
            </a:r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772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Päällekkäiset hirret aiheuttavat toisiinsa viivamaisen kuormi-tuksen (kN/m)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Seinän pysty- ja vaakakuormi-tuksen näkökulmasta aukkojen pielet ovat merkittävässä ase-massa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pieliin tulee jättää riittävän leveä kaista hirsiä (nurjahduskestävyys)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8D0BC4-7126-F3A9-8309-D24C8F6B15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2"/>
          <p:cNvPicPr preferRelativeResize="0"/>
          <p:nvPr/>
        </p:nvPicPr>
        <p:blipFill rotWithShape="1">
          <a:blip r:embed="rId3">
            <a:alphaModFix/>
          </a:blip>
          <a:srcRect l="23108" t="4054" r="29307" b="5137"/>
          <a:stretch/>
        </p:blipFill>
        <p:spPr>
          <a:xfrm>
            <a:off x="6893115" y="747106"/>
            <a:ext cx="5068225" cy="54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241324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 tarvitsee aina vaaka-suuntaisen tuennan, jotta seinä voi toimia pystykuormaa kanta-vana rakenteena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Toisin kuin esimerkiksi ranka-rakenteinen seinä, hirsiraken-teinen ulkoseinä siirtää tuuli-kuorman poikittaisille seinille eikä ala-, väli- ja yläpohjalle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2D68F0-44B0-A292-80F8-29428A9D3A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l="28986" t="9471" r="28699" b="4867"/>
          <a:stretch/>
        </p:blipFill>
        <p:spPr>
          <a:xfrm>
            <a:off x="6874967" y="1027906"/>
            <a:ext cx="4646141" cy="52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587314" cy="473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Poikittaisia seiniä tai seinäkaistoja voidaan käyttää hirsiseinän nurjah-dustuentaan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pielissä olevia karapuita hyödynnetään aukon pielen nur-jahdustuentaan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Poikittaistukien välimatkalla (L, B) on merkittävä vaikutus seinän nurjahduskestävyyteen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9B551B-900C-77D1-F0DB-8B0052B513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l="28784" t="7033" r="27938" b="6492"/>
          <a:stretch/>
        </p:blipFill>
        <p:spPr>
          <a:xfrm>
            <a:off x="6701713" y="1027906"/>
            <a:ext cx="4664676" cy="52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2393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Följäreitä voidaan käyttää hirsi-seinän nurjahdustuentaan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Följäreissä tulee huomioida hirsiseinän painuma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Följäreiden välimatkalla (L) on merkittävä vaikutus seinän nurjahduskestävyyteen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339D050-641B-C79E-0266-55C3C6B17B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följäri</a:t>
            </a:r>
            <a:endParaRPr/>
          </a:p>
        </p:txBody>
      </p:sp>
      <p:sp>
        <p:nvSpPr>
          <p:cNvPr id="324" name="Google Shape;3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Följäreinä voidaan käyttää myös pääpilareita, jotka toimivat esi-merkiksi pääkannattimien tukena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Hirret toimivat pystytukien välillä vaakasuuntaisina palkkeina ja välittävät esimerkiksi tuulikuor-man pystysuuntaisille tuille</a:t>
            </a:r>
            <a:endParaRPr/>
          </a:p>
        </p:txBody>
      </p:sp>
      <p:pic>
        <p:nvPicPr>
          <p:cNvPr id="326" name="Google Shape;326;p25"/>
          <p:cNvPicPr preferRelativeResize="0"/>
          <p:nvPr/>
        </p:nvPicPr>
        <p:blipFill rotWithShape="1">
          <a:blip r:embed="rId3">
            <a:alphaModFix/>
          </a:blip>
          <a:srcRect l="31832" r="7710"/>
          <a:stretch/>
        </p:blipFill>
        <p:spPr>
          <a:xfrm>
            <a:off x="7321377" y="951470"/>
            <a:ext cx="4528753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Puuinfo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7359042-B14C-68B8-C31F-AFFB866376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Karapuu</a:t>
            </a: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 asennetaan hirsien päihin jyrsittyyn uraan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Karapuuta käytetään tukemaan aukon pieltä ja se toimii myös ikkunan ja oven karmin kiinnityspintana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Karapuun yläpäähän tulee jättää painuma vara, jotta karapuu ei ala kantamaan aukon yläpuolista seinän osaa</a:t>
            </a:r>
            <a:endParaRPr/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 l="26350" t="2340" r="26013" b="2429"/>
          <a:stretch/>
        </p:blipFill>
        <p:spPr>
          <a:xfrm>
            <a:off x="7061886" y="1027906"/>
            <a:ext cx="4385573" cy="4922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EAAB38D-598D-B071-388E-70FD41C76A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Karapuu</a:t>
            </a:r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1"/>
          </p:nvPr>
        </p:nvSpPr>
        <p:spPr>
          <a:xfrm>
            <a:off x="799070" y="1825625"/>
            <a:ext cx="52969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Karapuu tarvitaan myös tapauksissa, joissa painumattomia rakennusosia liitetään painuvaan hirsiseinään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Karapuu muodostaa myös kiinnityspinnan liittyvälle rakennusosalle</a:t>
            </a:r>
            <a:endParaRPr dirty="0"/>
          </a:p>
        </p:txBody>
      </p:sp>
      <p:pic>
        <p:nvPicPr>
          <p:cNvPr id="345" name="Google Shape;345;p27"/>
          <p:cNvPicPr preferRelativeResize="0"/>
          <p:nvPr/>
        </p:nvPicPr>
        <p:blipFill rotWithShape="1">
          <a:blip r:embed="rId3">
            <a:alphaModFix/>
          </a:blip>
          <a:srcRect l="26705" t="6040" r="25507" b="5318"/>
          <a:stretch/>
        </p:blipFill>
        <p:spPr>
          <a:xfrm>
            <a:off x="6697362" y="856128"/>
            <a:ext cx="5109520" cy="5320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E20861-40C5-6298-EA29-2F82D52778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Säädettävät pilarit</a:t>
            </a:r>
            <a:endParaRPr/>
          </a:p>
        </p:txBody>
      </p:sp>
      <p:sp>
        <p:nvSpPr>
          <p:cNvPr id="352" name="Google Shape;352;p28"/>
          <p:cNvSpPr txBox="1">
            <a:spLocks noGrp="1"/>
          </p:cNvSpPr>
          <p:nvPr>
            <p:ph type="body" idx="1"/>
          </p:nvPr>
        </p:nvSpPr>
        <p:spPr>
          <a:xfrm>
            <a:off x="799070" y="1825625"/>
            <a:ext cx="54984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Pilareissa tulee käyttää säädettäviä pilarikenkiä, kun pilari liittyy painuvaan hirsiseinään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Pilarikenkä aiheuttaa alustaansa suuren paikallisen puristusjännityksen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Pilarikengän nurjahduskestävyys saattaa mitoittaa pilarin kestävyyden</a:t>
            </a:r>
            <a:endParaRPr dirty="0"/>
          </a:p>
        </p:txBody>
      </p:sp>
      <p:pic>
        <p:nvPicPr>
          <p:cNvPr id="354" name="Google Shape;354;p28"/>
          <p:cNvPicPr preferRelativeResize="0"/>
          <p:nvPr/>
        </p:nvPicPr>
        <p:blipFill rotWithShape="1">
          <a:blip r:embed="rId3">
            <a:alphaModFix/>
          </a:blip>
          <a:srcRect l="24983" t="6852" r="30777" b="7303"/>
          <a:stretch/>
        </p:blipFill>
        <p:spPr>
          <a:xfrm>
            <a:off x="6896353" y="1142998"/>
            <a:ext cx="4457447" cy="485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18B6FA-48BD-698D-2C54-56684B1495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9"/>
          <p:cNvPicPr preferRelativeResize="0"/>
          <p:nvPr/>
        </p:nvPicPr>
        <p:blipFill rotWithShape="1">
          <a:blip r:embed="rId3">
            <a:alphaModFix/>
          </a:blip>
          <a:srcRect l="21283" t="4505" r="18462" b="4145"/>
          <a:stretch/>
        </p:blipFill>
        <p:spPr>
          <a:xfrm>
            <a:off x="6356251" y="1534559"/>
            <a:ext cx="5530950" cy="470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362" name="Google Shape;36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Hirsirakenteiset ulkoseinät siirtävät tuulikuorman ulko-seinää tukeville poikittaisille seinille, jolloin väli- ja yläpohja eivät osallistu jäykistykseen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kohdat eivät toimi jäykistävänä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A376B1-79BD-D57C-0428-AD753D240D1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l="21993" t="4777" r="18412" b="4777"/>
          <a:stretch/>
        </p:blipFill>
        <p:spPr>
          <a:xfrm>
            <a:off x="6420320" y="1544594"/>
            <a:ext cx="5473058" cy="466326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371" name="Google Shape;37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seinien tulisi olla mahdollisimman pitkiä, jotta ankkurointivoimat saadaan pienemmäksi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seinien tulisi sijaita mahdollisimman tasaisesti koko rakennuksen alueella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73" name="Google Shape;373;p3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25BBB8-F877-8250-82AB-6753AF84997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toiminta</a:t>
            </a:r>
            <a:endParaRPr/>
          </a:p>
        </p:txBody>
      </p:sp>
      <p:pic>
        <p:nvPicPr>
          <p:cNvPr id="381" name="Google Shape;381;p31"/>
          <p:cNvPicPr preferRelativeResize="0"/>
          <p:nvPr/>
        </p:nvPicPr>
        <p:blipFill rotWithShape="1">
          <a:blip r:embed="rId3">
            <a:alphaModFix/>
          </a:blip>
          <a:srcRect l="11907" t="11095" r="9900" b="8025"/>
          <a:stretch/>
        </p:blipFill>
        <p:spPr>
          <a:xfrm>
            <a:off x="1942969" y="1445741"/>
            <a:ext cx="8263712" cy="47986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F4D322-2F74-BF76-6859-E9AD42D7CB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toiminta</a:t>
            </a:r>
            <a:endParaRPr/>
          </a:p>
        </p:txBody>
      </p:sp>
      <p:pic>
        <p:nvPicPr>
          <p:cNvPr id="389" name="Google Shape;389;p32"/>
          <p:cNvPicPr preferRelativeResize="0"/>
          <p:nvPr/>
        </p:nvPicPr>
        <p:blipFill rotWithShape="1">
          <a:blip r:embed="rId3">
            <a:alphaModFix/>
          </a:blip>
          <a:srcRect l="6537" t="7575" r="5794" b="6762"/>
          <a:stretch/>
        </p:blipFill>
        <p:spPr>
          <a:xfrm>
            <a:off x="1963183" y="1755862"/>
            <a:ext cx="8126110" cy="4457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CDDAA6-83A9-A270-0A91-F0DCA294AF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3"/>
          <p:cNvPicPr preferRelativeResize="0"/>
          <p:nvPr/>
        </p:nvPicPr>
        <p:blipFill rotWithShape="1">
          <a:blip r:embed="rId3">
            <a:alphaModFix/>
          </a:blip>
          <a:srcRect l="26807" t="2879" r="23480" b="3243"/>
          <a:stretch/>
        </p:blipFill>
        <p:spPr>
          <a:xfrm>
            <a:off x="6959219" y="1295883"/>
            <a:ext cx="4561890" cy="48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Jatkuvan sortuman estäminen</a:t>
            </a:r>
            <a:endParaRPr/>
          </a:p>
        </p:txBody>
      </p:sp>
      <p:sp>
        <p:nvSpPr>
          <p:cNvPr id="397" name="Google Shape;397;p3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59209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Hyödynnetään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Seinärakenteen hirsiä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Palkkeja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Seinämäisiä palkkeja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Hirsien välisiä liitoselimiä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99" name="Google Shape;399;p3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F134CE-3A8F-A5D1-5D0B-297772BF73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4"/>
          <p:cNvPicPr preferRelativeResize="0"/>
          <p:nvPr/>
        </p:nvPicPr>
        <p:blipFill rotWithShape="1">
          <a:blip r:embed="rId3">
            <a:alphaModFix/>
          </a:blip>
          <a:srcRect l="21486" t="4144" r="22010" b="3604"/>
          <a:stretch/>
        </p:blipFill>
        <p:spPr>
          <a:xfrm>
            <a:off x="6701430" y="1396317"/>
            <a:ext cx="5210482" cy="477588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NR-ristikkoyläpohja palotilanteessa </a:t>
            </a:r>
            <a:endParaRPr/>
          </a:p>
        </p:txBody>
      </p:sp>
      <p:sp>
        <p:nvSpPr>
          <p:cNvPr id="407" name="Google Shape;407;p3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48748" cy="50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Alapaarrepalkki</a:t>
            </a:r>
            <a:r>
              <a:rPr lang="fi-FI" sz="2400" dirty="0"/>
              <a:t> suunnitellaan kantamaan palotilanteen kuormitus ullakkopalossa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Alapuolisessa palossa </a:t>
            </a:r>
            <a:r>
              <a:rPr lang="fi-FI" sz="2400" dirty="0" err="1"/>
              <a:t>alapaarrepalkki</a:t>
            </a:r>
            <a:r>
              <a:rPr lang="fi-FI" sz="2400" dirty="0"/>
              <a:t> palosuojataan alakaton levytyksellä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Alapaarrepalkin</a:t>
            </a:r>
            <a:r>
              <a:rPr lang="fi-FI" sz="2400" dirty="0"/>
              <a:t> liitokset tulee palosuojata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Väliseiniä voidaan suunnitella kantaviksi palotilanteessa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D8F604-5601-A96D-8C13-B1D6F80328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NR-ristikkoyläpohja palotilanteessa </a:t>
            </a:r>
            <a:endParaRPr/>
          </a:p>
        </p:txBody>
      </p:sp>
      <p:sp>
        <p:nvSpPr>
          <p:cNvPr id="415" name="Google Shape;415;p3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Alapaarrepalkin</a:t>
            </a:r>
            <a:r>
              <a:rPr lang="fi-FI" sz="2400" dirty="0"/>
              <a:t> kyljet suojataan kivivillalevyillä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Kivivillalevyt suojaavat myös kiepahdustukien kyljet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Kiepahdustuet kiinnitetään alakaton levyjäykisteeseen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Myös palkkirakenteisessa yläpohjassa käytetään edellä esitettyjä periaatteita</a:t>
            </a:r>
            <a:endParaRPr sz="2400" dirty="0"/>
          </a:p>
        </p:txBody>
      </p:sp>
      <p:pic>
        <p:nvPicPr>
          <p:cNvPr id="417" name="Google Shape;417;p35"/>
          <p:cNvPicPr preferRelativeResize="0"/>
          <p:nvPr/>
        </p:nvPicPr>
        <p:blipFill rotWithShape="1">
          <a:blip r:embed="rId3">
            <a:alphaModFix/>
          </a:blip>
          <a:srcRect l="27719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A08613-B45D-336E-855A-A7B8A07281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6"/>
          <p:cNvPicPr preferRelativeResize="0"/>
          <p:nvPr/>
        </p:nvPicPr>
        <p:blipFill rotWithShape="1">
          <a:blip r:embed="rId3">
            <a:alphaModFix/>
          </a:blip>
          <a:srcRect l="23463" t="9380" r="22061" b="4234"/>
          <a:stretch/>
        </p:blipFill>
        <p:spPr>
          <a:xfrm>
            <a:off x="6530546" y="1390696"/>
            <a:ext cx="5396724" cy="480433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 palotilanteessa </a:t>
            </a:r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8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Välipohjan palosuojauksessa hyödynnetään 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Lattian pintarakennetta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Alakaton levytystä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Välipohjan liitokset tulee palosuojata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Palkkien kiepahdustuennan tulee toimia palotilanteessa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Väliseiniä voidaan suunnitella kantaviksi palotilanteessa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4BF063-89E5-BB0A-1BC2-BC4F510F46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7"/>
          <p:cNvPicPr preferRelativeResize="0"/>
          <p:nvPr/>
        </p:nvPicPr>
        <p:blipFill rotWithShape="1">
          <a:blip r:embed="rId3">
            <a:alphaModFix/>
          </a:blip>
          <a:srcRect l="19764" t="4505" r="21705" b="3602"/>
          <a:stretch/>
        </p:blipFill>
        <p:spPr>
          <a:xfrm>
            <a:off x="6592330" y="1414725"/>
            <a:ext cx="5335028" cy="470221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Kantava seinä palotilanteessa </a:t>
            </a:r>
            <a:endParaRPr/>
          </a:p>
        </p:txBody>
      </p:sp>
      <p:sp>
        <p:nvSpPr>
          <p:cNvPr id="434" name="Google Shape;434;p3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7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Hirsiseiniä ei tavallisesti palosuojata (hiiltymämitoitus)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Palosuojaamattomat väliseinät hiiltyvät molemmilta puolilta samaan aikaan, joten seinän tulee olla riittävän paksu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Mahdollisia levytyksiä hyödyntää palosuojaukseen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Kantavan seinän liitokset tulee palosuojata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1C020B-9D85-C7FC-C524-C0B34F3B99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14.10.2021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66CEE1-ACFC-1AA2-1342-37CF3BC807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 palotilanteessa</a:t>
            </a:r>
            <a:endParaRPr/>
          </a:p>
        </p:txBody>
      </p:sp>
      <p:sp>
        <p:nvSpPr>
          <p:cNvPr id="442" name="Google Shape;442;p3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0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Palotilanteessa pyritään käyttämään samoja jäykisteitä kuin murtorajatilassa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Hiiltyvissä hirsirakenteissa tulee jäädä riittävästi toimivaa poikkileikkausta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Kaksoisrunkoseinissä voidaan hyödyntää palon vastaista runkopuoliskoa, jos palonpuoleinen runkopuolisko ei toimi jäykisteenä</a:t>
            </a:r>
            <a:endParaRPr sz="2400" dirty="0"/>
          </a:p>
        </p:txBody>
      </p:sp>
      <p:pic>
        <p:nvPicPr>
          <p:cNvPr id="444" name="Google Shape;444;p38"/>
          <p:cNvPicPr preferRelativeResize="0"/>
          <p:nvPr/>
        </p:nvPicPr>
        <p:blipFill rotWithShape="1">
          <a:blip r:embed="rId3">
            <a:alphaModFix/>
          </a:blip>
          <a:srcRect l="21993" t="4777" r="18412" b="4777"/>
          <a:stretch/>
        </p:blipFill>
        <p:spPr>
          <a:xfrm>
            <a:off x="6141309" y="1305951"/>
            <a:ext cx="5745891" cy="4895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FD3D64-07A6-B49B-37DE-23BA7C4583C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Kantava massiivihirsirunko</a:t>
            </a:r>
            <a:br>
              <a:rPr lang="fi-FI"/>
            </a:br>
            <a:r>
              <a:rPr lang="fi-FI"/>
              <a:t>Asuin- ja 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l="18326" t="6933" r="13327" b="9393"/>
          <a:stretch/>
        </p:blipFill>
        <p:spPr>
          <a:xfrm>
            <a:off x="6233983" y="1765472"/>
            <a:ext cx="5740669" cy="394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Massiivihirsirakenteisen järjestelmän osat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Kantavat ulkoseinät (hirsi)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Kantavat väliseinät (hirsi)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Palkkirakenteinen tasoelementti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Tyypillisesti NR-ristikko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NR-ristikkoyläpohja voidaan elementoida lohkoiksi työmaalla tai elementtitehtaalla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440EF0-CDB7-A901-C3F3-D3D24F69AC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Kantavaa massiivihirsirunkoa käytetään ensisijaisesti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Pien- ja rivitaloissa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Vapaa-ajan rakennuksissa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Majoitus- ja hoitolaitosrakennuksissa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Koulu- ja päiväkotirakennuksissa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Massiivihirsirunkoa voidaan käyttää myös muiden rakennus-järjestelmien osana (kantavina tai ei-kantavina)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Hirsirunko on satoja vuosia vanha rakennusjärjestelmä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Nykyisillä teollisilla hirsirunkoratkaisuilla voidaan toteuttaa suuren mittakaavan rakennuksia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E4AAE-CBB0-C8C0-BA05-C0481A119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Massiivihirren vahvuudet ja haasteet</a:t>
            </a: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Vahvuudet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Teollinen valmistus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Mittatarkkuus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Helppo kuljettaa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Yksiaineinen seinärakenne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Ekologisuus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Kestävyys ja jäykkyys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Pystykuorma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Liitokset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Ankkuroinnin toteutus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 </a:t>
            </a:r>
            <a:r>
              <a:rPr lang="fi-FI" sz="2000"/>
              <a:t>(pois lukien painumaton 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Akustiset ominaisuudet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B472D8-4F36-C5C0-6A13-8A31021010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Kerrosmäärä massiivihirsirunkoa käytettäessä</a:t>
            </a:r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63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Kerrosmäärään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Seinän nurjahduskestävyys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Jäykistyksen kapasiteetti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Jäykistävien rakennusosien välisten liitosten kapasiteetti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Suositeltava kerrosmäärä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Enintään 3 puurakenteista kerrosta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Kerroskorkeus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3200 mm (asuinrakennus)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3800…4000 mm (julkiset tilat)</a:t>
            </a:r>
            <a:endParaRPr/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902" y="1873251"/>
            <a:ext cx="4732932" cy="3328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395623-8E5F-006C-86B9-9C4ED55242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1257</Words>
  <Application>Microsoft Office PowerPoint</Application>
  <PresentationFormat>Laajakuva</PresentationFormat>
  <Paragraphs>300</Paragraphs>
  <Slides>40</Slides>
  <Notes>40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40</vt:i4>
      </vt:variant>
    </vt:vector>
  </HeadingPairs>
  <TitlesOfParts>
    <vt:vector size="44" baseType="lpstr">
      <vt:lpstr>Arial</vt:lpstr>
      <vt:lpstr>Calibri</vt:lpstr>
      <vt:lpstr>Office-teema</vt:lpstr>
      <vt:lpstr>1_Office-teema</vt:lpstr>
      <vt:lpstr>Teollinen puurakentaminen</vt:lpstr>
      <vt:lpstr>PowerPoint-esitys</vt:lpstr>
      <vt:lpstr>Teolliset rakennusjärjestelmät</vt:lpstr>
      <vt:lpstr>PowerPoint-esitys</vt:lpstr>
      <vt:lpstr>Kantava massiivihirsirunko Asuin- ja toimitilarakentaminen</vt:lpstr>
      <vt:lpstr>Massiivihirsirakenteisen järjestelmän osat</vt:lpstr>
      <vt:lpstr>Järjestelmän käyttökohteet</vt:lpstr>
      <vt:lpstr>Massiivihirren vahvuudet ja haasteet</vt:lpstr>
      <vt:lpstr>Kerrosmäärä massiivihirsirunkoa käytettäessä</vt:lpstr>
      <vt:lpstr>Massiivipuuhirsiä</vt:lpstr>
      <vt:lpstr>Painumaton hirsi</vt:lpstr>
      <vt:lpstr>Massiivihirsirungon esivalmistusaste</vt:lpstr>
      <vt:lpstr>Nurkkavaihtoehdot</vt:lpstr>
      <vt:lpstr>Ulkoseinän rakenne</vt:lpstr>
      <vt:lpstr>Väliseinän rakenne</vt:lpstr>
      <vt:lpstr>Väliseinän rakenne</vt:lpstr>
      <vt:lpstr>Väliseinän rakenne</vt:lpstr>
      <vt:lpstr>Välipohjan rakenne</vt:lpstr>
      <vt:lpstr>Yläpohjan rakenne</vt:lpstr>
      <vt:lpstr>Hirsien valmistus</vt:lpstr>
      <vt:lpstr>Hirsien kuljetus</vt:lpstr>
      <vt:lpstr>Massiivihirsirungon perustus </vt:lpstr>
      <vt:lpstr>Pystykuormien alastuonti</vt:lpstr>
      <vt:lpstr>Hirsiseinän nurjahdustuenta</vt:lpstr>
      <vt:lpstr>Hirsiseinän nurjahdustuenta</vt:lpstr>
      <vt:lpstr>Hirsiseinän nurjahdustuenta</vt:lpstr>
      <vt:lpstr>Hirsiseinän följäri</vt:lpstr>
      <vt:lpstr>Karapuu</vt:lpstr>
      <vt:lpstr>Karapuu</vt:lpstr>
      <vt:lpstr>Säädettävät pilarit</vt:lpstr>
      <vt:lpstr>Rakennuksen jäykistysperiaate</vt:lpstr>
      <vt:lpstr>Rakennuksen jäykistysperiaate</vt:lpstr>
      <vt:lpstr>Jäykistävän seinän toiminta</vt:lpstr>
      <vt:lpstr>Jäykistävän seinän toiminta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Teolliset rakennusjärjestelmät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